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  <p:sldMasterId id="2147484387" r:id="rId6"/>
    <p:sldMasterId id="2147484399" r:id="rId7"/>
    <p:sldMasterId id="2147484411" r:id="rId8"/>
  </p:sldMasterIdLst>
  <p:notesMasterIdLst>
    <p:notesMasterId r:id="rId61"/>
  </p:notesMasterIdLst>
  <p:handoutMasterIdLst>
    <p:handoutMasterId r:id="rId62"/>
  </p:handoutMasterIdLst>
  <p:sldIdLst>
    <p:sldId id="468" r:id="rId9"/>
    <p:sldId id="540" r:id="rId10"/>
    <p:sldId id="541" r:id="rId11"/>
    <p:sldId id="542" r:id="rId12"/>
    <p:sldId id="538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8" r:id="rId25"/>
    <p:sldId id="559" r:id="rId26"/>
    <p:sldId id="556" r:id="rId27"/>
    <p:sldId id="557" r:id="rId28"/>
    <p:sldId id="560" r:id="rId29"/>
    <p:sldId id="544" r:id="rId30"/>
    <p:sldId id="562" r:id="rId31"/>
    <p:sldId id="561" r:id="rId32"/>
    <p:sldId id="563" r:id="rId33"/>
    <p:sldId id="564" r:id="rId34"/>
    <p:sldId id="565" r:id="rId35"/>
    <p:sldId id="566" r:id="rId36"/>
    <p:sldId id="567" r:id="rId37"/>
    <p:sldId id="568" r:id="rId38"/>
    <p:sldId id="539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  <p:sldId id="583" r:id="rId54"/>
    <p:sldId id="584" r:id="rId55"/>
    <p:sldId id="585" r:id="rId56"/>
    <p:sldId id="586" r:id="rId57"/>
    <p:sldId id="587" r:id="rId58"/>
    <p:sldId id="588" r:id="rId59"/>
    <p:sldId id="589" r:id="rId60"/>
  </p:sldIdLst>
  <p:sldSz cx="10080625" cy="7559675"/>
  <p:notesSz cx="7019925" cy="9305925"/>
  <p:defaultTextStyle>
    <a:defPPr>
      <a:defRPr lang="en-GB"/>
    </a:defPPr>
    <a:lvl1pPr algn="l" defTabSz="45705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665" indent="-215834" algn="l" defTabSz="45705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499" indent="-215834" algn="l" defTabSz="45705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332" indent="-215834" algn="l" defTabSz="45705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164" indent="-215834" algn="l" defTabSz="45705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289" algn="l" defTabSz="91411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347" algn="l" defTabSz="91411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405" algn="l" defTabSz="91411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462" algn="l" defTabSz="91411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73" autoAdjust="0"/>
  </p:normalViewPr>
  <p:slideViewPr>
    <p:cSldViewPr snapToGrid="0" snapToObjects="1">
      <p:cViewPr varScale="1">
        <p:scale>
          <a:sx n="76" d="100"/>
          <a:sy n="76" d="100"/>
        </p:scale>
        <p:origin x="-1411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719" indent="-285662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643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702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6760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73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0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31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3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6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2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10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524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503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746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759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71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33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70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3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6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57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43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24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180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5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6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6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6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6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10" tIns="45706" rIns="91410" bIns="4570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10" tIns="45706" rIns="91410" bIns="4570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91" y="304804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8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9" tIns="45696" rIns="91389" bIns="4569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3"/>
            <a:r>
              <a:rPr lang="en-US" altLang="zh-CN" dirty="0"/>
              <a:t>Institute for Cyber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244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3152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5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6314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95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89" indent="0">
              <a:buNone/>
              <a:defRPr sz="1700" b="1"/>
            </a:lvl4pPr>
            <a:lvl5pPr marL="1827851" indent="0">
              <a:buNone/>
              <a:defRPr sz="1700" b="1"/>
            </a:lvl5pPr>
            <a:lvl6pPr marL="2284815" indent="0">
              <a:buNone/>
              <a:defRPr sz="1700" b="1"/>
            </a:lvl6pPr>
            <a:lvl7pPr marL="2741778" indent="0">
              <a:buNone/>
              <a:defRPr sz="1700" b="1"/>
            </a:lvl7pPr>
            <a:lvl8pPr marL="3198741" indent="0">
              <a:buNone/>
              <a:defRPr sz="1700" b="1"/>
            </a:lvl8pPr>
            <a:lvl9pPr marL="3655704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89" indent="0">
              <a:buNone/>
              <a:defRPr sz="1700" b="1"/>
            </a:lvl4pPr>
            <a:lvl5pPr marL="1827851" indent="0">
              <a:buNone/>
              <a:defRPr sz="1700" b="1"/>
            </a:lvl5pPr>
            <a:lvl6pPr marL="2284815" indent="0">
              <a:buNone/>
              <a:defRPr sz="1700" b="1"/>
            </a:lvl6pPr>
            <a:lvl7pPr marL="2741778" indent="0">
              <a:buNone/>
              <a:defRPr sz="1700" b="1"/>
            </a:lvl7pPr>
            <a:lvl8pPr marL="3198741" indent="0">
              <a:buNone/>
              <a:defRPr sz="1700" b="1"/>
            </a:lvl8pPr>
            <a:lvl9pPr marL="3655704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7026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53" y="57152"/>
            <a:ext cx="5707527" cy="80821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7351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5345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80" y="111664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750" tIns="50377" rIns="100750" bIns="50377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10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89" indent="0">
              <a:buNone/>
              <a:defRPr sz="900"/>
            </a:lvl4pPr>
            <a:lvl5pPr marL="1827851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1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8767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89" indent="0">
              <a:buNone/>
              <a:defRPr sz="2000"/>
            </a:lvl4pPr>
            <a:lvl5pPr marL="1827851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1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89" indent="0">
              <a:buNone/>
              <a:defRPr sz="900"/>
            </a:lvl4pPr>
            <a:lvl5pPr marL="1827851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1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7748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2964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5885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7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1" rIns="91399" bIns="45701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010"/>
            <a:r>
              <a:rPr lang="en-US" altLang="zh-CN" dirty="0"/>
              <a:t>Institute for Cyber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2445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3152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4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631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7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9505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1" indent="0">
              <a:buNone/>
              <a:defRPr sz="1700" b="1"/>
            </a:lvl4pPr>
            <a:lvl5pPr marL="1828041" indent="0">
              <a:buNone/>
              <a:defRPr sz="1700" b="1"/>
            </a:lvl5pPr>
            <a:lvl6pPr marL="2285052" indent="0">
              <a:buNone/>
              <a:defRPr sz="1700" b="1"/>
            </a:lvl6pPr>
            <a:lvl7pPr marL="2742063" indent="0">
              <a:buNone/>
              <a:defRPr sz="1700" b="1"/>
            </a:lvl7pPr>
            <a:lvl8pPr marL="3199073" indent="0">
              <a:buNone/>
              <a:defRPr sz="1700" b="1"/>
            </a:lvl8pPr>
            <a:lvl9pPr marL="3656083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1" indent="0">
              <a:buNone/>
              <a:defRPr sz="1700" b="1"/>
            </a:lvl4pPr>
            <a:lvl5pPr marL="1828041" indent="0">
              <a:buNone/>
              <a:defRPr sz="1700" b="1"/>
            </a:lvl5pPr>
            <a:lvl6pPr marL="2285052" indent="0">
              <a:buNone/>
              <a:defRPr sz="1700" b="1"/>
            </a:lvl6pPr>
            <a:lvl7pPr marL="2742063" indent="0">
              <a:buNone/>
              <a:defRPr sz="1700" b="1"/>
            </a:lvl7pPr>
            <a:lvl8pPr marL="3199073" indent="0">
              <a:buNone/>
              <a:defRPr sz="1700" b="1"/>
            </a:lvl8pPr>
            <a:lvl9pPr marL="3656083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7026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52" y="57152"/>
            <a:ext cx="5707527" cy="80821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7351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5345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9" y="111663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761" tIns="50382" rIns="100761" bIns="50382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7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9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1" indent="0">
              <a:buNone/>
              <a:defRPr sz="1000"/>
            </a:lvl3pPr>
            <a:lvl4pPr marL="1371031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3" indent="0">
              <a:buNone/>
              <a:defRPr sz="900"/>
            </a:lvl7pPr>
            <a:lvl8pPr marL="3199073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8767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2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2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0" indent="0">
              <a:buNone/>
              <a:defRPr sz="2800"/>
            </a:lvl2pPr>
            <a:lvl3pPr marL="914021" indent="0">
              <a:buNone/>
              <a:defRPr sz="2400"/>
            </a:lvl3pPr>
            <a:lvl4pPr marL="1371031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3" indent="0">
              <a:buNone/>
              <a:defRPr sz="2000"/>
            </a:lvl7pPr>
            <a:lvl8pPr marL="3199073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2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1" indent="0">
              <a:buNone/>
              <a:defRPr sz="1000"/>
            </a:lvl3pPr>
            <a:lvl4pPr marL="1371031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3" indent="0">
              <a:buNone/>
              <a:defRPr sz="900"/>
            </a:lvl7pPr>
            <a:lvl8pPr marL="3199073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7748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2964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5885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5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05"/>
            <a:r>
              <a:rPr lang="en-US" altLang="zh-CN" dirty="0"/>
              <a:t>Institute for Cyber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244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315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6314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5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9505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7026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50" y="57152"/>
            <a:ext cx="5707527" cy="80821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7351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5345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6" y="111660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3" rIns="100783" bIns="50393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5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7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8767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7748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29644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588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16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6" y="7007225"/>
            <a:ext cx="2352675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19" indent="-2856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643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3819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5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16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6" y="7007225"/>
            <a:ext cx="2352675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19" indent="-2856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643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3819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5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16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6" y="7007225"/>
            <a:ext cx="2352675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19" indent="-2856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643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3819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5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6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40"/>
            <a:ext cx="2351088" cy="401637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1" y="304804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8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10" tIns="45706" rIns="91410" bIns="4570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10" tIns="45706" rIns="91410" bIns="4570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6" y="7007225"/>
            <a:ext cx="2352675" cy="401638"/>
          </a:xfrm>
          <a:prstGeom prst="rect">
            <a:avLst/>
          </a:prstGeom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19" indent="-28566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643" indent="-228529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3819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5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41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1/8/2017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0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0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0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0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0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221" indent="-215834" algn="r" defTabSz="45705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281" indent="-215834" algn="r" defTabSz="45705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337" indent="-215834" algn="r" defTabSz="45705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397" indent="-215834" algn="r" defTabSz="45705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665" indent="-323749" algn="l" defTabSz="4570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332" indent="-287248" algn="l" defTabSz="4570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4996" indent="-215834" algn="l" defTabSz="457058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663" indent="-215834" algn="l" defTabSz="457058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8329" indent="-215834" algn="l" defTabSz="457058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5386" indent="-215834" algn="l" defTabSz="457058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53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50" tIns="50377" rIns="100750" bIns="503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50" tIns="50377" rIns="100750" bIns="50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100750" tIns="50377" rIns="100750" bIns="50377" numCol="1" anchor="ctr" anchorCtr="0" compatLnSpc="1">
            <a:prstTxWarp prst="textNoShape">
              <a:avLst/>
            </a:prstTxWarp>
          </a:bodyPr>
          <a:lstStyle>
            <a:lvl1pPr defTabSz="4569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©Tahmina Ahmed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71"/>
            <a:ext cx="4168603" cy="401638"/>
          </a:xfrm>
          <a:prstGeom prst="rect">
            <a:avLst/>
          </a:prstGeom>
        </p:spPr>
        <p:txBody>
          <a:bodyPr vert="horz" wrap="square" lIns="100750" tIns="50377" rIns="100750" bIns="50377" numCol="1" anchor="ctr" anchorCtr="0" compatLnSpc="1">
            <a:prstTxWarp prst="textNoShape">
              <a:avLst/>
            </a:prstTxWarp>
          </a:bodyPr>
          <a:lstStyle>
            <a:lvl1pPr algn="ctr" defTabSz="4569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3" y="304806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3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389" tIns="45696" rIns="91389" bIns="45696"/>
          <a:lstStyle/>
          <a:p>
            <a:pPr defTabSz="456963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389" tIns="45696" rIns="91389" bIns="45696"/>
          <a:lstStyle/>
          <a:p>
            <a:pPr defTabSz="456963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71"/>
            <a:ext cx="2165350" cy="401638"/>
          </a:xfrm>
          <a:prstGeom prst="rect">
            <a:avLst/>
          </a:prstGeom>
        </p:spPr>
        <p:txBody>
          <a:bodyPr vert="horz" wrap="square" lIns="100750" tIns="50377" rIns="100750" bIns="50377" numCol="1" anchor="ctr" anchorCtr="0" compatLnSpc="1">
            <a:prstTxWarp prst="textNoShape">
              <a:avLst/>
            </a:prstTxWarp>
          </a:bodyPr>
          <a:lstStyle>
            <a:lvl1pPr algn="r" defTabSz="4569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389" tIns="45696" rIns="91389" bIns="45696" anchor="ctr"/>
          <a:lstStyle/>
          <a:p>
            <a:pPr defTabSz="456963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3" y="304806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94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69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3" indent="-34272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565" indent="-28560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406" indent="-228483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599371" indent="-22848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6334" indent="-2284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3297" indent="-228483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3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5" indent="-228483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3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9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1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1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52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61" tIns="50382" rIns="100761" bIns="50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61" tIns="50382" rIns="100761" bIns="50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100761" tIns="50382" rIns="100761" bIns="50382" numCol="1" anchor="ctr" anchorCtr="0" compatLnSpc="1">
            <a:prstTxWarp prst="textNoShape">
              <a:avLst/>
            </a:prstTxWarp>
          </a:bodyPr>
          <a:lstStyle>
            <a:lvl1pPr defTabSz="45701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©Tahmina Ahmed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71"/>
            <a:ext cx="4168603" cy="401638"/>
          </a:xfrm>
          <a:prstGeom prst="rect">
            <a:avLst/>
          </a:prstGeom>
        </p:spPr>
        <p:txBody>
          <a:bodyPr vert="horz" wrap="square" lIns="100761" tIns="50382" rIns="100761" bIns="50382" numCol="1" anchor="ctr" anchorCtr="0" compatLnSpc="1">
            <a:prstTxWarp prst="textNoShape">
              <a:avLst/>
            </a:prstTxWarp>
          </a:bodyPr>
          <a:lstStyle>
            <a:lvl1pPr algn="ctr" defTabSz="45701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2" y="304805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3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399" tIns="45701" rIns="91399" bIns="45701"/>
          <a:lstStyle/>
          <a:p>
            <a:pPr defTabSz="457010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399" tIns="45701" rIns="91399" bIns="45701"/>
          <a:lstStyle/>
          <a:p>
            <a:pPr defTabSz="457010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71"/>
            <a:ext cx="2165350" cy="401638"/>
          </a:xfrm>
          <a:prstGeom prst="rect">
            <a:avLst/>
          </a:prstGeom>
        </p:spPr>
        <p:txBody>
          <a:bodyPr vert="horz" wrap="square" lIns="100761" tIns="50382" rIns="100761" bIns="50382" numCol="1" anchor="ctr" anchorCtr="0" compatLnSpc="1">
            <a:prstTxWarp prst="textNoShape">
              <a:avLst/>
            </a:prstTxWarp>
          </a:bodyPr>
          <a:lstStyle>
            <a:lvl1pPr algn="r" defTabSz="45701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399" tIns="45701" rIns="91399" bIns="45701" anchor="ctr"/>
          <a:lstStyle/>
          <a:p>
            <a:pPr defTabSz="457010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2" y="304805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94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0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4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58" indent="-34275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642" indent="-28563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524" indent="-228506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599537" indent="-22850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6547" indent="-2285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0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50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3" rIns="100783" bIns="50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3" rIns="100783" bIns="50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100783" tIns="50393" rIns="100783" bIns="50393" numCol="1" anchor="ctr" anchorCtr="0" compatLnSpc="1">
            <a:prstTxWarp prst="textNoShape">
              <a:avLst/>
            </a:prstTxWarp>
          </a:bodyPr>
          <a:lstStyle>
            <a:lvl1pPr defTabSz="45710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©Tahmina Ahmed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70"/>
            <a:ext cx="4168603" cy="401638"/>
          </a:xfrm>
          <a:prstGeom prst="rect">
            <a:avLst/>
          </a:prstGeom>
        </p:spPr>
        <p:txBody>
          <a:bodyPr vert="horz" wrap="square" lIns="100783" tIns="50393" rIns="100783" bIns="50393" numCol="1" anchor="ctr" anchorCtr="0" compatLnSpc="1">
            <a:prstTxWarp prst="textNoShape">
              <a:avLst/>
            </a:prstTxWarp>
          </a:bodyPr>
          <a:lstStyle>
            <a:lvl1pPr algn="ctr" defTabSz="45710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0" y="304803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1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19" tIns="45710" rIns="91419" bIns="45710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19" tIns="45710" rIns="91419" bIns="45710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70"/>
            <a:ext cx="2165350" cy="401638"/>
          </a:xfrm>
          <a:prstGeom prst="rect">
            <a:avLst/>
          </a:prstGeom>
        </p:spPr>
        <p:txBody>
          <a:bodyPr vert="horz" wrap="square" lIns="100783" tIns="50393" rIns="100783" bIns="50393" numCol="1" anchor="ctr" anchorCtr="0" compatLnSpc="1">
            <a:prstTxWarp prst="textNoShape">
              <a:avLst/>
            </a:prstTxWarp>
          </a:bodyPr>
          <a:lstStyle>
            <a:lvl1pPr algn="r" defTabSz="45710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19" tIns="45710" rIns="91419" bIns="45710" anchor="ctr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0" y="304803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94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1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0" indent="-34283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96" indent="-28569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762" indent="-228552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599868" indent="-22855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6973" indent="-22855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080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0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3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3" y="1112839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44986" rIns="89973" bIns="44986"/>
          <a:lstStyle/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3200" dirty="0" smtClean="0"/>
              <a:t>Relationship-Based Access Control (</a:t>
            </a:r>
            <a:r>
              <a:rPr lang="en-US" sz="3200" dirty="0" err="1" smtClean="0"/>
              <a:t>ReBAC</a:t>
            </a:r>
            <a:r>
              <a:rPr lang="en-US" sz="3200" dirty="0" smtClean="0"/>
              <a:t>)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Lecture 6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1700" dirty="0" smtClean="0">
                <a:solidFill>
                  <a:schemeClr val="tx2"/>
                </a:solidFill>
              </a:rPr>
              <a:t>ravi.utsa@gmail.com</a:t>
            </a:r>
            <a:endParaRPr lang="en-US" sz="17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17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17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>
                <a:latin typeface="+mn-lt"/>
              </a:rPr>
              <a:t>Policy Representations</a:t>
            </a:r>
            <a:endParaRPr lang="en-US" sz="32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013" y="1198883"/>
            <a:ext cx="8496300" cy="1508273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939505" y="1660488"/>
            <a:ext cx="8229600" cy="4525964"/>
          </a:xfrm>
          <a:prstGeom prst="rect">
            <a:avLst/>
          </a:prstGeom>
        </p:spPr>
        <p:txBody>
          <a:bodyPr lIns="91410" tIns="45706" rIns="91410" bIns="45706">
            <a:normAutofit fontScale="92500" lnSpcReduction="20000"/>
          </a:bodyPr>
          <a:lstStyle/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i="1" kern="0" dirty="0" smtClean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action</a:t>
            </a:r>
            <a:r>
              <a:rPr lang="en-US" sz="2800" i="1" kern="0" baseline="30000" dirty="0" smtClean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-1</a:t>
            </a:r>
            <a:r>
              <a:rPr lang="en-US" sz="28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in TUP and TRP is the passive form since it applies to the recipient of action</a:t>
            </a: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TRP has an extra parameter </a:t>
            </a:r>
            <a:r>
              <a:rPr lang="en-US" sz="2800" i="1" kern="0" dirty="0" err="1" smtClean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800" i="1" kern="0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c</a:t>
            </a:r>
            <a:r>
              <a:rPr lang="en-US" sz="28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to specify the controlling user</a:t>
            </a:r>
          </a:p>
          <a:p>
            <a:pPr marL="863332" lvl="1" indent="-287248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U2U relationships between </a:t>
            </a:r>
            <a:r>
              <a:rPr lang="en-US" sz="2400" i="1" kern="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u</a:t>
            </a:r>
            <a:r>
              <a:rPr lang="en-US" sz="2400" i="1" kern="0" baseline="-250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a</a:t>
            </a:r>
            <a:r>
              <a:rPr lang="en-US" sz="24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 and </a:t>
            </a:r>
            <a:r>
              <a:rPr lang="en-US" sz="2400" i="1" kern="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u</a:t>
            </a:r>
            <a:r>
              <a:rPr lang="en-US" sz="2400" i="1" kern="0" baseline="-250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c</a:t>
            </a:r>
            <a:r>
              <a:rPr lang="en-US" sz="2400" i="1" kern="0" baseline="-250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 </a:t>
            </a: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SP does not differentiate the active and passive forms</a:t>
            </a: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SP for resource needs </a:t>
            </a:r>
            <a:r>
              <a:rPr lang="en-US" sz="2800" i="1" kern="0" dirty="0" err="1" smtClean="0">
                <a:solidFill>
                  <a:srgbClr val="008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r.typename</a:t>
            </a:r>
            <a:r>
              <a:rPr lang="en-US" sz="2800" i="1" kern="0" dirty="0" smtClean="0">
                <a:solidFill>
                  <a:srgbClr val="008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, </a:t>
            </a:r>
            <a:r>
              <a:rPr lang="en-US" sz="2800" i="1" kern="0" dirty="0" err="1" smtClean="0">
                <a:solidFill>
                  <a:srgbClr val="008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r.typevalue</a:t>
            </a:r>
            <a:r>
              <a:rPr lang="en-US" sz="28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to refine the scope of the resource</a:t>
            </a:r>
            <a:endParaRPr lang="en-US" sz="2800" kern="0" dirty="0">
              <a:solidFill>
                <a:srgbClr val="000000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>
                <a:latin typeface="+mn-lt"/>
              </a:rPr>
              <a:t>Example</a:t>
            </a:r>
            <a:endParaRPr lang="en-US" sz="32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内容占位符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00200"/>
            <a:ext cx="8229600" cy="4525964"/>
          </a:xfrm>
          <a:prstGeom prst="rect">
            <a:avLst/>
          </a:prstGeom>
          <a:blipFill rotWithShape="1">
            <a:blip r:embed="rId2" cstate="print"/>
            <a:stretch>
              <a:fillRect l="-148" t="-1213"/>
            </a:stretch>
          </a:blipFill>
        </p:spPr>
        <p:txBody>
          <a:bodyPr lIns="91410" tIns="45706" rIns="91410" bIns="45706"/>
          <a:lstStyle/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 smtClean="0">
                <a:noFill/>
                <a:ea typeface="ＭＳ Ｐゴシック" charset="-128"/>
                <a:cs typeface="ＭＳ Ｐゴシック" charset="-128"/>
              </a:rPr>
              <a:t> </a:t>
            </a:r>
            <a:endParaRPr lang="en-US" sz="2800" kern="0" dirty="0">
              <a:noFill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latin typeface="+mn-lt"/>
              </a:rPr>
              <a:t>Beyond U2U Relationships</a:t>
            </a:r>
            <a:endParaRPr lang="en-US" sz="36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250477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There are various types of relationships between users and resources in addition to U2U relationships and ownership</a:t>
            </a:r>
          </a:p>
          <a:p>
            <a:pPr marL="914115" lvl="1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lang="en-US" sz="2800" dirty="0" smtClean="0"/>
              <a:t>e.g., share, like, comment, tag, etc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U2U, U2R and R2R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U2R further enables relationship and policy administration </a:t>
            </a:r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U2U, U2R &amp; R2R </a:t>
            </a:r>
            <a:r>
              <a:rPr lang="en-US" sz="24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ReBAC</a:t>
            </a: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(URRAC) Model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20" y="1499720"/>
            <a:ext cx="6323184" cy="40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66397" y="1878319"/>
            <a:ext cx="2659908" cy="289307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AU: Accessing User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AS: Accessing Session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TU: Target User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TS: Target Session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O: Object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P: Policy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Accessing User Policy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Accessing Session Policy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Target User Policy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TS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Target Session Policy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Object Policy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Policy for Policy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System Policy</a:t>
            </a:r>
            <a:endParaRPr lang="en-US" sz="1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latin typeface="+mn-lt"/>
              </a:rPr>
              <a:t>Differences with UURAC</a:t>
            </a:r>
            <a:endParaRPr lang="en-US" sz="36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250477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Access Request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/>
              <a:t>(s, act, T) where T may contain multiple objects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Policy Administration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User-session Distinction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err="1" smtClean="0"/>
              <a:t>Hopcount</a:t>
            </a:r>
            <a:r>
              <a:rPr lang="en-US" sz="2800" dirty="0" smtClean="0"/>
              <a:t> Skipping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/>
              <a:t>Local </a:t>
            </a:r>
            <a:r>
              <a:rPr lang="en-US" sz="2800" dirty="0" err="1" smtClean="0"/>
              <a:t>hopcount</a:t>
            </a:r>
            <a:r>
              <a:rPr lang="en-US" sz="2800" dirty="0" smtClean="0"/>
              <a:t> stated inside “[[]]” will not be counted in global </a:t>
            </a:r>
            <a:r>
              <a:rPr lang="en-US" sz="2800" dirty="0" err="1" smtClean="0"/>
              <a:t>hopcount</a:t>
            </a:r>
            <a:r>
              <a:rPr lang="en-US" sz="2800" dirty="0" smtClean="0"/>
              <a:t>.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/>
              <a:t>E.g., “([f*,3][[c*, 2]],3)”, the local </a:t>
            </a:r>
            <a:r>
              <a:rPr lang="en-US" sz="2800" dirty="0" err="1" smtClean="0"/>
              <a:t>hopcount</a:t>
            </a:r>
            <a:r>
              <a:rPr lang="en-US" sz="2800" dirty="0" smtClean="0"/>
              <a:t> 2 for c* does not apply to the global </a:t>
            </a:r>
            <a:r>
              <a:rPr lang="en-US" sz="2800" dirty="0" err="1" smtClean="0"/>
              <a:t>hopcount</a:t>
            </a:r>
            <a:r>
              <a:rPr lang="en-US" sz="2800" dirty="0" smtClean="0"/>
              <a:t> 3, thus allowing f* to have up to 3 hops.</a:t>
            </a:r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latin typeface="+mn-lt"/>
              </a:rPr>
              <a:t>Policy Conflict Resolution</a:t>
            </a:r>
            <a:endParaRPr lang="en-US" sz="36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250477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System-defined conflict resolution for potential conflicts among user-specified policies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Disjunctive, conjunctive and prioritized order between relationship types</a:t>
            </a:r>
          </a:p>
          <a:p>
            <a:pPr marL="914115" lvl="1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lang="en-US" sz="2800" dirty="0" smtClean="0"/>
              <a:t>&lt;share-1, (own ∨  tag ∨ share)&gt;</a:t>
            </a:r>
          </a:p>
          <a:p>
            <a:pPr marL="914115" lvl="1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lang="en-US" sz="2800" dirty="0" smtClean="0"/>
              <a:t>&lt;read-1, (own ∧  tag)&gt;</a:t>
            </a:r>
          </a:p>
          <a:p>
            <a:pPr marL="914115" lvl="1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lang="en-US" sz="2800" dirty="0" smtClean="0"/>
              <a:t>&lt;</a:t>
            </a:r>
            <a:r>
              <a:rPr lang="en-US" sz="2800" dirty="0" err="1" smtClean="0"/>
              <a:t>friend_request</a:t>
            </a:r>
            <a:r>
              <a:rPr lang="en-US" sz="2800" dirty="0" smtClean="0"/>
              <a:t>, (parent &gt; @)&gt;</a:t>
            </a:r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latin typeface="+mn-lt"/>
              </a:rPr>
              <a:t>Beyond Relationships</a:t>
            </a:r>
            <a:endParaRPr lang="en-US" sz="36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250477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err="1" smtClean="0"/>
              <a:t>ReBAC</a:t>
            </a:r>
            <a:r>
              <a:rPr lang="en-US" sz="2800" dirty="0" smtClean="0"/>
              <a:t> usually relies on type, depth, or strength of relationships, but cannot express more complicated topological information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err="1" smtClean="0"/>
              <a:t>ReBAC</a:t>
            </a:r>
            <a:r>
              <a:rPr lang="en-US" sz="2800" dirty="0" smtClean="0"/>
              <a:t> lacks support for attributes of users, resources, and relationships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Useful examples include common friends, duration of friendship, minimum age, etc.</a:t>
            </a:r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latin typeface="+mn-lt"/>
              </a:rPr>
              <a:t>Attribute-based Policy</a:t>
            </a:r>
            <a:endParaRPr lang="en-US" sz="36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69168" y="1600200"/>
            <a:ext cx="8229600" cy="4525964"/>
          </a:xfrm>
          <a:prstGeom prst="rect">
            <a:avLst/>
          </a:prstGeom>
        </p:spPr>
        <p:txBody>
          <a:bodyPr lIns="91410" tIns="45706" rIns="91410" bIns="45706">
            <a:normAutofit/>
          </a:bodyPr>
          <a:lstStyle/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&lt;</a:t>
            </a:r>
            <a:r>
              <a:rPr lang="en-US" sz="28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quantifier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28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f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sz="28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ATTR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sz="28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N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), </a:t>
            </a:r>
            <a:r>
              <a:rPr lang="en-US" sz="28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ATTR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sz="28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E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)), </a:t>
            </a:r>
            <a:r>
              <a:rPr lang="en-US" sz="28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count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 ≥ </a:t>
            </a:r>
            <a:r>
              <a:rPr lang="en-US" sz="2800" i="1" kern="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i</a:t>
            </a:r>
            <a:r>
              <a:rPr lang="en-US" sz="28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&gt;</a:t>
            </a:r>
            <a:endParaRPr lang="en-US" sz="2800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88368" y="2571752"/>
            <a:ext cx="457202" cy="4667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000" dirty="0" smtClean="0"/>
              <a:t>+0</a:t>
            </a:r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26778" y="2805113"/>
            <a:ext cx="59531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78972" y="2571752"/>
            <a:ext cx="457202" cy="4667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000" dirty="0" smtClean="0"/>
              <a:t>+1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4069575" y="2571752"/>
            <a:ext cx="457202" cy="4667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000" dirty="0" smtClean="0"/>
              <a:t>+2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5122090" y="2571752"/>
            <a:ext cx="457202" cy="4667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000" dirty="0" smtClean="0"/>
              <a:t>-2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7103296" y="2571752"/>
            <a:ext cx="457202" cy="4667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000" dirty="0" smtClean="0"/>
              <a:t>-0</a:t>
            </a:r>
            <a:endParaRPr lang="en-US" sz="1000" dirty="0"/>
          </a:p>
        </p:txBody>
      </p:sp>
      <p:sp>
        <p:nvSpPr>
          <p:cNvPr id="16" name="Oval 15"/>
          <p:cNvSpPr/>
          <p:nvPr/>
        </p:nvSpPr>
        <p:spPr>
          <a:xfrm>
            <a:off x="6112693" y="2571752"/>
            <a:ext cx="457202" cy="4667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000" dirty="0" smtClean="0"/>
              <a:t>-1</a:t>
            </a:r>
            <a:endParaRPr lang="en-US" sz="1000" dirty="0"/>
          </a:p>
        </p:txBody>
      </p:sp>
      <p:cxnSp>
        <p:nvCxnSpPr>
          <p:cNvPr id="17" name="Straight Connector 16"/>
          <p:cNvCxnSpPr>
            <a:stCxn id="10" idx="6"/>
            <a:endCxn id="12" idx="2"/>
          </p:cNvCxnSpPr>
          <p:nvPr/>
        </p:nvCxnSpPr>
        <p:spPr>
          <a:xfrm>
            <a:off x="2545574" y="2805113"/>
            <a:ext cx="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36178" y="2805113"/>
            <a:ext cx="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79295" y="2805113"/>
            <a:ext cx="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69898" y="2805113"/>
            <a:ext cx="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45574" y="2455128"/>
            <a:ext cx="533401" cy="27699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1200" dirty="0" smtClean="0"/>
              <a:t>+1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36178" y="2433251"/>
            <a:ext cx="533401" cy="27699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1200" dirty="0" smtClean="0"/>
              <a:t>+2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579295" y="2433251"/>
            <a:ext cx="533401" cy="27699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1200" dirty="0" smtClean="0"/>
              <a:t>-2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69898" y="2443280"/>
            <a:ext cx="533401" cy="27699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1200" dirty="0" smtClean="0"/>
              <a:t>-1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5122090" y="2571752"/>
            <a:ext cx="457202" cy="4667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000" dirty="0" smtClean="0"/>
              <a:t>-2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078971" y="3496271"/>
            <a:ext cx="3490924" cy="92330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∀[+1, -2], age(u) &gt; 18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∃[+1, -1], weight(e) &gt; 0.5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∃{+1, +2, -1}, gender(u) = “male”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Attribute-based Policy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250477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Node attributes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/>
              <a:t>Define user’s identity and characteristics: e.g., name, age, gender, etc.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Edge attributes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/>
              <a:t>Describe the characteristics of the relationship: e.g., weight, type, duration, etc.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Count attributes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/>
              <a:t>Occurrence requirements for the attribute-based path specification, specifying the minimum </a:t>
            </a:r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19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Example: No Attributes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0" name="组合 4"/>
          <p:cNvGrpSpPr/>
          <p:nvPr/>
        </p:nvGrpSpPr>
        <p:grpSpPr>
          <a:xfrm>
            <a:off x="2690840" y="1831888"/>
            <a:ext cx="5152773" cy="3841411"/>
            <a:chOff x="457200" y="1701113"/>
            <a:chExt cx="5152773" cy="3841410"/>
          </a:xfrm>
        </p:grpSpPr>
        <p:sp>
          <p:nvSpPr>
            <p:cNvPr id="41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George</a:t>
              </a:r>
              <a:endParaRPr lang="en-US" sz="1100" dirty="0"/>
            </a:p>
          </p:txBody>
        </p:sp>
        <p:sp>
          <p:nvSpPr>
            <p:cNvPr id="42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Fred</a:t>
              </a:r>
              <a:endParaRPr lang="en-US" sz="1100" dirty="0"/>
            </a:p>
          </p:txBody>
        </p:sp>
        <p:sp>
          <p:nvSpPr>
            <p:cNvPr id="43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Carol</a:t>
              </a:r>
              <a:endParaRPr lang="en-US" sz="1100" dirty="0"/>
            </a:p>
          </p:txBody>
        </p:sp>
        <p:sp>
          <p:nvSpPr>
            <p:cNvPr id="44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Harry</a:t>
              </a:r>
              <a:endParaRPr lang="en-US" sz="1100" dirty="0"/>
            </a:p>
          </p:txBody>
        </p:sp>
        <p:sp>
          <p:nvSpPr>
            <p:cNvPr id="45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Ed</a:t>
              </a:r>
              <a:endParaRPr lang="en-US" sz="1100" dirty="0"/>
            </a:p>
          </p:txBody>
        </p:sp>
        <p:sp>
          <p:nvSpPr>
            <p:cNvPr id="46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Alice</a:t>
              </a:r>
              <a:endParaRPr lang="en-US" sz="1100" dirty="0"/>
            </a:p>
          </p:txBody>
        </p:sp>
        <p:sp>
          <p:nvSpPr>
            <p:cNvPr id="47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Dave</a:t>
              </a:r>
              <a:endParaRPr lang="en-US" sz="1100" dirty="0"/>
            </a:p>
          </p:txBody>
        </p:sp>
        <p:sp>
          <p:nvSpPr>
            <p:cNvPr id="48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Bob</a:t>
              </a:r>
              <a:endParaRPr lang="en-US" sz="1100" dirty="0"/>
            </a:p>
          </p:txBody>
        </p:sp>
        <p:cxnSp>
          <p:nvCxnSpPr>
            <p:cNvPr id="49" name="曲线连接符 13"/>
            <p:cNvCxnSpPr>
              <a:stCxn id="48" idx="2"/>
              <a:endCxn id="46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曲线连接符 14"/>
            <p:cNvCxnSpPr>
              <a:stCxn id="47" idx="6"/>
              <a:endCxn id="44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曲线连接符 15"/>
            <p:cNvCxnSpPr>
              <a:stCxn id="46" idx="4"/>
              <a:endCxn id="43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曲线连接符 16"/>
            <p:cNvCxnSpPr>
              <a:stCxn id="44" idx="4"/>
              <a:endCxn id="41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20"/>
            <p:cNvCxnSpPr>
              <a:stCxn id="45" idx="2"/>
              <a:endCxn id="46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21"/>
            <p:cNvCxnSpPr>
              <a:stCxn id="43" idx="6"/>
              <a:endCxn id="42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22"/>
            <p:cNvCxnSpPr>
              <a:stCxn id="45" idx="7"/>
              <a:endCxn id="47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23"/>
            <p:cNvCxnSpPr>
              <a:stCxn id="41" idx="1"/>
              <a:endCxn id="45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24"/>
            <p:cNvCxnSpPr>
              <a:stCxn id="41" idx="2"/>
              <a:endCxn id="42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曲线连接符 25"/>
            <p:cNvCxnSpPr>
              <a:stCxn id="43" idx="4"/>
              <a:endCxn id="41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933966" y="2141321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42969" y="1826225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67536" y="2099105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52891" y="4319713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66901" y="3026889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08107" y="4042714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09538" y="4596712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49364" y="3750790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26496" y="5265524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81883" y="4628120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09538" y="2765337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</a:t>
              </a:r>
              <a:endParaRPr lang="en-US" sz="1200" dirty="0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4842978" y="2211826"/>
            <a:ext cx="836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3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3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3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86" y="1127766"/>
            <a:ext cx="851424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04" y="5852164"/>
            <a:ext cx="1043785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Example: Node Attributes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2690840" y="1831888"/>
            <a:ext cx="5152773" cy="3841411"/>
            <a:chOff x="457200" y="1701113"/>
            <a:chExt cx="5152773" cy="3841410"/>
          </a:xfrm>
        </p:grpSpPr>
        <p:sp>
          <p:nvSpPr>
            <p:cNvPr id="41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George</a:t>
              </a:r>
              <a:endParaRPr lang="en-US" sz="1100" dirty="0"/>
            </a:p>
          </p:txBody>
        </p:sp>
        <p:sp>
          <p:nvSpPr>
            <p:cNvPr id="42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Fred</a:t>
              </a:r>
              <a:endParaRPr lang="en-US" sz="1100" dirty="0"/>
            </a:p>
          </p:txBody>
        </p:sp>
        <p:sp>
          <p:nvSpPr>
            <p:cNvPr id="43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Carol</a:t>
              </a:r>
              <a:endParaRPr lang="en-US" sz="1100" dirty="0"/>
            </a:p>
          </p:txBody>
        </p:sp>
        <p:sp>
          <p:nvSpPr>
            <p:cNvPr id="44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Harry</a:t>
              </a:r>
              <a:endParaRPr lang="en-US" sz="1100" dirty="0"/>
            </a:p>
          </p:txBody>
        </p:sp>
        <p:sp>
          <p:nvSpPr>
            <p:cNvPr id="45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Ed</a:t>
              </a:r>
              <a:endParaRPr lang="en-US" sz="1100" dirty="0"/>
            </a:p>
          </p:txBody>
        </p:sp>
        <p:sp>
          <p:nvSpPr>
            <p:cNvPr id="46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Alice</a:t>
              </a:r>
              <a:endParaRPr lang="en-US" sz="1100" dirty="0"/>
            </a:p>
          </p:txBody>
        </p:sp>
        <p:sp>
          <p:nvSpPr>
            <p:cNvPr id="47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Dave</a:t>
              </a:r>
              <a:endParaRPr lang="en-US" sz="1100" dirty="0"/>
            </a:p>
          </p:txBody>
        </p:sp>
        <p:sp>
          <p:nvSpPr>
            <p:cNvPr id="48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Bob</a:t>
              </a:r>
              <a:endParaRPr lang="en-US" sz="1100" dirty="0"/>
            </a:p>
          </p:txBody>
        </p:sp>
        <p:cxnSp>
          <p:nvCxnSpPr>
            <p:cNvPr id="49" name="曲线连接符 13"/>
            <p:cNvCxnSpPr>
              <a:stCxn id="48" idx="2"/>
              <a:endCxn id="46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曲线连接符 14"/>
            <p:cNvCxnSpPr>
              <a:stCxn id="47" idx="6"/>
              <a:endCxn id="44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曲线连接符 15"/>
            <p:cNvCxnSpPr>
              <a:stCxn id="46" idx="4"/>
              <a:endCxn id="43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曲线连接符 16"/>
            <p:cNvCxnSpPr>
              <a:stCxn id="44" idx="4"/>
              <a:endCxn id="41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20"/>
            <p:cNvCxnSpPr>
              <a:stCxn id="45" idx="2"/>
              <a:endCxn id="46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21"/>
            <p:cNvCxnSpPr>
              <a:stCxn id="43" idx="6"/>
              <a:endCxn id="42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22"/>
            <p:cNvCxnSpPr>
              <a:stCxn id="45" idx="7"/>
              <a:endCxn id="47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23"/>
            <p:cNvCxnSpPr>
              <a:stCxn id="41" idx="1"/>
              <a:endCxn id="45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24"/>
            <p:cNvCxnSpPr>
              <a:stCxn id="41" idx="2"/>
              <a:endCxn id="42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曲线连接符 25"/>
            <p:cNvCxnSpPr>
              <a:stCxn id="43" idx="4"/>
              <a:endCxn id="41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933966" y="2141321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42969" y="1826225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67536" y="2099105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52891" y="4319713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66901" y="3026889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08107" y="4042714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09538" y="4596712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49364" y="3750790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26496" y="5265524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81883" y="4628120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09538" y="2765337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</a:t>
              </a:r>
              <a:endParaRPr lang="en-US" sz="12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376905" y="5673298"/>
            <a:ext cx="6590783" cy="35391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&lt;access, (u</a:t>
            </a:r>
            <a:r>
              <a:rPr lang="en-US" sz="17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((f*, 4): ∃[+1, -1], occupation = ‘student’, count ≥ 3)))&gt;</a:t>
            </a:r>
            <a:endParaRPr lang="en-US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73250" y="2380468"/>
            <a:ext cx="1298492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Occupation = ‘student’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46147" y="3603438"/>
            <a:ext cx="1219201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Occupation = ‘teacher’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83737" y="4847323"/>
            <a:ext cx="1105931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Occupation = ‘student’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71727" y="4847323"/>
            <a:ext cx="1140941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Occupation = ‘teacher’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96287" y="4847323"/>
            <a:ext cx="1121379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Occupation = ‘student’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18362" y="2380468"/>
            <a:ext cx="1134104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Occupation = ‘student’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842978" y="2211826"/>
            <a:ext cx="836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Example: Edge Attributes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96042" y="5673298"/>
            <a:ext cx="6590783" cy="35391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&lt;read, Photo1, (u</a:t>
            </a:r>
            <a:r>
              <a:rPr lang="en-US" sz="17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((f*, 3): ∀[+1, -1], duration ≥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month, _)))&gt;</a:t>
            </a:r>
            <a:endParaRPr lang="en-US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8413" y="2318309"/>
            <a:ext cx="1202284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=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June, 2013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797419" y="1349003"/>
            <a:ext cx="891746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= Feb, 2014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611788" y="3563246"/>
            <a:ext cx="891746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= Aug, 2010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650654" y="3157666"/>
            <a:ext cx="891746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= May, 2009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196275" y="2229882"/>
            <a:ext cx="891746" cy="377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= Aug, 2008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3" name="组合 4"/>
          <p:cNvGrpSpPr/>
          <p:nvPr/>
        </p:nvGrpSpPr>
        <p:grpSpPr>
          <a:xfrm>
            <a:off x="2690840" y="1831888"/>
            <a:ext cx="5152773" cy="3841411"/>
            <a:chOff x="457200" y="1701113"/>
            <a:chExt cx="5152773" cy="3841410"/>
          </a:xfrm>
        </p:grpSpPr>
        <p:sp>
          <p:nvSpPr>
            <p:cNvPr id="104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George</a:t>
              </a:r>
              <a:endParaRPr lang="en-US" sz="1100" dirty="0"/>
            </a:p>
          </p:txBody>
        </p:sp>
        <p:sp>
          <p:nvSpPr>
            <p:cNvPr id="105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Fred</a:t>
              </a:r>
              <a:endParaRPr lang="en-US" sz="1100" dirty="0"/>
            </a:p>
          </p:txBody>
        </p:sp>
        <p:sp>
          <p:nvSpPr>
            <p:cNvPr id="106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Carol</a:t>
              </a:r>
              <a:endParaRPr lang="en-US" sz="1100" dirty="0"/>
            </a:p>
          </p:txBody>
        </p:sp>
        <p:sp>
          <p:nvSpPr>
            <p:cNvPr id="107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Harry</a:t>
              </a:r>
              <a:endParaRPr lang="en-US" sz="1100" dirty="0"/>
            </a:p>
          </p:txBody>
        </p:sp>
        <p:sp>
          <p:nvSpPr>
            <p:cNvPr id="108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Ed</a:t>
              </a:r>
              <a:endParaRPr lang="en-US" sz="1100" dirty="0"/>
            </a:p>
          </p:txBody>
        </p:sp>
        <p:sp>
          <p:nvSpPr>
            <p:cNvPr id="109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Alice</a:t>
              </a:r>
              <a:endParaRPr lang="en-US" sz="1100" dirty="0"/>
            </a:p>
          </p:txBody>
        </p:sp>
        <p:sp>
          <p:nvSpPr>
            <p:cNvPr id="110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Dave</a:t>
              </a:r>
              <a:endParaRPr lang="en-US" sz="1100" dirty="0"/>
            </a:p>
          </p:txBody>
        </p:sp>
        <p:sp>
          <p:nvSpPr>
            <p:cNvPr id="111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Bob</a:t>
              </a:r>
              <a:endParaRPr lang="en-US" sz="1100" dirty="0"/>
            </a:p>
          </p:txBody>
        </p:sp>
        <p:cxnSp>
          <p:nvCxnSpPr>
            <p:cNvPr id="112" name="曲线连接符 13"/>
            <p:cNvCxnSpPr>
              <a:stCxn id="111" idx="2"/>
              <a:endCxn id="109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曲线连接符 14"/>
            <p:cNvCxnSpPr>
              <a:stCxn id="110" idx="6"/>
              <a:endCxn id="107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曲线连接符 15"/>
            <p:cNvCxnSpPr>
              <a:stCxn id="109" idx="4"/>
              <a:endCxn id="106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曲线连接符 16"/>
            <p:cNvCxnSpPr>
              <a:stCxn id="107" idx="4"/>
              <a:endCxn id="104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20"/>
            <p:cNvCxnSpPr>
              <a:stCxn id="108" idx="2"/>
              <a:endCxn id="109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21"/>
            <p:cNvCxnSpPr>
              <a:stCxn id="106" idx="6"/>
              <a:endCxn id="105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22"/>
            <p:cNvCxnSpPr>
              <a:stCxn id="108" idx="7"/>
              <a:endCxn id="110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23"/>
            <p:cNvCxnSpPr>
              <a:stCxn id="104" idx="1"/>
              <a:endCxn id="108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24"/>
            <p:cNvCxnSpPr>
              <a:stCxn id="104" idx="2"/>
              <a:endCxn id="105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曲线连接符 25"/>
            <p:cNvCxnSpPr>
              <a:stCxn id="106" idx="4"/>
              <a:endCxn id="104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933966" y="2141321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942969" y="1826225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867536" y="2099105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052891" y="4319713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866901" y="3026889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008107" y="4042714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609538" y="4596712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649364" y="3750790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926496" y="5265524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281883" y="4628120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</a:t>
              </a:r>
              <a:endParaRPr lang="en-US" sz="12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609538" y="2765337"/>
              <a:ext cx="168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</a:t>
              </a:r>
              <a:endParaRPr lang="en-US" sz="1200" dirty="0"/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>
            <a:off x="4842978" y="2211826"/>
            <a:ext cx="8361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44986" rIns="89973" bIns="44986"/>
          <a:lstStyle/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5400" dirty="0" err="1" smtClean="0"/>
              <a:t>ReBAC</a:t>
            </a:r>
            <a:r>
              <a:rPr lang="en-US" sz="5400" dirty="0" smtClean="0"/>
              <a:t> Models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5400" dirty="0" smtClean="0"/>
              <a:t>Object-to-Object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3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Object Relationships in </a:t>
            </a:r>
            <a:r>
              <a:rPr lang="en-US" b="0" dirty="0" err="1" smtClean="0"/>
              <a:t>ReBAC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ReBAC</a:t>
            </a:r>
            <a:r>
              <a:rPr lang="en-US" dirty="0" smtClean="0"/>
              <a:t> </a:t>
            </a:r>
            <a:r>
              <a:rPr lang="en-US" dirty="0"/>
              <a:t>for OSN </a:t>
            </a:r>
            <a:r>
              <a:rPr lang="en-US" dirty="0" smtClean="0"/>
              <a:t>generally considers </a:t>
            </a:r>
            <a:r>
              <a:rPr lang="en-US" dirty="0"/>
              <a:t>only user to user relationship</a:t>
            </a:r>
          </a:p>
          <a:p>
            <a:r>
              <a:rPr lang="en-US" dirty="0"/>
              <a:t>OSN has very specific types of resources – photos, notes, </a:t>
            </a:r>
            <a:r>
              <a:rPr lang="en-US" dirty="0" smtClean="0"/>
              <a:t>comments, which are strongly tied to users</a:t>
            </a:r>
            <a:r>
              <a:rPr lang="en-US" dirty="0"/>
              <a:t>. </a:t>
            </a:r>
          </a:p>
          <a:p>
            <a:r>
              <a:rPr lang="en-US" dirty="0"/>
              <a:t>Even though some </a:t>
            </a:r>
            <a:r>
              <a:rPr lang="en-US" dirty="0" err="1"/>
              <a:t>ReBAC</a:t>
            </a:r>
            <a:r>
              <a:rPr lang="en-US" dirty="0"/>
              <a:t> models consider general computing </a:t>
            </a:r>
            <a:r>
              <a:rPr lang="en-US" dirty="0" smtClean="0"/>
              <a:t>systems beyond OSNs </a:t>
            </a:r>
            <a:r>
              <a:rPr lang="en-US" dirty="0"/>
              <a:t>they still need users/subjects existence in relationship graph.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6847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ReBAC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in General Beyond OSNs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24739" y="1616802"/>
            <a:ext cx="1147521" cy="82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400" dirty="0"/>
              <a:t>user</a:t>
            </a:r>
            <a:r>
              <a:rPr lang="en-US" sz="1400" baseline="-25000" dirty="0"/>
              <a:t>1</a:t>
            </a:r>
          </a:p>
        </p:txBody>
      </p:sp>
      <p:cxnSp>
        <p:nvCxnSpPr>
          <p:cNvPr id="9" name="Straight Arrow Connector 8"/>
          <p:cNvCxnSpPr>
            <a:stCxn id="8" idx="6"/>
            <a:endCxn id="10" idx="2"/>
          </p:cNvCxnSpPr>
          <p:nvPr/>
        </p:nvCxnSpPr>
        <p:spPr>
          <a:xfrm>
            <a:off x="2572257" y="2029757"/>
            <a:ext cx="1541606" cy="19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13866" y="1636472"/>
            <a:ext cx="1147521" cy="82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400" dirty="0"/>
              <a:t>project</a:t>
            </a:r>
            <a:r>
              <a:rPr lang="en-US" sz="1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459" y="1680718"/>
            <a:ext cx="1548193" cy="31284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400" dirty="0"/>
              <a:t>Participant-of</a:t>
            </a:r>
          </a:p>
        </p:txBody>
      </p:sp>
      <p:cxnSp>
        <p:nvCxnSpPr>
          <p:cNvPr id="12" name="Curved Connector 11"/>
          <p:cNvCxnSpPr>
            <a:stCxn id="8" idx="5"/>
            <a:endCxn id="10" idx="3"/>
          </p:cNvCxnSpPr>
          <p:nvPr/>
        </p:nvCxnSpPr>
        <p:spPr>
          <a:xfrm rot="16200000" flipH="1">
            <a:off x="3333226" y="1392740"/>
            <a:ext cx="19668" cy="1877708"/>
          </a:xfrm>
          <a:prstGeom prst="curvedConnector3">
            <a:avLst>
              <a:gd name="adj1" fmla="val 18772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30625" y="2703279"/>
            <a:ext cx="1917530" cy="31284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400" dirty="0"/>
              <a:t>Supervises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44241" y="2467301"/>
            <a:ext cx="0" cy="1006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6"/>
          </p:cNvCxnSpPr>
          <p:nvPr/>
        </p:nvCxnSpPr>
        <p:spPr>
          <a:xfrm flipH="1">
            <a:off x="5261385" y="2049425"/>
            <a:ext cx="9418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27802" y="1656138"/>
            <a:ext cx="1147521" cy="82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400" dirty="0"/>
              <a:t>folder</a:t>
            </a:r>
            <a:r>
              <a:rPr lang="en-US" sz="1400" baseline="-2500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6183555" y="3484944"/>
            <a:ext cx="1147521" cy="82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400" dirty="0"/>
              <a:t>folder</a:t>
            </a:r>
            <a:r>
              <a:rPr lang="en-US" sz="1400" baseline="-25000" dirty="0"/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76132" y="3868397"/>
            <a:ext cx="9045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16332" y="3897893"/>
            <a:ext cx="9418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253246" y="3504609"/>
            <a:ext cx="1147521" cy="82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400" dirty="0"/>
              <a:t>doc</a:t>
            </a:r>
            <a:r>
              <a:rPr lang="en-US" sz="1400" baseline="-25000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108951" y="3504609"/>
            <a:ext cx="1147521" cy="82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400" dirty="0"/>
              <a:t>doc</a:t>
            </a:r>
            <a:r>
              <a:rPr lang="en-US" sz="1400" baseline="-250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5344" y="1611892"/>
            <a:ext cx="1548193" cy="31284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400" dirty="0"/>
              <a:t>Participant-of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285" y="2791763"/>
            <a:ext cx="1548193" cy="31284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400" dirty="0"/>
              <a:t>Member-of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4499" y="4020794"/>
            <a:ext cx="1548193" cy="31284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400" dirty="0"/>
              <a:t>Member-of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9273" y="4050297"/>
            <a:ext cx="1548193" cy="31284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400" dirty="0"/>
              <a:t>Member-of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88414" y="4684470"/>
            <a:ext cx="6759048" cy="55397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/>
              <a:t>A sample Relationship Graph for Organizational Environment </a:t>
            </a:r>
            <a:r>
              <a:rPr lang="en-US" sz="1200" dirty="0"/>
              <a:t>[RPPM, Crampton et al. ,2014 ] </a:t>
            </a:r>
          </a:p>
        </p:txBody>
      </p: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Existence of Object </a:t>
            </a:r>
            <a:r>
              <a:rPr lang="en-US" sz="3100" dirty="0"/>
              <a:t>Relationship Independent of User 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274" y="1092401"/>
            <a:ext cx="3710753" cy="4646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477" y="1661470"/>
            <a:ext cx="4133871" cy="248415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5113" y="4584582"/>
            <a:ext cx="5332976" cy="655736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Object Relationship in Object –Oriented System (Inheritance, Composition and Association)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5496" y="5738852"/>
            <a:ext cx="4375530" cy="655736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History of a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Git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Project (Version Control System) is a DAG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1102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Limitations of Existing </a:t>
            </a:r>
            <a:r>
              <a:rPr lang="en-US" sz="3100" dirty="0" err="1"/>
              <a:t>ReBAC</a:t>
            </a:r>
            <a:r>
              <a:rPr lang="en-US" sz="3100" dirty="0"/>
              <a:t>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configure relationship between objects independent of user.</a:t>
            </a:r>
          </a:p>
          <a:p>
            <a:r>
              <a:rPr lang="en-US" dirty="0"/>
              <a:t>Cannot express authorization policy solely considering object relationship.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42858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How the model would look like?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8815" y="3462826"/>
            <a:ext cx="2422601" cy="2317729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=2 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=0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=1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=0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=3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=2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4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=2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policyLevel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,o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4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705" y="1021197"/>
            <a:ext cx="3749751" cy="655736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Object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to Object Relationship Based Access Control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5929" y="1430649"/>
            <a:ext cx="3431458" cy="378737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Policy Level Example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5618" y="4942242"/>
            <a:ext cx="1723462" cy="1486732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ACL(o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 {u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}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ACL(o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 {}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ACL(o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 {u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}</a:t>
            </a: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459" y="1921420"/>
            <a:ext cx="4243618" cy="1541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254" y="1826921"/>
            <a:ext cx="4146735" cy="3115318"/>
          </a:xfrm>
          <a:prstGeom prst="rect">
            <a:avLst/>
          </a:prstGeom>
        </p:spPr>
      </p:pic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0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29459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err="1"/>
              <a:t>OOReBAC</a:t>
            </a:r>
            <a:r>
              <a:rPr lang="en-US" sz="3100" dirty="0"/>
              <a:t>: Model Components and Definition</a:t>
            </a: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346" y="1283549"/>
            <a:ext cx="4042751" cy="4546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6269" y="1040475"/>
            <a:ext cx="5350396" cy="5576277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271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err="1"/>
              <a:t>OOReBAC</a:t>
            </a:r>
            <a:r>
              <a:rPr lang="en-US" sz="3100" dirty="0"/>
              <a:t>: An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863" y="1275695"/>
            <a:ext cx="4993567" cy="3585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523" y="5755724"/>
            <a:ext cx="4304758" cy="828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788" y="1426090"/>
            <a:ext cx="3485737" cy="3580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6914" y="5686207"/>
            <a:ext cx="3674726" cy="674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380" y="5251120"/>
            <a:ext cx="3609607" cy="378737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Configuration: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6795" y="5142734"/>
            <a:ext cx="4520023" cy="378737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Sequence of operations and its outcome: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6674" y="1002528"/>
            <a:ext cx="3213979" cy="378737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4588" y="953747"/>
            <a:ext cx="4520023" cy="378737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Sequence of operations and its outcome: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12010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3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3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3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86" y="1127766"/>
            <a:ext cx="851424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04" y="5852164"/>
            <a:ext cx="1043785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3" y="347091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Relationship Based Access Control (</a:t>
            </a:r>
            <a:r>
              <a:rPr lang="en-US" b="1" dirty="0" err="1" smtClean="0"/>
              <a:t>ReBAC</a:t>
            </a:r>
            <a:r>
              <a:rPr lang="en-US" b="1" dirty="0" smtClean="0"/>
              <a:t>), 2008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err="1"/>
              <a:t>OOReBAC</a:t>
            </a:r>
            <a:r>
              <a:rPr lang="en-US" sz="3100" dirty="0"/>
              <a:t>: 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379" y="1076208"/>
            <a:ext cx="4861457" cy="5407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4201" y="1501793"/>
            <a:ext cx="3885919" cy="3375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8566" y="5242829"/>
            <a:ext cx="2845676" cy="1333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9162" y="4909731"/>
            <a:ext cx="4396588" cy="378737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Sequence of Operations and Outcomes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101" y="1094674"/>
            <a:ext cx="4396588" cy="378737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50376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An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</a:rPr>
              <a:t>OOReBAC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 Instantiation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10343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44986" rIns="89973" bIns="44986"/>
          <a:lstStyle/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5400" dirty="0" smtClean="0"/>
              <a:t>ABAC-</a:t>
            </a:r>
            <a:r>
              <a:rPr lang="en-US" sz="5400" dirty="0" err="1" smtClean="0"/>
              <a:t>ReBAC</a:t>
            </a:r>
            <a:endParaRPr lang="en-US" sz="5400" dirty="0" smtClean="0"/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5400" dirty="0" smtClean="0"/>
              <a:t>Comparison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3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err="1"/>
              <a:t>ReBAC</a:t>
            </a:r>
            <a:r>
              <a:rPr lang="en-US" sz="3100" dirty="0"/>
              <a:t> Vs. ABAC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193" y="2546136"/>
            <a:ext cx="8465656" cy="4659939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503920" indent="-503920" defTabSz="5039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Are they Comparable ?</a:t>
            </a:r>
          </a:p>
          <a:p>
            <a:pPr marL="503920" indent="-503920" defTabSz="5039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Can </a:t>
            </a:r>
            <a:r>
              <a:rPr lang="en-US" sz="3100" dirty="0" smtClean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Attributes </a:t>
            </a: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Express </a:t>
            </a:r>
            <a:r>
              <a:rPr lang="en-US" sz="3100" dirty="0" smtClean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Relationships?</a:t>
            </a:r>
            <a:endParaRPr lang="en-US" sz="3100" dirty="0">
              <a:solidFill>
                <a:prstClr val="black"/>
              </a:solidFill>
              <a:latin typeface="Calibri"/>
              <a:ea typeface="+mn-ea"/>
              <a:cs typeface="Helvetica" panose="020B0604020202020204" pitchFamily="34" charset="0"/>
            </a:endParaRPr>
          </a:p>
          <a:p>
            <a:pPr marL="503920" indent="-503920" defTabSz="5039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Can </a:t>
            </a:r>
            <a:r>
              <a:rPr lang="en-US" sz="3100" dirty="0" err="1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ReBAC</a:t>
            </a: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 Configure ABAC? </a:t>
            </a:r>
            <a:r>
              <a:rPr lang="en-US" sz="3100" dirty="0" smtClean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 Vice versa?</a:t>
            </a:r>
            <a:endParaRPr lang="en-US" sz="3100" dirty="0">
              <a:solidFill>
                <a:prstClr val="black"/>
              </a:solidFill>
              <a:latin typeface="Calibri"/>
              <a:ea typeface="+mn-ea"/>
              <a:cs typeface="Helvetica" panose="020B0604020202020204" pitchFamily="34" charset="0"/>
            </a:endParaRPr>
          </a:p>
          <a:p>
            <a:pPr marL="503920" indent="-503920" defTabSz="5039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Do they </a:t>
            </a: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have equal expressive power?</a:t>
            </a:r>
          </a:p>
          <a:p>
            <a:pPr defTabSz="503920" fontAlgn="auto">
              <a:spcBef>
                <a:spcPct val="20000"/>
              </a:spcBef>
              <a:spcAft>
                <a:spcPts val="0"/>
              </a:spcAft>
            </a:pP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If not </a:t>
            </a:r>
          </a:p>
          <a:p>
            <a:pPr marL="503920" indent="-503920" defTabSz="5039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Which one is more expressive?</a:t>
            </a:r>
          </a:p>
          <a:p>
            <a:pPr defTabSz="503920" fontAlgn="auto">
              <a:spcBef>
                <a:spcPct val="20000"/>
              </a:spcBef>
              <a:spcAft>
                <a:spcPts val="0"/>
              </a:spcAft>
            </a:pPr>
            <a:endParaRPr lang="en-US" sz="3100" dirty="0">
              <a:solidFill>
                <a:prstClr val="black"/>
              </a:solidFill>
              <a:latin typeface="Calibri"/>
              <a:ea typeface="+mn-ea"/>
              <a:cs typeface="Helvetica" panose="020B0604020202020204" pitchFamily="34" charset="0"/>
            </a:endParaRPr>
          </a:p>
          <a:p>
            <a:pPr defTabSz="503920" fontAlgn="auto">
              <a:spcBef>
                <a:spcPct val="20000"/>
              </a:spcBef>
              <a:spcAft>
                <a:spcPts val="0"/>
              </a:spcAft>
            </a:pPr>
            <a:endParaRPr lang="en-US" sz="3500" dirty="0">
              <a:solidFill>
                <a:prstClr val="black"/>
              </a:solidFill>
              <a:latin typeface="Calibri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82730" y="1259340"/>
            <a:ext cx="1858617" cy="7751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ABAC</a:t>
            </a:r>
          </a:p>
        </p:txBody>
      </p:sp>
      <p:sp>
        <p:nvSpPr>
          <p:cNvPr id="8" name="Oval 7"/>
          <p:cNvSpPr/>
          <p:nvPr/>
        </p:nvSpPr>
        <p:spPr>
          <a:xfrm>
            <a:off x="1512873" y="1281020"/>
            <a:ext cx="1858617" cy="7751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ReBAC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8" idx="6"/>
          </p:cNvCxnSpPr>
          <p:nvPr/>
        </p:nvCxnSpPr>
        <p:spPr>
          <a:xfrm flipV="1">
            <a:off x="3371488" y="1646925"/>
            <a:ext cx="3111240" cy="21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85058" y="1064252"/>
            <a:ext cx="2325048" cy="1221360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sz="7300" dirty="0">
                <a:solidFill>
                  <a:prstClr val="black"/>
                </a:solidFill>
                <a:latin typeface="Calibri"/>
                <a:ea typeface="+mn-ea"/>
              </a:rPr>
              <a:t>?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4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6847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Attribute Types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293" y="1123332"/>
            <a:ext cx="9214519" cy="5087749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377940" indent="-377940" defTabSz="50392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 Value  Structure</a:t>
            </a:r>
          </a:p>
          <a:p>
            <a:pPr marL="1385778" lvl="2" indent="-377940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Atomic-valued or Single-valued Attribute (e.g. gender)</a:t>
            </a:r>
          </a:p>
          <a:p>
            <a:pPr marL="1385778" lvl="2" indent="-377940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Set-valued or Multi-valued Attribute (e.g.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phoneNumber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marL="1385778" lvl="2" indent="-377940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Structured Attribute (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e.g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person-Info (name, age,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phoneNumber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))</a:t>
            </a:r>
          </a:p>
          <a:p>
            <a:pPr marL="377940" indent="-377940" defTabSz="50392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 Value Scope</a:t>
            </a:r>
          </a:p>
          <a:p>
            <a:pPr marL="1322788" lvl="2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 Entity Attribute (e.g. friend)</a:t>
            </a:r>
          </a:p>
          <a:p>
            <a:pPr marL="1322788" lvl="2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 Non-entity Attribute  (e.g. age)              </a:t>
            </a:r>
          </a:p>
          <a:p>
            <a:pPr marL="377940" indent="-377940" defTabSz="50392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Boundedness of attribute range</a:t>
            </a:r>
          </a:p>
          <a:p>
            <a:pPr marL="1322788" lvl="2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Finite Domain Attribute (e.g. gender)</a:t>
            </a:r>
          </a:p>
          <a:p>
            <a:pPr marL="1322788" lvl="2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 Infinite Domain Attribute  (e.g. time)            </a:t>
            </a:r>
          </a:p>
          <a:p>
            <a:pPr marL="377940" indent="-377940" defTabSz="50392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 association</a:t>
            </a:r>
          </a:p>
          <a:p>
            <a:pPr marL="1385778" lvl="2" indent="-377940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Contextual or Environmental  Attribute (e.g.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currentTime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marL="1385778" lvl="2" indent="-377940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Meta Attribute (e.g. role(user)  =  manager , task(manager)  =  supervise)</a:t>
            </a:r>
          </a:p>
          <a:p>
            <a:pPr marL="377940" indent="-377940" defTabSz="50392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 mutability</a:t>
            </a:r>
          </a:p>
          <a:p>
            <a:pPr marL="1322788" lvl="2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Mutable Attribute </a:t>
            </a:r>
          </a:p>
          <a:p>
            <a:pPr marL="1322788" lvl="2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Immutable Attribute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          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               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10402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Attribute Function Composition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57920" y="1342663"/>
                <a:ext cx="7679083" cy="5289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latin typeface="Helvetica" panose="020B0604020202020204" pitchFamily="34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200" b="0" dirty="0">
                  <a:latin typeface="Helvetica" panose="020B0604020202020204" pitchFamily="34" charset="0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3200" dirty="0">
                  <a:latin typeface="Helvetica" panose="020B0604020202020204" pitchFamily="34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latin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>
                    <a:latin typeface="Helvetica" panose="020B0604020202020204" pitchFamily="34" charset="0"/>
                  </a:rPr>
                  <a:t>                        </a:t>
                </a:r>
              </a:p>
              <a:p>
                <a:pPr lvl="0">
                  <a:spcBef>
                    <a:spcPct val="20000"/>
                  </a:spcBef>
                </a:pPr>
                <a:endParaRPr lang="en-US" sz="3200" dirty="0">
                  <a:latin typeface="Helvetica" panose="020B0604020202020204" pitchFamily="34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endParaRPr lang="en-US" sz="32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32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480037"/>
                <a:ext cx="8465656" cy="583107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lIns="100783" tIns="50392" rIns="100783" bIns="50392"/>
              <a:lstStyle/>
              <a:p>
                <a:pPr defTabSz="50392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noFill/>
                    <a:latin typeface="Calibri"/>
                    <a:ea typeface="+mn-ea"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7737601"/>
              </p:ext>
            </p:extLst>
          </p:nvPr>
        </p:nvGraphicFramePr>
        <p:xfrm>
          <a:off x="4536281" y="3660843"/>
          <a:ext cx="1008063" cy="237990"/>
        </p:xfrm>
        <a:graphic>
          <a:graphicData uri="http://schemas.openxmlformats.org/presentationml/2006/ole">
            <p:oleObj spid="_x0000_s128002" name="Equation" r:id="rId5" imgW="914400" imgH="215640" progId="Equation.3">
              <p:embed/>
            </p:oleObj>
          </a:graphicData>
        </a:graphic>
      </p:graphicFrame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19922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825" y="1480037"/>
            <a:ext cx="8465656" cy="4472195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377940" indent="-377940" defTabSz="50392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All non entity attribute are finite domain</a:t>
            </a:r>
          </a:p>
          <a:p>
            <a:pPr marL="377940" indent="-377940" defTabSz="50392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Entity attribute functions are partial functions defined on existing entities only</a:t>
            </a:r>
          </a:p>
          <a:p>
            <a:pPr marL="377940" indent="-377940" defTabSz="50392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Inner attribute function in an attribute function composition should always be entity attributes</a:t>
            </a:r>
          </a:p>
          <a:p>
            <a:pPr marL="377940" indent="-377940" defTabSz="50392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Helvetica" panose="020B0604020202020204" pitchFamily="34" charset="0"/>
              </a:rPr>
              <a:t>Structured attribute is a multivalued tuple of atomic or set-valued attributes. So it is more expressive than atomic or set-valued attribute.</a:t>
            </a:r>
          </a:p>
          <a:p>
            <a:pPr marL="377940" indent="-377940" defTabSz="50392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200" dirty="0">
              <a:solidFill>
                <a:prstClr val="black"/>
              </a:solidFill>
              <a:latin typeface="Calibri"/>
              <a:ea typeface="+mn-ea"/>
              <a:cs typeface="Helvetica" panose="020B0604020202020204" pitchFamily="34" charset="0"/>
            </a:endParaRPr>
          </a:p>
          <a:p>
            <a:pPr marL="377940" indent="-377940" defTabSz="50392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defTabSz="503920" fontAlgn="auto">
              <a:spcBef>
                <a:spcPct val="20000"/>
              </a:spcBef>
              <a:spcAft>
                <a:spcPts val="0"/>
              </a:spcAft>
            </a:pPr>
            <a:endParaRPr lang="en-US" sz="35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4068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err="1"/>
              <a:t>ReBAC</a:t>
            </a:r>
            <a:r>
              <a:rPr lang="en-US" sz="3100" dirty="0"/>
              <a:t> Classification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825" y="1480037"/>
            <a:ext cx="8465656" cy="1286708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ct val="20000"/>
              </a:spcBef>
              <a:spcAft>
                <a:spcPts val="0"/>
              </a:spcAft>
            </a:pPr>
            <a:endParaRPr lang="en-US" sz="35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defTabSz="503920" fontAlgn="auto">
              <a:spcBef>
                <a:spcPct val="20000"/>
              </a:spcBef>
              <a:spcAft>
                <a:spcPts val="0"/>
              </a:spcAft>
            </a:pPr>
            <a:endParaRPr lang="en-US" sz="35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426" y="1300590"/>
            <a:ext cx="6601184" cy="4844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441" y="6307860"/>
            <a:ext cx="6013758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3.: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Framework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7194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576" y="1079121"/>
            <a:ext cx="7769475" cy="3817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142" y="5576276"/>
            <a:ext cx="8878246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4.: A Simple Relationship Graph Expressible in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ea typeface="+mn-ea"/>
              </a:rPr>
              <a:t>B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[Crampton et al. 2014 ]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25043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Example (Continued…)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644" y="959103"/>
            <a:ext cx="6390400" cy="2194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8573" y="3712008"/>
            <a:ext cx="5934561" cy="1923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7903" y="2975114"/>
            <a:ext cx="7154587" cy="65576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5: An Example of Node Attributes in Relationship Graph Expressible in 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ea typeface="+mn-ea"/>
              </a:rPr>
              <a:t>BN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4548" y="5711763"/>
            <a:ext cx="7154587" cy="65576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6: An Example of Edge Attributes in Relationship Graph Expressible in 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ea typeface="+mn-ea"/>
              </a:rPr>
              <a:t>BE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4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5452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Example (Continued…)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94" y="1107028"/>
            <a:ext cx="7022740" cy="3526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3019" y="5413613"/>
            <a:ext cx="7154587" cy="65576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7: An Example of Node Attributes in Relationship Graph Expressible in 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ea typeface="+mn-ea"/>
              </a:rPr>
              <a:t>BNES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[Cheng et al. 2016]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5071" y="1446687"/>
            <a:ext cx="3381888" cy="2317759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Structure Edge Attribute: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dependsOn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Sub Attributes of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</a:rPr>
              <a:t>dependsON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Source Node 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Target Node 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RelationshipType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2311" y="4422005"/>
            <a:ext cx="6855683" cy="65576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dependsOn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u,r,UA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 = (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y,x,TT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13441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3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3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3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86" y="1127766"/>
            <a:ext cx="851424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04" y="5852164"/>
            <a:ext cx="1043785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3" y="347091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Relationship Based Access Control (</a:t>
            </a:r>
            <a:r>
              <a:rPr lang="en-US" b="1" dirty="0" err="1" smtClean="0"/>
              <a:t>ReBAC</a:t>
            </a:r>
            <a:r>
              <a:rPr lang="en-US" b="1" dirty="0" smtClean="0"/>
              <a:t>), 2008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08569" y="4301491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9225" y="160954"/>
            <a:ext cx="3788364" cy="64460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</a:rPr>
              <a:t>ABAC Classification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048" y="1067593"/>
            <a:ext cx="7961444" cy="5240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6110" y="6307859"/>
            <a:ext cx="3236152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8: ABAC Framework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14633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Relationship Graph with Attributes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785" y="1355498"/>
            <a:ext cx="4861265" cy="2692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3048" y="1560707"/>
            <a:ext cx="4454986" cy="287175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Entity types = {user, project, file , directory}</a:t>
            </a:r>
          </a:p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Attributes: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User attributes ={Participant-of, Supervises}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File attributes = {Resource-for,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FileMember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-of}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Project attributes = {}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Directory attributes ={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DirectoryMember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-of}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2023" y="5429960"/>
            <a:ext cx="7088956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Relationship Graph in Figure 4 is Expressible with ABAC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7871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Relationship Graph with Attributes (Continued…)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363" y="1290758"/>
            <a:ext cx="5495572" cy="1879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6862" y="1658251"/>
            <a:ext cx="4292395" cy="1486763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entityType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= {user}</a:t>
            </a:r>
          </a:p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Attribute: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  user’s entity attribute ={friend}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User’s Non Entity Attribute ={Name, Age, Gender}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15" y="3509391"/>
            <a:ext cx="7088956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Relationship Graph in Figure 5 is Expressible with ABAC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74" y="4123104"/>
            <a:ext cx="4945947" cy="1928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3135" y="4182686"/>
            <a:ext cx="4292395" cy="2317759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entityType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= {user, project, tenant}</a:t>
            </a:r>
          </a:p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Attribute: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  user’s atomic entity attribute ={supervises}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User’s structured entity Attribute ={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assignedBy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}</a:t>
            </a:r>
          </a:p>
          <a:p>
            <a:pPr marL="503920" lvl="1" indent="0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e.g.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assignedBy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(Bob) = (“Project1”, “supervises”, “Alice”)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989" y="6074692"/>
            <a:ext cx="4784416" cy="65576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Relationship Graph in Figure 6 is  Expressible with ABAC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ES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5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1172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Relationship Graph with Attributes (Continued…)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086" y="1679253"/>
            <a:ext cx="5442457" cy="2733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9842" y="1679253"/>
            <a:ext cx="4590782" cy="2317759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Entity types: {user, tenant, role}</a:t>
            </a:r>
          </a:p>
          <a:p>
            <a:pPr marL="314949" indent="-314949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Attribute: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User’s atomic entity attribute: {UO,UA}</a:t>
            </a:r>
          </a:p>
          <a:p>
            <a:pPr marL="818869" lvl="1" indent="-314949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Users Structured Entity Attribute: {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dependentEdge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}</a:t>
            </a:r>
          </a:p>
          <a:p>
            <a:pPr marL="503920" lvl="1" indent="0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dependentEdge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(u) = (“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r”,“UA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”,</a:t>
            </a:r>
          </a:p>
          <a:p>
            <a:pPr marL="503920" lvl="1" indent="0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{(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y,x,TT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)}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88" y="4930522"/>
            <a:ext cx="7154726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Relationship Graph in Figure 7 is  Expressible with ABAC</a:t>
            </a:r>
            <a:r>
              <a:rPr lang="en-US" baseline="-25000" dirty="0">
                <a:solidFill>
                  <a:prstClr val="black"/>
                </a:solidFill>
                <a:latin typeface="Calibri"/>
                <a:ea typeface="+mn-ea"/>
              </a:rPr>
              <a:t>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3038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Expressing Multilevel Relationship With Attributes</a:t>
            </a:r>
          </a:p>
        </p:txBody>
      </p:sp>
      <p:sp>
        <p:nvSpPr>
          <p:cNvPr id="8" name="Oval 7"/>
          <p:cNvSpPr/>
          <p:nvPr/>
        </p:nvSpPr>
        <p:spPr>
          <a:xfrm>
            <a:off x="1888527" y="1454519"/>
            <a:ext cx="1059104" cy="625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Alice</a:t>
            </a:r>
          </a:p>
        </p:txBody>
      </p:sp>
      <p:sp>
        <p:nvSpPr>
          <p:cNvPr id="11" name="Oval 10"/>
          <p:cNvSpPr/>
          <p:nvPr/>
        </p:nvSpPr>
        <p:spPr>
          <a:xfrm>
            <a:off x="4274699" y="1454518"/>
            <a:ext cx="944262" cy="625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Bob</a:t>
            </a:r>
          </a:p>
        </p:txBody>
      </p:sp>
      <p:sp>
        <p:nvSpPr>
          <p:cNvPr id="14" name="Oval 13"/>
          <p:cNvSpPr/>
          <p:nvPr/>
        </p:nvSpPr>
        <p:spPr>
          <a:xfrm>
            <a:off x="6813996" y="1454520"/>
            <a:ext cx="1082936" cy="523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Carol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0461" y="2703347"/>
            <a:ext cx="3751524" cy="3237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Attribute Composition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marL="314949" indent="-314949" algn="ctr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Needs one attribute: friend</a:t>
            </a:r>
          </a:p>
          <a:p>
            <a:pPr marL="314949" indent="-314949" algn="ctr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Policy Expression uses 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Attribute composition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friend(Alice)={Bob}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friend(friend(Alice))={Carol}</a:t>
            </a:r>
          </a:p>
          <a:p>
            <a:pPr marL="314949" indent="-314949" algn="ctr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1135" y="2716968"/>
            <a:ext cx="3751524" cy="323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Composite Attribute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marL="314949" indent="-314949" algn="ctr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Needs two attribute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1. friend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              2.  </a:t>
            </a:r>
            <a:r>
              <a:rPr lang="en-US" dirty="0" err="1">
                <a:solidFill>
                  <a:prstClr val="black"/>
                </a:solidFill>
              </a:rPr>
              <a:t>friendoffriend</a:t>
            </a:r>
            <a:endParaRPr lang="en-US" dirty="0">
              <a:solidFill>
                <a:prstClr val="black"/>
              </a:solidFill>
            </a:endParaRPr>
          </a:p>
          <a:p>
            <a:pPr marL="314949" indent="-314949" algn="ctr" defTabSz="5039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Policy Expression uses 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direct attributes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friend(Alice) ={Bob}</a:t>
            </a: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</a:rPr>
              <a:t>friendoffriend</a:t>
            </a:r>
            <a:r>
              <a:rPr lang="en-US" dirty="0">
                <a:solidFill>
                  <a:prstClr val="black"/>
                </a:solidFill>
              </a:rPr>
              <a:t>(Alice)={Carol} </a:t>
            </a:r>
          </a:p>
          <a:p>
            <a:pPr marL="314949" indent="-314949" algn="ctr" defTabSz="503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           </a:t>
            </a:r>
          </a:p>
          <a:p>
            <a:pPr marL="377940" indent="-377940" algn="ctr" defTabSz="50392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prstClr val="black"/>
              </a:solidFill>
            </a:endParaRPr>
          </a:p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6110" y="1122379"/>
            <a:ext cx="1052702" cy="510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friend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97532" y="1137668"/>
            <a:ext cx="1052702" cy="510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friend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947631" y="1767114"/>
            <a:ext cx="132707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18962" y="1767110"/>
            <a:ext cx="1595035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97558" y="2206608"/>
            <a:ext cx="4522656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9. A simple Relationship Graph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79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Example: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5913" y="2448651"/>
            <a:ext cx="1052702" cy="510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friend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09557" y="1868411"/>
            <a:ext cx="3259174" cy="65576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friend(Alice)  =  {Amy, Carol}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friendoffriend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(Alice) = {John}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370" y="1091236"/>
            <a:ext cx="4252764" cy="2536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4134" y="3938278"/>
            <a:ext cx="6525161" cy="287175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If the friend relationship between Amy and John  deleted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friendoffriend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(Alice) =  ?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Instead of keeping the end user as attribute value we have to keep the exact path information.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4134" y="3568708"/>
            <a:ext cx="5930578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10. A simple Relationship Graph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4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26616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846" y="994331"/>
            <a:ext cx="7024936" cy="4873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7846" y="6006877"/>
            <a:ext cx="7571964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12: Multilevel Relationship Expression with Attribute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7674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</a:t>
            </a:r>
            <a:r>
              <a:rPr lang="en-US" sz="2600" dirty="0"/>
              <a:t> On Dynamics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348" y="1450882"/>
            <a:ext cx="5081191" cy="3861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7846" y="5325824"/>
            <a:ext cx="7571964" cy="655766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12: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Dynamics, ABAC  Dynamics and Attribute Domain wise Comparison between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and ABAC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251623" y="1390356"/>
                <a:ext cx="3892378" cy="3311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𝑀𝑒𝑎𝑛𝑠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baseline="-250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Static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finite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attribute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domain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𝐴𝐵𝐴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𝐴𝑡𝑡𝑟𝑖𝑏𝑢𝑡𝑒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𝑐h𝑎𝑛𝑔𝑒𝑠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𝑓𝑖𝑛𝑖𝑡𝑒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𝑑𝑜𝑚𝑎𝑖𝑛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𝑅𝑒𝑙𝑎𝑡𝑖𝑜𝑛𝑠h𝑖𝑝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𝐷𝑦𝑛𝑎𝑚𝑖𝑐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𝑒𝑛𝑡𝑖𝑡𝑦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𝑐h𝑎𝑛𝑔𝑒𝑠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𝑖𝑛𝑓𝑖𝑛𝑖𝑡𝑒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𝑑𝑜𝑚𝑖𝑛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𝑒𝑛𝑡𝑖𝑡𝑦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𝑎𝑡𝑡𝑟𝑖𝑏𝑢𝑡𝑒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𝑑𝑦𝑛𝑎𝑚𝑖𝑐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50" y="1532612"/>
                <a:ext cx="4291076" cy="3650085"/>
              </a:xfrm>
              <a:prstGeom prst="rect">
                <a:avLst/>
              </a:prstGeom>
              <a:blipFill>
                <a:blip r:embed="rId3" cstate="print"/>
                <a:stretch>
                  <a:fillRect l="-939"/>
                </a:stretch>
              </a:blipFill>
            </p:spPr>
            <p:txBody>
              <a:bodyPr lIns="100783" tIns="50392" rIns="100783" bIns="50392"/>
              <a:lstStyle/>
              <a:p>
                <a:pPr defTabSz="50392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noFill/>
                    <a:latin typeface="Calibri"/>
                    <a:ea typeface="+mn-ea"/>
                  </a:rPr>
                  <a:t> </a:t>
                </a:r>
              </a:p>
            </p:txBody>
          </p:sp>
        </mc:Fallback>
      </mc:AlternateContent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7935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620" y="79264"/>
            <a:ext cx="5707527" cy="690563"/>
          </a:xfrm>
        </p:spPr>
        <p:txBody>
          <a:bodyPr/>
          <a:lstStyle/>
          <a:p>
            <a:r>
              <a:rPr lang="en-US" dirty="0"/>
              <a:t>Comparison:</a:t>
            </a:r>
            <a:r>
              <a:rPr lang="en-US" sz="2600" dirty="0"/>
              <a:t> Equivalent Structural Models for </a:t>
            </a:r>
            <a:r>
              <a:rPr lang="en-US" sz="2600" dirty="0" err="1"/>
              <a:t>ReBAC</a:t>
            </a:r>
            <a:r>
              <a:rPr lang="en-US" sz="2600" dirty="0"/>
              <a:t> and ABAC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7451" y="1205699"/>
            <a:ext cx="6288632" cy="4351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7846" y="5952392"/>
            <a:ext cx="7571964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13: Equivalence 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and ABAC Structural Classification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25857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</a:t>
            </a:r>
            <a:r>
              <a:rPr lang="en-US" sz="2600" dirty="0"/>
              <a:t>Non-Equivalent Structural models for </a:t>
            </a:r>
            <a:r>
              <a:rPr lang="en-US" sz="2600" dirty="0" err="1"/>
              <a:t>ReBAC</a:t>
            </a:r>
            <a:r>
              <a:rPr lang="en-US" sz="2600" dirty="0"/>
              <a:t> and ABAC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882" y="960515"/>
            <a:ext cx="7128864" cy="5319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7846" y="6292917"/>
            <a:ext cx="7571964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14:  Non-Equivalence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ReBAC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and ABAC Structural Classification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41507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44986" rIns="89973" bIns="44986"/>
          <a:lstStyle/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5400" dirty="0" err="1" smtClean="0"/>
              <a:t>ReBAC</a:t>
            </a:r>
            <a:r>
              <a:rPr lang="en-US" sz="5400" dirty="0" smtClean="0"/>
              <a:t> Models</a:t>
            </a: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3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7" y="1204914"/>
            <a:ext cx="9072563" cy="5196975"/>
          </a:xfrm>
        </p:spPr>
        <p:txBody>
          <a:bodyPr/>
          <a:lstStyle/>
          <a:p>
            <a:r>
              <a:rPr lang="en-US" sz="2200" dirty="0"/>
              <a:t>Attribute Composition is similar to  </a:t>
            </a:r>
            <a:r>
              <a:rPr lang="en-US" sz="2200" dirty="0" err="1"/>
              <a:t>ReBAC</a:t>
            </a:r>
            <a:r>
              <a:rPr lang="en-US" sz="2200" dirty="0"/>
              <a:t> and Both have polynomial complexity for authorization policy and constant complexity on update</a:t>
            </a:r>
          </a:p>
          <a:p>
            <a:r>
              <a:rPr lang="en-US" sz="2200" dirty="0"/>
              <a:t>Composite attribute has constant complexity on authorization policy and polynomial complexity on update to maintain relationship changes.</a:t>
            </a:r>
          </a:p>
          <a:p>
            <a:r>
              <a:rPr lang="en-US" sz="2200" dirty="0"/>
              <a:t>Performance Depends on :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    Node Dynamics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    Relationship Dynamics       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    Density of the Relationship Graph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16977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Choice of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For static system or only change or non entity attribute------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Composite attribute is the best approach</a:t>
            </a:r>
          </a:p>
          <a:p>
            <a:r>
              <a:rPr lang="en-US" sz="2200" dirty="0"/>
              <a:t>System with huge node dynamics, relationship dynamics and high relationship density-----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Attribute composition is the best option</a:t>
            </a:r>
          </a:p>
          <a:p>
            <a:r>
              <a:rPr lang="en-US" sz="2200" dirty="0"/>
              <a:t>If the system is in the middle between two extremes ----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 hybrid approach where both composite attribute and attribute composition is used.</a:t>
            </a:r>
          </a:p>
          <a:p>
            <a:r>
              <a:rPr lang="en-US" sz="2200" dirty="0"/>
              <a:t>Hybrid Approach:</a:t>
            </a:r>
          </a:p>
          <a:p>
            <a:pPr marL="0" indent="0">
              <a:buNone/>
            </a:pPr>
            <a:r>
              <a:rPr lang="en-US" sz="2200" dirty="0"/>
              <a:t>To achieve p level relationship composition it uses m level composite attribute and n level attribute composition  where p = n X m.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2549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</a:t>
            </a:r>
            <a:r>
              <a:rPr lang="en-US" sz="2600" dirty="0"/>
              <a:t>In Respect of PEI Framework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4131" y="987761"/>
            <a:ext cx="5212364" cy="53197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74037" y="2315575"/>
            <a:ext cx="2697247" cy="87174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flipH="1">
            <a:off x="5871283" y="2315575"/>
            <a:ext cx="1353430" cy="43587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19910" y="1580040"/>
            <a:ext cx="2493705" cy="153917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No Difference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83684" y="4168041"/>
            <a:ext cx="2629933" cy="168900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Both the approaches differ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74037" y="3418880"/>
            <a:ext cx="2697247" cy="1471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50392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 flipV="1">
            <a:off x="5871284" y="4440458"/>
            <a:ext cx="1212398" cy="5720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02551" y="6129027"/>
            <a:ext cx="4558779" cy="37876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Figure 15: PEI Framework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886575"/>
            <a:ext cx="2346325" cy="519113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675" algn="l"/>
                <a:tab pos="1447347" algn="l"/>
                <a:tab pos="217102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Ravi  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26019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4424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Online Social Networks (OSNs)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834017" y="1439432"/>
            <a:ext cx="3755658" cy="4525964"/>
          </a:xfrm>
          <a:prstGeom prst="rect">
            <a:avLst/>
          </a:prstGeom>
        </p:spPr>
        <p:txBody>
          <a:bodyPr lIns="91410" tIns="45706" rIns="91410" bIns="45706">
            <a:normAutofit fontScale="92500" lnSpcReduction="10000"/>
          </a:bodyPr>
          <a:lstStyle/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Social graph is modeled as a directed labeled simple graph </a:t>
            </a:r>
            <a:r>
              <a:rPr lang="en-US" sz="30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G</a:t>
            </a:r>
            <a:r>
              <a:rPr lang="en-US" sz="30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=&lt;</a:t>
            </a:r>
            <a:r>
              <a:rPr lang="en-US" sz="30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U</a:t>
            </a:r>
            <a:r>
              <a:rPr lang="en-US" sz="30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30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E</a:t>
            </a:r>
            <a:r>
              <a:rPr lang="en-US" sz="30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l-GR" sz="3000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Σ</a:t>
            </a:r>
            <a:r>
              <a:rPr lang="en-US" sz="3000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&gt;</a:t>
            </a:r>
          </a:p>
          <a:p>
            <a:pPr marL="863332" lvl="1" indent="-287248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600" kern="0" dirty="0" smtClean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Nodes </a:t>
            </a:r>
            <a:r>
              <a:rPr lang="en-US" sz="2600" i="1" kern="0" dirty="0" smtClean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600" kern="0" dirty="0" smtClean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as users</a:t>
            </a:r>
          </a:p>
          <a:p>
            <a:pPr marL="863332" lvl="1" indent="-287248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600" kern="0" dirty="0" smtClean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Edges </a:t>
            </a:r>
            <a:r>
              <a:rPr lang="en-US" sz="2600" i="1" kern="0" dirty="0" smtClean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E</a:t>
            </a:r>
            <a:r>
              <a:rPr lang="en-US" sz="2600" kern="0" dirty="0" smtClean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as relationships</a:t>
            </a:r>
          </a:p>
          <a:p>
            <a:pPr marL="863332" lvl="1" indent="-287248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Σ={</a:t>
            </a:r>
            <a:r>
              <a:rPr lang="el-GR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σ</a:t>
            </a:r>
            <a:r>
              <a:rPr lang="en-US" sz="2600" kern="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1</a:t>
            </a: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</a:t>
            </a:r>
            <a:r>
              <a:rPr lang="el-GR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 σ</a:t>
            </a:r>
            <a:r>
              <a:rPr lang="en-US" sz="2600" kern="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2</a:t>
            </a: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</a:t>
            </a:r>
            <a:r>
              <a:rPr lang="el-GR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 </a:t>
            </a: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…,</a:t>
            </a:r>
            <a:r>
              <a:rPr lang="el-GR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σ</a:t>
            </a:r>
            <a:r>
              <a:rPr lang="en-US" sz="2600" kern="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n</a:t>
            </a: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</a:t>
            </a:r>
            <a:r>
              <a:rPr lang="el-GR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 σ</a:t>
            </a:r>
            <a:r>
              <a:rPr lang="en-US" sz="2600" kern="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1</a:t>
            </a:r>
            <a:r>
              <a:rPr lang="en-US" sz="2600" kern="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-1</a:t>
            </a: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</a:t>
            </a:r>
            <a:r>
              <a:rPr lang="el-GR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 σ</a:t>
            </a:r>
            <a:r>
              <a:rPr lang="en-US" sz="2600" kern="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2</a:t>
            </a:r>
            <a:r>
              <a:rPr lang="en-US" sz="2600" kern="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-1</a:t>
            </a: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,…,</a:t>
            </a:r>
            <a:r>
              <a:rPr lang="el-GR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 σ</a:t>
            </a:r>
            <a:r>
              <a:rPr lang="en-US" sz="2600" kern="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n</a:t>
            </a:r>
            <a:r>
              <a:rPr lang="en-US" sz="2600" kern="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-1</a:t>
            </a:r>
            <a:r>
              <a:rPr lang="en-US" sz="2600" kern="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} </a:t>
            </a:r>
          </a:p>
          <a:p>
            <a:pPr marL="457058" lvl="1" indent="0" eaLnBrk="0" hangingPunct="0">
              <a:buClr>
                <a:srgbClr val="000000"/>
              </a:buClr>
              <a:buSzPct val="75000"/>
              <a:defRPr/>
            </a:pPr>
            <a:r>
              <a:rPr lang="en-US" sz="2600" kern="0" dirty="0" smtClean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as relationship types supported</a:t>
            </a:r>
            <a:endParaRPr lang="en-US" sz="2600" kern="0" dirty="0">
              <a:solidFill>
                <a:schemeClr val="tx2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122" y="1714101"/>
            <a:ext cx="4448175" cy="397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latin typeface="+mn-lt"/>
              </a:rPr>
              <a:t>Access Control in OSNs</a:t>
            </a:r>
            <a:endParaRPr lang="en-US" sz="36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250477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Policy Individualization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Users define their own privacy and activity preferences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Related users can configure policies too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Collectively used by the system for control decision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User and Resource as a Target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e.g., poke, messaging, friendship invitation</a:t>
            </a:r>
          </a:p>
          <a:p>
            <a:pPr marL="482449" indent="-482449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2800" dirty="0" smtClean="0"/>
              <a:t>User Policies for Outgoing and Incoming Actions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User can be either requester or target of activity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Allows control on 1) activities w/o knowing a particular resource and 2) activities against the user w/o knowing  a particular access requestor</a:t>
            </a:r>
          </a:p>
          <a:p>
            <a:pPr marL="914115" lvl="1" indent="-482449">
              <a:lnSpc>
                <a:spcPct val="98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/>
              <a:t>e.g., block notification of friend’s activities; restrict from viewing violent contents</a:t>
            </a:r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U2U </a:t>
            </a:r>
            <a:r>
              <a:rPr lang="en-US" sz="32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ReBAC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(UURAC)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内容占位符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05" y="1509585"/>
            <a:ext cx="5153745" cy="3667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9636" y="1509585"/>
            <a:ext cx="2799951" cy="270840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sz="17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Accessing User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sz="17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Target User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sz="17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Controlling User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17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Target Resource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AUP: Accessing User Policy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TUP: Target User Policy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TRP: Target Resource Policy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SP: System Policy</a:t>
            </a:r>
            <a:endParaRPr lang="en-US" sz="17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830879" y="4369505"/>
            <a:ext cx="3722562" cy="224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10" tIns="45706" rIns="91410" bIns="45706" rtlCol="0">
            <a:normAutofit fontScale="55000" lnSpcReduction="20000"/>
          </a:bodyPr>
          <a:lstStyle/>
          <a:p>
            <a:pPr marL="342794" indent="-342794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 Individualization</a:t>
            </a:r>
          </a:p>
          <a:p>
            <a:pPr marL="342794" indent="-342794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 and Resource as a Target</a:t>
            </a:r>
          </a:p>
          <a:p>
            <a:pPr marL="342794" indent="-342794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Separation of user policies for incoming and outgoing actions </a:t>
            </a:r>
          </a:p>
          <a:p>
            <a:pPr marL="342794" indent="-342794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Regular Expression based path pattern w/ max </a:t>
            </a:r>
            <a:r>
              <a:rPr lang="en-US" sz="3200" dirty="0" err="1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hopcounts</a:t>
            </a:r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(e.g., &lt;u</a:t>
            </a:r>
            <a:r>
              <a:rPr lang="en-US" sz="3200" baseline="-25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(f*c,3)&gt;)</a:t>
            </a:r>
          </a:p>
        </p:txBody>
      </p:sp>
    </p:spTree>
    <p:extLst>
      <p:ext uri="{BB962C8B-B14F-4D97-AF65-F5344CB8AC3E}">
        <p14:creationId xmlns:p14="http://schemas.microsoft.com/office/powerpoint/2010/main" xmlns="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6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675" algn="l"/>
                <a:tab pos="1447347" algn="l"/>
                <a:tab pos="2171025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675" algn="l"/>
                  <a:tab pos="1447347" algn="l"/>
                  <a:tab pos="2171025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6" y="6904041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>
                <a:latin typeface="+mn-lt"/>
              </a:rPr>
              <a:t>Access Request and Evaluation</a:t>
            </a:r>
            <a:endParaRPr lang="en-US" sz="3200" kern="0" dirty="0">
              <a:solidFill>
                <a:srgbClr val="131F4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250477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794" indent="-342794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Access Request </a:t>
            </a:r>
            <a:r>
              <a:rPr lang="en-US" sz="3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&lt;</a:t>
            </a:r>
            <a:r>
              <a:rPr lang="en-US" sz="3000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u</a:t>
            </a:r>
            <a:r>
              <a:rPr lang="en-US" sz="3000" i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</a:t>
            </a:r>
            <a:r>
              <a:rPr lang="en-US" sz="3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30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action</a:t>
            </a:r>
            <a:r>
              <a:rPr lang="en-US" sz="3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30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target</a:t>
            </a:r>
            <a:r>
              <a:rPr lang="en-US" sz="3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&gt;</a:t>
            </a:r>
          </a:p>
          <a:p>
            <a:pPr marL="742719" lvl="1" indent="-28566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</a:pPr>
            <a:r>
              <a:rPr lang="en-US" sz="2600" i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600" i="1" baseline="-25000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</a:t>
            </a:r>
            <a:r>
              <a:rPr lang="en-US" sz="2600" i="1" baseline="-250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tries to perform </a:t>
            </a:r>
            <a:r>
              <a:rPr lang="en-US" sz="2600" i="1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action</a:t>
            </a: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</a:t>
            </a:r>
            <a:r>
              <a:rPr lang="en-US" sz="2600" i="1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target</a:t>
            </a:r>
          </a:p>
          <a:p>
            <a:pPr marL="742719" lvl="1" indent="-28566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</a:pP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Target can be either user </a:t>
            </a:r>
            <a:r>
              <a:rPr lang="en-US" sz="2600" i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600" i="1" baseline="-25000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</a:t>
            </a: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or resource </a:t>
            </a:r>
            <a:r>
              <a:rPr lang="en-US" sz="2600" i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</a:t>
            </a:r>
            <a:r>
              <a:rPr lang="en-US" sz="2600" i="1" baseline="-25000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</a:t>
            </a:r>
            <a:endParaRPr lang="en-US" sz="2600" i="1" baseline="-25000" dirty="0" smtClean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742719" lvl="1" indent="-28566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</a:pPr>
            <a:endParaRPr lang="en-US" sz="2600" i="1" baseline="-25000" dirty="0" smtClean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42794" indent="-342794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Policies and Relationships used for Access Evaluation</a:t>
            </a:r>
          </a:p>
          <a:p>
            <a:pPr marL="742719" lvl="1" indent="-28566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</a:pP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</a:t>
            </a:r>
            <a:r>
              <a:rPr lang="en-US" sz="2600" i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600" i="1" baseline="-25000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</a:t>
            </a: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requests to access a user </a:t>
            </a:r>
            <a:r>
              <a:rPr lang="en-US" sz="2600" i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600" i="1" baseline="-25000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</a:t>
            </a:r>
            <a:endParaRPr lang="en-US" sz="2600" i="1" baseline="-25000" dirty="0" smtClean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142643" lvl="2" indent="-228529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</a:t>
            </a:r>
            <a:r>
              <a:rPr lang="en-US" sz="22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’s</a:t>
            </a: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AUP, </a:t>
            </a: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</a:t>
            </a:r>
            <a:r>
              <a:rPr lang="en-US" sz="22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’s</a:t>
            </a: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TUP, SP</a:t>
            </a:r>
          </a:p>
          <a:p>
            <a:pPr marL="1142643" lvl="2" indent="-228529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U2U relationships between </a:t>
            </a: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</a:t>
            </a: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</a:t>
            </a: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</a:t>
            </a:r>
            <a:endParaRPr lang="en-US" sz="2200" i="1" baseline="-25000" dirty="0" smtClean="0">
              <a:solidFill>
                <a:srgbClr val="00B05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742719" lvl="1" indent="-28566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</a:pP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</a:t>
            </a:r>
            <a:r>
              <a:rPr lang="en-US" sz="2600" i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600" i="1" baseline="-25000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</a:t>
            </a:r>
            <a:r>
              <a:rPr lang="en-US" sz="2600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requests to access a resource </a:t>
            </a:r>
            <a:r>
              <a:rPr lang="en-US" sz="2600" i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</a:t>
            </a:r>
            <a:r>
              <a:rPr lang="en-US" sz="2600" i="1" baseline="-25000" dirty="0" err="1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</a:t>
            </a:r>
            <a:endParaRPr lang="en-US" sz="2600" i="1" baseline="-25000" dirty="0" smtClean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142643" lvl="2" indent="-228529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</a:t>
            </a:r>
            <a:r>
              <a:rPr lang="en-US" sz="22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’s</a:t>
            </a: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AUP, </a:t>
            </a: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</a:t>
            </a:r>
            <a:r>
              <a:rPr lang="en-US" sz="22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’s</a:t>
            </a: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TRP, SP</a:t>
            </a:r>
          </a:p>
          <a:p>
            <a:pPr marL="1142643" lvl="2" indent="-228529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U2U relationships between </a:t>
            </a: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</a:t>
            </a:r>
            <a:r>
              <a:rPr lang="en-US" sz="2200" dirty="0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</a:t>
            </a:r>
            <a:r>
              <a:rPr lang="en-US" sz="2200" i="1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</a:t>
            </a:r>
            <a:r>
              <a:rPr lang="en-US" sz="2200" i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</a:t>
            </a:r>
            <a:endParaRPr lang="en-US" sz="2200" dirty="0" smtClean="0">
              <a:solidFill>
                <a:srgbClr val="00B05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863332" lvl="1" indent="-28724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200" kern="0" dirty="0" smtClean="0"/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  <a:p>
            <a:pPr marL="431665" indent="-323749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700" kern="0" dirty="0" smtClean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8729</TotalTime>
  <Words>2780</Words>
  <Application>Microsoft Office PowerPoint</Application>
  <PresentationFormat>Custom</PresentationFormat>
  <Paragraphs>676</Paragraphs>
  <Slides>52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1_Custom Design</vt:lpstr>
      <vt:lpstr>2_Custom Design</vt:lpstr>
      <vt:lpstr>3_Custom Design</vt:lpstr>
      <vt:lpstr>Custom Design</vt:lpstr>
      <vt:lpstr>3_Default Design</vt:lpstr>
      <vt:lpstr>1_ics</vt:lpstr>
      <vt:lpstr>2_ics</vt:lpstr>
      <vt:lpstr>3_ics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Object Relationships in ReBAC</vt:lpstr>
      <vt:lpstr>Slide 24</vt:lpstr>
      <vt:lpstr>Existence of Object Relationship Independent of User  </vt:lpstr>
      <vt:lpstr>Limitations of Existing ReBAC Models</vt:lpstr>
      <vt:lpstr>How the model would look like? </vt:lpstr>
      <vt:lpstr>OOReBAC: Model Components and Definition</vt:lpstr>
      <vt:lpstr>OOReBAC: An Example</vt:lpstr>
      <vt:lpstr>OOReBAC: Application</vt:lpstr>
      <vt:lpstr>Slide 31</vt:lpstr>
      <vt:lpstr>ReBAC Vs. ABAC</vt:lpstr>
      <vt:lpstr>Attribute Types</vt:lpstr>
      <vt:lpstr>Attribute Function Composition</vt:lpstr>
      <vt:lpstr>Assumptions</vt:lpstr>
      <vt:lpstr>ReBAC Classification</vt:lpstr>
      <vt:lpstr>Example</vt:lpstr>
      <vt:lpstr>Example (Continued…)</vt:lpstr>
      <vt:lpstr>Example (Continued…)</vt:lpstr>
      <vt:lpstr>Slide 40</vt:lpstr>
      <vt:lpstr>Expressing Relationship Graph with Attributes</vt:lpstr>
      <vt:lpstr>Expressing Relationship Graph with Attributes (Continued…)</vt:lpstr>
      <vt:lpstr>Expressing Relationship Graph with Attributes (Continued…)</vt:lpstr>
      <vt:lpstr>Expressing Multilevel Relationship With Attributes</vt:lpstr>
      <vt:lpstr>Example: </vt:lpstr>
      <vt:lpstr>Example</vt:lpstr>
      <vt:lpstr>Comparison:  On Dynamics</vt:lpstr>
      <vt:lpstr>Comparison: Equivalent Structural Models for ReBAC and ABAC</vt:lpstr>
      <vt:lpstr>Comparison: Non-Equivalent Structural models for ReBAC and ABAC</vt:lpstr>
      <vt:lpstr>Comparison: On Performance</vt:lpstr>
      <vt:lpstr>Comparison: Choice of Models</vt:lpstr>
      <vt:lpstr>Comparison: In Respect of PEI Framework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1117</cp:revision>
  <cp:lastPrinted>2016-01-28T19:44:52Z</cp:lastPrinted>
  <dcterms:created xsi:type="dcterms:W3CDTF">2010-02-19T20:53:39Z</dcterms:created>
  <dcterms:modified xsi:type="dcterms:W3CDTF">2017-01-08T17:17:12Z</dcterms:modified>
</cp:coreProperties>
</file>