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50"/>
  </p:notesMasterIdLst>
  <p:handoutMasterIdLst>
    <p:handoutMasterId r:id="rId51"/>
  </p:handoutMasterIdLst>
  <p:sldIdLst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7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14" r:id="rId22"/>
    <p:sldId id="412" r:id="rId23"/>
    <p:sldId id="413" r:id="rId24"/>
    <p:sldId id="415" r:id="rId25"/>
    <p:sldId id="416" r:id="rId26"/>
    <p:sldId id="417" r:id="rId27"/>
    <p:sldId id="420" r:id="rId28"/>
    <p:sldId id="408" r:id="rId29"/>
    <p:sldId id="409" r:id="rId30"/>
    <p:sldId id="410" r:id="rId31"/>
    <p:sldId id="411" r:id="rId32"/>
    <p:sldId id="418" r:id="rId33"/>
    <p:sldId id="419" r:id="rId34"/>
    <p:sldId id="421" r:id="rId35"/>
    <p:sldId id="422" r:id="rId36"/>
    <p:sldId id="423" r:id="rId37"/>
    <p:sldId id="435" r:id="rId38"/>
    <p:sldId id="424" r:id="rId39"/>
    <p:sldId id="425" r:id="rId40"/>
    <p:sldId id="426" r:id="rId41"/>
    <p:sldId id="427" r:id="rId42"/>
    <p:sldId id="428" r:id="rId43"/>
    <p:sldId id="430" r:id="rId44"/>
    <p:sldId id="431" r:id="rId45"/>
    <p:sldId id="432" r:id="rId46"/>
    <p:sldId id="433" r:id="rId47"/>
    <p:sldId id="434" r:id="rId48"/>
    <p:sldId id="429" r:id="rId4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29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69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3824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3936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438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9641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7792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865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2983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4906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39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0574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40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8932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41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65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3/1/2017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Asymmetric Cryptography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8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choose 2 large </a:t>
            </a:r>
            <a:r>
              <a:rPr lang="en-US" sz="3200" dirty="0" smtClean="0"/>
              <a:t>prime </a:t>
            </a:r>
            <a:r>
              <a:rPr lang="en-US" sz="3200" dirty="0"/>
              <a:t>numbers p and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n = p *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pick e relatively prime to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d, e*d = 1 mod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publish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keep d </a:t>
            </a:r>
            <a:r>
              <a:rPr lang="en-US" sz="3200" dirty="0" smtClean="0"/>
              <a:t>private (and </a:t>
            </a:r>
            <a:r>
              <a:rPr lang="en-US" sz="3200" dirty="0"/>
              <a:t>discard p, q)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Key Generation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47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d, e*d = 1 mod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if factorization of n into p*q is known, this is easy to do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security of RSA is no better than the difficulty of factoring n into p,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Key Protection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00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Digital Signatures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5645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Digital Signature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S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Verification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00434" y="1976808"/>
            <a:ext cx="1151596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Yes/No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703855" y="1951838"/>
            <a:ext cx="317554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Plaintext + 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35641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Private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25061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Public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V="1">
            <a:off x="5266003" y="5183097"/>
            <a:ext cx="1804752" cy="57684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Compare Public-Key Encryption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Compare Symmetric Key MAC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rgbClr val="000000"/>
                </a:solidFill>
              </a:rPr>
              <a:t>MAC</a:t>
            </a:r>
          </a:p>
          <a:p>
            <a:pPr algn="ctr" defTabSz="895350"/>
            <a:r>
              <a:rPr lang="en-US" b="1">
                <a:solidFill>
                  <a:srgbClr val="000000"/>
                </a:solidFill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rgbClr val="000000"/>
                </a:solidFill>
              </a:rPr>
              <a:t>Verification</a:t>
            </a:r>
          </a:p>
          <a:p>
            <a:pPr algn="ctr" defTabSz="895350"/>
            <a:r>
              <a:rPr lang="en-US" b="1">
                <a:solidFill>
                  <a:srgbClr val="000000"/>
                </a:solidFill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rgbClr val="000000"/>
                </a:solidFill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rgbClr val="000000"/>
                </a:solidFill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72168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RSA has a unique property, not shared by other public key systems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Encryption and decryption commute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(M</a:t>
            </a:r>
            <a:r>
              <a:rPr lang="en-US" sz="3200" normalizeH="1" baseline="30000" dirty="0"/>
              <a:t>e</a:t>
            </a:r>
            <a:r>
              <a:rPr lang="en-US" sz="3200" dirty="0"/>
              <a:t> mod n)</a:t>
            </a:r>
            <a:r>
              <a:rPr lang="en-US" sz="3200" normalizeH="1" baseline="30000" dirty="0"/>
              <a:t>d</a:t>
            </a:r>
            <a:r>
              <a:rPr lang="en-US" sz="3200" dirty="0"/>
              <a:t> mod n = M	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(</a:t>
            </a:r>
            <a:r>
              <a:rPr lang="en-US" sz="3200" dirty="0" err="1"/>
              <a:t>M</a:t>
            </a:r>
            <a:r>
              <a:rPr lang="en-US" sz="3200" normalizeH="1" baseline="30000" dirty="0" err="1"/>
              <a:t>d</a:t>
            </a:r>
            <a:r>
              <a:rPr lang="en-US" sz="3200" dirty="0"/>
              <a:t> mod n)</a:t>
            </a:r>
            <a:r>
              <a:rPr lang="en-US" sz="3200" normalizeH="1" baseline="30000" dirty="0"/>
              <a:t>e</a:t>
            </a:r>
            <a:r>
              <a:rPr lang="en-US" sz="3200" dirty="0"/>
              <a:t> mod n = M	signature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Same public key can be use for encryption and </a:t>
            </a:r>
            <a:r>
              <a:rPr lang="en-US" sz="3200" dirty="0" smtClean="0"/>
              <a:t>signature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But not recommended</a:t>
            </a:r>
            <a:endParaRPr lang="en-US" sz="28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Digital Signatures in RSA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79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Message Digest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3333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secret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Use public keys to distribute secret </a:t>
            </a:r>
            <a:r>
              <a:rPr lang="en-US" sz="3200" dirty="0" smtClean="0"/>
              <a:t>keys, use secret keys to protect data</a:t>
            </a: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Encryption Speed Revisited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2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secret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Sign the message digest (or hash) not the message</a:t>
            </a:r>
            <a:endParaRPr lang="en-US" sz="2800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Digital Signature Speed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27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Encryption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18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Digest (Hash)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426011" y="3427336"/>
            <a:ext cx="4891088" cy="74612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algorithm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1108386" y="1311198"/>
            <a:ext cx="7524750" cy="124301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original message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no practical limit to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size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3340411" y="4995785"/>
            <a:ext cx="3060700" cy="1486487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256 bit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870761" y="2608186"/>
            <a:ext cx="0" cy="7921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4870761" y="4225848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8654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24174" y="5525023"/>
            <a:ext cx="873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easy</a:t>
            </a: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>
            <a:off x="89426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501374" y="5525023"/>
            <a:ext cx="85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hard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984" y="6138245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/>
              <a:t>m=H(M)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365902" y="112198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 smtClean="0"/>
              <a:t>M=H</a:t>
            </a:r>
            <a:r>
              <a:rPr lang="en-US" altLang="en-US" b="1" baseline="30000" dirty="0" smtClean="0"/>
              <a:t>-1</a:t>
            </a:r>
            <a:r>
              <a:rPr lang="en-US" altLang="en-US" b="1" dirty="0" smtClean="0"/>
              <a:t>(m)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82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weak hash function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difficult to find M' such that H(M')=H(M)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given M, m=H(M) try messages at random to find M’ with H(M’)=m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2</a:t>
            </a:r>
            <a:r>
              <a:rPr lang="en-US" sz="2800" baseline="30000" dirty="0"/>
              <a:t>k</a:t>
            </a:r>
            <a:r>
              <a:rPr lang="en-US" sz="2800" dirty="0"/>
              <a:t> trials on average, </a:t>
            </a:r>
            <a:r>
              <a:rPr lang="en-US" sz="2800" dirty="0" smtClean="0"/>
              <a:t>k=128 </a:t>
            </a:r>
            <a:r>
              <a:rPr lang="en-US" sz="2800" dirty="0"/>
              <a:t>to be safe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Desired Characteristics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01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strong hash function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difficult to find any two M and M' such that H(M')=H(M)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try pairs of messages at random to find M and M’ such that H(M’)=H(M)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2</a:t>
            </a:r>
            <a:r>
              <a:rPr lang="en-US" sz="2800" baseline="30000" dirty="0"/>
              <a:t>k/2</a:t>
            </a:r>
            <a:r>
              <a:rPr lang="en-US" sz="2800" dirty="0"/>
              <a:t> trials on average, </a:t>
            </a:r>
            <a:r>
              <a:rPr lang="en-US" sz="2800" dirty="0" smtClean="0"/>
              <a:t>k=256 </a:t>
            </a:r>
            <a:r>
              <a:rPr lang="en-US" sz="2800" dirty="0"/>
              <a:t>to be safe</a:t>
            </a:r>
          </a:p>
          <a:p>
            <a:pPr marL="539750" lvl="1" indent="0">
              <a:buSzPct val="100000"/>
              <a:buNone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Desired Characteristics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45241" y="4707031"/>
            <a:ext cx="2281474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Birthday paradox</a:t>
            </a:r>
          </a:p>
        </p:txBody>
      </p:sp>
    </p:spTree>
    <p:extLst>
      <p:ext uri="{BB962C8B-B14F-4D97-AF65-F5344CB8AC3E}">
        <p14:creationId xmlns:p14="http://schemas.microsoft.com/office/powerpoint/2010/main" val="388199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37108" y="2682875"/>
            <a:ext cx="4318489" cy="24609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CBC-MAC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MAC has same size as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</a:rPr>
              <a:t>b</a:t>
            </a:r>
            <a:r>
              <a:rPr lang="en-US" b="1" dirty="0" smtClean="0">
                <a:solidFill>
                  <a:schemeClr val="tx2"/>
                </a:solidFill>
              </a:rPr>
              <a:t>lock size of underlying cryptosystem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CCM mode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Provides confidentiality and integrity 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050812" y="2682875"/>
            <a:ext cx="2946318" cy="2701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HMAC</a:t>
            </a:r>
          </a:p>
          <a:p>
            <a:pPr algn="ctr" defTabSz="895350">
              <a:lnSpc>
                <a:spcPct val="87000"/>
              </a:lnSpc>
            </a:pPr>
            <a:endParaRPr lang="en-US" b="1" dirty="0" smtClean="0">
              <a:solidFill>
                <a:schemeClr val="tx2"/>
              </a:solidFill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Hash the message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and a secret key</a:t>
            </a:r>
          </a:p>
          <a:p>
            <a:pPr algn="ctr" defTabSz="895350">
              <a:lnSpc>
                <a:spcPct val="87000"/>
              </a:lnSpc>
            </a:pP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MAC has same size as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underlying hash function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or can truncate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95112" y="5871057"/>
            <a:ext cx="3206735" cy="58477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Revisiting after discussing message digests</a:t>
            </a:r>
          </a:p>
        </p:txBody>
      </p:sp>
    </p:spTree>
    <p:extLst>
      <p:ext uri="{BB962C8B-B14F-4D97-AF65-F5344CB8AC3E}">
        <p14:creationId xmlns:p14="http://schemas.microsoft.com/office/powerpoint/2010/main" val="407508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Key Exchange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604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Key Agreement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858304" y="1679720"/>
            <a:ext cx="561050" cy="7022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rgbClr val="006B61"/>
            </a:solidFill>
            <a:miter lim="800000"/>
            <a:headEnd/>
            <a:tailEnd/>
          </a:ln>
          <a:effectLst>
            <a:outerShdw dist="107763" dir="2700000" algn="ctr" rotWithShape="0">
              <a:srgbClr val="C0C0C0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4700" b="1" kern="0" dirty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801904" y="1679720"/>
            <a:ext cx="606425" cy="746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rgbClr val="006B61"/>
            </a:solidFill>
            <a:miter lim="800000"/>
            <a:headEnd/>
            <a:tailEnd/>
          </a:ln>
          <a:effectLst>
            <a:outerShdw dist="107763" dir="2700000" algn="ctr" rotWithShape="0">
              <a:srgbClr val="C0C0C0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8953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700" b="1" i="0" u="none" strike="noStrike" kern="0" cap="none" spc="0" normalizeH="0" baseline="0" noProof="0" smtClean="0">
                <a:ln>
                  <a:noFill/>
                </a:ln>
                <a:solidFill>
                  <a:srgbClr val="006B6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B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1579" y="1357457"/>
            <a:ext cx="2100262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y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=a</a:t>
            </a:r>
            <a:r>
              <a:rPr lang="en-US" altLang="en-US" sz="24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public key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315379" y="2881457"/>
            <a:ext cx="17748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private key</a:t>
            </a:r>
          </a:p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7258979" y="2881457"/>
            <a:ext cx="17748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private key</a:t>
            </a:r>
          </a:p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5469866" y="1357457"/>
            <a:ext cx="2100263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y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=a</a:t>
            </a:r>
            <a:r>
              <a:rPr lang="en-US" altLang="en-US" sz="24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public key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962954" y="3933970"/>
            <a:ext cx="83105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914400" eaLnBrk="0" hangingPunct="0">
              <a:spcBef>
                <a:spcPct val="20000"/>
              </a:spcBef>
            </a:pP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k = y</a:t>
            </a:r>
            <a:r>
              <a:rPr lang="en-US" altLang="en-US" sz="32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 = y</a:t>
            </a:r>
            <a:r>
              <a:rPr lang="en-US" altLang="en-US" sz="32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 = a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baseline="2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*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888341" y="4726132"/>
            <a:ext cx="8474075" cy="58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914400" eaLnBrk="0" hangingPunct="0">
              <a:spcBef>
                <a:spcPct val="20000"/>
              </a:spcBef>
            </a:pP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system constants: </a:t>
            </a:r>
            <a:r>
              <a:rPr lang="en-US" altLang="en-US" sz="2800" b="1" smtClean="0">
                <a:solidFill>
                  <a:srgbClr val="800080"/>
                </a:solidFill>
                <a:latin typeface="Arial" panose="020B0604020202020204" pitchFamily="34" charset="0"/>
                <a:ea typeface="+mn-ea"/>
              </a:rPr>
              <a:t>p: prime number, a: integer</a:t>
            </a:r>
          </a:p>
        </p:txBody>
      </p:sp>
    </p:spTree>
    <p:extLst>
      <p:ext uri="{BB962C8B-B14F-4D97-AF65-F5344CB8AC3E}">
        <p14:creationId xmlns:p14="http://schemas.microsoft.com/office/powerpoint/2010/main" val="27614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security depends on difficulty of computing x given y=a</a:t>
            </a:r>
            <a:r>
              <a:rPr lang="en-US" sz="3200" baseline="30000" dirty="0"/>
              <a:t>x</a:t>
            </a:r>
            <a:r>
              <a:rPr lang="en-US" sz="3200" dirty="0"/>
              <a:t> mod p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called </a:t>
            </a:r>
            <a:r>
              <a:rPr lang="en-US" sz="3200" dirty="0"/>
              <a:t>the discrete logarithm problem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Key Agreement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875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Man-in-the-Middle Attack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71627" y="2349672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C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76821" y="2349672"/>
            <a:ext cx="6396037" cy="746125"/>
            <a:chOff x="1776821" y="2349672"/>
            <a:chExt cx="6396037" cy="746125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776821" y="2349672"/>
              <a:ext cx="606425" cy="74612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61912" tIns="25400" rIns="61912" bIns="25400">
              <a:spAutoFit/>
            </a:bodyPr>
            <a:lstStyle>
              <a:lvl1pPr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47675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895350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44613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2494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066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1638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210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4700" b="1">
                  <a:solidFill>
                    <a:schemeClr val="tx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7566433" y="2349672"/>
              <a:ext cx="606425" cy="74612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61912" tIns="25400" rIns="61912" bIns="25400">
              <a:spAutoFit/>
            </a:bodyPr>
            <a:lstStyle>
              <a:lvl1pPr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47675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895350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44613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2494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066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1638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210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4700" b="1">
                  <a:solidFill>
                    <a:schemeClr val="tx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658415" y="4470940"/>
            <a:ext cx="3132499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Public keys need to be authenticated</a:t>
            </a:r>
          </a:p>
        </p:txBody>
      </p:sp>
    </p:spTree>
    <p:extLst>
      <p:ext uri="{BB962C8B-B14F-4D97-AF65-F5344CB8AC3E}">
        <p14:creationId xmlns:p14="http://schemas.microsoft.com/office/powerpoint/2010/main" val="25396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Public-Key Certificates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2141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a</a:t>
            </a:r>
            <a:r>
              <a:rPr lang="en-US" sz="3200" dirty="0" smtClean="0"/>
              <a:t>uthenticated distribution </a:t>
            </a:r>
            <a:r>
              <a:rPr lang="en-US" sz="3200" dirty="0"/>
              <a:t>of public-keys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public-key encryption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sender needs public key of receiver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public-key digital signatures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receiver needs public key of sender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public-key key agreement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both need each other’s public keys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Certificates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859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90476" y="1472103"/>
            <a:ext cx="4413250" cy="406241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VERSION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ISSUER (Certificate Authority)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VALIDITY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 PUBLIC KEY INFO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2917464" y="2019791"/>
            <a:ext cx="4360862" cy="2986087"/>
            <a:chOff x="1507" y="1643"/>
            <a:chExt cx="2747" cy="1881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1507" y="164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507" y="1956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1507" y="2270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507" y="258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507" y="2897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507" y="3211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507" y="3524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12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1/1/17-12/31/18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OU=CS,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737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how to acquire public key of the issuer to verify signature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whether or not to trust certificates signed by the issuer for this </a:t>
            </a:r>
            <a:r>
              <a:rPr lang="en-US" sz="3200" dirty="0" smtClean="0"/>
              <a:t>subject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p</a:t>
            </a:r>
            <a:r>
              <a:rPr lang="en-US" dirty="0" smtClean="0"/>
              <a:t>refix rule is not universally applicable</a:t>
            </a:r>
            <a:endParaRPr lang="en-US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Certificate Trust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29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S=VA, O=GMU, OU=ISE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1/1/17-12/31/18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S=TX, O=UTSA, OU=CS,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77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SET CA Hierarchy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163083" y="1167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Root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1630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6776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6484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010683" y="3149091"/>
            <a:ext cx="18288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Geo-Political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0200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Bank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54584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Acquirer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200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Customer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4584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Merchant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10483" y="1701291"/>
            <a:ext cx="251460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4923496" y="1696529"/>
            <a:ext cx="2587625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>
            <a:off x="4925083" y="1701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4925083" y="26918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6"/>
          <p:cNvSpPr>
            <a:spLocks noChangeShapeType="1"/>
          </p:cNvSpPr>
          <p:nvPr/>
        </p:nvSpPr>
        <p:spPr bwMode="auto">
          <a:xfrm flipH="1">
            <a:off x="3705883" y="3682491"/>
            <a:ext cx="12192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4925083" y="3682491"/>
            <a:ext cx="13716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8"/>
          <p:cNvSpPr>
            <a:spLocks noChangeShapeType="1"/>
          </p:cNvSpPr>
          <p:nvPr/>
        </p:nvSpPr>
        <p:spPr bwMode="auto">
          <a:xfrm>
            <a:off x="37058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62204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Certificate Revocation Lists (CRLs)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2823949" y="1293115"/>
            <a:ext cx="4389437" cy="309245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ISSUER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LAST UPDATE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NEXT UPDATE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REVOKED CERTIFICATES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2850936" y="1840803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2850936" y="233769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2850936" y="2836165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7"/>
          <p:cNvSpPr>
            <a:spLocks noChangeShapeType="1"/>
          </p:cNvSpPr>
          <p:nvPr/>
        </p:nvSpPr>
        <p:spPr bwMode="auto">
          <a:xfrm>
            <a:off x="2850936" y="3334640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>
            <a:off x="2850936" y="3831528"/>
            <a:ext cx="43370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2849349" y="4952303"/>
            <a:ext cx="4364037" cy="101917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REVOCATION DATE</a:t>
            </a: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>
            <a:off x="2901736" y="5499990"/>
            <a:ext cx="426085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 flipH="1">
            <a:off x="1620624" y="3582290"/>
            <a:ext cx="12287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1651730" y="3582290"/>
            <a:ext cx="0" cy="1644649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1620624" y="5225352"/>
            <a:ext cx="1152525" cy="1587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X.509v1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very basic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X.509v2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adds unique identifiers to prevent against reuse of X.500 names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X.509v3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adds many extensions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can be further extended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 Certificates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01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167806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distinguish various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signature, encryption, key-agreement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identification info in addition to X.500 name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internet names: email addresses, host names, URLs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issuer can state policy and usage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o</a:t>
            </a:r>
            <a:r>
              <a:rPr lang="en-US" sz="2800" dirty="0" smtClean="0"/>
              <a:t>k for </a:t>
            </a:r>
            <a:r>
              <a:rPr lang="en-US" sz="2800" dirty="0"/>
              <a:t>casual email but not for signing checks</a:t>
            </a:r>
            <a:r>
              <a:rPr lang="en-US" dirty="0"/>
              <a:t>	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extensible</a:t>
            </a:r>
            <a:endParaRPr lang="en-US" sz="3200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proprietary extensions can be defined and registered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attribute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to enable attribute-based authorization</a:t>
            </a:r>
            <a:endParaRPr lang="en-US" sz="2800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X.509v3 Innovations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312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109837" y="1167806"/>
            <a:ext cx="5775734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CRL distribution points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indirect CRLs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delta CRLs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revocation reason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push CRLs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X.509v2 CRL Innovations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93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General Hierarchical Structure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4683659" y="12146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2626259" y="22814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13308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7212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6664859" y="22814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35406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55980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7807859" y="33482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1788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30072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4074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5217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26" name="AutoShape 15"/>
          <p:cNvSpPr>
            <a:spLocks noChangeArrowheads="1"/>
          </p:cNvSpPr>
          <p:nvPr/>
        </p:nvSpPr>
        <p:spPr bwMode="auto">
          <a:xfrm>
            <a:off x="62838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>
            <a:off x="75030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8569859" y="4415089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5688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11022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1635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2169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2778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3312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3921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4455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5064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5598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39" name="Rectangle 28"/>
          <p:cNvSpPr>
            <a:spLocks noChangeArrowheads="1"/>
          </p:cNvSpPr>
          <p:nvPr/>
        </p:nvSpPr>
        <p:spPr bwMode="auto">
          <a:xfrm>
            <a:off x="6207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6741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41" name="Rectangle 30"/>
          <p:cNvSpPr>
            <a:spLocks noChangeArrowheads="1"/>
          </p:cNvSpPr>
          <p:nvPr/>
        </p:nvSpPr>
        <p:spPr bwMode="auto">
          <a:xfrm>
            <a:off x="7350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auto">
          <a:xfrm>
            <a:off x="7884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84936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44" name="Rectangle 33"/>
          <p:cNvSpPr>
            <a:spLocks noChangeArrowheads="1"/>
          </p:cNvSpPr>
          <p:nvPr/>
        </p:nvSpPr>
        <p:spPr bwMode="auto">
          <a:xfrm>
            <a:off x="9027059" y="5481889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45" name="Line 34"/>
          <p:cNvSpPr>
            <a:spLocks noChangeShapeType="1"/>
          </p:cNvSpPr>
          <p:nvPr/>
        </p:nvSpPr>
        <p:spPr bwMode="auto">
          <a:xfrm flipV="1">
            <a:off x="3235859" y="1667127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35"/>
          <p:cNvSpPr>
            <a:spLocks noChangeShapeType="1"/>
          </p:cNvSpPr>
          <p:nvPr/>
        </p:nvSpPr>
        <p:spPr bwMode="auto">
          <a:xfrm>
            <a:off x="5296434" y="1667127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H="1">
            <a:off x="2016659" y="2738689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37"/>
          <p:cNvSpPr>
            <a:spLocks noChangeShapeType="1"/>
          </p:cNvSpPr>
          <p:nvPr/>
        </p:nvSpPr>
        <p:spPr bwMode="auto">
          <a:xfrm>
            <a:off x="3235859" y="2738689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38"/>
          <p:cNvSpPr>
            <a:spLocks noChangeShapeType="1"/>
          </p:cNvSpPr>
          <p:nvPr/>
        </p:nvSpPr>
        <p:spPr bwMode="auto">
          <a:xfrm flipH="1">
            <a:off x="6283859" y="2738689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39"/>
          <p:cNvSpPr>
            <a:spLocks noChangeShapeType="1"/>
          </p:cNvSpPr>
          <p:nvPr/>
        </p:nvSpPr>
        <p:spPr bwMode="auto">
          <a:xfrm>
            <a:off x="7274459" y="2738689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0"/>
          <p:cNvSpPr>
            <a:spLocks noChangeShapeType="1"/>
          </p:cNvSpPr>
          <p:nvPr/>
        </p:nvSpPr>
        <p:spPr bwMode="auto">
          <a:xfrm flipH="1">
            <a:off x="1076859" y="3780089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41"/>
          <p:cNvSpPr>
            <a:spLocks noChangeShapeType="1"/>
          </p:cNvSpPr>
          <p:nvPr/>
        </p:nvSpPr>
        <p:spPr bwMode="auto">
          <a:xfrm>
            <a:off x="20166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33882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>
            <a:off x="42264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H="1">
            <a:off x="5521859" y="3805489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45"/>
          <p:cNvSpPr>
            <a:spLocks noChangeShapeType="1"/>
          </p:cNvSpPr>
          <p:nvPr/>
        </p:nvSpPr>
        <p:spPr bwMode="auto">
          <a:xfrm>
            <a:off x="6283859" y="3805489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46"/>
          <p:cNvSpPr>
            <a:spLocks noChangeShapeType="1"/>
          </p:cNvSpPr>
          <p:nvPr/>
        </p:nvSpPr>
        <p:spPr bwMode="auto">
          <a:xfrm flipH="1">
            <a:off x="7731659" y="3805489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47"/>
          <p:cNvSpPr>
            <a:spLocks noChangeShapeType="1"/>
          </p:cNvSpPr>
          <p:nvPr/>
        </p:nvSpPr>
        <p:spPr bwMode="auto">
          <a:xfrm>
            <a:off x="8417459" y="3805489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48"/>
          <p:cNvSpPr>
            <a:spLocks noChangeShapeType="1"/>
          </p:cNvSpPr>
          <p:nvPr/>
        </p:nvSpPr>
        <p:spPr bwMode="auto">
          <a:xfrm>
            <a:off x="873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Line 49"/>
          <p:cNvSpPr>
            <a:spLocks noChangeShapeType="1"/>
          </p:cNvSpPr>
          <p:nvPr/>
        </p:nvSpPr>
        <p:spPr bwMode="auto">
          <a:xfrm>
            <a:off x="1254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50"/>
          <p:cNvSpPr>
            <a:spLocks noChangeShapeType="1"/>
          </p:cNvSpPr>
          <p:nvPr/>
        </p:nvSpPr>
        <p:spPr bwMode="auto">
          <a:xfrm>
            <a:off x="1940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51"/>
          <p:cNvSpPr>
            <a:spLocks noChangeShapeType="1"/>
          </p:cNvSpPr>
          <p:nvPr/>
        </p:nvSpPr>
        <p:spPr bwMode="auto">
          <a:xfrm>
            <a:off x="2321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52"/>
          <p:cNvSpPr>
            <a:spLocks noChangeShapeType="1"/>
          </p:cNvSpPr>
          <p:nvPr/>
        </p:nvSpPr>
        <p:spPr bwMode="auto">
          <a:xfrm>
            <a:off x="3083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53"/>
          <p:cNvSpPr>
            <a:spLocks noChangeShapeType="1"/>
          </p:cNvSpPr>
          <p:nvPr/>
        </p:nvSpPr>
        <p:spPr bwMode="auto">
          <a:xfrm>
            <a:off x="35406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54"/>
          <p:cNvSpPr>
            <a:spLocks noChangeShapeType="1"/>
          </p:cNvSpPr>
          <p:nvPr/>
        </p:nvSpPr>
        <p:spPr bwMode="auto">
          <a:xfrm>
            <a:off x="4226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Line 55"/>
          <p:cNvSpPr>
            <a:spLocks noChangeShapeType="1"/>
          </p:cNvSpPr>
          <p:nvPr/>
        </p:nvSpPr>
        <p:spPr bwMode="auto">
          <a:xfrm>
            <a:off x="4607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56"/>
          <p:cNvSpPr>
            <a:spLocks noChangeShapeType="1"/>
          </p:cNvSpPr>
          <p:nvPr/>
        </p:nvSpPr>
        <p:spPr bwMode="auto">
          <a:xfrm>
            <a:off x="5369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Line 57"/>
          <p:cNvSpPr>
            <a:spLocks noChangeShapeType="1"/>
          </p:cNvSpPr>
          <p:nvPr/>
        </p:nvSpPr>
        <p:spPr bwMode="auto">
          <a:xfrm>
            <a:off x="5750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58"/>
          <p:cNvSpPr>
            <a:spLocks noChangeShapeType="1"/>
          </p:cNvSpPr>
          <p:nvPr/>
        </p:nvSpPr>
        <p:spPr bwMode="auto">
          <a:xfrm>
            <a:off x="6436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59"/>
          <p:cNvSpPr>
            <a:spLocks noChangeShapeType="1"/>
          </p:cNvSpPr>
          <p:nvPr/>
        </p:nvSpPr>
        <p:spPr bwMode="auto">
          <a:xfrm>
            <a:off x="6817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60"/>
          <p:cNvSpPr>
            <a:spLocks noChangeShapeType="1"/>
          </p:cNvSpPr>
          <p:nvPr/>
        </p:nvSpPr>
        <p:spPr bwMode="auto">
          <a:xfrm>
            <a:off x="7655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61"/>
          <p:cNvSpPr>
            <a:spLocks noChangeShapeType="1"/>
          </p:cNvSpPr>
          <p:nvPr/>
        </p:nvSpPr>
        <p:spPr bwMode="auto">
          <a:xfrm>
            <a:off x="80364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Line 62"/>
          <p:cNvSpPr>
            <a:spLocks noChangeShapeType="1"/>
          </p:cNvSpPr>
          <p:nvPr/>
        </p:nvSpPr>
        <p:spPr bwMode="auto">
          <a:xfrm>
            <a:off x="8722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Line 63"/>
          <p:cNvSpPr>
            <a:spLocks noChangeShapeType="1"/>
          </p:cNvSpPr>
          <p:nvPr/>
        </p:nvSpPr>
        <p:spPr bwMode="auto">
          <a:xfrm>
            <a:off x="9103259" y="4872289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345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Secret-Key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42109" y="4875525"/>
            <a:ext cx="133044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86353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40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dirty="0" smtClean="0">
                <a:solidFill>
                  <a:srgbClr val="131F49"/>
                </a:solidFill>
              </a:rPr>
              <a:t>General Hierarchical Structure with Added Links</a:t>
            </a:r>
            <a:endParaRPr lang="en-US" sz="1600" dirty="0">
              <a:solidFill>
                <a:srgbClr val="131F49"/>
              </a:solidFill>
            </a:endParaRPr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4710815" y="12508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76" name="AutoShape 4"/>
          <p:cNvSpPr>
            <a:spLocks noChangeArrowheads="1"/>
          </p:cNvSpPr>
          <p:nvPr/>
        </p:nvSpPr>
        <p:spPr bwMode="auto">
          <a:xfrm>
            <a:off x="2653415" y="23176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77" name="AutoShape 5"/>
          <p:cNvSpPr>
            <a:spLocks noChangeArrowheads="1"/>
          </p:cNvSpPr>
          <p:nvPr/>
        </p:nvSpPr>
        <p:spPr bwMode="auto">
          <a:xfrm>
            <a:off x="13580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78" name="AutoShape 6"/>
          <p:cNvSpPr>
            <a:spLocks noChangeArrowheads="1"/>
          </p:cNvSpPr>
          <p:nvPr/>
        </p:nvSpPr>
        <p:spPr bwMode="auto">
          <a:xfrm>
            <a:off x="7484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79" name="AutoShape 7"/>
          <p:cNvSpPr>
            <a:spLocks noChangeArrowheads="1"/>
          </p:cNvSpPr>
          <p:nvPr/>
        </p:nvSpPr>
        <p:spPr bwMode="auto">
          <a:xfrm>
            <a:off x="6692015" y="23176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80" name="AutoShape 8"/>
          <p:cNvSpPr>
            <a:spLocks noChangeArrowheads="1"/>
          </p:cNvSpPr>
          <p:nvPr/>
        </p:nvSpPr>
        <p:spPr bwMode="auto">
          <a:xfrm>
            <a:off x="35678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81" name="AutoShape 9"/>
          <p:cNvSpPr>
            <a:spLocks noChangeArrowheads="1"/>
          </p:cNvSpPr>
          <p:nvPr/>
        </p:nvSpPr>
        <p:spPr bwMode="auto">
          <a:xfrm>
            <a:off x="56252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82" name="AutoShape 10"/>
          <p:cNvSpPr>
            <a:spLocks noChangeArrowheads="1"/>
          </p:cNvSpPr>
          <p:nvPr/>
        </p:nvSpPr>
        <p:spPr bwMode="auto">
          <a:xfrm>
            <a:off x="7835015" y="33844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83" name="AutoShape 11"/>
          <p:cNvSpPr>
            <a:spLocks noChangeArrowheads="1"/>
          </p:cNvSpPr>
          <p:nvPr/>
        </p:nvSpPr>
        <p:spPr bwMode="auto">
          <a:xfrm>
            <a:off x="1815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84" name="AutoShape 12"/>
          <p:cNvSpPr>
            <a:spLocks noChangeArrowheads="1"/>
          </p:cNvSpPr>
          <p:nvPr/>
        </p:nvSpPr>
        <p:spPr bwMode="auto">
          <a:xfrm>
            <a:off x="30344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4101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86" name="AutoShape 14"/>
          <p:cNvSpPr>
            <a:spLocks noChangeArrowheads="1"/>
          </p:cNvSpPr>
          <p:nvPr/>
        </p:nvSpPr>
        <p:spPr bwMode="auto">
          <a:xfrm>
            <a:off x="5244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7" name="AutoShape 15"/>
          <p:cNvSpPr>
            <a:spLocks noChangeArrowheads="1"/>
          </p:cNvSpPr>
          <p:nvPr/>
        </p:nvSpPr>
        <p:spPr bwMode="auto">
          <a:xfrm>
            <a:off x="63110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8" name="AutoShape 16"/>
          <p:cNvSpPr>
            <a:spLocks noChangeArrowheads="1"/>
          </p:cNvSpPr>
          <p:nvPr/>
        </p:nvSpPr>
        <p:spPr bwMode="auto">
          <a:xfrm>
            <a:off x="75302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9" name="AutoShape 17"/>
          <p:cNvSpPr>
            <a:spLocks noChangeArrowheads="1"/>
          </p:cNvSpPr>
          <p:nvPr/>
        </p:nvSpPr>
        <p:spPr bwMode="auto">
          <a:xfrm>
            <a:off x="8597015" y="4451293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90" name="Rectangle 18"/>
          <p:cNvSpPr>
            <a:spLocks noChangeArrowheads="1"/>
          </p:cNvSpPr>
          <p:nvPr/>
        </p:nvSpPr>
        <p:spPr bwMode="auto">
          <a:xfrm>
            <a:off x="5960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91" name="Rectangle 19"/>
          <p:cNvSpPr>
            <a:spLocks noChangeArrowheads="1"/>
          </p:cNvSpPr>
          <p:nvPr/>
        </p:nvSpPr>
        <p:spPr bwMode="auto">
          <a:xfrm>
            <a:off x="11294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92" name="Rectangle 20"/>
          <p:cNvSpPr>
            <a:spLocks noChangeArrowheads="1"/>
          </p:cNvSpPr>
          <p:nvPr/>
        </p:nvSpPr>
        <p:spPr bwMode="auto">
          <a:xfrm>
            <a:off x="1662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93" name="Rectangle 21"/>
          <p:cNvSpPr>
            <a:spLocks noChangeArrowheads="1"/>
          </p:cNvSpPr>
          <p:nvPr/>
        </p:nvSpPr>
        <p:spPr bwMode="auto">
          <a:xfrm>
            <a:off x="2196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94" name="Rectangle 22"/>
          <p:cNvSpPr>
            <a:spLocks noChangeArrowheads="1"/>
          </p:cNvSpPr>
          <p:nvPr/>
        </p:nvSpPr>
        <p:spPr bwMode="auto">
          <a:xfrm>
            <a:off x="2805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3339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96" name="Rectangle 24"/>
          <p:cNvSpPr>
            <a:spLocks noChangeArrowheads="1"/>
          </p:cNvSpPr>
          <p:nvPr/>
        </p:nvSpPr>
        <p:spPr bwMode="auto">
          <a:xfrm>
            <a:off x="3948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97" name="Rectangle 25"/>
          <p:cNvSpPr>
            <a:spLocks noChangeArrowheads="1"/>
          </p:cNvSpPr>
          <p:nvPr/>
        </p:nvSpPr>
        <p:spPr bwMode="auto">
          <a:xfrm>
            <a:off x="4482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98" name="Rectangle 26"/>
          <p:cNvSpPr>
            <a:spLocks noChangeArrowheads="1"/>
          </p:cNvSpPr>
          <p:nvPr/>
        </p:nvSpPr>
        <p:spPr bwMode="auto">
          <a:xfrm>
            <a:off x="5091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5625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6234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101" name="Rectangle 29"/>
          <p:cNvSpPr>
            <a:spLocks noChangeArrowheads="1"/>
          </p:cNvSpPr>
          <p:nvPr/>
        </p:nvSpPr>
        <p:spPr bwMode="auto">
          <a:xfrm>
            <a:off x="6768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102" name="Rectangle 30"/>
          <p:cNvSpPr>
            <a:spLocks noChangeArrowheads="1"/>
          </p:cNvSpPr>
          <p:nvPr/>
        </p:nvSpPr>
        <p:spPr bwMode="auto">
          <a:xfrm>
            <a:off x="7377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103" name="Rectangle 31"/>
          <p:cNvSpPr>
            <a:spLocks noChangeArrowheads="1"/>
          </p:cNvSpPr>
          <p:nvPr/>
        </p:nvSpPr>
        <p:spPr bwMode="auto">
          <a:xfrm>
            <a:off x="7911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85208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105" name="Rectangle 33"/>
          <p:cNvSpPr>
            <a:spLocks noChangeArrowheads="1"/>
          </p:cNvSpPr>
          <p:nvPr/>
        </p:nvSpPr>
        <p:spPr bwMode="auto">
          <a:xfrm>
            <a:off x="9054215" y="5518093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106" name="Line 34"/>
          <p:cNvSpPr>
            <a:spLocks noChangeShapeType="1"/>
          </p:cNvSpPr>
          <p:nvPr/>
        </p:nvSpPr>
        <p:spPr bwMode="auto">
          <a:xfrm flipV="1">
            <a:off x="3263015" y="1703331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35"/>
          <p:cNvSpPr>
            <a:spLocks noChangeShapeType="1"/>
          </p:cNvSpPr>
          <p:nvPr/>
        </p:nvSpPr>
        <p:spPr bwMode="auto">
          <a:xfrm>
            <a:off x="5323590" y="1703331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36"/>
          <p:cNvSpPr>
            <a:spLocks noChangeShapeType="1"/>
          </p:cNvSpPr>
          <p:nvPr/>
        </p:nvSpPr>
        <p:spPr bwMode="auto">
          <a:xfrm flipH="1">
            <a:off x="2043815" y="2774893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37"/>
          <p:cNvSpPr>
            <a:spLocks noChangeShapeType="1"/>
          </p:cNvSpPr>
          <p:nvPr/>
        </p:nvSpPr>
        <p:spPr bwMode="auto">
          <a:xfrm>
            <a:off x="3263015" y="2774893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8"/>
          <p:cNvSpPr>
            <a:spLocks noChangeShapeType="1"/>
          </p:cNvSpPr>
          <p:nvPr/>
        </p:nvSpPr>
        <p:spPr bwMode="auto">
          <a:xfrm flipH="1">
            <a:off x="6311015" y="2774893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39"/>
          <p:cNvSpPr>
            <a:spLocks noChangeShapeType="1"/>
          </p:cNvSpPr>
          <p:nvPr/>
        </p:nvSpPr>
        <p:spPr bwMode="auto">
          <a:xfrm>
            <a:off x="7301615" y="2774893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40"/>
          <p:cNvSpPr>
            <a:spLocks noChangeShapeType="1"/>
          </p:cNvSpPr>
          <p:nvPr/>
        </p:nvSpPr>
        <p:spPr bwMode="auto">
          <a:xfrm flipH="1">
            <a:off x="1104015" y="3816293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41"/>
          <p:cNvSpPr>
            <a:spLocks noChangeShapeType="1"/>
          </p:cNvSpPr>
          <p:nvPr/>
        </p:nvSpPr>
        <p:spPr bwMode="auto">
          <a:xfrm>
            <a:off x="20438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42"/>
          <p:cNvSpPr>
            <a:spLocks noChangeShapeType="1"/>
          </p:cNvSpPr>
          <p:nvPr/>
        </p:nvSpPr>
        <p:spPr bwMode="auto">
          <a:xfrm flipH="1">
            <a:off x="34154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43"/>
          <p:cNvSpPr>
            <a:spLocks noChangeShapeType="1"/>
          </p:cNvSpPr>
          <p:nvPr/>
        </p:nvSpPr>
        <p:spPr bwMode="auto">
          <a:xfrm>
            <a:off x="42536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 flipH="1">
            <a:off x="5549015" y="3841693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311015" y="3841693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H="1">
            <a:off x="7758815" y="3841693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Line 47"/>
          <p:cNvSpPr>
            <a:spLocks noChangeShapeType="1"/>
          </p:cNvSpPr>
          <p:nvPr/>
        </p:nvSpPr>
        <p:spPr bwMode="auto">
          <a:xfrm>
            <a:off x="8444615" y="3841693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48"/>
          <p:cNvSpPr>
            <a:spLocks noChangeShapeType="1"/>
          </p:cNvSpPr>
          <p:nvPr/>
        </p:nvSpPr>
        <p:spPr bwMode="auto">
          <a:xfrm>
            <a:off x="900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49"/>
          <p:cNvSpPr>
            <a:spLocks noChangeShapeType="1"/>
          </p:cNvSpPr>
          <p:nvPr/>
        </p:nvSpPr>
        <p:spPr bwMode="auto">
          <a:xfrm>
            <a:off x="1281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50"/>
          <p:cNvSpPr>
            <a:spLocks noChangeShapeType="1"/>
          </p:cNvSpPr>
          <p:nvPr/>
        </p:nvSpPr>
        <p:spPr bwMode="auto">
          <a:xfrm>
            <a:off x="1967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51"/>
          <p:cNvSpPr>
            <a:spLocks noChangeShapeType="1"/>
          </p:cNvSpPr>
          <p:nvPr/>
        </p:nvSpPr>
        <p:spPr bwMode="auto">
          <a:xfrm>
            <a:off x="2348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52"/>
          <p:cNvSpPr>
            <a:spLocks noChangeShapeType="1"/>
          </p:cNvSpPr>
          <p:nvPr/>
        </p:nvSpPr>
        <p:spPr bwMode="auto">
          <a:xfrm>
            <a:off x="3110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35678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54"/>
          <p:cNvSpPr>
            <a:spLocks noChangeShapeType="1"/>
          </p:cNvSpPr>
          <p:nvPr/>
        </p:nvSpPr>
        <p:spPr bwMode="auto">
          <a:xfrm>
            <a:off x="4253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55"/>
          <p:cNvSpPr>
            <a:spLocks noChangeShapeType="1"/>
          </p:cNvSpPr>
          <p:nvPr/>
        </p:nvSpPr>
        <p:spPr bwMode="auto">
          <a:xfrm>
            <a:off x="4634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56"/>
          <p:cNvSpPr>
            <a:spLocks noChangeShapeType="1"/>
          </p:cNvSpPr>
          <p:nvPr/>
        </p:nvSpPr>
        <p:spPr bwMode="auto">
          <a:xfrm>
            <a:off x="5396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57"/>
          <p:cNvSpPr>
            <a:spLocks noChangeShapeType="1"/>
          </p:cNvSpPr>
          <p:nvPr/>
        </p:nvSpPr>
        <p:spPr bwMode="auto">
          <a:xfrm>
            <a:off x="5777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58"/>
          <p:cNvSpPr>
            <a:spLocks noChangeShapeType="1"/>
          </p:cNvSpPr>
          <p:nvPr/>
        </p:nvSpPr>
        <p:spPr bwMode="auto">
          <a:xfrm>
            <a:off x="6463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59"/>
          <p:cNvSpPr>
            <a:spLocks noChangeShapeType="1"/>
          </p:cNvSpPr>
          <p:nvPr/>
        </p:nvSpPr>
        <p:spPr bwMode="auto">
          <a:xfrm>
            <a:off x="6844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60"/>
          <p:cNvSpPr>
            <a:spLocks noChangeShapeType="1"/>
          </p:cNvSpPr>
          <p:nvPr/>
        </p:nvSpPr>
        <p:spPr bwMode="auto">
          <a:xfrm>
            <a:off x="7682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>
            <a:off x="80636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62"/>
          <p:cNvSpPr>
            <a:spLocks noChangeShapeType="1"/>
          </p:cNvSpPr>
          <p:nvPr/>
        </p:nvSpPr>
        <p:spPr bwMode="auto">
          <a:xfrm>
            <a:off x="8749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Line 63"/>
          <p:cNvSpPr>
            <a:spLocks noChangeShapeType="1"/>
          </p:cNvSpPr>
          <p:nvPr/>
        </p:nvSpPr>
        <p:spPr bwMode="auto">
          <a:xfrm>
            <a:off x="9130415" y="4908493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Line 64"/>
          <p:cNvSpPr>
            <a:spLocks noChangeShapeType="1"/>
          </p:cNvSpPr>
          <p:nvPr/>
        </p:nvSpPr>
        <p:spPr bwMode="auto">
          <a:xfrm>
            <a:off x="3339215" y="2546293"/>
            <a:ext cx="2286000" cy="83820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Line 65"/>
          <p:cNvSpPr>
            <a:spLocks noChangeShapeType="1"/>
          </p:cNvSpPr>
          <p:nvPr/>
        </p:nvSpPr>
        <p:spPr bwMode="auto">
          <a:xfrm>
            <a:off x="4253615" y="3613093"/>
            <a:ext cx="990600" cy="838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713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Top-Down Hierarchical Structure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4629325" y="10607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Z</a:t>
            </a:r>
          </a:p>
        </p:txBody>
      </p:sp>
      <p:sp>
        <p:nvSpPr>
          <p:cNvPr id="76" name="AutoShape 4"/>
          <p:cNvSpPr>
            <a:spLocks noChangeArrowheads="1"/>
          </p:cNvSpPr>
          <p:nvPr/>
        </p:nvSpPr>
        <p:spPr bwMode="auto">
          <a:xfrm>
            <a:off x="2571925" y="21275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77" name="AutoShape 5"/>
          <p:cNvSpPr>
            <a:spLocks noChangeArrowheads="1"/>
          </p:cNvSpPr>
          <p:nvPr/>
        </p:nvSpPr>
        <p:spPr bwMode="auto">
          <a:xfrm>
            <a:off x="12765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78" name="AutoShape 6"/>
          <p:cNvSpPr>
            <a:spLocks noChangeArrowheads="1"/>
          </p:cNvSpPr>
          <p:nvPr/>
        </p:nvSpPr>
        <p:spPr bwMode="auto">
          <a:xfrm>
            <a:off x="6669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79" name="AutoShape 7"/>
          <p:cNvSpPr>
            <a:spLocks noChangeArrowheads="1"/>
          </p:cNvSpPr>
          <p:nvPr/>
        </p:nvSpPr>
        <p:spPr bwMode="auto">
          <a:xfrm>
            <a:off x="6610525" y="21275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Y</a:t>
            </a:r>
          </a:p>
        </p:txBody>
      </p:sp>
      <p:sp>
        <p:nvSpPr>
          <p:cNvPr id="80" name="AutoShape 8"/>
          <p:cNvSpPr>
            <a:spLocks noChangeArrowheads="1"/>
          </p:cNvSpPr>
          <p:nvPr/>
        </p:nvSpPr>
        <p:spPr bwMode="auto">
          <a:xfrm>
            <a:off x="34863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81" name="AutoShape 9"/>
          <p:cNvSpPr>
            <a:spLocks noChangeArrowheads="1"/>
          </p:cNvSpPr>
          <p:nvPr/>
        </p:nvSpPr>
        <p:spPr bwMode="auto">
          <a:xfrm>
            <a:off x="55437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82" name="AutoShape 10"/>
          <p:cNvSpPr>
            <a:spLocks noChangeArrowheads="1"/>
          </p:cNvSpPr>
          <p:nvPr/>
        </p:nvSpPr>
        <p:spPr bwMode="auto">
          <a:xfrm>
            <a:off x="7753525" y="31943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83" name="AutoShape 11"/>
          <p:cNvSpPr>
            <a:spLocks noChangeArrowheads="1"/>
          </p:cNvSpPr>
          <p:nvPr/>
        </p:nvSpPr>
        <p:spPr bwMode="auto">
          <a:xfrm>
            <a:off x="1733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84" name="AutoShape 12"/>
          <p:cNvSpPr>
            <a:spLocks noChangeArrowheads="1"/>
          </p:cNvSpPr>
          <p:nvPr/>
        </p:nvSpPr>
        <p:spPr bwMode="auto">
          <a:xfrm>
            <a:off x="29529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85" name="AutoShape 13"/>
          <p:cNvSpPr>
            <a:spLocks noChangeArrowheads="1"/>
          </p:cNvSpPr>
          <p:nvPr/>
        </p:nvSpPr>
        <p:spPr bwMode="auto">
          <a:xfrm>
            <a:off x="4019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86" name="AutoShape 14"/>
          <p:cNvSpPr>
            <a:spLocks noChangeArrowheads="1"/>
          </p:cNvSpPr>
          <p:nvPr/>
        </p:nvSpPr>
        <p:spPr bwMode="auto">
          <a:xfrm>
            <a:off x="5162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7" name="AutoShape 15"/>
          <p:cNvSpPr>
            <a:spLocks noChangeArrowheads="1"/>
          </p:cNvSpPr>
          <p:nvPr/>
        </p:nvSpPr>
        <p:spPr bwMode="auto">
          <a:xfrm>
            <a:off x="62295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8" name="AutoShape 16"/>
          <p:cNvSpPr>
            <a:spLocks noChangeArrowheads="1"/>
          </p:cNvSpPr>
          <p:nvPr/>
        </p:nvSpPr>
        <p:spPr bwMode="auto">
          <a:xfrm>
            <a:off x="74487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9" name="AutoShape 17"/>
          <p:cNvSpPr>
            <a:spLocks noChangeArrowheads="1"/>
          </p:cNvSpPr>
          <p:nvPr/>
        </p:nvSpPr>
        <p:spPr bwMode="auto">
          <a:xfrm>
            <a:off x="8515525" y="4261160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90" name="Rectangle 18"/>
          <p:cNvSpPr>
            <a:spLocks noChangeArrowheads="1"/>
          </p:cNvSpPr>
          <p:nvPr/>
        </p:nvSpPr>
        <p:spPr bwMode="auto">
          <a:xfrm>
            <a:off x="5145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91" name="Rectangle 19"/>
          <p:cNvSpPr>
            <a:spLocks noChangeArrowheads="1"/>
          </p:cNvSpPr>
          <p:nvPr/>
        </p:nvSpPr>
        <p:spPr bwMode="auto">
          <a:xfrm>
            <a:off x="10479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92" name="Rectangle 20"/>
          <p:cNvSpPr>
            <a:spLocks noChangeArrowheads="1"/>
          </p:cNvSpPr>
          <p:nvPr/>
        </p:nvSpPr>
        <p:spPr bwMode="auto">
          <a:xfrm>
            <a:off x="1581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93" name="Rectangle 21"/>
          <p:cNvSpPr>
            <a:spLocks noChangeArrowheads="1"/>
          </p:cNvSpPr>
          <p:nvPr/>
        </p:nvSpPr>
        <p:spPr bwMode="auto">
          <a:xfrm>
            <a:off x="2114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94" name="Rectangle 22"/>
          <p:cNvSpPr>
            <a:spLocks noChangeArrowheads="1"/>
          </p:cNvSpPr>
          <p:nvPr/>
        </p:nvSpPr>
        <p:spPr bwMode="auto">
          <a:xfrm>
            <a:off x="2724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3257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96" name="Rectangle 24"/>
          <p:cNvSpPr>
            <a:spLocks noChangeArrowheads="1"/>
          </p:cNvSpPr>
          <p:nvPr/>
        </p:nvSpPr>
        <p:spPr bwMode="auto">
          <a:xfrm>
            <a:off x="3867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97" name="Rectangle 25"/>
          <p:cNvSpPr>
            <a:spLocks noChangeArrowheads="1"/>
          </p:cNvSpPr>
          <p:nvPr/>
        </p:nvSpPr>
        <p:spPr bwMode="auto">
          <a:xfrm>
            <a:off x="4400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98" name="Rectangle 26"/>
          <p:cNvSpPr>
            <a:spLocks noChangeArrowheads="1"/>
          </p:cNvSpPr>
          <p:nvPr/>
        </p:nvSpPr>
        <p:spPr bwMode="auto">
          <a:xfrm>
            <a:off x="5010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99" name="Rectangle 27"/>
          <p:cNvSpPr>
            <a:spLocks noChangeArrowheads="1"/>
          </p:cNvSpPr>
          <p:nvPr/>
        </p:nvSpPr>
        <p:spPr bwMode="auto">
          <a:xfrm>
            <a:off x="5543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6153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101" name="Rectangle 29"/>
          <p:cNvSpPr>
            <a:spLocks noChangeArrowheads="1"/>
          </p:cNvSpPr>
          <p:nvPr/>
        </p:nvSpPr>
        <p:spPr bwMode="auto">
          <a:xfrm>
            <a:off x="6686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102" name="Rectangle 30"/>
          <p:cNvSpPr>
            <a:spLocks noChangeArrowheads="1"/>
          </p:cNvSpPr>
          <p:nvPr/>
        </p:nvSpPr>
        <p:spPr bwMode="auto">
          <a:xfrm>
            <a:off x="7296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103" name="Rectangle 31"/>
          <p:cNvSpPr>
            <a:spLocks noChangeArrowheads="1"/>
          </p:cNvSpPr>
          <p:nvPr/>
        </p:nvSpPr>
        <p:spPr bwMode="auto">
          <a:xfrm>
            <a:off x="7829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84393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105" name="Rectangle 33"/>
          <p:cNvSpPr>
            <a:spLocks noChangeArrowheads="1"/>
          </p:cNvSpPr>
          <p:nvPr/>
        </p:nvSpPr>
        <p:spPr bwMode="auto">
          <a:xfrm>
            <a:off x="8972725" y="5327960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106" name="Line 34"/>
          <p:cNvSpPr>
            <a:spLocks noChangeShapeType="1"/>
          </p:cNvSpPr>
          <p:nvPr/>
        </p:nvSpPr>
        <p:spPr bwMode="auto">
          <a:xfrm flipV="1">
            <a:off x="3181525" y="1513198"/>
            <a:ext cx="1449388" cy="61436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35"/>
          <p:cNvSpPr>
            <a:spLocks noChangeShapeType="1"/>
          </p:cNvSpPr>
          <p:nvPr/>
        </p:nvSpPr>
        <p:spPr bwMode="auto">
          <a:xfrm>
            <a:off x="5242100" y="1513198"/>
            <a:ext cx="1371600" cy="612775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36"/>
          <p:cNvSpPr>
            <a:spLocks noChangeShapeType="1"/>
          </p:cNvSpPr>
          <p:nvPr/>
        </p:nvSpPr>
        <p:spPr bwMode="auto">
          <a:xfrm flipH="1">
            <a:off x="1962325" y="2584760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37"/>
          <p:cNvSpPr>
            <a:spLocks noChangeShapeType="1"/>
          </p:cNvSpPr>
          <p:nvPr/>
        </p:nvSpPr>
        <p:spPr bwMode="auto">
          <a:xfrm>
            <a:off x="3181525" y="2584760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38"/>
          <p:cNvSpPr>
            <a:spLocks noChangeShapeType="1"/>
          </p:cNvSpPr>
          <p:nvPr/>
        </p:nvSpPr>
        <p:spPr bwMode="auto">
          <a:xfrm flipH="1">
            <a:off x="6229525" y="2584760"/>
            <a:ext cx="3810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39"/>
          <p:cNvSpPr>
            <a:spLocks noChangeShapeType="1"/>
          </p:cNvSpPr>
          <p:nvPr/>
        </p:nvSpPr>
        <p:spPr bwMode="auto">
          <a:xfrm>
            <a:off x="7220125" y="2584760"/>
            <a:ext cx="533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40"/>
          <p:cNvSpPr>
            <a:spLocks noChangeShapeType="1"/>
          </p:cNvSpPr>
          <p:nvPr/>
        </p:nvSpPr>
        <p:spPr bwMode="auto">
          <a:xfrm flipH="1">
            <a:off x="1022525" y="3626160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41"/>
          <p:cNvSpPr>
            <a:spLocks noChangeShapeType="1"/>
          </p:cNvSpPr>
          <p:nvPr/>
        </p:nvSpPr>
        <p:spPr bwMode="auto">
          <a:xfrm>
            <a:off x="19623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Line 42"/>
          <p:cNvSpPr>
            <a:spLocks noChangeShapeType="1"/>
          </p:cNvSpPr>
          <p:nvPr/>
        </p:nvSpPr>
        <p:spPr bwMode="auto">
          <a:xfrm flipH="1">
            <a:off x="33339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Line 43"/>
          <p:cNvSpPr>
            <a:spLocks noChangeShapeType="1"/>
          </p:cNvSpPr>
          <p:nvPr/>
        </p:nvSpPr>
        <p:spPr bwMode="auto">
          <a:xfrm>
            <a:off x="41721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 flipH="1">
            <a:off x="5467525" y="3651560"/>
            <a:ext cx="76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229525" y="3651560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46"/>
          <p:cNvSpPr>
            <a:spLocks noChangeShapeType="1"/>
          </p:cNvSpPr>
          <p:nvPr/>
        </p:nvSpPr>
        <p:spPr bwMode="auto">
          <a:xfrm flipH="1">
            <a:off x="7677325" y="3651560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Line 47"/>
          <p:cNvSpPr>
            <a:spLocks noChangeShapeType="1"/>
          </p:cNvSpPr>
          <p:nvPr/>
        </p:nvSpPr>
        <p:spPr bwMode="auto">
          <a:xfrm>
            <a:off x="8363125" y="3651560"/>
            <a:ext cx="4572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Line 48"/>
          <p:cNvSpPr>
            <a:spLocks noChangeShapeType="1"/>
          </p:cNvSpPr>
          <p:nvPr/>
        </p:nvSpPr>
        <p:spPr bwMode="auto">
          <a:xfrm>
            <a:off x="819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Line 49"/>
          <p:cNvSpPr>
            <a:spLocks noChangeShapeType="1"/>
          </p:cNvSpPr>
          <p:nvPr/>
        </p:nvSpPr>
        <p:spPr bwMode="auto">
          <a:xfrm>
            <a:off x="1200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Line 50"/>
          <p:cNvSpPr>
            <a:spLocks noChangeShapeType="1"/>
          </p:cNvSpPr>
          <p:nvPr/>
        </p:nvSpPr>
        <p:spPr bwMode="auto">
          <a:xfrm>
            <a:off x="1886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51"/>
          <p:cNvSpPr>
            <a:spLocks noChangeShapeType="1"/>
          </p:cNvSpPr>
          <p:nvPr/>
        </p:nvSpPr>
        <p:spPr bwMode="auto">
          <a:xfrm>
            <a:off x="2267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52"/>
          <p:cNvSpPr>
            <a:spLocks noChangeShapeType="1"/>
          </p:cNvSpPr>
          <p:nvPr/>
        </p:nvSpPr>
        <p:spPr bwMode="auto">
          <a:xfrm>
            <a:off x="3029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34863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54"/>
          <p:cNvSpPr>
            <a:spLocks noChangeShapeType="1"/>
          </p:cNvSpPr>
          <p:nvPr/>
        </p:nvSpPr>
        <p:spPr bwMode="auto">
          <a:xfrm>
            <a:off x="4172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Line 55"/>
          <p:cNvSpPr>
            <a:spLocks noChangeShapeType="1"/>
          </p:cNvSpPr>
          <p:nvPr/>
        </p:nvSpPr>
        <p:spPr bwMode="auto">
          <a:xfrm>
            <a:off x="4553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Line 56"/>
          <p:cNvSpPr>
            <a:spLocks noChangeShapeType="1"/>
          </p:cNvSpPr>
          <p:nvPr/>
        </p:nvSpPr>
        <p:spPr bwMode="auto">
          <a:xfrm>
            <a:off x="5315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Line 57"/>
          <p:cNvSpPr>
            <a:spLocks noChangeShapeType="1"/>
          </p:cNvSpPr>
          <p:nvPr/>
        </p:nvSpPr>
        <p:spPr bwMode="auto">
          <a:xfrm>
            <a:off x="5696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Line 58"/>
          <p:cNvSpPr>
            <a:spLocks noChangeShapeType="1"/>
          </p:cNvSpPr>
          <p:nvPr/>
        </p:nvSpPr>
        <p:spPr bwMode="auto">
          <a:xfrm>
            <a:off x="6381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Line 59"/>
          <p:cNvSpPr>
            <a:spLocks noChangeShapeType="1"/>
          </p:cNvSpPr>
          <p:nvPr/>
        </p:nvSpPr>
        <p:spPr bwMode="auto">
          <a:xfrm>
            <a:off x="6762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Line 60"/>
          <p:cNvSpPr>
            <a:spLocks noChangeShapeType="1"/>
          </p:cNvSpPr>
          <p:nvPr/>
        </p:nvSpPr>
        <p:spPr bwMode="auto">
          <a:xfrm>
            <a:off x="7601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Line 61"/>
          <p:cNvSpPr>
            <a:spLocks noChangeShapeType="1"/>
          </p:cNvSpPr>
          <p:nvPr/>
        </p:nvSpPr>
        <p:spPr bwMode="auto">
          <a:xfrm>
            <a:off x="79821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62"/>
          <p:cNvSpPr>
            <a:spLocks noChangeShapeType="1"/>
          </p:cNvSpPr>
          <p:nvPr/>
        </p:nvSpPr>
        <p:spPr bwMode="auto">
          <a:xfrm>
            <a:off x="8667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Line 63"/>
          <p:cNvSpPr>
            <a:spLocks noChangeShapeType="1"/>
          </p:cNvSpPr>
          <p:nvPr/>
        </p:nvSpPr>
        <p:spPr bwMode="auto">
          <a:xfrm>
            <a:off x="9048925" y="4718360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37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Forest of Hierarchies</a:t>
            </a:r>
            <a:endParaRPr lang="en-US" sz="2100" dirty="0">
              <a:solidFill>
                <a:srgbClr val="131F49"/>
              </a:solidFill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3785855" y="3794169"/>
            <a:ext cx="1981200" cy="2514600"/>
            <a:chOff x="720" y="1872"/>
            <a:chExt cx="1248" cy="1584"/>
          </a:xfrm>
        </p:grpSpPr>
        <p:sp>
          <p:nvSpPr>
            <p:cNvPr id="68" name="AutoShape 4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0" name="AutoShape 6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4" name="Rectangle 10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2" name="Group 17"/>
          <p:cNvGrpSpPr>
            <a:grpSpLocks/>
          </p:cNvGrpSpPr>
          <p:nvPr/>
        </p:nvGrpSpPr>
        <p:grpSpPr bwMode="auto">
          <a:xfrm>
            <a:off x="6681455" y="1584369"/>
            <a:ext cx="1981200" cy="2514600"/>
            <a:chOff x="720" y="1872"/>
            <a:chExt cx="1248" cy="1584"/>
          </a:xfrm>
        </p:grpSpPr>
        <p:sp>
          <p:nvSpPr>
            <p:cNvPr id="143" name="AutoShape 18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4" name="AutoShape 19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5" name="AutoShape 20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6" name="Rectangle 21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7" name="Rectangle 22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8" name="Rectangle 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26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27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29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30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6" name="Group 31"/>
          <p:cNvGrpSpPr>
            <a:grpSpLocks/>
          </p:cNvGrpSpPr>
          <p:nvPr/>
        </p:nvGrpSpPr>
        <p:grpSpPr bwMode="auto">
          <a:xfrm>
            <a:off x="1423655" y="1660569"/>
            <a:ext cx="1981200" cy="2514600"/>
            <a:chOff x="720" y="1872"/>
            <a:chExt cx="1248" cy="1584"/>
          </a:xfrm>
        </p:grpSpPr>
        <p:sp>
          <p:nvSpPr>
            <p:cNvPr id="157" name="AutoShape 32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8" name="AutoShape 33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9" name="AutoShape 34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0" name="Rectangle 35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1" name="Rectangle 36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2" name="Rectangle 3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3" name="Rectangle 38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4" name="Line 39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40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Line 41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Line 42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43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44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0" name="Line 45"/>
          <p:cNvSpPr>
            <a:spLocks noChangeShapeType="1"/>
          </p:cNvSpPr>
          <p:nvPr/>
        </p:nvSpPr>
        <p:spPr bwMode="auto">
          <a:xfrm>
            <a:off x="2871455" y="1812969"/>
            <a:ext cx="45720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" name="Line 46"/>
          <p:cNvSpPr>
            <a:spLocks noChangeShapeType="1"/>
          </p:cNvSpPr>
          <p:nvPr/>
        </p:nvSpPr>
        <p:spPr bwMode="auto">
          <a:xfrm>
            <a:off x="2871455" y="1965369"/>
            <a:ext cx="1828800" cy="1828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Line 47"/>
          <p:cNvSpPr>
            <a:spLocks noChangeShapeType="1"/>
          </p:cNvSpPr>
          <p:nvPr/>
        </p:nvSpPr>
        <p:spPr bwMode="auto">
          <a:xfrm flipV="1">
            <a:off x="5081255" y="1889169"/>
            <a:ext cx="2362200" cy="1905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602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131F49"/>
                </a:solidFill>
              </a:rPr>
              <a:t>Multiple Root CA’s Plus Intermediate CA’s</a:t>
            </a:r>
            <a:endParaRPr lang="en-US" dirty="0">
              <a:solidFill>
                <a:srgbClr val="131F49"/>
              </a:solidFill>
            </a:endParaRPr>
          </a:p>
        </p:txBody>
      </p:sp>
      <p:sp>
        <p:nvSpPr>
          <p:cNvPr id="51" name="AutoShape 3"/>
          <p:cNvSpPr>
            <a:spLocks noChangeArrowheads="1"/>
          </p:cNvSpPr>
          <p:nvPr/>
        </p:nvSpPr>
        <p:spPr bwMode="auto">
          <a:xfrm>
            <a:off x="25719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X</a:t>
            </a:r>
          </a:p>
        </p:txBody>
      </p:sp>
      <p:sp>
        <p:nvSpPr>
          <p:cNvPr id="52" name="AutoShape 4"/>
          <p:cNvSpPr>
            <a:spLocks noChangeArrowheads="1"/>
          </p:cNvSpPr>
          <p:nvPr/>
        </p:nvSpPr>
        <p:spPr bwMode="auto">
          <a:xfrm>
            <a:off x="1276534" y="27326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Q</a:t>
            </a:r>
          </a:p>
        </p:txBody>
      </p:sp>
      <p:sp>
        <p:nvSpPr>
          <p:cNvPr id="53" name="AutoShape 5"/>
          <p:cNvSpPr>
            <a:spLocks noChangeArrowheads="1"/>
          </p:cNvSpPr>
          <p:nvPr/>
        </p:nvSpPr>
        <p:spPr bwMode="auto">
          <a:xfrm>
            <a:off x="6669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54" name="AutoShape 6"/>
          <p:cNvSpPr>
            <a:spLocks noChangeArrowheads="1"/>
          </p:cNvSpPr>
          <p:nvPr/>
        </p:nvSpPr>
        <p:spPr bwMode="auto">
          <a:xfrm>
            <a:off x="3486334" y="27326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R</a:t>
            </a:r>
          </a:p>
        </p:txBody>
      </p:sp>
      <p:sp>
        <p:nvSpPr>
          <p:cNvPr id="55" name="AutoShape 7"/>
          <p:cNvSpPr>
            <a:spLocks noChangeArrowheads="1"/>
          </p:cNvSpPr>
          <p:nvPr/>
        </p:nvSpPr>
        <p:spPr bwMode="auto">
          <a:xfrm>
            <a:off x="55437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S</a:t>
            </a:r>
          </a:p>
        </p:txBody>
      </p:sp>
      <p:sp>
        <p:nvSpPr>
          <p:cNvPr id="56" name="AutoShape 8"/>
          <p:cNvSpPr>
            <a:spLocks noChangeArrowheads="1"/>
          </p:cNvSpPr>
          <p:nvPr/>
        </p:nvSpPr>
        <p:spPr bwMode="auto">
          <a:xfrm>
            <a:off x="7753534" y="16658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T</a:t>
            </a:r>
          </a:p>
        </p:txBody>
      </p:sp>
      <p:sp>
        <p:nvSpPr>
          <p:cNvPr id="57" name="AutoShape 9"/>
          <p:cNvSpPr>
            <a:spLocks noChangeArrowheads="1"/>
          </p:cNvSpPr>
          <p:nvPr/>
        </p:nvSpPr>
        <p:spPr bwMode="auto">
          <a:xfrm>
            <a:off x="1733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58" name="AutoShape 10"/>
          <p:cNvSpPr>
            <a:spLocks noChangeArrowheads="1"/>
          </p:cNvSpPr>
          <p:nvPr/>
        </p:nvSpPr>
        <p:spPr bwMode="auto">
          <a:xfrm>
            <a:off x="29529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59" name="AutoShape 11"/>
          <p:cNvSpPr>
            <a:spLocks noChangeArrowheads="1"/>
          </p:cNvSpPr>
          <p:nvPr/>
        </p:nvSpPr>
        <p:spPr bwMode="auto">
          <a:xfrm>
            <a:off x="4019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60" name="AutoShape 12"/>
          <p:cNvSpPr>
            <a:spLocks noChangeArrowheads="1"/>
          </p:cNvSpPr>
          <p:nvPr/>
        </p:nvSpPr>
        <p:spPr bwMode="auto">
          <a:xfrm>
            <a:off x="5162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61" name="AutoShape 13"/>
          <p:cNvSpPr>
            <a:spLocks noChangeArrowheads="1"/>
          </p:cNvSpPr>
          <p:nvPr/>
        </p:nvSpPr>
        <p:spPr bwMode="auto">
          <a:xfrm>
            <a:off x="62295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62" name="AutoShape 14"/>
          <p:cNvSpPr>
            <a:spLocks noChangeArrowheads="1"/>
          </p:cNvSpPr>
          <p:nvPr/>
        </p:nvSpPr>
        <p:spPr bwMode="auto">
          <a:xfrm>
            <a:off x="74487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63" name="AutoShape 15"/>
          <p:cNvSpPr>
            <a:spLocks noChangeArrowheads="1"/>
          </p:cNvSpPr>
          <p:nvPr/>
        </p:nvSpPr>
        <p:spPr bwMode="auto">
          <a:xfrm>
            <a:off x="8515534" y="3799445"/>
            <a:ext cx="685800" cy="457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5145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a</a:t>
            </a:r>
          </a:p>
        </p:txBody>
      </p:sp>
      <p:sp>
        <p:nvSpPr>
          <p:cNvPr id="65" name="Rectangle 17"/>
          <p:cNvSpPr>
            <a:spLocks noChangeArrowheads="1"/>
          </p:cNvSpPr>
          <p:nvPr/>
        </p:nvSpPr>
        <p:spPr bwMode="auto">
          <a:xfrm>
            <a:off x="10479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b</a:t>
            </a:r>
          </a:p>
        </p:txBody>
      </p:sp>
      <p:sp>
        <p:nvSpPr>
          <p:cNvPr id="66" name="Rectangle 18"/>
          <p:cNvSpPr>
            <a:spLocks noChangeArrowheads="1"/>
          </p:cNvSpPr>
          <p:nvPr/>
        </p:nvSpPr>
        <p:spPr bwMode="auto">
          <a:xfrm>
            <a:off x="1581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c</a:t>
            </a: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2114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d</a:t>
            </a:r>
          </a:p>
        </p:txBody>
      </p:sp>
      <p:sp>
        <p:nvSpPr>
          <p:cNvPr id="76" name="Rectangle 20"/>
          <p:cNvSpPr>
            <a:spLocks noChangeArrowheads="1"/>
          </p:cNvSpPr>
          <p:nvPr/>
        </p:nvSpPr>
        <p:spPr bwMode="auto">
          <a:xfrm>
            <a:off x="2724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e</a:t>
            </a:r>
          </a:p>
        </p:txBody>
      </p:sp>
      <p:sp>
        <p:nvSpPr>
          <p:cNvPr id="77" name="Rectangle 21"/>
          <p:cNvSpPr>
            <a:spLocks noChangeArrowheads="1"/>
          </p:cNvSpPr>
          <p:nvPr/>
        </p:nvSpPr>
        <p:spPr bwMode="auto">
          <a:xfrm>
            <a:off x="3257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f</a:t>
            </a:r>
          </a:p>
        </p:txBody>
      </p:sp>
      <p:sp>
        <p:nvSpPr>
          <p:cNvPr id="78" name="Rectangle 22"/>
          <p:cNvSpPr>
            <a:spLocks noChangeArrowheads="1"/>
          </p:cNvSpPr>
          <p:nvPr/>
        </p:nvSpPr>
        <p:spPr bwMode="auto">
          <a:xfrm>
            <a:off x="3867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g</a:t>
            </a:r>
          </a:p>
        </p:txBody>
      </p:sp>
      <p:sp>
        <p:nvSpPr>
          <p:cNvPr id="79" name="Rectangle 23"/>
          <p:cNvSpPr>
            <a:spLocks noChangeArrowheads="1"/>
          </p:cNvSpPr>
          <p:nvPr/>
        </p:nvSpPr>
        <p:spPr bwMode="auto">
          <a:xfrm>
            <a:off x="4400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h</a:t>
            </a:r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5010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i</a:t>
            </a:r>
          </a:p>
        </p:txBody>
      </p:sp>
      <p:sp>
        <p:nvSpPr>
          <p:cNvPr id="81" name="Rectangle 25"/>
          <p:cNvSpPr>
            <a:spLocks noChangeArrowheads="1"/>
          </p:cNvSpPr>
          <p:nvPr/>
        </p:nvSpPr>
        <p:spPr bwMode="auto">
          <a:xfrm>
            <a:off x="5543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j</a:t>
            </a:r>
          </a:p>
        </p:txBody>
      </p:sp>
      <p:sp>
        <p:nvSpPr>
          <p:cNvPr id="82" name="Rectangle 26"/>
          <p:cNvSpPr>
            <a:spLocks noChangeArrowheads="1"/>
          </p:cNvSpPr>
          <p:nvPr/>
        </p:nvSpPr>
        <p:spPr bwMode="auto">
          <a:xfrm>
            <a:off x="6153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k</a:t>
            </a:r>
          </a:p>
        </p:txBody>
      </p:sp>
      <p:sp>
        <p:nvSpPr>
          <p:cNvPr id="83" name="Rectangle 27"/>
          <p:cNvSpPr>
            <a:spLocks noChangeArrowheads="1"/>
          </p:cNvSpPr>
          <p:nvPr/>
        </p:nvSpPr>
        <p:spPr bwMode="auto">
          <a:xfrm>
            <a:off x="6686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l</a:t>
            </a:r>
          </a:p>
        </p:txBody>
      </p:sp>
      <p:sp>
        <p:nvSpPr>
          <p:cNvPr id="84" name="Rectangle 28"/>
          <p:cNvSpPr>
            <a:spLocks noChangeArrowheads="1"/>
          </p:cNvSpPr>
          <p:nvPr/>
        </p:nvSpPr>
        <p:spPr bwMode="auto">
          <a:xfrm>
            <a:off x="7296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m</a:t>
            </a:r>
          </a:p>
        </p:txBody>
      </p:sp>
      <p:sp>
        <p:nvSpPr>
          <p:cNvPr id="85" name="Rectangle 29"/>
          <p:cNvSpPr>
            <a:spLocks noChangeArrowheads="1"/>
          </p:cNvSpPr>
          <p:nvPr/>
        </p:nvSpPr>
        <p:spPr bwMode="auto">
          <a:xfrm>
            <a:off x="7829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n</a:t>
            </a:r>
          </a:p>
        </p:txBody>
      </p:sp>
      <p:sp>
        <p:nvSpPr>
          <p:cNvPr id="86" name="Rectangle 30"/>
          <p:cNvSpPr>
            <a:spLocks noChangeArrowheads="1"/>
          </p:cNvSpPr>
          <p:nvPr/>
        </p:nvSpPr>
        <p:spPr bwMode="auto">
          <a:xfrm>
            <a:off x="84393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o</a:t>
            </a:r>
          </a:p>
        </p:txBody>
      </p:sp>
      <p:sp>
        <p:nvSpPr>
          <p:cNvPr id="87" name="Rectangle 31"/>
          <p:cNvSpPr>
            <a:spLocks noChangeArrowheads="1"/>
          </p:cNvSpPr>
          <p:nvPr/>
        </p:nvSpPr>
        <p:spPr bwMode="auto">
          <a:xfrm>
            <a:off x="8972734" y="4866245"/>
            <a:ext cx="381000" cy="381000"/>
          </a:xfrm>
          <a:prstGeom prst="rect">
            <a:avLst/>
          </a:prstGeom>
          <a:noFill/>
          <a:ln w="38100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2C9447"/>
                </a:solidFill>
              </a:rPr>
              <a:t>p</a:t>
            </a:r>
          </a:p>
        </p:txBody>
      </p:sp>
      <p:sp>
        <p:nvSpPr>
          <p:cNvPr id="88" name="Line 32"/>
          <p:cNvSpPr>
            <a:spLocks noChangeShapeType="1"/>
          </p:cNvSpPr>
          <p:nvPr/>
        </p:nvSpPr>
        <p:spPr bwMode="auto">
          <a:xfrm flipH="1">
            <a:off x="1962334" y="2123045"/>
            <a:ext cx="6096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Line 33"/>
          <p:cNvSpPr>
            <a:spLocks noChangeShapeType="1"/>
          </p:cNvSpPr>
          <p:nvPr/>
        </p:nvSpPr>
        <p:spPr bwMode="auto">
          <a:xfrm>
            <a:off x="3181534" y="2123045"/>
            <a:ext cx="3048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34"/>
          <p:cNvSpPr>
            <a:spLocks noChangeShapeType="1"/>
          </p:cNvSpPr>
          <p:nvPr/>
        </p:nvSpPr>
        <p:spPr bwMode="auto">
          <a:xfrm flipH="1">
            <a:off x="1022534" y="3164445"/>
            <a:ext cx="254000" cy="6223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Line 35"/>
          <p:cNvSpPr>
            <a:spLocks noChangeShapeType="1"/>
          </p:cNvSpPr>
          <p:nvPr/>
        </p:nvSpPr>
        <p:spPr bwMode="auto">
          <a:xfrm>
            <a:off x="19623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Line 36"/>
          <p:cNvSpPr>
            <a:spLocks noChangeShapeType="1"/>
          </p:cNvSpPr>
          <p:nvPr/>
        </p:nvSpPr>
        <p:spPr bwMode="auto">
          <a:xfrm flipH="1">
            <a:off x="33339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Line 37"/>
          <p:cNvSpPr>
            <a:spLocks noChangeShapeType="1"/>
          </p:cNvSpPr>
          <p:nvPr/>
        </p:nvSpPr>
        <p:spPr bwMode="auto">
          <a:xfrm>
            <a:off x="4172134" y="3189845"/>
            <a:ext cx="15240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Line 38"/>
          <p:cNvSpPr>
            <a:spLocks noChangeShapeType="1"/>
          </p:cNvSpPr>
          <p:nvPr/>
        </p:nvSpPr>
        <p:spPr bwMode="auto">
          <a:xfrm flipH="1">
            <a:off x="5467534" y="2123045"/>
            <a:ext cx="304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Line 39"/>
          <p:cNvSpPr>
            <a:spLocks noChangeShapeType="1"/>
          </p:cNvSpPr>
          <p:nvPr/>
        </p:nvSpPr>
        <p:spPr bwMode="auto">
          <a:xfrm>
            <a:off x="6000934" y="2123045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Line 40"/>
          <p:cNvSpPr>
            <a:spLocks noChangeShapeType="1"/>
          </p:cNvSpPr>
          <p:nvPr/>
        </p:nvSpPr>
        <p:spPr bwMode="auto">
          <a:xfrm flipH="1">
            <a:off x="7677334" y="2123045"/>
            <a:ext cx="2286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Line 41"/>
          <p:cNvSpPr>
            <a:spLocks noChangeShapeType="1"/>
          </p:cNvSpPr>
          <p:nvPr/>
        </p:nvSpPr>
        <p:spPr bwMode="auto">
          <a:xfrm>
            <a:off x="8286934" y="2123045"/>
            <a:ext cx="5334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Line 42"/>
          <p:cNvSpPr>
            <a:spLocks noChangeShapeType="1"/>
          </p:cNvSpPr>
          <p:nvPr/>
        </p:nvSpPr>
        <p:spPr bwMode="auto">
          <a:xfrm>
            <a:off x="819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Line 43"/>
          <p:cNvSpPr>
            <a:spLocks noChangeShapeType="1"/>
          </p:cNvSpPr>
          <p:nvPr/>
        </p:nvSpPr>
        <p:spPr bwMode="auto">
          <a:xfrm>
            <a:off x="1200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Line 44"/>
          <p:cNvSpPr>
            <a:spLocks noChangeShapeType="1"/>
          </p:cNvSpPr>
          <p:nvPr/>
        </p:nvSpPr>
        <p:spPr bwMode="auto">
          <a:xfrm>
            <a:off x="1886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45"/>
          <p:cNvSpPr>
            <a:spLocks noChangeShapeType="1"/>
          </p:cNvSpPr>
          <p:nvPr/>
        </p:nvSpPr>
        <p:spPr bwMode="auto">
          <a:xfrm>
            <a:off x="2267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46"/>
          <p:cNvSpPr>
            <a:spLocks noChangeShapeType="1"/>
          </p:cNvSpPr>
          <p:nvPr/>
        </p:nvSpPr>
        <p:spPr bwMode="auto">
          <a:xfrm>
            <a:off x="3029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Line 47"/>
          <p:cNvSpPr>
            <a:spLocks noChangeShapeType="1"/>
          </p:cNvSpPr>
          <p:nvPr/>
        </p:nvSpPr>
        <p:spPr bwMode="auto">
          <a:xfrm>
            <a:off x="34863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Line 48"/>
          <p:cNvSpPr>
            <a:spLocks noChangeShapeType="1"/>
          </p:cNvSpPr>
          <p:nvPr/>
        </p:nvSpPr>
        <p:spPr bwMode="auto">
          <a:xfrm>
            <a:off x="4172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49"/>
          <p:cNvSpPr>
            <a:spLocks noChangeShapeType="1"/>
          </p:cNvSpPr>
          <p:nvPr/>
        </p:nvSpPr>
        <p:spPr bwMode="auto">
          <a:xfrm>
            <a:off x="4553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50"/>
          <p:cNvSpPr>
            <a:spLocks noChangeShapeType="1"/>
          </p:cNvSpPr>
          <p:nvPr/>
        </p:nvSpPr>
        <p:spPr bwMode="auto">
          <a:xfrm>
            <a:off x="5315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51"/>
          <p:cNvSpPr>
            <a:spLocks noChangeShapeType="1"/>
          </p:cNvSpPr>
          <p:nvPr/>
        </p:nvSpPr>
        <p:spPr bwMode="auto">
          <a:xfrm>
            <a:off x="5696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Line 52"/>
          <p:cNvSpPr>
            <a:spLocks noChangeShapeType="1"/>
          </p:cNvSpPr>
          <p:nvPr/>
        </p:nvSpPr>
        <p:spPr bwMode="auto">
          <a:xfrm>
            <a:off x="6381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Line 53"/>
          <p:cNvSpPr>
            <a:spLocks noChangeShapeType="1"/>
          </p:cNvSpPr>
          <p:nvPr/>
        </p:nvSpPr>
        <p:spPr bwMode="auto">
          <a:xfrm>
            <a:off x="6762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Line 54"/>
          <p:cNvSpPr>
            <a:spLocks noChangeShapeType="1"/>
          </p:cNvSpPr>
          <p:nvPr/>
        </p:nvSpPr>
        <p:spPr bwMode="auto">
          <a:xfrm>
            <a:off x="7601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Line 55"/>
          <p:cNvSpPr>
            <a:spLocks noChangeShapeType="1"/>
          </p:cNvSpPr>
          <p:nvPr/>
        </p:nvSpPr>
        <p:spPr bwMode="auto">
          <a:xfrm>
            <a:off x="79821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Line 56"/>
          <p:cNvSpPr>
            <a:spLocks noChangeShapeType="1"/>
          </p:cNvSpPr>
          <p:nvPr/>
        </p:nvSpPr>
        <p:spPr bwMode="auto">
          <a:xfrm>
            <a:off x="8667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Line 57"/>
          <p:cNvSpPr>
            <a:spLocks noChangeShapeType="1"/>
          </p:cNvSpPr>
          <p:nvPr/>
        </p:nvSpPr>
        <p:spPr bwMode="auto">
          <a:xfrm>
            <a:off x="9048934" y="4256645"/>
            <a:ext cx="0" cy="609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5902856" y="5883278"/>
            <a:ext cx="3132499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Model on the web today</a:t>
            </a:r>
          </a:p>
        </p:txBody>
      </p:sp>
    </p:spTree>
    <p:extLst>
      <p:ext uri="{BB962C8B-B14F-4D97-AF65-F5344CB8AC3E}">
        <p14:creationId xmlns:p14="http://schemas.microsoft.com/office/powerpoint/2010/main" val="2936411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Certificate Triangle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908422" y="1595647"/>
            <a:ext cx="4009736" cy="3275721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582432" y="1158874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User (Identity)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77441" y="5011697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86665" y="5018021"/>
            <a:ext cx="2678700" cy="689708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Public-keys + 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Secured secrets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933" y="5803370"/>
            <a:ext cx="3261988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Revisit from L5 on ABAC</a:t>
            </a:r>
          </a:p>
        </p:txBody>
      </p:sp>
    </p:spTree>
    <p:extLst>
      <p:ext uri="{BB962C8B-B14F-4D97-AF65-F5344CB8AC3E}">
        <p14:creationId xmlns:p14="http://schemas.microsoft.com/office/powerpoint/2010/main" val="24336754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</a:t>
            </a:r>
            <a:r>
              <a:rPr lang="en-US" sz="3200" dirty="0" smtClean="0"/>
              <a:t>educes the </a:t>
            </a:r>
            <a:r>
              <a:rPr lang="en-US" sz="3200" dirty="0"/>
              <a:t>key distribution problem </a:t>
            </a:r>
            <a:r>
              <a:rPr lang="en-US" sz="3200" dirty="0" smtClean="0"/>
              <a:t>to </a:t>
            </a:r>
            <a:r>
              <a:rPr lang="en-US" sz="3200" dirty="0"/>
              <a:t>a </a:t>
            </a:r>
            <a:r>
              <a:rPr lang="en-US" sz="3200" dirty="0" smtClean="0"/>
              <a:t>secure channel </a:t>
            </a:r>
            <a:r>
              <a:rPr lang="en-US" sz="3200" dirty="0"/>
              <a:t>for </a:t>
            </a:r>
            <a:r>
              <a:rPr lang="en-US" sz="3200" dirty="0" smtClean="0"/>
              <a:t>authentic communication </a:t>
            </a:r>
            <a:r>
              <a:rPr lang="en-US" sz="3200" dirty="0"/>
              <a:t>of public 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requires authentic </a:t>
            </a:r>
            <a:r>
              <a:rPr lang="en-US" sz="3200" dirty="0" smtClean="0"/>
              <a:t>dissemination </a:t>
            </a:r>
            <a:r>
              <a:rPr lang="en-US" sz="3200" dirty="0"/>
              <a:t>of 1 public key/party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scales well for large-scale </a:t>
            </a:r>
            <a:r>
              <a:rPr lang="en-US" sz="3200" dirty="0" smtClean="0"/>
              <a:t>systems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/>
              <a:t>with N parties we need to generate and distribute </a:t>
            </a:r>
            <a:r>
              <a:rPr lang="en-US" dirty="0" smtClean="0"/>
              <a:t>N public keys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40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confidentiality based on infeasibility of computing B's private key from B's public key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key sizes are large </a:t>
            </a:r>
            <a:r>
              <a:rPr lang="en-US" sz="3200" dirty="0" smtClean="0"/>
              <a:t>(2048 bits </a:t>
            </a:r>
            <a:r>
              <a:rPr lang="en-US" sz="3200" dirty="0"/>
              <a:t>and above) to make this computation infeasible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 Public-Key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87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secret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Use public keys to distribute secret </a:t>
            </a:r>
            <a:r>
              <a:rPr lang="en-US" sz="3200" dirty="0" smtClean="0"/>
              <a:t>keys, use secret keys to protect data</a:t>
            </a: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Speed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59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 key is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private key is 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encrypt: C = M</a:t>
            </a:r>
            <a:r>
              <a:rPr lang="en-US" sz="3200" normalizeH="1" baseline="30000" dirty="0"/>
              <a:t>e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decrypt: M = C</a:t>
            </a:r>
            <a:r>
              <a:rPr lang="en-US" sz="3200" normalizeH="1" baseline="30000" dirty="0"/>
              <a:t>d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Cryptosystem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63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 key is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private key is 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encrypt: C = M</a:t>
            </a:r>
            <a:r>
              <a:rPr lang="en-US" sz="3200" normalizeH="1" baseline="30000" dirty="0"/>
              <a:t>e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decrypt: M = C</a:t>
            </a:r>
            <a:r>
              <a:rPr lang="en-US" sz="3200" normalizeH="1" baseline="30000" dirty="0"/>
              <a:t>d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Cryptosystem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8415" y="4470940"/>
            <a:ext cx="3132499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This naïve use of RSA is not secure but will suffice for our purposes</a:t>
            </a:r>
          </a:p>
        </p:txBody>
      </p:sp>
    </p:spTree>
    <p:extLst>
      <p:ext uri="{BB962C8B-B14F-4D97-AF65-F5344CB8AC3E}">
        <p14:creationId xmlns:p14="http://schemas.microsoft.com/office/powerpoint/2010/main" val="3763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9484</TotalTime>
  <Words>1692</Words>
  <Application>Microsoft Office PowerPoint</Application>
  <PresentationFormat>Custom</PresentationFormat>
  <Paragraphs>849</Paragraphs>
  <Slides>44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44</vt:i4>
      </vt:variant>
    </vt:vector>
  </HeadingPairs>
  <TitlesOfParts>
    <vt:vector size="57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1140</cp:revision>
  <cp:lastPrinted>2016-01-14T23:49:42Z</cp:lastPrinted>
  <dcterms:created xsi:type="dcterms:W3CDTF">2010-02-19T20:53:39Z</dcterms:created>
  <dcterms:modified xsi:type="dcterms:W3CDTF">2017-03-01T22:59:33Z</dcterms:modified>
</cp:coreProperties>
</file>