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5"/>
  </p:notesMasterIdLst>
  <p:handoutMasterIdLst>
    <p:handoutMasterId r:id="rId16"/>
  </p:handoutMasterIdLst>
  <p:sldIdLst>
    <p:sldId id="392" r:id="rId6"/>
    <p:sldId id="393" r:id="rId7"/>
    <p:sldId id="394" r:id="rId8"/>
    <p:sldId id="402" r:id="rId9"/>
    <p:sldId id="395" r:id="rId10"/>
    <p:sldId id="398" r:id="rId11"/>
    <p:sldId id="396" r:id="rId12"/>
    <p:sldId id="400" r:id="rId13"/>
    <p:sldId id="401" r:id="rId14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 userDrawn="1">
          <p15:clr>
            <a:srgbClr val="A4A3A4"/>
          </p15:clr>
        </p15:guide>
        <p15:guide id="2" pos="195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738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2/21/2017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1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401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902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9923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5512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5341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0554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2822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77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2/21/2017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Challenge-Response Authentication</a:t>
            </a: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Lecture </a:t>
            </a:r>
            <a:r>
              <a:rPr lang="en-US" sz="2000" dirty="0" smtClean="0">
                <a:solidFill>
                  <a:schemeClr val="tx2"/>
                </a:solidFill>
              </a:rPr>
              <a:t>9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ravi.utsa@gmail.com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5323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Challeng</a:t>
            </a: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e-Response Authentication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242790" y="1703529"/>
            <a:ext cx="1543050" cy="858838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HOST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072177" y="1778142"/>
            <a:ext cx="1579563" cy="784225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WORK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STATION</a:t>
            </a:r>
          </a:p>
        </p:txBody>
      </p:sp>
      <p:sp>
        <p:nvSpPr>
          <p:cNvPr id="16" name="AutoShape 5"/>
          <p:cNvSpPr>
            <a:spLocks noChangeArrowheads="1"/>
          </p:cNvSpPr>
          <p:nvPr/>
        </p:nvSpPr>
        <p:spPr bwMode="auto">
          <a:xfrm>
            <a:off x="3631227" y="1268554"/>
            <a:ext cx="2782888" cy="1865313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2727940" y="2176604"/>
            <a:ext cx="827087" cy="127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3631227" y="2189304"/>
            <a:ext cx="2782888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8"/>
          <p:cNvSpPr>
            <a:spLocks noChangeShapeType="1"/>
          </p:cNvSpPr>
          <p:nvPr/>
        </p:nvSpPr>
        <p:spPr bwMode="auto">
          <a:xfrm>
            <a:off x="6490315" y="2189304"/>
            <a:ext cx="7016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4151927" y="1417779"/>
            <a:ext cx="17113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NETWORK</a:t>
            </a:r>
          </a:p>
        </p:txBody>
      </p:sp>
      <p:sp>
        <p:nvSpPr>
          <p:cNvPr id="21" name="Line 10"/>
          <p:cNvSpPr>
            <a:spLocks noChangeShapeType="1"/>
          </p:cNvSpPr>
          <p:nvPr/>
        </p:nvSpPr>
        <p:spPr bwMode="auto">
          <a:xfrm>
            <a:off x="3442315" y="4018104"/>
            <a:ext cx="28098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4251940" y="3433904"/>
            <a:ext cx="1204912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User ID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H="1">
            <a:off x="3467715" y="4876942"/>
            <a:ext cx="27971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4075727" y="4268929"/>
            <a:ext cx="1592263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Challenge</a:t>
            </a:r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>
            <a:off x="3593127" y="5723079"/>
            <a:ext cx="254635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4075727" y="5138879"/>
            <a:ext cx="15938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Response</a:t>
            </a:r>
          </a:p>
        </p:txBody>
      </p:sp>
    </p:spTree>
    <p:extLst>
      <p:ext uri="{BB962C8B-B14F-4D97-AF65-F5344CB8AC3E}">
        <p14:creationId xmlns:p14="http://schemas.microsoft.com/office/powerpoint/2010/main" val="272651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Challeng</a:t>
            </a: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e-Response Authentication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242790" y="1703529"/>
            <a:ext cx="1543050" cy="858838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HOST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072177" y="1778142"/>
            <a:ext cx="1579563" cy="784225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WORK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STATION</a:t>
            </a:r>
          </a:p>
        </p:txBody>
      </p:sp>
      <p:sp>
        <p:nvSpPr>
          <p:cNvPr id="16" name="AutoShape 5"/>
          <p:cNvSpPr>
            <a:spLocks noChangeArrowheads="1"/>
          </p:cNvSpPr>
          <p:nvPr/>
        </p:nvSpPr>
        <p:spPr bwMode="auto">
          <a:xfrm>
            <a:off x="3631227" y="1268554"/>
            <a:ext cx="2782888" cy="1865313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2727940" y="2176604"/>
            <a:ext cx="827087" cy="127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3631227" y="2189304"/>
            <a:ext cx="2782888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8"/>
          <p:cNvSpPr>
            <a:spLocks noChangeShapeType="1"/>
          </p:cNvSpPr>
          <p:nvPr/>
        </p:nvSpPr>
        <p:spPr bwMode="auto">
          <a:xfrm>
            <a:off x="6490315" y="2189304"/>
            <a:ext cx="7016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4151927" y="1417779"/>
            <a:ext cx="17113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NETWORK</a:t>
            </a:r>
          </a:p>
        </p:txBody>
      </p:sp>
      <p:sp>
        <p:nvSpPr>
          <p:cNvPr id="21" name="Line 10"/>
          <p:cNvSpPr>
            <a:spLocks noChangeShapeType="1"/>
          </p:cNvSpPr>
          <p:nvPr/>
        </p:nvSpPr>
        <p:spPr bwMode="auto">
          <a:xfrm>
            <a:off x="3442315" y="4018104"/>
            <a:ext cx="28098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4251940" y="3433904"/>
            <a:ext cx="1204912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User ID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H="1">
            <a:off x="3467715" y="4876942"/>
            <a:ext cx="27971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4075727" y="4268929"/>
            <a:ext cx="1592263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Challenge</a:t>
            </a:r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>
            <a:off x="3593127" y="5723079"/>
            <a:ext cx="254635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4075727" y="5138879"/>
            <a:ext cx="15938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Response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0814" y="4878346"/>
            <a:ext cx="2614936" cy="1015663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Vulnerable to man-in-the-middle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attacks</a:t>
            </a:r>
            <a:endParaRPr lang="en-US" sz="20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22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Time Synchronized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242790" y="1703529"/>
            <a:ext cx="1543050" cy="858838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HOST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072177" y="1778142"/>
            <a:ext cx="1579563" cy="784225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WORK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STATION</a:t>
            </a:r>
          </a:p>
        </p:txBody>
      </p:sp>
      <p:sp>
        <p:nvSpPr>
          <p:cNvPr id="16" name="AutoShape 5"/>
          <p:cNvSpPr>
            <a:spLocks noChangeArrowheads="1"/>
          </p:cNvSpPr>
          <p:nvPr/>
        </p:nvSpPr>
        <p:spPr bwMode="auto">
          <a:xfrm>
            <a:off x="3631227" y="1268554"/>
            <a:ext cx="2782888" cy="1865313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2727940" y="2176604"/>
            <a:ext cx="827087" cy="127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3631227" y="2189304"/>
            <a:ext cx="2782888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8"/>
          <p:cNvSpPr>
            <a:spLocks noChangeShapeType="1"/>
          </p:cNvSpPr>
          <p:nvPr/>
        </p:nvSpPr>
        <p:spPr bwMode="auto">
          <a:xfrm>
            <a:off x="6490315" y="2189304"/>
            <a:ext cx="7016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4151927" y="1417779"/>
            <a:ext cx="17113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NETWORK</a:t>
            </a:r>
          </a:p>
        </p:txBody>
      </p:sp>
      <p:sp>
        <p:nvSpPr>
          <p:cNvPr id="21" name="Line 10"/>
          <p:cNvSpPr>
            <a:spLocks noChangeShapeType="1"/>
          </p:cNvSpPr>
          <p:nvPr/>
        </p:nvSpPr>
        <p:spPr bwMode="auto">
          <a:xfrm>
            <a:off x="3442315" y="4018104"/>
            <a:ext cx="28098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4251940" y="3433904"/>
            <a:ext cx="1204912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User ID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H="1">
            <a:off x="3467715" y="4876942"/>
            <a:ext cx="2797175" cy="0"/>
          </a:xfrm>
          <a:prstGeom prst="line">
            <a:avLst/>
          </a:prstGeom>
          <a:noFill/>
          <a:ln w="50800">
            <a:solidFill>
              <a:schemeClr val="folHlink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550633" y="4268929"/>
            <a:ext cx="2657008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Challenge = Time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>
            <a:off x="3593127" y="5723079"/>
            <a:ext cx="254635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4075727" y="5138879"/>
            <a:ext cx="15938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Response</a:t>
            </a:r>
          </a:p>
        </p:txBody>
      </p:sp>
      <p:sp>
        <p:nvSpPr>
          <p:cNvPr id="28" name="Rectangle 15"/>
          <p:cNvSpPr>
            <a:spLocks noChangeArrowheads="1"/>
          </p:cNvSpPr>
          <p:nvPr/>
        </p:nvSpPr>
        <p:spPr bwMode="auto">
          <a:xfrm>
            <a:off x="6437165" y="5517610"/>
            <a:ext cx="3059363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One Time Password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76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Secret Key Based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Line 3"/>
          <p:cNvSpPr>
            <a:spLocks noChangeShapeType="1"/>
          </p:cNvSpPr>
          <p:nvPr/>
        </p:nvSpPr>
        <p:spPr bwMode="auto">
          <a:xfrm flipH="1">
            <a:off x="5639881" y="3538182"/>
            <a:ext cx="27971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6247893" y="3028595"/>
            <a:ext cx="1592263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Challenge</a:t>
            </a:r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>
            <a:off x="5803393" y="4657370"/>
            <a:ext cx="2544763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6285993" y="4160482"/>
            <a:ext cx="15938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Response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3131631" y="1807807"/>
            <a:ext cx="2582862" cy="3471863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auto">
          <a:xfrm>
            <a:off x="3376106" y="2082445"/>
            <a:ext cx="17145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Secret Key</a:t>
            </a:r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3344356" y="3301645"/>
            <a:ext cx="1643062" cy="658812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Encrypt</a:t>
            </a:r>
          </a:p>
        </p:txBody>
      </p:sp>
      <p:sp>
        <p:nvSpPr>
          <p:cNvPr id="35" name="Line 10"/>
          <p:cNvSpPr>
            <a:spLocks noChangeShapeType="1"/>
          </p:cNvSpPr>
          <p:nvPr/>
        </p:nvSpPr>
        <p:spPr bwMode="auto">
          <a:xfrm flipH="1">
            <a:off x="4949318" y="3538182"/>
            <a:ext cx="790575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11"/>
          <p:cNvSpPr>
            <a:spLocks noChangeShapeType="1"/>
          </p:cNvSpPr>
          <p:nvPr/>
        </p:nvSpPr>
        <p:spPr bwMode="auto">
          <a:xfrm>
            <a:off x="4209543" y="2579332"/>
            <a:ext cx="0" cy="696913"/>
          </a:xfrm>
          <a:prstGeom prst="line">
            <a:avLst/>
          </a:prstGeom>
          <a:noFill/>
          <a:ln w="50800">
            <a:pattFill prst="narHorz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12"/>
          <p:cNvSpPr>
            <a:spLocks noChangeShapeType="1"/>
          </p:cNvSpPr>
          <p:nvPr/>
        </p:nvSpPr>
        <p:spPr bwMode="auto">
          <a:xfrm>
            <a:off x="4184143" y="3998557"/>
            <a:ext cx="0" cy="596900"/>
          </a:xfrm>
          <a:prstGeom prst="line">
            <a:avLst/>
          </a:prstGeom>
          <a:noFill/>
          <a:ln w="50800">
            <a:pattFill prst="narHorz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3"/>
          <p:cNvSpPr>
            <a:spLocks noChangeShapeType="1"/>
          </p:cNvSpPr>
          <p:nvPr/>
        </p:nvSpPr>
        <p:spPr bwMode="auto">
          <a:xfrm>
            <a:off x="4209543" y="4620857"/>
            <a:ext cx="1492250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64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Time Synchronized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>
            <a:off x="5803393" y="4657370"/>
            <a:ext cx="2544763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6285993" y="4160482"/>
            <a:ext cx="15938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Response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3131631" y="1807807"/>
            <a:ext cx="2582862" cy="3471863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auto">
          <a:xfrm>
            <a:off x="3376106" y="2082445"/>
            <a:ext cx="17145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Secret Key</a:t>
            </a:r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3344356" y="3301645"/>
            <a:ext cx="1643062" cy="658812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Encrypt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5" name="Line 10"/>
          <p:cNvSpPr>
            <a:spLocks noChangeShapeType="1"/>
          </p:cNvSpPr>
          <p:nvPr/>
        </p:nvSpPr>
        <p:spPr bwMode="auto">
          <a:xfrm flipH="1">
            <a:off x="4949318" y="3538182"/>
            <a:ext cx="564242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11"/>
          <p:cNvSpPr>
            <a:spLocks noChangeShapeType="1"/>
          </p:cNvSpPr>
          <p:nvPr/>
        </p:nvSpPr>
        <p:spPr bwMode="auto">
          <a:xfrm>
            <a:off x="4209543" y="2579332"/>
            <a:ext cx="0" cy="696913"/>
          </a:xfrm>
          <a:prstGeom prst="line">
            <a:avLst/>
          </a:prstGeom>
          <a:noFill/>
          <a:ln w="50800">
            <a:pattFill prst="narHorz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12"/>
          <p:cNvSpPr>
            <a:spLocks noChangeShapeType="1"/>
          </p:cNvSpPr>
          <p:nvPr/>
        </p:nvSpPr>
        <p:spPr bwMode="auto">
          <a:xfrm>
            <a:off x="4184143" y="3998557"/>
            <a:ext cx="0" cy="596900"/>
          </a:xfrm>
          <a:prstGeom prst="line">
            <a:avLst/>
          </a:prstGeom>
          <a:noFill/>
          <a:ln w="50800">
            <a:pattFill prst="narHorz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3"/>
          <p:cNvSpPr>
            <a:spLocks noChangeShapeType="1"/>
          </p:cNvSpPr>
          <p:nvPr/>
        </p:nvSpPr>
        <p:spPr bwMode="auto">
          <a:xfrm>
            <a:off x="4209543" y="4620857"/>
            <a:ext cx="1492250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4872164" y="2900544"/>
            <a:ext cx="837601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Time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85993" y="1574613"/>
            <a:ext cx="2614936" cy="707886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Implicit challenge = Time</a:t>
            </a:r>
            <a:endParaRPr lang="en-US" sz="2000" b="1" dirty="0" smtClean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407104" y="5125286"/>
            <a:ext cx="1643570" cy="707886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One-Time Password</a:t>
            </a:r>
            <a:endParaRPr lang="en-US" sz="20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81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Secret Key Based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Line 3"/>
          <p:cNvSpPr>
            <a:spLocks noChangeShapeType="1"/>
          </p:cNvSpPr>
          <p:nvPr/>
        </p:nvSpPr>
        <p:spPr bwMode="auto">
          <a:xfrm flipH="1">
            <a:off x="5639881" y="3538182"/>
            <a:ext cx="27971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6247893" y="3028595"/>
            <a:ext cx="1592263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Challenge</a:t>
            </a:r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>
            <a:off x="5803393" y="4657370"/>
            <a:ext cx="2544763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6285993" y="4160482"/>
            <a:ext cx="15938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Response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3131631" y="1807807"/>
            <a:ext cx="2582862" cy="3471863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auto">
          <a:xfrm>
            <a:off x="3376106" y="2082445"/>
            <a:ext cx="17145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Secret Key</a:t>
            </a:r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3344356" y="3301645"/>
            <a:ext cx="1643062" cy="658812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MAC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5" name="Line 10"/>
          <p:cNvSpPr>
            <a:spLocks noChangeShapeType="1"/>
          </p:cNvSpPr>
          <p:nvPr/>
        </p:nvSpPr>
        <p:spPr bwMode="auto">
          <a:xfrm flipH="1">
            <a:off x="4949318" y="3538182"/>
            <a:ext cx="790575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11"/>
          <p:cNvSpPr>
            <a:spLocks noChangeShapeType="1"/>
          </p:cNvSpPr>
          <p:nvPr/>
        </p:nvSpPr>
        <p:spPr bwMode="auto">
          <a:xfrm>
            <a:off x="4209543" y="2579332"/>
            <a:ext cx="0" cy="696913"/>
          </a:xfrm>
          <a:prstGeom prst="line">
            <a:avLst/>
          </a:prstGeom>
          <a:noFill/>
          <a:ln w="50800">
            <a:pattFill prst="narHorz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12"/>
          <p:cNvSpPr>
            <a:spLocks noChangeShapeType="1"/>
          </p:cNvSpPr>
          <p:nvPr/>
        </p:nvSpPr>
        <p:spPr bwMode="auto">
          <a:xfrm>
            <a:off x="4184143" y="3998557"/>
            <a:ext cx="0" cy="596900"/>
          </a:xfrm>
          <a:prstGeom prst="line">
            <a:avLst/>
          </a:prstGeom>
          <a:noFill/>
          <a:ln w="50800">
            <a:pattFill prst="narHorz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3"/>
          <p:cNvSpPr>
            <a:spLocks noChangeShapeType="1"/>
          </p:cNvSpPr>
          <p:nvPr/>
        </p:nvSpPr>
        <p:spPr bwMode="auto">
          <a:xfrm>
            <a:off x="4209543" y="4620857"/>
            <a:ext cx="1492250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9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Asymmetric Key Based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Line 3"/>
          <p:cNvSpPr>
            <a:spLocks noChangeShapeType="1"/>
          </p:cNvSpPr>
          <p:nvPr/>
        </p:nvSpPr>
        <p:spPr bwMode="auto">
          <a:xfrm flipH="1">
            <a:off x="5639881" y="3538182"/>
            <a:ext cx="27971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6247893" y="3028595"/>
            <a:ext cx="1592263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Challenge</a:t>
            </a:r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>
            <a:off x="5803393" y="4657370"/>
            <a:ext cx="2544763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6285993" y="4160482"/>
            <a:ext cx="15938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Response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3131631" y="1807807"/>
            <a:ext cx="2582862" cy="3471863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auto">
          <a:xfrm>
            <a:off x="3376106" y="2082445"/>
            <a:ext cx="1803378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Private Key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3344356" y="3301645"/>
            <a:ext cx="1643062" cy="658812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Sign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5" name="Line 10"/>
          <p:cNvSpPr>
            <a:spLocks noChangeShapeType="1"/>
          </p:cNvSpPr>
          <p:nvPr/>
        </p:nvSpPr>
        <p:spPr bwMode="auto">
          <a:xfrm flipH="1">
            <a:off x="4949318" y="3538182"/>
            <a:ext cx="790575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11"/>
          <p:cNvSpPr>
            <a:spLocks noChangeShapeType="1"/>
          </p:cNvSpPr>
          <p:nvPr/>
        </p:nvSpPr>
        <p:spPr bwMode="auto">
          <a:xfrm>
            <a:off x="4209543" y="2579332"/>
            <a:ext cx="0" cy="696913"/>
          </a:xfrm>
          <a:prstGeom prst="line">
            <a:avLst/>
          </a:prstGeom>
          <a:noFill/>
          <a:ln w="50800">
            <a:pattFill prst="narHorz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12"/>
          <p:cNvSpPr>
            <a:spLocks noChangeShapeType="1"/>
          </p:cNvSpPr>
          <p:nvPr/>
        </p:nvSpPr>
        <p:spPr bwMode="auto">
          <a:xfrm>
            <a:off x="4184143" y="3998557"/>
            <a:ext cx="0" cy="596900"/>
          </a:xfrm>
          <a:prstGeom prst="line">
            <a:avLst/>
          </a:prstGeom>
          <a:noFill/>
          <a:ln w="50800">
            <a:pattFill prst="narHorz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3"/>
          <p:cNvSpPr>
            <a:spLocks noChangeShapeType="1"/>
          </p:cNvSpPr>
          <p:nvPr/>
        </p:nvSpPr>
        <p:spPr bwMode="auto">
          <a:xfrm>
            <a:off x="4209543" y="4620857"/>
            <a:ext cx="1492250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14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Asymmetric Key Based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Line 3"/>
          <p:cNvSpPr>
            <a:spLocks noChangeShapeType="1"/>
          </p:cNvSpPr>
          <p:nvPr/>
        </p:nvSpPr>
        <p:spPr bwMode="auto">
          <a:xfrm flipH="1">
            <a:off x="5639881" y="3538182"/>
            <a:ext cx="27971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6247893" y="3028595"/>
            <a:ext cx="1592263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Challenge</a:t>
            </a:r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>
            <a:off x="5803393" y="4657370"/>
            <a:ext cx="2544763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6285993" y="4160482"/>
            <a:ext cx="15938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Response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3131631" y="1807807"/>
            <a:ext cx="2582862" cy="3471863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auto">
          <a:xfrm>
            <a:off x="3376106" y="2082445"/>
            <a:ext cx="1803378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Private Key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3344356" y="3301645"/>
            <a:ext cx="1643062" cy="658812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Decrypt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5" name="Line 10"/>
          <p:cNvSpPr>
            <a:spLocks noChangeShapeType="1"/>
          </p:cNvSpPr>
          <p:nvPr/>
        </p:nvSpPr>
        <p:spPr bwMode="auto">
          <a:xfrm flipH="1">
            <a:off x="4949318" y="3538182"/>
            <a:ext cx="790575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11"/>
          <p:cNvSpPr>
            <a:spLocks noChangeShapeType="1"/>
          </p:cNvSpPr>
          <p:nvPr/>
        </p:nvSpPr>
        <p:spPr bwMode="auto">
          <a:xfrm>
            <a:off x="4209543" y="2579332"/>
            <a:ext cx="0" cy="696913"/>
          </a:xfrm>
          <a:prstGeom prst="line">
            <a:avLst/>
          </a:prstGeom>
          <a:noFill/>
          <a:ln w="50800">
            <a:pattFill prst="narHorz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12"/>
          <p:cNvSpPr>
            <a:spLocks noChangeShapeType="1"/>
          </p:cNvSpPr>
          <p:nvPr/>
        </p:nvSpPr>
        <p:spPr bwMode="auto">
          <a:xfrm>
            <a:off x="4184143" y="3998557"/>
            <a:ext cx="0" cy="596900"/>
          </a:xfrm>
          <a:prstGeom prst="line">
            <a:avLst/>
          </a:prstGeom>
          <a:noFill/>
          <a:ln w="50800">
            <a:pattFill prst="narHorz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3"/>
          <p:cNvSpPr>
            <a:spLocks noChangeShapeType="1"/>
          </p:cNvSpPr>
          <p:nvPr/>
        </p:nvSpPr>
        <p:spPr bwMode="auto">
          <a:xfrm>
            <a:off x="4209543" y="4620857"/>
            <a:ext cx="1492250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21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9511</TotalTime>
  <Words>201</Words>
  <Application>Microsoft Office PowerPoint</Application>
  <PresentationFormat>Custom</PresentationFormat>
  <Paragraphs>104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9</vt:i4>
      </vt:variant>
    </vt:vector>
  </HeadingPairs>
  <TitlesOfParts>
    <vt:vector size="22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1143</cp:revision>
  <cp:lastPrinted>2016-01-14T23:49:42Z</cp:lastPrinted>
  <dcterms:created xsi:type="dcterms:W3CDTF">2010-02-19T20:53:39Z</dcterms:created>
  <dcterms:modified xsi:type="dcterms:W3CDTF">2017-02-22T01:29:58Z</dcterms:modified>
</cp:coreProperties>
</file>