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1"/>
  </p:notesMasterIdLst>
  <p:handoutMasterIdLst>
    <p:handoutMasterId r:id="rId32"/>
  </p:handoutMasterIdLst>
  <p:sldIdLst>
    <p:sldId id="392" r:id="rId6"/>
    <p:sldId id="394" r:id="rId7"/>
    <p:sldId id="400" r:id="rId8"/>
    <p:sldId id="395" r:id="rId9"/>
    <p:sldId id="393" r:id="rId10"/>
    <p:sldId id="410" r:id="rId11"/>
    <p:sldId id="397" r:id="rId12"/>
    <p:sldId id="411" r:id="rId13"/>
    <p:sldId id="396" r:id="rId14"/>
    <p:sldId id="398" r:id="rId15"/>
    <p:sldId id="399" r:id="rId16"/>
    <p:sldId id="406" r:id="rId17"/>
    <p:sldId id="403" r:id="rId18"/>
    <p:sldId id="401" r:id="rId19"/>
    <p:sldId id="405" r:id="rId20"/>
    <p:sldId id="408" r:id="rId21"/>
    <p:sldId id="409" r:id="rId22"/>
    <p:sldId id="412" r:id="rId23"/>
    <p:sldId id="413" r:id="rId24"/>
    <p:sldId id="414" r:id="rId25"/>
    <p:sldId id="416" r:id="rId26"/>
    <p:sldId id="417" r:id="rId27"/>
    <p:sldId id="418" r:id="rId28"/>
    <p:sldId id="415" r:id="rId29"/>
    <p:sldId id="419" r:id="rId30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07" autoAdjust="0"/>
  </p:normalViewPr>
  <p:slideViewPr>
    <p:cSldViewPr snapToGrid="0" snapToObjects="1">
      <p:cViewPr varScale="1">
        <p:scale>
          <a:sx n="70" d="100"/>
          <a:sy n="70" d="100"/>
        </p:scale>
        <p:origin x="1603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5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4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1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6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0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4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2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3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12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1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6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5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0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Intrusion Detection Evaluation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</a:t>
            </a:r>
            <a:r>
              <a:rPr lang="en-US" sz="2000" dirty="0" smtClean="0">
                <a:solidFill>
                  <a:schemeClr val="tx2"/>
                </a:solidFill>
              </a:rPr>
              <a:t>12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420810"/>
            <a:ext cx="58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 p.12</a:t>
            </a:r>
            <a:r>
              <a:rPr lang="en-US" sz="9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Basic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4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4" y="1756883"/>
            <a:ext cx="7948852" cy="16212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704975" y="2657475"/>
            <a:ext cx="1619250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33475" y="27051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Dependent 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base rate</a:t>
            </a:r>
          </a:p>
        </p:txBody>
      </p:sp>
    </p:spTree>
    <p:extLst>
      <p:ext uri="{BB962C8B-B14F-4D97-AF65-F5344CB8AC3E}">
        <p14:creationId xmlns:p14="http://schemas.microsoft.com/office/powerpoint/2010/main" val="416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Receiver Operating Curve (ROC)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590225"/>
            <a:ext cx="582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https://en.wikipedia.org/wiki/Receiver_operating_characteristic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893028"/>
            <a:ext cx="5479851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Zero Reference Curve (ZRC)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590225"/>
            <a:ext cx="582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https://en.wikipedia.org/wiki/Receiver_operating_characteristic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893028"/>
            <a:ext cx="5479851" cy="54859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3000375" y="1409700"/>
            <a:ext cx="4235450" cy="952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48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Intrusion detection is not a binary yes/no problem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Unit of measurement is ambiguous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Flow versus packet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Does not account for base rate P(I)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ROC </a:t>
            </a: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Limitations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Receiver Operating Curve (ROC)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61" y="1564703"/>
            <a:ext cx="3349752" cy="3325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90" y="1564703"/>
            <a:ext cx="3361944" cy="3288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678" y="632459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Axelsson</a:t>
            </a:r>
            <a:r>
              <a:rPr lang="en-US" sz="800" dirty="0"/>
              <a:t>, Stefan. The base-rate fallacy and the difficulty of intrusion detection. ACM Transactions on Information and System Security (TISSEC) 3, no. 3 (2000): 186-205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Figures </a:t>
            </a:r>
            <a:r>
              <a:rPr lang="en-US" sz="800" dirty="0"/>
              <a:t>2 and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175" y="5133975"/>
            <a:ext cx="6034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Assumed ROC: fixes 1 point, 0.7 Detection rate, 0.00001 False alarm rate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Others are reported results from literature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All anomaly detectors are in Fig 2</a:t>
            </a:r>
          </a:p>
        </p:txBody>
      </p:sp>
    </p:spTree>
    <p:extLst>
      <p:ext uri="{BB962C8B-B14F-4D97-AF65-F5344CB8AC3E}">
        <p14:creationId xmlns:p14="http://schemas.microsoft.com/office/powerpoint/2010/main" val="26621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under ROC curve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16038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ZRC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16038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ZRC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1000780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Assumes Base rate, P(I) = 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under ROC curve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7700" y="5505450"/>
            <a:ext cx="4126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</a:rPr>
              <a:t>FP</a:t>
            </a:r>
            <a:r>
              <a:rPr lang="en-US" dirty="0" smtClean="0">
                <a:solidFill>
                  <a:srgbClr val="C00000"/>
                </a:solidFill>
              </a:rPr>
              <a:t>: max acceptable false positive rate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Compare area difference between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PPV</a:t>
            </a:r>
            <a:r>
              <a:rPr lang="en-US" baseline="-25000" dirty="0">
                <a:solidFill>
                  <a:srgbClr val="C00000"/>
                </a:solidFill>
              </a:rPr>
              <a:t>ZRC</a:t>
            </a:r>
            <a:r>
              <a:rPr lang="en-US" dirty="0" smtClean="0">
                <a:solidFill>
                  <a:srgbClr val="C00000"/>
                </a:solidFill>
              </a:rPr>
              <a:t> and PPV</a:t>
            </a:r>
            <a:r>
              <a:rPr lang="en-US" baseline="-25000" dirty="0">
                <a:solidFill>
                  <a:srgbClr val="C00000"/>
                </a:solidFill>
              </a:rPr>
              <a:t>IDS</a:t>
            </a:r>
            <a:r>
              <a:rPr lang="en-US" dirty="0" smtClean="0">
                <a:solidFill>
                  <a:srgbClr val="C00000"/>
                </a:solidFill>
              </a:rPr>
              <a:t> up to T</a:t>
            </a:r>
            <a:r>
              <a:rPr lang="en-US" baseline="-25000" dirty="0">
                <a:solidFill>
                  <a:srgbClr val="C00000"/>
                </a:solidFill>
              </a:rPr>
              <a:t>FP</a:t>
            </a:r>
          </a:p>
        </p:txBody>
      </p:sp>
    </p:spTree>
    <p:extLst>
      <p:ext uri="{BB962C8B-B14F-4D97-AF65-F5344CB8AC3E}">
        <p14:creationId xmlns:p14="http://schemas.microsoft.com/office/powerpoint/2010/main" val="30277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Cost-Based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6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04" y="1600200"/>
            <a:ext cx="5733699" cy="3084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047875"/>
            <a:ext cx="27350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l-GR" baseline="-25000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: cost of false positive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l-GR" baseline="-25000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cost of false </a:t>
            </a:r>
            <a:r>
              <a:rPr lang="en-US" dirty="0" smtClean="0">
                <a:solidFill>
                  <a:srgbClr val="C00000"/>
                </a:solidFill>
              </a:rPr>
              <a:t>negative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 =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l-GR" baseline="-25000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/C</a:t>
            </a:r>
            <a:r>
              <a:rPr lang="el-GR" baseline="-25000" dirty="0" smtClean="0">
                <a:solidFill>
                  <a:srgbClr val="C00000"/>
                </a:solidFill>
              </a:rPr>
              <a:t>α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endParaRPr lang="en-US" baseline="-250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= P(A)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= P(I|A)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= P(I|¬A)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275" y="5010150"/>
            <a:ext cx="5221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exp</a:t>
            </a:r>
            <a:r>
              <a:rPr lang="en-US" dirty="0" smtClean="0">
                <a:solidFill>
                  <a:srgbClr val="C00000"/>
                </a:solidFill>
              </a:rPr>
              <a:t> = Min(C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B,(1-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)(1-B)) + Min(C(1-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)B,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(1-B))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rec</a:t>
            </a:r>
            <a:r>
              <a:rPr lang="en-US" dirty="0" smtClean="0">
                <a:solidFill>
                  <a:srgbClr val="C00000"/>
                </a:solidFill>
              </a:rPr>
              <a:t> = C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B + 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(1-B)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4675" y="866775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These p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are different, apply to false alert filter</a:t>
            </a:r>
          </a:p>
        </p:txBody>
      </p:sp>
    </p:spTree>
    <p:extLst>
      <p:ext uri="{BB962C8B-B14F-4D97-AF65-F5344CB8AC3E}">
        <p14:creationId xmlns:p14="http://schemas.microsoft.com/office/powerpoint/2010/main" val="15422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Cost-Based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397" y="1695450"/>
            <a:ext cx="6867972" cy="1233233"/>
            <a:chOff x="1676397" y="1695450"/>
            <a:chExt cx="6867972" cy="12332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397" y="1695450"/>
              <a:ext cx="6867972" cy="123323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52578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0010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801176" y="3248025"/>
            <a:ext cx="6618415" cy="2655125"/>
            <a:chOff x="1913762" y="3248025"/>
            <a:chExt cx="6618415" cy="2655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62" y="3302918"/>
              <a:ext cx="6618415" cy="260023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5857875" y="3248025"/>
              <a:ext cx="2143125" cy="220980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31384" y="3248025"/>
            <a:ext cx="16081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Assumptions: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 = 0.1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 = 10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α, 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 same for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base IDS and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its false alarm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filter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 p.12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Table 1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Measurement Methodology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10154"/>
            <a:ext cx="6055296" cy="53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64" y="1343025"/>
            <a:ext cx="3425232" cy="1664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4484" y="2069534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True positive rate = 2/8 = 0.25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" y="3576002"/>
            <a:ext cx="5190744" cy="2484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4484" y="4603184"/>
            <a:ext cx="35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True positive rate = 24/28 = 0.85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34" y="1190625"/>
            <a:ext cx="3694507" cy="174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04" y="3764978"/>
            <a:ext cx="5157216" cy="21061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486400" y="3764978"/>
            <a:ext cx="1943100" cy="179762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79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60" y="1733550"/>
            <a:ext cx="6384574" cy="28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Measurement Methodology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831844"/>
            <a:ext cx="5656770" cy="54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High speed IDSs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IDSs for virtualized environments (e.g., cloud)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IDSs for detecting APTs (advanced persistent threats)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IDSs for detecting </a:t>
            </a:r>
            <a:r>
              <a:rPr lang="en-US" dirty="0" smtClean="0"/>
              <a:t>zero day attacks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Future Directions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1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 p.12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Table 1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flipH="1" flipV="1">
            <a:off x="6797675" y="188642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 flipV="1">
            <a:off x="6797675" y="2505550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 flipV="1">
            <a:off x="6797675" y="468677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Workloads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Metrics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Measurement methodology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Design Space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3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473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1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819150" y="4114800"/>
            <a:ext cx="76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Table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0450" y="3581400"/>
            <a:ext cx="137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Table III and IV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2375" y="474345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Figure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050" y="4743450"/>
            <a:ext cx="20970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Publicly available traces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DARPA 98, 99, 00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KDD 99 (derivative)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Symantec onsite testing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5775" y="4724400"/>
            <a:ext cx="781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Table V</a:t>
            </a:r>
          </a:p>
        </p:txBody>
      </p:sp>
    </p:spTree>
    <p:extLst>
      <p:ext uri="{BB962C8B-B14F-4D97-AF65-F5344CB8AC3E}">
        <p14:creationId xmlns:p14="http://schemas.microsoft.com/office/powerpoint/2010/main" val="38830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Vulnerability and Attack Injection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2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4" y="1733550"/>
            <a:ext cx="4117200" cy="20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Honeypots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3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42" y="1457325"/>
            <a:ext cx="5949410" cy="3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4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5" y="1409700"/>
            <a:ext cx="5890979" cy="33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6475" y="462915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Not discussed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</a:t>
            </a:r>
            <a:r>
              <a:rPr lang="en-US" sz="1400" dirty="0" smtClean="0">
                <a:solidFill>
                  <a:srgbClr val="C00000"/>
                </a:solidFill>
              </a:rPr>
              <a:t>n lecture</a:t>
            </a:r>
          </a:p>
        </p:txBody>
      </p:sp>
    </p:spTree>
    <p:extLst>
      <p:ext uri="{BB962C8B-B14F-4D97-AF65-F5344CB8AC3E}">
        <p14:creationId xmlns:p14="http://schemas.microsoft.com/office/powerpoint/2010/main" val="40180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12146</TotalTime>
  <Words>1538</Words>
  <Application>Microsoft Office PowerPoint</Application>
  <PresentationFormat>Custom</PresentationFormat>
  <Paragraphs>261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1262</cp:revision>
  <cp:lastPrinted>2017-04-10T18:37:11Z</cp:lastPrinted>
  <dcterms:created xsi:type="dcterms:W3CDTF">2010-02-19T20:53:39Z</dcterms:created>
  <dcterms:modified xsi:type="dcterms:W3CDTF">2018-03-21T18:24:19Z</dcterms:modified>
</cp:coreProperties>
</file>