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13"/>
  </p:notesMasterIdLst>
  <p:handoutMasterIdLst>
    <p:handoutMasterId r:id="rId14"/>
  </p:handoutMasterIdLst>
  <p:sldIdLst>
    <p:sldId id="392" r:id="rId6"/>
    <p:sldId id="393" r:id="rId7"/>
    <p:sldId id="394" r:id="rId8"/>
    <p:sldId id="398" r:id="rId9"/>
    <p:sldId id="395" r:id="rId10"/>
    <p:sldId id="396" r:id="rId11"/>
    <p:sldId id="397" r:id="rId12"/>
  </p:sldIdLst>
  <p:sldSz cx="10080625" cy="7559675"/>
  <p:notesSz cx="7019925" cy="9305925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64" userDrawn="1">
          <p15:clr>
            <a:srgbClr val="A4A3A4"/>
          </p15:clr>
        </p15:guide>
        <p15:guide id="2" pos="195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CC3300"/>
    <a:srgbClr val="131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napToObjects="1">
      <p:cViewPr varScale="1">
        <p:scale>
          <a:sx n="149" d="100"/>
          <a:sy n="149" d="100"/>
        </p:scale>
        <p:origin x="1686" y="11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664"/>
        <p:guide pos="195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3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t" anchorCtr="0" compatLnSpc="1">
            <a:prstTxWarp prst="textNoShape">
              <a:avLst/>
            </a:prstTxWarp>
          </a:bodyPr>
          <a:lstStyle>
            <a:lvl1pPr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976129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t" anchorCtr="0" compatLnSpc="1">
            <a:prstTxWarp prst="textNoShape">
              <a:avLst/>
            </a:prstTxWarp>
          </a:bodyPr>
          <a:lstStyle>
            <a:lvl1pPr algn="r"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3/23/2018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3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b" anchorCtr="0" compatLnSpc="1">
            <a:prstTxWarp prst="textNoShape">
              <a:avLst/>
            </a:prstTxWarp>
          </a:bodyPr>
          <a:lstStyle>
            <a:lvl1pPr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976129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b" anchorCtr="0" compatLnSpc="1">
            <a:prstTxWarp prst="textNoShape">
              <a:avLst/>
            </a:prstTxWarp>
          </a:bodyPr>
          <a:lstStyle>
            <a:lvl1pPr algn="r"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4275" y="706438"/>
            <a:ext cx="4649788" cy="3487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02301" y="4419083"/>
            <a:ext cx="5615331" cy="418674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3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973083" y="3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8839709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973083" y="8839709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82">
              <a:tabLst>
                <a:tab pos="656879" algn="l"/>
                <a:tab pos="1321414" algn="l"/>
                <a:tab pos="1982887" algn="l"/>
                <a:tab pos="2645889" algn="l"/>
              </a:tabLst>
            </a:pPr>
            <a:fld id="{0C137A8E-DCD0-4026-8679-7DAC59B2E3EE}" type="slidenum">
              <a:rPr lang="en-GB" smtClean="0"/>
              <a:pPr defTabSz="440982">
                <a:tabLst>
                  <a:tab pos="656879" algn="l"/>
                  <a:tab pos="1321414" algn="l"/>
                  <a:tab pos="1982887" algn="l"/>
                  <a:tab pos="2645889" algn="l"/>
                </a:tabLst>
              </a:pPr>
              <a:t>1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7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2336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3/23/2018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3/23/2018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3/23/2018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3/23/2018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3/23/2018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3/23/2018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3/23/2018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3/23/2018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3/23/2018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3/23/2018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3/23/2018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3/23/2018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3/23/2018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3/23/2018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3/23/2018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3/23/2018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3/23/2018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3/23/2018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3/23/2018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3/23/2018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3/23/2018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3/23/2018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3/23/2018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3/23/2018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3/23/2018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3/23/2018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3/23/2018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3/23/2018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3/23/2018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3/23/2018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3/23/2018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3/23/2018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3/23/2018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3/23/2018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3/23/2018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3/23/2018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3/23/2018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3/23/2018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3/23/2018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3/23/2018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3/23/2018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3/23/2018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3/23/2018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3/23/2018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3/23/2018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3/23/2018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3/23/2018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3/23/2018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3/23/2018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 smtClean="0"/>
              <a:t>Internet </a:t>
            </a:r>
            <a:r>
              <a:rPr lang="en-US" sz="3200" smtClean="0"/>
              <a:t>Security Threat Status</a:t>
            </a: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 smtClean="0">
                <a:solidFill>
                  <a:schemeClr val="tx2"/>
                </a:solidFill>
              </a:rPr>
              <a:t>Prof</a:t>
            </a:r>
            <a:r>
              <a:rPr lang="en-US" sz="2400" dirty="0">
                <a:solidFill>
                  <a:schemeClr val="tx2"/>
                </a:solidFill>
              </a:rPr>
              <a:t>. Ravi Sandhu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Executive Director </a:t>
            </a:r>
            <a:r>
              <a:rPr lang="en-US" sz="2400" dirty="0" smtClean="0">
                <a:solidFill>
                  <a:schemeClr val="tx2"/>
                </a:solidFill>
              </a:rPr>
              <a:t>and Endowed Chair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Lecture 13</a:t>
            </a:r>
            <a:endParaRPr lang="en-US" sz="2000" b="1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ravi.utsa@gmail.com</a:t>
            </a:r>
            <a:endParaRPr lang="en-US" sz="16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www.profsandhu.com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6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 </a:t>
            </a: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800" dirty="0" smtClean="0">
                <a:solidFill>
                  <a:srgbClr val="131F49"/>
                </a:solidFill>
              </a:rPr>
              <a:t>CS 5323</a:t>
            </a:r>
            <a:endParaRPr lang="en-US" sz="24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446431" y="1403184"/>
            <a:ext cx="9180512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Symantec Internet Security Threat </a:t>
            </a:r>
            <a:r>
              <a:rPr lang="en-US" dirty="0" smtClean="0"/>
              <a:t>Report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 smtClean="0"/>
              <a:t>AT&amp;T </a:t>
            </a:r>
            <a:r>
              <a:rPr lang="en-US" dirty="0"/>
              <a:t>Cybersecurity Insights </a:t>
            </a:r>
            <a:r>
              <a:rPr lang="en-US" dirty="0" smtClean="0"/>
              <a:t>Report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Cisco Annual Security </a:t>
            </a:r>
            <a:r>
              <a:rPr lang="en-US" dirty="0" smtClean="0"/>
              <a:t>Report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Dell Security Annual Threat </a:t>
            </a:r>
            <a:r>
              <a:rPr lang="en-US" dirty="0" smtClean="0"/>
              <a:t>Report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Google Android Security </a:t>
            </a:r>
            <a:r>
              <a:rPr lang="en-US" dirty="0" smtClean="0"/>
              <a:t>Annual Report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IBM X-Force Cyber </a:t>
            </a:r>
            <a:r>
              <a:rPr lang="en-US" dirty="0" smtClean="0"/>
              <a:t>Security Intelligence </a:t>
            </a:r>
            <a:r>
              <a:rPr lang="en-US" dirty="0"/>
              <a:t>Index </a:t>
            </a:r>
            <a:r>
              <a:rPr lang="en-US" dirty="0" smtClean="0"/>
              <a:t>Report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McAfee Labs Threat Predictions </a:t>
            </a:r>
            <a:r>
              <a:rPr lang="en-US" dirty="0" smtClean="0"/>
              <a:t>Report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Verizon Data Breach Investigation </a:t>
            </a:r>
            <a:r>
              <a:rPr lang="en-US" dirty="0" smtClean="0"/>
              <a:t>Report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 smtClean="0"/>
              <a:t>……</a:t>
            </a:r>
            <a:endParaRPr lang="en-US" dirty="0"/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dirty="0"/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dirty="0" smtClean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Industry Reports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77375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292529" y="1022958"/>
            <a:ext cx="9494271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Targeted attacks: </a:t>
            </a:r>
            <a:r>
              <a:rPr lang="en-US" dirty="0" smtClean="0"/>
              <a:t>Subversion/sabotage come </a:t>
            </a:r>
            <a:r>
              <a:rPr lang="en-US" dirty="0"/>
              <a:t>to the </a:t>
            </a:r>
            <a:r>
              <a:rPr lang="en-US" dirty="0" smtClean="0"/>
              <a:t>fore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 smtClean="0"/>
              <a:t>A </a:t>
            </a:r>
            <a:r>
              <a:rPr lang="en-US" dirty="0"/>
              <a:t>notable </a:t>
            </a:r>
            <a:r>
              <a:rPr lang="en-US" dirty="0" smtClean="0"/>
              <a:t>shift towards </a:t>
            </a:r>
            <a:r>
              <a:rPr lang="en-US" dirty="0"/>
              <a:t>more overt activity, with a decline </a:t>
            </a:r>
            <a:r>
              <a:rPr lang="en-US" dirty="0" smtClean="0"/>
              <a:t>in some </a:t>
            </a:r>
            <a:r>
              <a:rPr lang="en-US" dirty="0"/>
              <a:t>covert activity</a:t>
            </a:r>
            <a:endParaRPr lang="en-US" dirty="0" smtClean="0"/>
          </a:p>
          <a:p>
            <a:pPr>
              <a:buSzPct val="100000"/>
              <a:buFont typeface="Wingdings" panose="05000000000000000000" pitchFamily="2" charset="2"/>
              <a:buChar char="Ø"/>
            </a:pPr>
            <a:r>
              <a:rPr lang="en-US" dirty="0"/>
              <a:t> Financial heists: Cyber attackers chase the big scores</a:t>
            </a:r>
            <a:endParaRPr lang="en-US" dirty="0" smtClean="0"/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 smtClean="0"/>
              <a:t>Go for the bank, not for the bank customer</a:t>
            </a:r>
            <a:endParaRPr lang="en-US" dirty="0"/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Living off the </a:t>
            </a:r>
            <a:r>
              <a:rPr lang="en-US" dirty="0" smtClean="0"/>
              <a:t>land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 smtClean="0"/>
              <a:t>Making </a:t>
            </a:r>
            <a:r>
              <a:rPr lang="en-US" dirty="0"/>
              <a:t>use of </a:t>
            </a:r>
            <a:r>
              <a:rPr lang="en-US" dirty="0" smtClean="0"/>
              <a:t>resources </a:t>
            </a:r>
            <a:r>
              <a:rPr lang="en-US" dirty="0"/>
              <a:t>at </a:t>
            </a:r>
            <a:r>
              <a:rPr lang="en-US" dirty="0" smtClean="0"/>
              <a:t>hand rather </a:t>
            </a:r>
            <a:r>
              <a:rPr lang="en-US" dirty="0"/>
              <a:t>than </a:t>
            </a:r>
            <a:r>
              <a:rPr lang="en-US" dirty="0" smtClean="0"/>
              <a:t>malware/exploits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Resurgence of email as favored attack </a:t>
            </a:r>
            <a:r>
              <a:rPr lang="en-US" dirty="0" smtClean="0"/>
              <a:t>channel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 smtClean="0"/>
              <a:t>1 in 131 </a:t>
            </a:r>
            <a:r>
              <a:rPr lang="en-US" dirty="0"/>
              <a:t>emails </a:t>
            </a:r>
            <a:r>
              <a:rPr lang="en-US" dirty="0" smtClean="0"/>
              <a:t>were </a:t>
            </a:r>
            <a:r>
              <a:rPr lang="en-US" dirty="0"/>
              <a:t>malicious, the highest </a:t>
            </a:r>
            <a:r>
              <a:rPr lang="en-US" dirty="0" smtClean="0"/>
              <a:t>rate in 5 years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Ransomware </a:t>
            </a:r>
            <a:r>
              <a:rPr lang="en-US" dirty="0" smtClean="0"/>
              <a:t>with escalating demands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 smtClean="0"/>
              <a:t>Average </a:t>
            </a:r>
            <a:r>
              <a:rPr lang="en-US" dirty="0"/>
              <a:t>ransom </a:t>
            </a:r>
            <a:r>
              <a:rPr lang="en-US" dirty="0" smtClean="0"/>
              <a:t>in </a:t>
            </a:r>
            <a:r>
              <a:rPr lang="en-US" dirty="0"/>
              <a:t>2016 </a:t>
            </a:r>
            <a:r>
              <a:rPr lang="en-US" dirty="0" smtClean="0"/>
              <a:t>rose to $1,077</a:t>
            </a:r>
            <a:r>
              <a:rPr lang="en-US" dirty="0"/>
              <a:t>, up from $294 </a:t>
            </a:r>
            <a:r>
              <a:rPr lang="en-US" dirty="0" smtClean="0"/>
              <a:t>in 2015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New frontiers: IoT and cloud move into the spotlight</a:t>
            </a:r>
            <a:endParaRPr lang="en-US" sz="2800" dirty="0" smtClean="0">
              <a:cs typeface="ＭＳ Ｐゴシック" charset="-128"/>
            </a:endParaRP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 smtClean="0"/>
              <a:t>Security </a:t>
            </a:r>
            <a:r>
              <a:rPr lang="en-US" dirty="0"/>
              <a:t>blind spot </a:t>
            </a: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107950" algn="ctr">
              <a:buSzPct val="100000"/>
            </a:pPr>
            <a:r>
              <a:rPr lang="en-US" sz="1600" dirty="0"/>
              <a:t>Symantec Internet Security Threat </a:t>
            </a:r>
            <a:r>
              <a:rPr lang="en-US" sz="1600" dirty="0" smtClean="0"/>
              <a:t>Report 2017 (for 2016)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636168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292529" y="1022958"/>
            <a:ext cx="9494271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 smtClean="0"/>
              <a:t>A </a:t>
            </a:r>
            <a:r>
              <a:rPr lang="en-US" dirty="0"/>
              <a:t>new zero-day vulnerability was discovered on average each </a:t>
            </a:r>
            <a:r>
              <a:rPr lang="en-US" dirty="0" smtClean="0"/>
              <a:t>week (total 54)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 smtClean="0"/>
              <a:t>Doubled from 2014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 smtClean="0"/>
              <a:t>Over </a:t>
            </a:r>
            <a:r>
              <a:rPr lang="en-US" dirty="0"/>
              <a:t>half a billion personal records were stolen or </a:t>
            </a:r>
            <a:r>
              <a:rPr lang="en-US" dirty="0" smtClean="0"/>
              <a:t>lost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Companies choosing not to report the number of records lost increased by 85 percent 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 smtClean="0"/>
              <a:t>Major </a:t>
            </a:r>
            <a:r>
              <a:rPr lang="en-US" dirty="0"/>
              <a:t>security vulnerabilities in </a:t>
            </a:r>
            <a:r>
              <a:rPr lang="en-US" dirty="0" smtClean="0"/>
              <a:t>75% of </a:t>
            </a:r>
            <a:r>
              <a:rPr lang="en-US" dirty="0"/>
              <a:t>popular </a:t>
            </a:r>
            <a:r>
              <a:rPr lang="en-US" dirty="0" smtClean="0"/>
              <a:t>websites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15% of legitimate websites have critical </a:t>
            </a:r>
            <a:r>
              <a:rPr lang="en-US" dirty="0" smtClean="0"/>
              <a:t>vulnerabilities</a:t>
            </a:r>
          </a:p>
          <a:p>
            <a:pPr marL="622300" lvl="1" indent="-514350">
              <a:buSzPct val="100000"/>
              <a:buFont typeface="Wingdings" pitchFamily="2" charset="2"/>
              <a:buChar char="Ø"/>
            </a:pPr>
            <a:r>
              <a:rPr lang="en-US" sz="2800" dirty="0">
                <a:cs typeface="ＭＳ Ｐゴシック" charset="-128"/>
              </a:rPr>
              <a:t>S</a:t>
            </a:r>
            <a:r>
              <a:rPr lang="en-US" sz="2800" dirty="0" smtClean="0">
                <a:cs typeface="ＭＳ Ｐゴシック" charset="-128"/>
              </a:rPr>
              <a:t>pear-phishing targeting </a:t>
            </a:r>
            <a:r>
              <a:rPr lang="en-US" sz="2800" dirty="0">
                <a:cs typeface="ＭＳ Ｐゴシック" charset="-128"/>
              </a:rPr>
              <a:t>employees increased </a:t>
            </a:r>
            <a:r>
              <a:rPr lang="en-US" sz="2800" dirty="0" smtClean="0">
                <a:cs typeface="ＭＳ Ｐゴシック" charset="-128"/>
              </a:rPr>
              <a:t>55%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 smtClean="0"/>
              <a:t>43% </a:t>
            </a:r>
            <a:r>
              <a:rPr lang="en-US" dirty="0"/>
              <a:t>of all attacks targeted at small </a:t>
            </a:r>
            <a:r>
              <a:rPr lang="en-US" dirty="0" smtClean="0"/>
              <a:t>businesses</a:t>
            </a:r>
          </a:p>
          <a:p>
            <a:pPr marL="622300" lvl="1" indent="-514350">
              <a:buSzPct val="100000"/>
              <a:buFont typeface="Wingdings" pitchFamily="2" charset="2"/>
              <a:buChar char="Ø"/>
            </a:pPr>
            <a:r>
              <a:rPr lang="en-US" sz="2800" dirty="0">
                <a:cs typeface="ＭＳ Ｐゴシック" charset="-128"/>
              </a:rPr>
              <a:t>Ransomware increased 35</a:t>
            </a:r>
            <a:r>
              <a:rPr lang="en-US" sz="2800" dirty="0" smtClean="0">
                <a:cs typeface="ＭＳ Ｐゴシック" charset="-128"/>
              </a:rPr>
              <a:t>%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M</a:t>
            </a:r>
            <a:r>
              <a:rPr lang="en-US" dirty="0" smtClean="0"/>
              <a:t>oved </a:t>
            </a:r>
            <a:r>
              <a:rPr lang="en-US" dirty="0"/>
              <a:t>beyond </a:t>
            </a:r>
            <a:r>
              <a:rPr lang="en-US" dirty="0" smtClean="0"/>
              <a:t>PCs </a:t>
            </a:r>
            <a:r>
              <a:rPr lang="en-US" dirty="0"/>
              <a:t>to smart phones, Mac, and Linux systems </a:t>
            </a:r>
          </a:p>
          <a:p>
            <a:pPr marL="622300" lvl="1" indent="-514350">
              <a:buSzPct val="100000"/>
              <a:buFont typeface="Wingdings" pitchFamily="2" charset="2"/>
              <a:buChar char="Ø"/>
            </a:pPr>
            <a:r>
              <a:rPr lang="en-US" sz="2800" dirty="0" smtClean="0">
                <a:cs typeface="ＭＳ Ｐゴシック" charset="-128"/>
              </a:rPr>
              <a:t>Symantec </a:t>
            </a:r>
            <a:r>
              <a:rPr lang="en-US" sz="2800" dirty="0">
                <a:cs typeface="ＭＳ Ｐゴシック" charset="-128"/>
              </a:rPr>
              <a:t>blocked 100 million fake </a:t>
            </a:r>
            <a:r>
              <a:rPr lang="en-US" sz="2800" dirty="0" smtClean="0">
                <a:cs typeface="ＭＳ Ｐゴシック" charset="-128"/>
              </a:rPr>
              <a:t>tech </a:t>
            </a:r>
            <a:r>
              <a:rPr lang="en-US" sz="2800" dirty="0">
                <a:cs typeface="ＭＳ Ｐゴシック" charset="-128"/>
              </a:rPr>
              <a:t>support </a:t>
            </a:r>
            <a:r>
              <a:rPr lang="en-US" sz="2800" dirty="0" smtClean="0">
                <a:cs typeface="ＭＳ Ｐゴシック" charset="-128"/>
              </a:rPr>
              <a:t>scams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F</a:t>
            </a:r>
            <a:r>
              <a:rPr lang="en-US" dirty="0" smtClean="0"/>
              <a:t>irst </a:t>
            </a:r>
            <a:r>
              <a:rPr lang="en-US" dirty="0"/>
              <a:t>reported in 2010 </a:t>
            </a: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107950" algn="ctr">
              <a:buSzPct val="100000"/>
            </a:pPr>
            <a:r>
              <a:rPr lang="en-US" sz="1600" dirty="0"/>
              <a:t>Symantec Internet Security Threat </a:t>
            </a:r>
            <a:r>
              <a:rPr lang="en-US" sz="1600" dirty="0" smtClean="0"/>
              <a:t>Report 2016 (for 2015)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034614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1469489" y="1366984"/>
            <a:ext cx="7366703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 smtClean="0"/>
              <a:t>Big numbers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 smtClean="0"/>
              <a:t>Pages 10-12 of report</a:t>
            </a: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107950" algn="ctr">
              <a:buSzPct val="100000"/>
            </a:pPr>
            <a:r>
              <a:rPr lang="en-US" sz="1600" dirty="0"/>
              <a:t>Symantec Internet Security Threat </a:t>
            </a:r>
            <a:r>
              <a:rPr lang="en-US" sz="1600" smtClean="0"/>
              <a:t>Report 2017 </a:t>
            </a:r>
            <a:r>
              <a:rPr lang="en-US" sz="1600" dirty="0" smtClean="0"/>
              <a:t>(</a:t>
            </a:r>
            <a:r>
              <a:rPr lang="en-US" sz="1600" smtClean="0"/>
              <a:t>for 2016)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396302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Malware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5041299" y="684213"/>
            <a:ext cx="0" cy="1479576"/>
          </a:xfrm>
          <a:prstGeom prst="line">
            <a:avLst/>
          </a:prstGeom>
          <a:solidFill>
            <a:srgbClr val="00B8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>
            <a:off x="2477687" y="2175033"/>
            <a:ext cx="0" cy="359937"/>
          </a:xfrm>
          <a:prstGeom prst="line">
            <a:avLst/>
          </a:prstGeom>
          <a:solidFill>
            <a:srgbClr val="00B8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/>
          <p:nvPr/>
        </p:nvCxnSpPr>
        <p:spPr bwMode="auto">
          <a:xfrm>
            <a:off x="2459581" y="2184086"/>
            <a:ext cx="5163437" cy="0"/>
          </a:xfrm>
          <a:prstGeom prst="line">
            <a:avLst/>
          </a:prstGeom>
          <a:solidFill>
            <a:srgbClr val="00B8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/>
          <p:cNvCxnSpPr/>
          <p:nvPr/>
        </p:nvCxnSpPr>
        <p:spPr bwMode="auto">
          <a:xfrm>
            <a:off x="7602678" y="2173532"/>
            <a:ext cx="0" cy="359937"/>
          </a:xfrm>
          <a:prstGeom prst="line">
            <a:avLst/>
          </a:prstGeom>
          <a:solidFill>
            <a:srgbClr val="00B8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TextBox 16"/>
          <p:cNvSpPr txBox="1"/>
          <p:nvPr/>
        </p:nvSpPr>
        <p:spPr>
          <a:xfrm>
            <a:off x="1359386" y="2634573"/>
            <a:ext cx="2240742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Classic</a:t>
            </a:r>
          </a:p>
          <a:p>
            <a:pPr algn="ctr"/>
            <a:r>
              <a:rPr lang="en-US" dirty="0" smtClean="0"/>
              <a:t>Malware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Trojan Horse (1971)</a:t>
            </a:r>
          </a:p>
          <a:p>
            <a:pPr algn="ctr"/>
            <a:r>
              <a:rPr lang="en-US" dirty="0"/>
              <a:t>Logic Bomb</a:t>
            </a:r>
          </a:p>
          <a:p>
            <a:pPr algn="ctr"/>
            <a:r>
              <a:rPr lang="en-US" dirty="0" smtClean="0"/>
              <a:t>Virus (1985)</a:t>
            </a:r>
          </a:p>
          <a:p>
            <a:pPr algn="ctr"/>
            <a:r>
              <a:rPr lang="en-US" dirty="0" smtClean="0"/>
              <a:t>Worm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943283" y="2633072"/>
            <a:ext cx="130035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Modern</a:t>
            </a:r>
          </a:p>
          <a:p>
            <a:pPr algn="ctr"/>
            <a:r>
              <a:rPr lang="en-US" dirty="0" err="1" smtClean="0"/>
              <a:t>Crimeware</a:t>
            </a:r>
            <a:endParaRPr lang="en-US" dirty="0" smtClean="0"/>
          </a:p>
          <a:p>
            <a:pPr algn="ctr"/>
            <a:endParaRPr lang="en-US" dirty="0"/>
          </a:p>
        </p:txBody>
      </p:sp>
      <p:cxnSp>
        <p:nvCxnSpPr>
          <p:cNvPr id="24" name="Straight Connector 23"/>
          <p:cNvCxnSpPr/>
          <p:nvPr/>
        </p:nvCxnSpPr>
        <p:spPr bwMode="auto">
          <a:xfrm>
            <a:off x="5781262" y="3694501"/>
            <a:ext cx="3355871" cy="0"/>
          </a:xfrm>
          <a:prstGeom prst="line">
            <a:avLst/>
          </a:prstGeom>
          <a:solidFill>
            <a:srgbClr val="00B8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/>
          <p:nvPr/>
        </p:nvCxnSpPr>
        <p:spPr bwMode="auto">
          <a:xfrm>
            <a:off x="7602678" y="3350466"/>
            <a:ext cx="0" cy="359937"/>
          </a:xfrm>
          <a:prstGeom prst="line">
            <a:avLst/>
          </a:prstGeom>
          <a:solidFill>
            <a:srgbClr val="00B8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22" name="Group 21"/>
          <p:cNvGrpSpPr/>
          <p:nvPr/>
        </p:nvGrpSpPr>
        <p:grpSpPr>
          <a:xfrm>
            <a:off x="5009256" y="4277797"/>
            <a:ext cx="4662639" cy="1477328"/>
            <a:chOff x="4294042" y="4802895"/>
            <a:chExt cx="4662639" cy="1477328"/>
          </a:xfrm>
        </p:grpSpPr>
        <p:sp>
          <p:nvSpPr>
            <p:cNvPr id="29" name="TextBox 28"/>
            <p:cNvSpPr txBox="1"/>
            <p:nvPr/>
          </p:nvSpPr>
          <p:spPr>
            <a:xfrm>
              <a:off x="6013653" y="4802895"/>
              <a:ext cx="1223412" cy="14773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Rootkit</a:t>
              </a:r>
            </a:p>
            <a:p>
              <a:pPr algn="ctr"/>
              <a:r>
                <a:rPr lang="en-US" dirty="0" smtClean="0"/>
                <a:t>Exploit</a:t>
              </a:r>
            </a:p>
            <a:p>
              <a:pPr algn="ctr"/>
              <a:r>
                <a:rPr lang="en-US" dirty="0" smtClean="0"/>
                <a:t>Zero-Day</a:t>
              </a:r>
            </a:p>
            <a:p>
              <a:pPr algn="ctr"/>
              <a:r>
                <a:rPr lang="en-US" dirty="0" err="1" smtClean="0"/>
                <a:t>Keylogger</a:t>
              </a:r>
              <a:endParaRPr lang="en-US" dirty="0" smtClean="0"/>
            </a:p>
            <a:p>
              <a:pPr algn="ctr"/>
              <a:r>
                <a:rPr lang="en-US" dirty="0" smtClean="0"/>
                <a:t>Drive by</a:t>
              </a:r>
            </a:p>
          </p:txBody>
        </p:sp>
        <p:grpSp>
          <p:nvGrpSpPr>
            <p:cNvPr id="20" name="Group 19"/>
            <p:cNvGrpSpPr/>
            <p:nvPr/>
          </p:nvGrpSpPr>
          <p:grpSpPr>
            <a:xfrm>
              <a:off x="4294042" y="4802895"/>
              <a:ext cx="4662639" cy="1477328"/>
              <a:chOff x="4294042" y="4802895"/>
              <a:chExt cx="4662639" cy="1477328"/>
            </a:xfrm>
          </p:grpSpPr>
          <p:sp>
            <p:nvSpPr>
              <p:cNvPr id="27" name="TextBox 26"/>
              <p:cNvSpPr txBox="1"/>
              <p:nvPr/>
            </p:nvSpPr>
            <p:spPr>
              <a:xfrm>
                <a:off x="4294042" y="4802895"/>
                <a:ext cx="1544012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 smtClean="0"/>
                  <a:t>Adware</a:t>
                </a:r>
              </a:p>
              <a:p>
                <a:pPr algn="ctr"/>
                <a:r>
                  <a:rPr lang="en-US" dirty="0" smtClean="0"/>
                  <a:t>Spyware</a:t>
                </a:r>
              </a:p>
              <a:p>
                <a:pPr algn="ctr"/>
                <a:r>
                  <a:rPr lang="en-US" dirty="0" smtClean="0"/>
                  <a:t>Ransomware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7887157" y="4802895"/>
                <a:ext cx="1069524" cy="14773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n-GB"/>
                </a:defPPr>
                <a:lvl1pPr algn="ctr"/>
              </a:lstStyle>
              <a:p>
                <a:r>
                  <a:rPr lang="en-US" dirty="0" smtClean="0"/>
                  <a:t>Phishing</a:t>
                </a:r>
              </a:p>
              <a:p>
                <a:r>
                  <a:rPr lang="en-US" dirty="0" smtClean="0"/>
                  <a:t>Spam</a:t>
                </a:r>
              </a:p>
              <a:p>
                <a:r>
                  <a:rPr lang="en-US" dirty="0" smtClean="0"/>
                  <a:t>DDOS</a:t>
                </a:r>
              </a:p>
              <a:p>
                <a:endParaRPr lang="en-US" dirty="0" smtClean="0"/>
              </a:p>
              <a:p>
                <a:r>
                  <a:rPr lang="en-US" dirty="0"/>
                  <a:t>Botnet</a:t>
                </a:r>
                <a:endParaRPr lang="en-US" dirty="0" smtClean="0"/>
              </a:p>
            </p:txBody>
          </p:sp>
        </p:grpSp>
      </p:grpSp>
      <p:cxnSp>
        <p:nvCxnSpPr>
          <p:cNvPr id="35" name="Straight Connector 34"/>
          <p:cNvCxnSpPr/>
          <p:nvPr/>
        </p:nvCxnSpPr>
        <p:spPr bwMode="auto">
          <a:xfrm>
            <a:off x="5763304" y="3674873"/>
            <a:ext cx="0" cy="359937"/>
          </a:xfrm>
          <a:prstGeom prst="line">
            <a:avLst/>
          </a:prstGeom>
          <a:solidFill>
            <a:srgbClr val="00B8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/>
          <p:nvPr/>
        </p:nvCxnSpPr>
        <p:spPr bwMode="auto">
          <a:xfrm>
            <a:off x="7602678" y="3710403"/>
            <a:ext cx="0" cy="359937"/>
          </a:xfrm>
          <a:prstGeom prst="line">
            <a:avLst/>
          </a:prstGeom>
          <a:solidFill>
            <a:srgbClr val="00B8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/>
          <p:nvPr/>
        </p:nvCxnSpPr>
        <p:spPr bwMode="auto">
          <a:xfrm>
            <a:off x="9125187" y="3700668"/>
            <a:ext cx="0" cy="359937"/>
          </a:xfrm>
          <a:prstGeom prst="line">
            <a:avLst/>
          </a:prstGeom>
          <a:solidFill>
            <a:srgbClr val="00B8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004097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Malware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5041299" y="684213"/>
            <a:ext cx="0" cy="691914"/>
          </a:xfrm>
          <a:prstGeom prst="line">
            <a:avLst/>
          </a:prstGeom>
          <a:solidFill>
            <a:srgbClr val="00B8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>
            <a:off x="2133657" y="1387395"/>
            <a:ext cx="0" cy="359937"/>
          </a:xfrm>
          <a:prstGeom prst="line">
            <a:avLst/>
          </a:prstGeom>
          <a:solidFill>
            <a:srgbClr val="00B8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/>
          <p:nvPr/>
        </p:nvCxnSpPr>
        <p:spPr bwMode="auto">
          <a:xfrm>
            <a:off x="2123073" y="1416769"/>
            <a:ext cx="6630168" cy="0"/>
          </a:xfrm>
          <a:prstGeom prst="line">
            <a:avLst/>
          </a:prstGeom>
          <a:solidFill>
            <a:srgbClr val="00B8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/>
          <p:cNvCxnSpPr/>
          <p:nvPr/>
        </p:nvCxnSpPr>
        <p:spPr bwMode="auto">
          <a:xfrm>
            <a:off x="8753241" y="1385894"/>
            <a:ext cx="0" cy="359937"/>
          </a:xfrm>
          <a:prstGeom prst="line">
            <a:avLst/>
          </a:prstGeom>
          <a:solidFill>
            <a:srgbClr val="00B8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TextBox 16"/>
          <p:cNvSpPr txBox="1"/>
          <p:nvPr/>
        </p:nvSpPr>
        <p:spPr>
          <a:xfrm>
            <a:off x="1617560" y="1937471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Delivery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340275" y="1937471"/>
            <a:ext cx="8259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Target</a:t>
            </a:r>
          </a:p>
        </p:txBody>
      </p:sp>
      <p:cxnSp>
        <p:nvCxnSpPr>
          <p:cNvPr id="28" name="Straight Connector 27"/>
          <p:cNvCxnSpPr/>
          <p:nvPr/>
        </p:nvCxnSpPr>
        <p:spPr bwMode="auto">
          <a:xfrm>
            <a:off x="8753241" y="2553771"/>
            <a:ext cx="0" cy="359937"/>
          </a:xfrm>
          <a:prstGeom prst="line">
            <a:avLst/>
          </a:prstGeom>
          <a:solidFill>
            <a:srgbClr val="00B8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5084787" y="1935970"/>
            <a:ext cx="907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Trigger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060658" y="3402600"/>
            <a:ext cx="1031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External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7919587" y="2884343"/>
            <a:ext cx="1667309" cy="361448"/>
            <a:chOff x="7765686" y="2884343"/>
            <a:chExt cx="1667309" cy="361448"/>
          </a:xfrm>
        </p:grpSpPr>
        <p:cxnSp>
          <p:nvCxnSpPr>
            <p:cNvPr id="24" name="Straight Connector 23"/>
            <p:cNvCxnSpPr/>
            <p:nvPr/>
          </p:nvCxnSpPr>
          <p:spPr bwMode="auto">
            <a:xfrm>
              <a:off x="7765686" y="2897806"/>
              <a:ext cx="1667309" cy="0"/>
            </a:xfrm>
            <a:prstGeom prst="line">
              <a:avLst/>
            </a:prstGeom>
            <a:solidFill>
              <a:srgbClr val="00B8FF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7" name="Straight Connector 36"/>
            <p:cNvCxnSpPr/>
            <p:nvPr/>
          </p:nvCxnSpPr>
          <p:spPr bwMode="auto">
            <a:xfrm>
              <a:off x="9432995" y="2885854"/>
              <a:ext cx="0" cy="359937"/>
            </a:xfrm>
            <a:prstGeom prst="line">
              <a:avLst/>
            </a:prstGeom>
            <a:solidFill>
              <a:srgbClr val="00B8FF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2" name="Straight Connector 31"/>
            <p:cNvCxnSpPr/>
            <p:nvPr/>
          </p:nvCxnSpPr>
          <p:spPr bwMode="auto">
            <a:xfrm>
              <a:off x="7765686" y="2884343"/>
              <a:ext cx="0" cy="359937"/>
            </a:xfrm>
            <a:prstGeom prst="line">
              <a:avLst/>
            </a:prstGeom>
            <a:solidFill>
              <a:srgbClr val="00B8FF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33" name="TextBox 32"/>
          <p:cNvSpPr txBox="1"/>
          <p:nvPr/>
        </p:nvSpPr>
        <p:spPr>
          <a:xfrm>
            <a:off x="7588352" y="3401089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Host</a:t>
            </a:r>
          </a:p>
        </p:txBody>
      </p:sp>
      <p:cxnSp>
        <p:nvCxnSpPr>
          <p:cNvPr id="38" name="Straight Connector 37"/>
          <p:cNvCxnSpPr/>
          <p:nvPr/>
        </p:nvCxnSpPr>
        <p:spPr bwMode="auto">
          <a:xfrm>
            <a:off x="7900698" y="3874058"/>
            <a:ext cx="0" cy="359937"/>
          </a:xfrm>
          <a:prstGeom prst="line">
            <a:avLst/>
          </a:prstGeom>
          <a:solidFill>
            <a:srgbClr val="00B8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39" name="Group 38"/>
          <p:cNvGrpSpPr/>
          <p:nvPr/>
        </p:nvGrpSpPr>
        <p:grpSpPr>
          <a:xfrm>
            <a:off x="7067044" y="4204630"/>
            <a:ext cx="1667309" cy="361448"/>
            <a:chOff x="7765686" y="2884343"/>
            <a:chExt cx="1667309" cy="361448"/>
          </a:xfrm>
        </p:grpSpPr>
        <p:cxnSp>
          <p:nvCxnSpPr>
            <p:cNvPr id="40" name="Straight Connector 39"/>
            <p:cNvCxnSpPr/>
            <p:nvPr/>
          </p:nvCxnSpPr>
          <p:spPr bwMode="auto">
            <a:xfrm>
              <a:off x="7765686" y="2897806"/>
              <a:ext cx="1667309" cy="0"/>
            </a:xfrm>
            <a:prstGeom prst="line">
              <a:avLst/>
            </a:prstGeom>
            <a:solidFill>
              <a:srgbClr val="00B8FF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1" name="Straight Connector 40"/>
            <p:cNvCxnSpPr/>
            <p:nvPr/>
          </p:nvCxnSpPr>
          <p:spPr bwMode="auto">
            <a:xfrm>
              <a:off x="9432995" y="2885854"/>
              <a:ext cx="0" cy="359937"/>
            </a:xfrm>
            <a:prstGeom prst="line">
              <a:avLst/>
            </a:prstGeom>
            <a:solidFill>
              <a:srgbClr val="00B8FF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2" name="Straight Connector 41"/>
            <p:cNvCxnSpPr/>
            <p:nvPr/>
          </p:nvCxnSpPr>
          <p:spPr bwMode="auto">
            <a:xfrm>
              <a:off x="7765686" y="2884343"/>
              <a:ext cx="0" cy="359937"/>
            </a:xfrm>
            <a:prstGeom prst="line">
              <a:avLst/>
            </a:prstGeom>
            <a:solidFill>
              <a:srgbClr val="00B8FF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43" name="TextBox 42"/>
          <p:cNvSpPr txBox="1"/>
          <p:nvPr/>
        </p:nvSpPr>
        <p:spPr>
          <a:xfrm>
            <a:off x="8190056" y="4793814"/>
            <a:ext cx="10823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Exfiltrate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535532" y="4793814"/>
            <a:ext cx="10567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Damage</a:t>
            </a:r>
          </a:p>
        </p:txBody>
      </p:sp>
      <p:cxnSp>
        <p:nvCxnSpPr>
          <p:cNvPr id="45" name="Straight Connector 44"/>
          <p:cNvCxnSpPr/>
          <p:nvPr/>
        </p:nvCxnSpPr>
        <p:spPr bwMode="auto">
          <a:xfrm>
            <a:off x="5501525" y="2552270"/>
            <a:ext cx="0" cy="359937"/>
          </a:xfrm>
          <a:prstGeom prst="line">
            <a:avLst/>
          </a:prstGeom>
          <a:solidFill>
            <a:srgbClr val="00B8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6" name="TextBox 45"/>
          <p:cNvSpPr txBox="1"/>
          <p:nvPr/>
        </p:nvSpPr>
        <p:spPr>
          <a:xfrm>
            <a:off x="5817983" y="3421834"/>
            <a:ext cx="12490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External</a:t>
            </a:r>
          </a:p>
          <a:p>
            <a:pPr algn="ctr"/>
            <a:r>
              <a:rPr lang="en-US" dirty="0" smtClean="0"/>
              <a:t>Command</a:t>
            </a:r>
          </a:p>
        </p:txBody>
      </p:sp>
      <p:grpSp>
        <p:nvGrpSpPr>
          <p:cNvPr id="47" name="Group 46"/>
          <p:cNvGrpSpPr/>
          <p:nvPr/>
        </p:nvGrpSpPr>
        <p:grpSpPr>
          <a:xfrm>
            <a:off x="4667871" y="2882842"/>
            <a:ext cx="1667309" cy="361448"/>
            <a:chOff x="7765686" y="2884343"/>
            <a:chExt cx="1667309" cy="361448"/>
          </a:xfrm>
        </p:grpSpPr>
        <p:cxnSp>
          <p:nvCxnSpPr>
            <p:cNvPr id="48" name="Straight Connector 47"/>
            <p:cNvCxnSpPr/>
            <p:nvPr/>
          </p:nvCxnSpPr>
          <p:spPr bwMode="auto">
            <a:xfrm>
              <a:off x="7765686" y="2897806"/>
              <a:ext cx="1667309" cy="0"/>
            </a:xfrm>
            <a:prstGeom prst="line">
              <a:avLst/>
            </a:prstGeom>
            <a:solidFill>
              <a:srgbClr val="00B8FF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9" name="Straight Connector 48"/>
            <p:cNvCxnSpPr/>
            <p:nvPr/>
          </p:nvCxnSpPr>
          <p:spPr bwMode="auto">
            <a:xfrm>
              <a:off x="9432995" y="2885854"/>
              <a:ext cx="0" cy="359937"/>
            </a:xfrm>
            <a:prstGeom prst="line">
              <a:avLst/>
            </a:prstGeom>
            <a:solidFill>
              <a:srgbClr val="00B8FF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0" name="Straight Connector 49"/>
            <p:cNvCxnSpPr/>
            <p:nvPr/>
          </p:nvCxnSpPr>
          <p:spPr bwMode="auto">
            <a:xfrm>
              <a:off x="7765686" y="2884343"/>
              <a:ext cx="0" cy="359937"/>
            </a:xfrm>
            <a:prstGeom prst="line">
              <a:avLst/>
            </a:prstGeom>
            <a:solidFill>
              <a:srgbClr val="00B8FF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51" name="TextBox 50"/>
          <p:cNvSpPr txBox="1"/>
          <p:nvPr/>
        </p:nvSpPr>
        <p:spPr>
          <a:xfrm>
            <a:off x="4086570" y="3399588"/>
            <a:ext cx="11592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Local</a:t>
            </a:r>
          </a:p>
          <a:p>
            <a:pPr algn="ctr"/>
            <a:r>
              <a:rPr lang="en-US" dirty="0" smtClean="0"/>
              <a:t>Condition</a:t>
            </a:r>
          </a:p>
        </p:txBody>
      </p:sp>
      <p:cxnSp>
        <p:nvCxnSpPr>
          <p:cNvPr id="52" name="Straight Connector 51"/>
          <p:cNvCxnSpPr/>
          <p:nvPr/>
        </p:nvCxnSpPr>
        <p:spPr bwMode="auto">
          <a:xfrm>
            <a:off x="2123073" y="2550769"/>
            <a:ext cx="0" cy="359937"/>
          </a:xfrm>
          <a:prstGeom prst="line">
            <a:avLst/>
          </a:prstGeom>
          <a:solidFill>
            <a:srgbClr val="00B8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3" name="TextBox 52"/>
          <p:cNvSpPr txBox="1"/>
          <p:nvPr/>
        </p:nvSpPr>
        <p:spPr>
          <a:xfrm>
            <a:off x="2674937" y="3399598"/>
            <a:ext cx="13388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Inadvertent</a:t>
            </a:r>
          </a:p>
          <a:p>
            <a:pPr algn="ctr"/>
            <a:r>
              <a:rPr lang="en-US" dirty="0" smtClean="0"/>
              <a:t>By User</a:t>
            </a:r>
          </a:p>
        </p:txBody>
      </p:sp>
      <p:cxnSp>
        <p:nvCxnSpPr>
          <p:cNvPr id="55" name="Straight Connector 54"/>
          <p:cNvCxnSpPr/>
          <p:nvPr/>
        </p:nvCxnSpPr>
        <p:spPr bwMode="auto">
          <a:xfrm>
            <a:off x="708354" y="2894804"/>
            <a:ext cx="2646706" cy="0"/>
          </a:xfrm>
          <a:prstGeom prst="line">
            <a:avLst/>
          </a:prstGeom>
          <a:solidFill>
            <a:srgbClr val="00B8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Straight Connector 55"/>
          <p:cNvCxnSpPr/>
          <p:nvPr/>
        </p:nvCxnSpPr>
        <p:spPr bwMode="auto">
          <a:xfrm>
            <a:off x="3355060" y="2882852"/>
            <a:ext cx="0" cy="359937"/>
          </a:xfrm>
          <a:prstGeom prst="line">
            <a:avLst/>
          </a:prstGeom>
          <a:solidFill>
            <a:srgbClr val="00B8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7" name="Straight Connector 56"/>
          <p:cNvCxnSpPr/>
          <p:nvPr/>
        </p:nvCxnSpPr>
        <p:spPr bwMode="auto">
          <a:xfrm>
            <a:off x="708354" y="2881341"/>
            <a:ext cx="0" cy="359937"/>
          </a:xfrm>
          <a:prstGeom prst="line">
            <a:avLst/>
          </a:prstGeom>
          <a:solidFill>
            <a:srgbClr val="00B8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8" name="TextBox 57"/>
          <p:cNvSpPr txBox="1"/>
          <p:nvPr/>
        </p:nvSpPr>
        <p:spPr>
          <a:xfrm>
            <a:off x="-5944" y="3398087"/>
            <a:ext cx="14285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Self-</a:t>
            </a:r>
          </a:p>
          <a:p>
            <a:pPr algn="ctr"/>
            <a:r>
              <a:rPr lang="en-US" dirty="0" smtClean="0"/>
              <a:t>Propagating</a:t>
            </a:r>
          </a:p>
        </p:txBody>
      </p:sp>
      <p:cxnSp>
        <p:nvCxnSpPr>
          <p:cNvPr id="59" name="Straight Connector 58"/>
          <p:cNvCxnSpPr/>
          <p:nvPr/>
        </p:nvCxnSpPr>
        <p:spPr bwMode="auto">
          <a:xfrm>
            <a:off x="5572453" y="1404000"/>
            <a:ext cx="0" cy="359937"/>
          </a:xfrm>
          <a:prstGeom prst="line">
            <a:avLst/>
          </a:prstGeom>
          <a:solidFill>
            <a:srgbClr val="00B8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0" name="TextBox 59"/>
          <p:cNvSpPr txBox="1"/>
          <p:nvPr/>
        </p:nvSpPr>
        <p:spPr>
          <a:xfrm>
            <a:off x="1435705" y="3407150"/>
            <a:ext cx="13517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Planted</a:t>
            </a:r>
          </a:p>
          <a:p>
            <a:pPr algn="ctr"/>
            <a:r>
              <a:rPr lang="en-US" dirty="0" smtClean="0"/>
              <a:t>By Attacker</a:t>
            </a:r>
          </a:p>
        </p:txBody>
      </p:sp>
      <p:cxnSp>
        <p:nvCxnSpPr>
          <p:cNvPr id="61" name="Straight Connector 60"/>
          <p:cNvCxnSpPr/>
          <p:nvPr/>
        </p:nvCxnSpPr>
        <p:spPr bwMode="auto">
          <a:xfrm>
            <a:off x="2122272" y="2890404"/>
            <a:ext cx="0" cy="359937"/>
          </a:xfrm>
          <a:prstGeom prst="line">
            <a:avLst/>
          </a:prstGeom>
          <a:solidFill>
            <a:srgbClr val="00B8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2" name="Straight Connector 61"/>
          <p:cNvCxnSpPr/>
          <p:nvPr/>
        </p:nvCxnSpPr>
        <p:spPr bwMode="auto">
          <a:xfrm>
            <a:off x="706853" y="4138242"/>
            <a:ext cx="0" cy="359937"/>
          </a:xfrm>
          <a:prstGeom prst="line">
            <a:avLst/>
          </a:prstGeom>
          <a:solidFill>
            <a:srgbClr val="00B8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Straight Connector 63"/>
          <p:cNvCxnSpPr/>
          <p:nvPr/>
        </p:nvCxnSpPr>
        <p:spPr bwMode="auto">
          <a:xfrm>
            <a:off x="338789" y="4479129"/>
            <a:ext cx="761970" cy="0"/>
          </a:xfrm>
          <a:prstGeom prst="line">
            <a:avLst/>
          </a:prstGeom>
          <a:solidFill>
            <a:srgbClr val="00B8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5" name="Straight Connector 64"/>
          <p:cNvCxnSpPr/>
          <p:nvPr/>
        </p:nvCxnSpPr>
        <p:spPr bwMode="auto">
          <a:xfrm>
            <a:off x="1100759" y="4467177"/>
            <a:ext cx="0" cy="359937"/>
          </a:xfrm>
          <a:prstGeom prst="line">
            <a:avLst/>
          </a:prstGeom>
          <a:solidFill>
            <a:srgbClr val="00B8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6" name="Straight Connector 65"/>
          <p:cNvCxnSpPr/>
          <p:nvPr/>
        </p:nvCxnSpPr>
        <p:spPr bwMode="auto">
          <a:xfrm>
            <a:off x="338789" y="4465666"/>
            <a:ext cx="0" cy="359937"/>
          </a:xfrm>
          <a:prstGeom prst="line">
            <a:avLst/>
          </a:prstGeom>
          <a:solidFill>
            <a:srgbClr val="00B8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7" name="TextBox 66"/>
          <p:cNvSpPr txBox="1"/>
          <p:nvPr/>
        </p:nvSpPr>
        <p:spPr>
          <a:xfrm>
            <a:off x="699611" y="5054850"/>
            <a:ext cx="796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Worm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-17514" y="5054850"/>
            <a:ext cx="7062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Virus</a:t>
            </a:r>
          </a:p>
        </p:txBody>
      </p:sp>
    </p:spTree>
    <p:extLst>
      <p:ext uri="{BB962C8B-B14F-4D97-AF65-F5344CB8AC3E}">
        <p14:creationId xmlns:p14="http://schemas.microsoft.com/office/powerpoint/2010/main" val="955173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9831</TotalTime>
  <Words>431</Words>
  <Application>Microsoft Office PowerPoint</Application>
  <PresentationFormat>Custom</PresentationFormat>
  <Paragraphs>163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7</vt:i4>
      </vt:variant>
    </vt:vector>
  </HeadingPairs>
  <TitlesOfParts>
    <vt:vector size="20" baseType="lpstr">
      <vt:lpstr>Arial</vt:lpstr>
      <vt:lpstr>Bitstream Charter</vt:lpstr>
      <vt:lpstr>Calibri</vt:lpstr>
      <vt:lpstr>Courier New</vt:lpstr>
      <vt:lpstr>ＭＳ Ｐゴシック</vt:lpstr>
      <vt:lpstr>Symbol</vt:lpstr>
      <vt:lpstr>Times New Roman</vt:lpstr>
      <vt:lpstr>Wingdings</vt:lpstr>
      <vt:lpstr>1_Custom Design</vt:lpstr>
      <vt:lpstr>2_Custom Design</vt:lpstr>
      <vt:lpstr>3_Custom Design</vt:lpstr>
      <vt:lpstr>Custom Design</vt:lpstr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 Sandhu</cp:lastModifiedBy>
  <cp:revision>1177</cp:revision>
  <cp:lastPrinted>2016-01-14T23:49:42Z</cp:lastPrinted>
  <dcterms:created xsi:type="dcterms:W3CDTF">2010-02-19T20:53:39Z</dcterms:created>
  <dcterms:modified xsi:type="dcterms:W3CDTF">2018-03-23T18:59:06Z</dcterms:modified>
</cp:coreProperties>
</file>