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37"/>
  </p:notesMasterIdLst>
  <p:handoutMasterIdLst>
    <p:handoutMasterId r:id="rId38"/>
  </p:handoutMasterIdLst>
  <p:sldIdLst>
    <p:sldId id="392" r:id="rId6"/>
    <p:sldId id="500" r:id="rId7"/>
    <p:sldId id="421" r:id="rId8"/>
    <p:sldId id="495" r:id="rId9"/>
    <p:sldId id="524" r:id="rId10"/>
    <p:sldId id="496" r:id="rId11"/>
    <p:sldId id="501" r:id="rId12"/>
    <p:sldId id="498" r:id="rId13"/>
    <p:sldId id="502" r:id="rId14"/>
    <p:sldId id="504" r:id="rId15"/>
    <p:sldId id="505" r:id="rId16"/>
    <p:sldId id="506" r:id="rId17"/>
    <p:sldId id="507" r:id="rId18"/>
    <p:sldId id="508" r:id="rId19"/>
    <p:sldId id="509" r:id="rId20"/>
    <p:sldId id="510" r:id="rId21"/>
    <p:sldId id="511" r:id="rId22"/>
    <p:sldId id="512" r:id="rId23"/>
    <p:sldId id="514" r:id="rId24"/>
    <p:sldId id="513" r:id="rId25"/>
    <p:sldId id="515" r:id="rId26"/>
    <p:sldId id="516" r:id="rId27"/>
    <p:sldId id="517" r:id="rId28"/>
    <p:sldId id="518" r:id="rId29"/>
    <p:sldId id="519" r:id="rId30"/>
    <p:sldId id="520" r:id="rId31"/>
    <p:sldId id="521" r:id="rId32"/>
    <p:sldId id="522" r:id="rId33"/>
    <p:sldId id="523" r:id="rId34"/>
    <p:sldId id="525" r:id="rId35"/>
    <p:sldId id="526" r:id="rId36"/>
  </p:sldIdLst>
  <p:sldSz cx="10080625" cy="7559675"/>
  <p:notesSz cx="7010400" cy="92964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61" userDrawn="1">
          <p15:clr>
            <a:srgbClr val="A4A3A4"/>
          </p15:clr>
        </p15:guide>
        <p15:guide id="2" pos="194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 varScale="1">
        <p:scale>
          <a:sx n="149" d="100"/>
          <a:sy n="149" d="100"/>
        </p:scale>
        <p:origin x="1686" y="13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1"/>
        <p:guide pos="194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4" y="0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t" anchorCtr="0" compatLnSpc="1">
            <a:prstTxWarp prst="textNoShape">
              <a:avLst/>
            </a:prstTxWarp>
          </a:bodyPr>
          <a:lstStyle>
            <a:lvl1pPr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0735" y="0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t" anchorCtr="0" compatLnSpc="1">
            <a:prstTxWarp prst="textNoShape">
              <a:avLst/>
            </a:prstTxWarp>
          </a:bodyPr>
          <a:lstStyle>
            <a:lvl1pPr algn="r"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1/24/2018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4" y="8829121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b" anchorCtr="0" compatLnSpc="1">
            <a:prstTxWarp prst="textNoShape">
              <a:avLst/>
            </a:prstTxWarp>
          </a:bodyPr>
          <a:lstStyle>
            <a:lvl1pPr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0735" y="8829121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b" anchorCtr="0" compatLnSpc="1">
            <a:prstTxWarp prst="textNoShape">
              <a:avLst/>
            </a:prstTxWarp>
          </a:bodyPr>
          <a:lstStyle>
            <a:lvl1pPr algn="r"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2688" y="706438"/>
            <a:ext cx="4643437" cy="3482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1348" y="4414560"/>
            <a:ext cx="5607712" cy="418245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4"/>
            <a:ext cx="3041188" cy="46420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67692" y="4"/>
            <a:ext cx="3041188" cy="46420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0662"/>
            <a:ext cx="3041188" cy="46420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67692" y="8830662"/>
            <a:ext cx="3041188" cy="46420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453">
              <a:tabLst>
                <a:tab pos="656091" algn="l"/>
                <a:tab pos="1319828" algn="l"/>
                <a:tab pos="1980508" algn="l"/>
                <a:tab pos="2642714" algn="l"/>
              </a:tabLst>
            </a:pPr>
            <a:fld id="{0C137A8E-DCD0-4026-8679-7DAC59B2E3EE}" type="slidenum">
              <a:rPr lang="en-GB" smtClean="0"/>
              <a:pPr defTabSz="440453">
                <a:tabLst>
                  <a:tab pos="656091" algn="l"/>
                  <a:tab pos="1319828" algn="l"/>
                  <a:tab pos="1980508" algn="l"/>
                  <a:tab pos="2642714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706438"/>
            <a:ext cx="4645025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344" y="4414564"/>
            <a:ext cx="5609233" cy="418399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453">
              <a:tabLst>
                <a:tab pos="656091" algn="l"/>
                <a:tab pos="1319828" algn="l"/>
                <a:tab pos="1980508" algn="l"/>
                <a:tab pos="2642714" algn="l"/>
              </a:tabLst>
            </a:pPr>
            <a:fld id="{0C137A8E-DCD0-4026-8679-7DAC59B2E3EE}" type="slidenum">
              <a:rPr lang="en-GB" smtClean="0"/>
              <a:pPr defTabSz="440453">
                <a:tabLst>
                  <a:tab pos="656091" algn="l"/>
                  <a:tab pos="1319828" algn="l"/>
                  <a:tab pos="1980508" algn="l"/>
                  <a:tab pos="2642714" algn="l"/>
                </a:tabLst>
              </a:pPr>
              <a:t>2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706438"/>
            <a:ext cx="4645025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344" y="4414564"/>
            <a:ext cx="5609233" cy="418399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453">
              <a:tabLst>
                <a:tab pos="656091" algn="l"/>
                <a:tab pos="1319828" algn="l"/>
                <a:tab pos="1980508" algn="l"/>
                <a:tab pos="2642714" algn="l"/>
              </a:tabLst>
            </a:pPr>
            <a:fld id="{0C137A8E-DCD0-4026-8679-7DAC59B2E3EE}" type="slidenum">
              <a:rPr lang="en-GB" smtClean="0"/>
              <a:pPr defTabSz="440453">
                <a:tabLst>
                  <a:tab pos="656091" algn="l"/>
                  <a:tab pos="1319828" algn="l"/>
                  <a:tab pos="1980508" algn="l"/>
                  <a:tab pos="2642714" algn="l"/>
                </a:tabLst>
              </a:pPr>
              <a:t>9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706438"/>
            <a:ext cx="4645025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344" y="4414564"/>
            <a:ext cx="5609233" cy="418399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453">
              <a:tabLst>
                <a:tab pos="656091" algn="l"/>
                <a:tab pos="1319828" algn="l"/>
                <a:tab pos="1980508" algn="l"/>
                <a:tab pos="2642714" algn="l"/>
              </a:tabLst>
            </a:pPr>
            <a:fld id="{0C137A8E-DCD0-4026-8679-7DAC59B2E3EE}" type="slidenum">
              <a:rPr lang="en-GB" smtClean="0"/>
              <a:pPr defTabSz="440453">
                <a:tabLst>
                  <a:tab pos="656091" algn="l"/>
                  <a:tab pos="1319828" algn="l"/>
                  <a:tab pos="1980508" algn="l"/>
                  <a:tab pos="2642714" algn="l"/>
                </a:tabLst>
              </a:pPr>
              <a:t>27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706438"/>
            <a:ext cx="4645025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344" y="4414564"/>
            <a:ext cx="5609233" cy="418399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1/24/2018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Cryptography Basics and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Symmetric Cryptography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Lecture 2</a:t>
            </a:r>
            <a:endParaRPr lang="en-US" sz="2000" b="1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ravi.utsa@gmail.com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6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dirty="0" smtClean="0">
                <a:solidFill>
                  <a:srgbClr val="131F49"/>
                </a:solidFill>
              </a:rPr>
              <a:t>CS 5323</a:t>
            </a: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Symmetric-Key Encryption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1860366" y="2371384"/>
            <a:ext cx="2128132" cy="1041206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9735" tIns="48992" rIns="99735" bIns="48992" anchor="ctr"/>
          <a:lstStyle/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Encryption</a:t>
            </a:r>
          </a:p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Algorithm E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6396647" y="2371384"/>
            <a:ext cx="2128132" cy="1041206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9735" tIns="48992" rIns="99735" bIns="48992" anchor="ctr"/>
          <a:lstStyle/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Decryption</a:t>
            </a:r>
          </a:p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Algorithm D</a:t>
            </a:r>
          </a:p>
        </p:txBody>
      </p:sp>
      <p:sp>
        <p:nvSpPr>
          <p:cNvPr id="16" name="Line 5"/>
          <p:cNvSpPr>
            <a:spLocks noChangeShapeType="1"/>
          </p:cNvSpPr>
          <p:nvPr/>
        </p:nvSpPr>
        <p:spPr bwMode="auto">
          <a:xfrm>
            <a:off x="784049" y="2891111"/>
            <a:ext cx="992312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17" name="Line 6"/>
          <p:cNvSpPr>
            <a:spLocks noChangeShapeType="1"/>
          </p:cNvSpPr>
          <p:nvPr/>
        </p:nvSpPr>
        <p:spPr bwMode="auto">
          <a:xfrm>
            <a:off x="4048002" y="2891111"/>
            <a:ext cx="2264640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18" name="Line 7"/>
          <p:cNvSpPr>
            <a:spLocks noChangeShapeType="1"/>
          </p:cNvSpPr>
          <p:nvPr/>
        </p:nvSpPr>
        <p:spPr bwMode="auto">
          <a:xfrm>
            <a:off x="8610534" y="2891111"/>
            <a:ext cx="992312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812231" y="1828905"/>
            <a:ext cx="766188" cy="5384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8832977" y="1828905"/>
            <a:ext cx="766188" cy="5384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4322768" y="1949387"/>
            <a:ext cx="1279149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 err="1">
                <a:solidFill>
                  <a:schemeClr val="tx2"/>
                </a:solidFill>
                <a:latin typeface="Arial" charset="0"/>
              </a:rPr>
              <a:t>Ciphertext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3831783" y="1394064"/>
            <a:ext cx="2523079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INSECURE CHANNEL</a:t>
            </a:r>
          </a:p>
        </p:txBody>
      </p:sp>
      <p:sp>
        <p:nvSpPr>
          <p:cNvPr id="23" name="Line 12"/>
          <p:cNvSpPr>
            <a:spLocks noChangeShapeType="1"/>
          </p:cNvSpPr>
          <p:nvPr/>
        </p:nvSpPr>
        <p:spPr bwMode="auto">
          <a:xfrm flipV="1">
            <a:off x="2938433" y="3356591"/>
            <a:ext cx="0" cy="1291444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24" name="Line 13"/>
          <p:cNvSpPr>
            <a:spLocks noChangeShapeType="1"/>
          </p:cNvSpPr>
          <p:nvPr/>
        </p:nvSpPr>
        <p:spPr bwMode="auto">
          <a:xfrm flipV="1">
            <a:off x="7474714" y="3356591"/>
            <a:ext cx="0" cy="1291444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25" name="Rectangle 14"/>
          <p:cNvSpPr>
            <a:spLocks noChangeArrowheads="1"/>
          </p:cNvSpPr>
          <p:nvPr/>
        </p:nvSpPr>
        <p:spPr bwMode="auto">
          <a:xfrm>
            <a:off x="2745923" y="4875525"/>
            <a:ext cx="304523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K</a:t>
            </a:r>
          </a:p>
        </p:txBody>
      </p:sp>
      <p:sp>
        <p:nvSpPr>
          <p:cNvPr id="26" name="Rectangle 15"/>
          <p:cNvSpPr>
            <a:spLocks noChangeArrowheads="1"/>
          </p:cNvSpPr>
          <p:nvPr/>
        </p:nvSpPr>
        <p:spPr bwMode="auto">
          <a:xfrm>
            <a:off x="7254202" y="4847528"/>
            <a:ext cx="304523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K</a:t>
            </a:r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404865" y="4875525"/>
            <a:ext cx="1804934" cy="7794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Symmetric </a:t>
            </a:r>
            <a:r>
              <a:rPr lang="en-US" b="1" dirty="0">
                <a:solidFill>
                  <a:schemeClr val="tx2"/>
                </a:solidFill>
                <a:latin typeface="Arial" charset="0"/>
              </a:rPr>
              <a:t>Key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shared by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A and B</a:t>
            </a:r>
          </a:p>
        </p:txBody>
      </p:sp>
      <p:sp>
        <p:nvSpPr>
          <p:cNvPr id="28" name="Line 17"/>
          <p:cNvSpPr>
            <a:spLocks noChangeShapeType="1"/>
          </p:cNvSpPr>
          <p:nvPr/>
        </p:nvSpPr>
        <p:spPr bwMode="auto">
          <a:xfrm flipV="1">
            <a:off x="5360584" y="4989270"/>
            <a:ext cx="1601349" cy="713969"/>
          </a:xfrm>
          <a:prstGeom prst="line">
            <a:avLst/>
          </a:prstGeom>
          <a:noFill/>
          <a:ln w="76200" cmpd="tri">
            <a:solidFill>
              <a:srgbClr val="063DE8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29" name="Rectangle 18"/>
          <p:cNvSpPr>
            <a:spLocks noChangeArrowheads="1"/>
          </p:cNvSpPr>
          <p:nvPr/>
        </p:nvSpPr>
        <p:spPr bwMode="auto">
          <a:xfrm>
            <a:off x="4213647" y="5856436"/>
            <a:ext cx="2292247" cy="7794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SECURE </a:t>
            </a: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CHANNEL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Confidentiality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Integrity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0" name="Line 19"/>
          <p:cNvSpPr>
            <a:spLocks noChangeShapeType="1"/>
          </p:cNvSpPr>
          <p:nvPr/>
        </p:nvSpPr>
        <p:spPr bwMode="auto">
          <a:xfrm flipH="1" flipV="1">
            <a:off x="3200949" y="5101266"/>
            <a:ext cx="2184135" cy="603725"/>
          </a:xfrm>
          <a:prstGeom prst="line">
            <a:avLst/>
          </a:prstGeom>
          <a:noFill/>
          <a:ln w="76200" cmpd="tri">
            <a:solidFill>
              <a:srgbClr val="063DE8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31" name="Rectangle 20"/>
          <p:cNvSpPr>
            <a:spLocks noChangeArrowheads="1"/>
          </p:cNvSpPr>
          <p:nvPr/>
        </p:nvSpPr>
        <p:spPr bwMode="auto">
          <a:xfrm>
            <a:off x="560035" y="3603330"/>
            <a:ext cx="618726" cy="776740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90000"/>
              </a:lnSpc>
            </a:pPr>
            <a:r>
              <a:rPr lang="en-US" sz="5200" b="1" dirty="0">
                <a:solidFill>
                  <a:schemeClr val="tx2"/>
                </a:solidFill>
              </a:rPr>
              <a:t>A</a:t>
            </a:r>
          </a:p>
        </p:txBody>
      </p:sp>
      <p:sp>
        <p:nvSpPr>
          <p:cNvPr id="32" name="Rectangle 21"/>
          <p:cNvSpPr>
            <a:spLocks noChangeArrowheads="1"/>
          </p:cNvSpPr>
          <p:nvPr/>
        </p:nvSpPr>
        <p:spPr bwMode="auto">
          <a:xfrm>
            <a:off x="9051562" y="3603330"/>
            <a:ext cx="618726" cy="776740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90000"/>
              </a:lnSpc>
            </a:pPr>
            <a:r>
              <a:rPr lang="en-US" sz="5200" b="1" dirty="0">
                <a:solidFill>
                  <a:schemeClr val="tx2"/>
                </a:solidFill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confidentiality depends only on secrecy of the key</a:t>
            </a:r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2800" dirty="0" smtClean="0"/>
              <a:t>size of key is critical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Symmetric key systems do not scale well</a:t>
            </a:r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2800" dirty="0" smtClean="0"/>
              <a:t>with N parties we need to generate and distribute N*(N-1)/2 keys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A and B can be people or computers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Symmetric-Key Encryption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251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master keys, long lifetime</a:t>
            </a:r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2800" dirty="0" smtClean="0"/>
              <a:t>prolonged use increases exposure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session keys</a:t>
            </a:r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2800" dirty="0" smtClean="0"/>
              <a:t>short-term keys communicated by means of</a:t>
            </a:r>
          </a:p>
          <a:p>
            <a:pPr marL="1485900" lvl="2" indent="-514350">
              <a:spcAft>
                <a:spcPts val="0"/>
              </a:spcAft>
              <a:buSzPct val="100000"/>
              <a:buFont typeface="Wingdings" pitchFamily="2" charset="2"/>
              <a:buChar char="§"/>
            </a:pPr>
            <a:r>
              <a:rPr lang="en-US" dirty="0" smtClean="0"/>
              <a:t>master </a:t>
            </a:r>
            <a:r>
              <a:rPr lang="en-US" dirty="0"/>
              <a:t>s</a:t>
            </a:r>
            <a:r>
              <a:rPr lang="en-US" dirty="0" smtClean="0"/>
              <a:t>ymmetric keys</a:t>
            </a:r>
          </a:p>
          <a:p>
            <a:pPr marL="1485900" lvl="2" indent="-514350">
              <a:spcAft>
                <a:spcPts val="0"/>
              </a:spcAft>
              <a:buSzPct val="100000"/>
              <a:buFont typeface="Wingdings" pitchFamily="2" charset="2"/>
              <a:buChar char="§"/>
            </a:pPr>
            <a:r>
              <a:rPr lang="en-US" dirty="0" smtClean="0"/>
              <a:t>public key technology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Master Keys and Session Keys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251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392238" y="1403184"/>
            <a:ext cx="7462838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600" dirty="0" err="1" smtClean="0"/>
              <a:t>ciphertext</a:t>
            </a:r>
            <a:r>
              <a:rPr lang="en-US" sz="3600" dirty="0" smtClean="0"/>
              <a:t> only</a:t>
            </a:r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3200" dirty="0" smtClean="0"/>
              <a:t>cryptanalyst only knows </a:t>
            </a:r>
            <a:r>
              <a:rPr lang="en-US" sz="3200" dirty="0" err="1" smtClean="0"/>
              <a:t>ciphertext</a:t>
            </a: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known plaintext</a:t>
            </a:r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3200" dirty="0" smtClean="0"/>
              <a:t>cryptanalyst  knows some plaintext-</a:t>
            </a:r>
            <a:r>
              <a:rPr lang="en-US" sz="3200" dirty="0" err="1" smtClean="0"/>
              <a:t>ciphertext</a:t>
            </a:r>
            <a:r>
              <a:rPr lang="en-US" sz="3200" dirty="0" smtClean="0"/>
              <a:t> pairs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chosen plaintext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chosen </a:t>
            </a:r>
            <a:r>
              <a:rPr lang="en-US" sz="3600" dirty="0" err="1" smtClean="0"/>
              <a:t>ciphertext</a:t>
            </a:r>
            <a:endParaRPr lang="en-US" sz="36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Cryptanalysis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251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990600" y="1136484"/>
            <a:ext cx="8208962" cy="1797216"/>
          </a:xfrm>
        </p:spPr>
        <p:txBody>
          <a:bodyPr/>
          <a:lstStyle/>
          <a:p>
            <a:pPr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40 bit key requires 2</a:t>
            </a:r>
            <a:r>
              <a:rPr lang="en-US" sz="3600" baseline="30000" dirty="0" smtClean="0"/>
              <a:t>39 </a:t>
            </a:r>
            <a:r>
              <a:rPr lang="en-US" sz="3600" dirty="0" smtClean="0">
                <a:latin typeface="Symbol" pitchFamily="18" charset="2"/>
              </a:rPr>
              <a:t></a:t>
            </a:r>
            <a:r>
              <a:rPr lang="en-US" sz="3600" dirty="0" smtClean="0"/>
              <a:t> 5 * 10</a:t>
            </a:r>
            <a:r>
              <a:rPr lang="en-US" sz="3600" baseline="30000" dirty="0" smtClean="0"/>
              <a:t>11 </a:t>
            </a:r>
            <a:r>
              <a:rPr lang="en-US" sz="3600" dirty="0" smtClean="0"/>
              <a:t>trials on average (exportable from USA, early 1990’s)</a:t>
            </a:r>
          </a:p>
          <a:p>
            <a:pPr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trials/second	time required</a:t>
            </a:r>
          </a:p>
          <a:p>
            <a:pPr>
              <a:buSzPct val="100000"/>
              <a:buFont typeface="Wingdings" pitchFamily="2" charset="2"/>
              <a:buChar char="Ø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None/>
            </a:pPr>
            <a:r>
              <a:rPr lang="en-US" sz="3600" dirty="0" smtClean="0"/>
              <a:t>	1				20,000 years</a:t>
            </a:r>
          </a:p>
          <a:p>
            <a:pPr>
              <a:buNone/>
            </a:pPr>
            <a:r>
              <a:rPr lang="en-US" sz="3600" dirty="0" smtClean="0"/>
              <a:t>		10</a:t>
            </a:r>
            <a:r>
              <a:rPr lang="en-US" sz="3600" baseline="30000" dirty="0" smtClean="0"/>
              <a:t>3</a:t>
            </a:r>
            <a:r>
              <a:rPr lang="en-US" sz="3600" dirty="0" smtClean="0"/>
              <a:t>			20 years</a:t>
            </a:r>
          </a:p>
          <a:p>
            <a:pPr>
              <a:buNone/>
            </a:pPr>
            <a:r>
              <a:rPr lang="en-US" sz="3600" dirty="0" smtClean="0"/>
              <a:t>		10</a:t>
            </a:r>
            <a:r>
              <a:rPr lang="en-US" sz="3600" baseline="30000" dirty="0" smtClean="0"/>
              <a:t>6</a:t>
            </a:r>
            <a:r>
              <a:rPr lang="en-US" sz="3600" dirty="0" smtClean="0"/>
              <a:t>			6 days</a:t>
            </a:r>
          </a:p>
          <a:p>
            <a:pPr>
              <a:buNone/>
            </a:pPr>
            <a:r>
              <a:rPr lang="en-US" sz="3600" dirty="0" smtClean="0"/>
              <a:t>		10</a:t>
            </a:r>
            <a:r>
              <a:rPr lang="en-US" sz="3600" baseline="30000" dirty="0" smtClean="0"/>
              <a:t>9</a:t>
            </a:r>
            <a:r>
              <a:rPr lang="en-US" sz="3600" dirty="0" smtClean="0"/>
              <a:t>			9 minutes</a:t>
            </a:r>
          </a:p>
          <a:p>
            <a:pPr>
              <a:buNone/>
            </a:pPr>
            <a:r>
              <a:rPr lang="en-US" sz="3600" dirty="0" smtClean="0"/>
              <a:t>		10</a:t>
            </a:r>
            <a:r>
              <a:rPr lang="en-US" sz="3600" baseline="30000" dirty="0" smtClean="0"/>
              <a:t>12</a:t>
            </a:r>
            <a:r>
              <a:rPr lang="en-US" sz="3600" dirty="0" smtClean="0"/>
              <a:t>			0.5 seconds</a:t>
            </a: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Known-Plaintext Attack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251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990600" y="1136484"/>
            <a:ext cx="8208962" cy="1797216"/>
          </a:xfrm>
        </p:spPr>
        <p:txBody>
          <a:bodyPr/>
          <a:lstStyle/>
          <a:p>
            <a:pPr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56 bit key requires 2</a:t>
            </a:r>
            <a:r>
              <a:rPr lang="en-US" sz="3600" baseline="30000" dirty="0" smtClean="0"/>
              <a:t>55 </a:t>
            </a:r>
            <a:r>
              <a:rPr lang="en-US" sz="3600" dirty="0" smtClean="0">
                <a:latin typeface="Symbol" pitchFamily="18" charset="2"/>
              </a:rPr>
              <a:t></a:t>
            </a:r>
            <a:r>
              <a:rPr lang="en-US" sz="3600" dirty="0" smtClean="0"/>
              <a:t> 3.6 * 10</a:t>
            </a:r>
            <a:r>
              <a:rPr lang="en-US" sz="3600" baseline="30000" dirty="0" smtClean="0"/>
              <a:t>^16 </a:t>
            </a:r>
            <a:r>
              <a:rPr lang="en-US" sz="3600" dirty="0" smtClean="0"/>
              <a:t>trials on average (DES, 1977) </a:t>
            </a:r>
          </a:p>
          <a:p>
            <a:pPr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trials/second	time required</a:t>
            </a:r>
          </a:p>
          <a:p>
            <a:pPr>
              <a:buSzPct val="100000"/>
              <a:buFont typeface="Wingdings" pitchFamily="2" charset="2"/>
              <a:buChar char="Ø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None/>
            </a:pPr>
            <a:r>
              <a:rPr lang="en-US" sz="3600" dirty="0" smtClean="0"/>
              <a:t>	1				10</a:t>
            </a:r>
            <a:r>
              <a:rPr lang="en-US" sz="3600" baseline="30000" dirty="0" smtClean="0"/>
              <a:t>9</a:t>
            </a:r>
            <a:r>
              <a:rPr lang="en-US" sz="3600" dirty="0" smtClean="0"/>
              <a:t> years</a:t>
            </a:r>
          </a:p>
          <a:p>
            <a:pPr>
              <a:buNone/>
            </a:pPr>
            <a:r>
              <a:rPr lang="en-US" sz="3600" dirty="0" smtClean="0"/>
              <a:t>		10</a:t>
            </a:r>
            <a:r>
              <a:rPr lang="en-US" sz="3600" baseline="30000" dirty="0" smtClean="0"/>
              <a:t>3</a:t>
            </a:r>
            <a:r>
              <a:rPr lang="en-US" sz="3600" dirty="0" smtClean="0"/>
              <a:t>			10</a:t>
            </a:r>
            <a:r>
              <a:rPr lang="en-US" sz="3600" baseline="30000" dirty="0" smtClean="0"/>
              <a:t>6</a:t>
            </a:r>
            <a:r>
              <a:rPr lang="en-US" sz="3600" dirty="0" smtClean="0"/>
              <a:t> years</a:t>
            </a:r>
          </a:p>
          <a:p>
            <a:pPr>
              <a:buNone/>
            </a:pPr>
            <a:r>
              <a:rPr lang="en-US" sz="3600" dirty="0" smtClean="0"/>
              <a:t>		10</a:t>
            </a:r>
            <a:r>
              <a:rPr lang="en-US" sz="3600" baseline="30000" dirty="0" smtClean="0"/>
              <a:t>6</a:t>
            </a:r>
            <a:r>
              <a:rPr lang="en-US" sz="3600" dirty="0" smtClean="0"/>
              <a:t>			10</a:t>
            </a:r>
            <a:r>
              <a:rPr lang="en-US" sz="3600" baseline="30000" dirty="0" smtClean="0"/>
              <a:t>3</a:t>
            </a:r>
            <a:r>
              <a:rPr lang="en-US" sz="3600" dirty="0" smtClean="0"/>
              <a:t> years</a:t>
            </a:r>
          </a:p>
          <a:p>
            <a:pPr>
              <a:buNone/>
            </a:pPr>
            <a:r>
              <a:rPr lang="en-US" sz="3600" dirty="0" smtClean="0"/>
              <a:t>		10</a:t>
            </a:r>
            <a:r>
              <a:rPr lang="en-US" sz="3600" baseline="30000" dirty="0" smtClean="0"/>
              <a:t>9</a:t>
            </a:r>
            <a:r>
              <a:rPr lang="en-US" sz="3600" dirty="0" smtClean="0"/>
              <a:t>			1 year</a:t>
            </a:r>
          </a:p>
          <a:p>
            <a:pPr>
              <a:buNone/>
            </a:pPr>
            <a:r>
              <a:rPr lang="en-US" sz="3600" dirty="0" smtClean="0"/>
              <a:t>		10</a:t>
            </a:r>
            <a:r>
              <a:rPr lang="en-US" sz="3600" baseline="30000" dirty="0" smtClean="0"/>
              <a:t>12</a:t>
            </a:r>
            <a:r>
              <a:rPr lang="en-US" sz="3600" dirty="0" smtClean="0"/>
              <a:t>			10 hours</a:t>
            </a: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Known-Plaintext Attack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251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990600" y="1136484"/>
            <a:ext cx="8208962" cy="1797216"/>
          </a:xfrm>
        </p:spPr>
        <p:txBody>
          <a:bodyPr/>
          <a:lstStyle/>
          <a:p>
            <a:pPr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80 bit key requires 2</a:t>
            </a:r>
            <a:r>
              <a:rPr lang="en-US" sz="3600" baseline="30000" dirty="0" smtClean="0"/>
              <a:t>79 </a:t>
            </a:r>
            <a:r>
              <a:rPr lang="en-US" sz="3600" dirty="0" smtClean="0">
                <a:latin typeface="Symbol" pitchFamily="18" charset="2"/>
              </a:rPr>
              <a:t></a:t>
            </a:r>
            <a:r>
              <a:rPr lang="en-US" sz="3600" dirty="0" smtClean="0"/>
              <a:t> 6 * 10</a:t>
            </a:r>
            <a:r>
              <a:rPr lang="en-US" sz="3600" baseline="30000" dirty="0" smtClean="0"/>
              <a:t>23 </a:t>
            </a:r>
            <a:r>
              <a:rPr lang="en-US" sz="3600" dirty="0" smtClean="0"/>
              <a:t>trials on average (SKIPJACK, mid-1990s) </a:t>
            </a:r>
          </a:p>
          <a:p>
            <a:pPr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trials/second	time required</a:t>
            </a:r>
          </a:p>
          <a:p>
            <a:pPr>
              <a:buSzPct val="100000"/>
              <a:buFont typeface="Wingdings" pitchFamily="2" charset="2"/>
              <a:buChar char="Ø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None/>
            </a:pPr>
            <a:r>
              <a:rPr lang="en-US" sz="3600" dirty="0" smtClean="0"/>
              <a:t>	 1				10</a:t>
            </a:r>
            <a:r>
              <a:rPr lang="en-US" sz="3600" baseline="30000" dirty="0" smtClean="0"/>
              <a:t>16</a:t>
            </a:r>
            <a:r>
              <a:rPr lang="en-US" sz="3600" dirty="0" smtClean="0"/>
              <a:t> years</a:t>
            </a:r>
          </a:p>
          <a:p>
            <a:pPr>
              <a:buNone/>
            </a:pPr>
            <a:r>
              <a:rPr lang="en-US" sz="3600" dirty="0" smtClean="0"/>
              <a:t>		10</a:t>
            </a:r>
            <a:r>
              <a:rPr lang="en-US" sz="3600" baseline="30000" dirty="0" smtClean="0"/>
              <a:t>3</a:t>
            </a:r>
            <a:r>
              <a:rPr lang="en-US" sz="3600" dirty="0" smtClean="0"/>
              <a:t>			10</a:t>
            </a:r>
            <a:r>
              <a:rPr lang="en-US" sz="3600" baseline="30000" dirty="0" smtClean="0"/>
              <a:t>13</a:t>
            </a:r>
            <a:r>
              <a:rPr lang="en-US" sz="3600" dirty="0" smtClean="0"/>
              <a:t> years</a:t>
            </a:r>
          </a:p>
          <a:p>
            <a:pPr>
              <a:buNone/>
            </a:pPr>
            <a:r>
              <a:rPr lang="en-US" sz="3600" dirty="0" smtClean="0"/>
              <a:t>		10</a:t>
            </a:r>
            <a:r>
              <a:rPr lang="en-US" sz="3600" baseline="30000" dirty="0" smtClean="0"/>
              <a:t>6</a:t>
            </a:r>
            <a:r>
              <a:rPr lang="en-US" sz="3600" dirty="0" smtClean="0"/>
              <a:t>			10</a:t>
            </a:r>
            <a:r>
              <a:rPr lang="en-US" sz="3600" baseline="30000" dirty="0" smtClean="0"/>
              <a:t>10</a:t>
            </a:r>
            <a:r>
              <a:rPr lang="en-US" sz="3600" dirty="0" smtClean="0"/>
              <a:t> years</a:t>
            </a:r>
          </a:p>
          <a:p>
            <a:pPr>
              <a:buNone/>
            </a:pPr>
            <a:r>
              <a:rPr lang="en-US" sz="3600" dirty="0" smtClean="0"/>
              <a:t>		10</a:t>
            </a:r>
            <a:r>
              <a:rPr lang="en-US" sz="3600" baseline="30000" dirty="0" smtClean="0"/>
              <a:t>9</a:t>
            </a:r>
            <a:r>
              <a:rPr lang="en-US" sz="3600" dirty="0" smtClean="0"/>
              <a:t>			10</a:t>
            </a:r>
            <a:r>
              <a:rPr lang="en-US" sz="3600" baseline="30000" dirty="0" smtClean="0"/>
              <a:t>7</a:t>
            </a:r>
            <a:r>
              <a:rPr lang="en-US" sz="3600" dirty="0" smtClean="0"/>
              <a:t> years</a:t>
            </a:r>
          </a:p>
          <a:p>
            <a:pPr>
              <a:buNone/>
            </a:pPr>
            <a:r>
              <a:rPr lang="en-US" sz="3600" dirty="0" smtClean="0"/>
              <a:t>		10</a:t>
            </a:r>
            <a:r>
              <a:rPr lang="en-US" sz="3600" baseline="30000" dirty="0" smtClean="0"/>
              <a:t>12</a:t>
            </a:r>
            <a:r>
              <a:rPr lang="en-US" sz="3600" dirty="0" smtClean="0"/>
              <a:t>			10</a:t>
            </a:r>
            <a:r>
              <a:rPr lang="en-US" sz="3600" baseline="30000" dirty="0" smtClean="0"/>
              <a:t>4</a:t>
            </a:r>
            <a:r>
              <a:rPr lang="en-US" sz="3600" dirty="0" smtClean="0"/>
              <a:t> years</a:t>
            </a: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Known-Plaintext Attack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251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990600" y="1136484"/>
            <a:ext cx="8208962" cy="1797216"/>
          </a:xfrm>
        </p:spPr>
        <p:txBody>
          <a:bodyPr/>
          <a:lstStyle/>
          <a:p>
            <a:pPr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128 bit key requires 2</a:t>
            </a:r>
            <a:r>
              <a:rPr lang="en-US" sz="3600" baseline="30000" dirty="0" smtClean="0"/>
              <a:t>127 </a:t>
            </a:r>
            <a:r>
              <a:rPr lang="en-US" sz="3600" dirty="0" smtClean="0">
                <a:latin typeface="Symbol" pitchFamily="18" charset="2"/>
              </a:rPr>
              <a:t></a:t>
            </a:r>
            <a:r>
              <a:rPr lang="en-US" sz="3600" dirty="0" smtClean="0"/>
              <a:t> 2 * 10</a:t>
            </a:r>
            <a:r>
              <a:rPr lang="en-US" sz="3600" baseline="30000" dirty="0" smtClean="0"/>
              <a:t>38 </a:t>
            </a:r>
            <a:r>
              <a:rPr lang="en-US" sz="3600" dirty="0" smtClean="0"/>
              <a:t>trials on average (AES-128, 2001) </a:t>
            </a:r>
          </a:p>
          <a:p>
            <a:pPr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trials/second	time required</a:t>
            </a:r>
          </a:p>
          <a:p>
            <a:pPr>
              <a:buSzPct val="100000"/>
              <a:buFont typeface="Wingdings" pitchFamily="2" charset="2"/>
              <a:buChar char="Ø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None/>
            </a:pPr>
            <a:r>
              <a:rPr lang="en-US" sz="3600" dirty="0" smtClean="0"/>
              <a:t>	 1				10</a:t>
            </a:r>
            <a:r>
              <a:rPr lang="en-US" sz="3600" baseline="30000" dirty="0" smtClean="0"/>
              <a:t>30</a:t>
            </a:r>
            <a:r>
              <a:rPr lang="en-US" sz="3600" dirty="0" smtClean="0"/>
              <a:t> years</a:t>
            </a:r>
          </a:p>
          <a:p>
            <a:pPr>
              <a:buNone/>
            </a:pPr>
            <a:r>
              <a:rPr lang="en-US" sz="3600" dirty="0" smtClean="0"/>
              <a:t>		10</a:t>
            </a:r>
            <a:r>
              <a:rPr lang="en-US" sz="3600" baseline="30000" dirty="0" smtClean="0"/>
              <a:t>3</a:t>
            </a:r>
            <a:r>
              <a:rPr lang="en-US" sz="3600" dirty="0" smtClean="0"/>
              <a:t>			10</a:t>
            </a:r>
            <a:r>
              <a:rPr lang="en-US" sz="3600" baseline="30000" dirty="0" smtClean="0"/>
              <a:t>27</a:t>
            </a:r>
            <a:r>
              <a:rPr lang="en-US" sz="3600" dirty="0" smtClean="0"/>
              <a:t> years</a:t>
            </a:r>
          </a:p>
          <a:p>
            <a:pPr>
              <a:buNone/>
            </a:pPr>
            <a:r>
              <a:rPr lang="en-US" sz="3600" dirty="0" smtClean="0"/>
              <a:t>		10</a:t>
            </a:r>
            <a:r>
              <a:rPr lang="en-US" sz="3600" baseline="30000" dirty="0" smtClean="0"/>
              <a:t>6</a:t>
            </a:r>
            <a:r>
              <a:rPr lang="en-US" sz="3600" dirty="0" smtClean="0"/>
              <a:t>			10</a:t>
            </a:r>
            <a:r>
              <a:rPr lang="en-US" sz="3600" baseline="30000" dirty="0" smtClean="0"/>
              <a:t>24</a:t>
            </a:r>
            <a:r>
              <a:rPr lang="en-US" sz="3600" dirty="0" smtClean="0"/>
              <a:t> years</a:t>
            </a:r>
          </a:p>
          <a:p>
            <a:pPr>
              <a:buNone/>
            </a:pPr>
            <a:r>
              <a:rPr lang="en-US" sz="3600" dirty="0" smtClean="0"/>
              <a:t>		10</a:t>
            </a:r>
            <a:r>
              <a:rPr lang="en-US" sz="3600" baseline="30000" dirty="0" smtClean="0"/>
              <a:t>9</a:t>
            </a:r>
            <a:r>
              <a:rPr lang="en-US" sz="3600" dirty="0" smtClean="0"/>
              <a:t>			10</a:t>
            </a:r>
            <a:r>
              <a:rPr lang="en-US" sz="3600" baseline="30000" dirty="0" smtClean="0"/>
              <a:t>21</a:t>
            </a:r>
            <a:r>
              <a:rPr lang="en-US" sz="3600" dirty="0" smtClean="0"/>
              <a:t> years</a:t>
            </a:r>
          </a:p>
          <a:p>
            <a:pPr>
              <a:buNone/>
            </a:pPr>
            <a:r>
              <a:rPr lang="en-US" sz="3600" dirty="0" smtClean="0"/>
              <a:t>		10</a:t>
            </a:r>
            <a:r>
              <a:rPr lang="en-US" sz="3600" baseline="30000" dirty="0" smtClean="0"/>
              <a:t>12</a:t>
            </a:r>
            <a:r>
              <a:rPr lang="en-US" sz="3600" dirty="0" smtClean="0"/>
              <a:t>			10</a:t>
            </a:r>
            <a:r>
              <a:rPr lang="en-US" sz="3600" baseline="30000" dirty="0" smtClean="0"/>
              <a:t>18</a:t>
            </a:r>
            <a:r>
              <a:rPr lang="en-US" sz="3600" dirty="0" smtClean="0"/>
              <a:t> years</a:t>
            </a:r>
          </a:p>
          <a:p>
            <a:pPr>
              <a:buNone/>
            </a:pPr>
            <a:endParaRPr lang="en-US" sz="36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Known-Plaintext Attack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251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Advanced encryption standard, 2001</a:t>
            </a:r>
          </a:p>
          <a:p>
            <a:pPr marL="1054100" lvl="1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DES, 1977: designed by IBM. Blessed by NSA.</a:t>
            </a:r>
          </a:p>
          <a:p>
            <a:pPr marL="1054100" lvl="1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SKIPJACK, early 1990s: designed by NSA, declassified 1998</a:t>
            </a:r>
          </a:p>
          <a:p>
            <a:pPr marL="1054100" lvl="1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AES, 2001: designed by open international competition, winner was a European team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3 key sizes: 128, 192, 256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Block size: 128</a:t>
            </a:r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2800" dirty="0" smtClean="0"/>
              <a:t>Previously most (e.g. DES) used 64 bit block size</a:t>
            </a:r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2800" dirty="0" smtClean="0"/>
              <a:t>128 bit block size is safer due to birthday attack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AES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251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Symmetric-Key Encryption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1860366" y="2371384"/>
            <a:ext cx="2128132" cy="1041206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9735" tIns="48992" rIns="99735" bIns="48992" anchor="ctr"/>
          <a:lstStyle/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Encryption</a:t>
            </a:r>
          </a:p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Algorithm E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6396647" y="2371384"/>
            <a:ext cx="2128132" cy="1041206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9735" tIns="48992" rIns="99735" bIns="48992" anchor="ctr"/>
          <a:lstStyle/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Decryption</a:t>
            </a:r>
          </a:p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Algorithm D</a:t>
            </a:r>
          </a:p>
        </p:txBody>
      </p:sp>
      <p:sp>
        <p:nvSpPr>
          <p:cNvPr id="16" name="Line 5"/>
          <p:cNvSpPr>
            <a:spLocks noChangeShapeType="1"/>
          </p:cNvSpPr>
          <p:nvPr/>
        </p:nvSpPr>
        <p:spPr bwMode="auto">
          <a:xfrm>
            <a:off x="784049" y="2891111"/>
            <a:ext cx="992312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17" name="Line 6"/>
          <p:cNvSpPr>
            <a:spLocks noChangeShapeType="1"/>
          </p:cNvSpPr>
          <p:nvPr/>
        </p:nvSpPr>
        <p:spPr bwMode="auto">
          <a:xfrm>
            <a:off x="4048002" y="2891111"/>
            <a:ext cx="2264640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18" name="Line 7"/>
          <p:cNvSpPr>
            <a:spLocks noChangeShapeType="1"/>
          </p:cNvSpPr>
          <p:nvPr/>
        </p:nvSpPr>
        <p:spPr bwMode="auto">
          <a:xfrm>
            <a:off x="8610534" y="2891111"/>
            <a:ext cx="992312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812231" y="1828905"/>
            <a:ext cx="766188" cy="5384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8832977" y="1828905"/>
            <a:ext cx="766188" cy="5384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4322768" y="1949387"/>
            <a:ext cx="1279149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 err="1">
                <a:solidFill>
                  <a:schemeClr val="tx2"/>
                </a:solidFill>
                <a:latin typeface="Arial" charset="0"/>
              </a:rPr>
              <a:t>Ciphertext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3831783" y="1394064"/>
            <a:ext cx="2523079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INSECURE CHANNEL</a:t>
            </a:r>
          </a:p>
        </p:txBody>
      </p:sp>
      <p:sp>
        <p:nvSpPr>
          <p:cNvPr id="23" name="Line 12"/>
          <p:cNvSpPr>
            <a:spLocks noChangeShapeType="1"/>
          </p:cNvSpPr>
          <p:nvPr/>
        </p:nvSpPr>
        <p:spPr bwMode="auto">
          <a:xfrm flipV="1">
            <a:off x="2938433" y="3356591"/>
            <a:ext cx="0" cy="1291444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24" name="Line 13"/>
          <p:cNvSpPr>
            <a:spLocks noChangeShapeType="1"/>
          </p:cNvSpPr>
          <p:nvPr/>
        </p:nvSpPr>
        <p:spPr bwMode="auto">
          <a:xfrm flipV="1">
            <a:off x="7474714" y="3356591"/>
            <a:ext cx="0" cy="1291444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25" name="Rectangle 14"/>
          <p:cNvSpPr>
            <a:spLocks noChangeArrowheads="1"/>
          </p:cNvSpPr>
          <p:nvPr/>
        </p:nvSpPr>
        <p:spPr bwMode="auto">
          <a:xfrm>
            <a:off x="2745923" y="4875525"/>
            <a:ext cx="304523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K</a:t>
            </a:r>
          </a:p>
        </p:txBody>
      </p:sp>
      <p:sp>
        <p:nvSpPr>
          <p:cNvPr id="26" name="Rectangle 15"/>
          <p:cNvSpPr>
            <a:spLocks noChangeArrowheads="1"/>
          </p:cNvSpPr>
          <p:nvPr/>
        </p:nvSpPr>
        <p:spPr bwMode="auto">
          <a:xfrm>
            <a:off x="7254202" y="4847528"/>
            <a:ext cx="304523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K</a:t>
            </a:r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404865" y="4875525"/>
            <a:ext cx="1804934" cy="7794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Symmetric </a:t>
            </a:r>
            <a:r>
              <a:rPr lang="en-US" b="1" dirty="0">
                <a:solidFill>
                  <a:schemeClr val="tx2"/>
                </a:solidFill>
                <a:latin typeface="Arial" charset="0"/>
              </a:rPr>
              <a:t>Key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shared by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A and B</a:t>
            </a:r>
          </a:p>
        </p:txBody>
      </p:sp>
      <p:sp>
        <p:nvSpPr>
          <p:cNvPr id="28" name="Line 17"/>
          <p:cNvSpPr>
            <a:spLocks noChangeShapeType="1"/>
          </p:cNvSpPr>
          <p:nvPr/>
        </p:nvSpPr>
        <p:spPr bwMode="auto">
          <a:xfrm flipV="1">
            <a:off x="5360584" y="4989270"/>
            <a:ext cx="1601349" cy="713969"/>
          </a:xfrm>
          <a:prstGeom prst="line">
            <a:avLst/>
          </a:prstGeom>
          <a:noFill/>
          <a:ln w="76200" cmpd="tri">
            <a:solidFill>
              <a:srgbClr val="063DE8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29" name="Rectangle 18"/>
          <p:cNvSpPr>
            <a:spLocks noChangeArrowheads="1"/>
          </p:cNvSpPr>
          <p:nvPr/>
        </p:nvSpPr>
        <p:spPr bwMode="auto">
          <a:xfrm>
            <a:off x="4213647" y="5856436"/>
            <a:ext cx="2292247" cy="7794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SECURE </a:t>
            </a: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CHANNEL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Confidentiality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Integrity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0" name="Line 19"/>
          <p:cNvSpPr>
            <a:spLocks noChangeShapeType="1"/>
          </p:cNvSpPr>
          <p:nvPr/>
        </p:nvSpPr>
        <p:spPr bwMode="auto">
          <a:xfrm flipH="1" flipV="1">
            <a:off x="3200949" y="5101266"/>
            <a:ext cx="2184135" cy="603725"/>
          </a:xfrm>
          <a:prstGeom prst="line">
            <a:avLst/>
          </a:prstGeom>
          <a:noFill/>
          <a:ln w="76200" cmpd="tri">
            <a:solidFill>
              <a:srgbClr val="063DE8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31" name="Rectangle 20"/>
          <p:cNvSpPr>
            <a:spLocks noChangeArrowheads="1"/>
          </p:cNvSpPr>
          <p:nvPr/>
        </p:nvSpPr>
        <p:spPr bwMode="auto">
          <a:xfrm>
            <a:off x="560035" y="3603330"/>
            <a:ext cx="618726" cy="776740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90000"/>
              </a:lnSpc>
            </a:pPr>
            <a:r>
              <a:rPr lang="en-US" sz="5200" b="1" dirty="0">
                <a:solidFill>
                  <a:schemeClr val="tx2"/>
                </a:solidFill>
              </a:rPr>
              <a:t>A</a:t>
            </a:r>
          </a:p>
        </p:txBody>
      </p:sp>
      <p:sp>
        <p:nvSpPr>
          <p:cNvPr id="32" name="Rectangle 21"/>
          <p:cNvSpPr>
            <a:spLocks noChangeArrowheads="1"/>
          </p:cNvSpPr>
          <p:nvPr/>
        </p:nvSpPr>
        <p:spPr bwMode="auto">
          <a:xfrm>
            <a:off x="9051562" y="3603330"/>
            <a:ext cx="618726" cy="776740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90000"/>
              </a:lnSpc>
            </a:pPr>
            <a:r>
              <a:rPr lang="en-US" sz="5200" b="1" dirty="0">
                <a:solidFill>
                  <a:schemeClr val="tx2"/>
                </a:solidFill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2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789113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54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/>
              <a:t>Basic Concepts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4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dirty="0">
                <a:solidFill>
                  <a:schemeClr val="tx2"/>
                </a:solidFill>
              </a:rPr>
              <a:t> </a:t>
            </a:r>
            <a:endParaRPr lang="en-GB" sz="4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Password Derived Keys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1860366" y="1761784"/>
            <a:ext cx="2128132" cy="1041206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9735" tIns="48992" rIns="99735" bIns="48992" anchor="ctr"/>
          <a:lstStyle/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Encryption</a:t>
            </a:r>
          </a:p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Algorithm E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6396647" y="1761784"/>
            <a:ext cx="2128132" cy="1041206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9735" tIns="48992" rIns="99735" bIns="48992" anchor="ctr"/>
          <a:lstStyle/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Decryption</a:t>
            </a:r>
          </a:p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Algorithm D</a:t>
            </a:r>
          </a:p>
        </p:txBody>
      </p:sp>
      <p:sp>
        <p:nvSpPr>
          <p:cNvPr id="16" name="Line 5"/>
          <p:cNvSpPr>
            <a:spLocks noChangeShapeType="1"/>
          </p:cNvSpPr>
          <p:nvPr/>
        </p:nvSpPr>
        <p:spPr bwMode="auto">
          <a:xfrm>
            <a:off x="784049" y="2281511"/>
            <a:ext cx="992312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17" name="Line 6"/>
          <p:cNvSpPr>
            <a:spLocks noChangeShapeType="1"/>
          </p:cNvSpPr>
          <p:nvPr/>
        </p:nvSpPr>
        <p:spPr bwMode="auto">
          <a:xfrm>
            <a:off x="4048002" y="2281511"/>
            <a:ext cx="2264640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18" name="Line 7"/>
          <p:cNvSpPr>
            <a:spLocks noChangeShapeType="1"/>
          </p:cNvSpPr>
          <p:nvPr/>
        </p:nvSpPr>
        <p:spPr bwMode="auto">
          <a:xfrm>
            <a:off x="8610534" y="2281511"/>
            <a:ext cx="992312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812231" y="1219305"/>
            <a:ext cx="766188" cy="5384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8832977" y="1219305"/>
            <a:ext cx="766188" cy="5384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4341818" y="1701737"/>
            <a:ext cx="1279149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 err="1">
                <a:solidFill>
                  <a:schemeClr val="tx2"/>
                </a:solidFill>
                <a:latin typeface="Arial" charset="0"/>
              </a:rPr>
              <a:t>Ciphertext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3850833" y="1146414"/>
            <a:ext cx="2523079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INSECURE CHANNEL</a:t>
            </a:r>
          </a:p>
        </p:txBody>
      </p:sp>
      <p:sp>
        <p:nvSpPr>
          <p:cNvPr id="23" name="Line 12"/>
          <p:cNvSpPr>
            <a:spLocks noChangeShapeType="1"/>
          </p:cNvSpPr>
          <p:nvPr/>
        </p:nvSpPr>
        <p:spPr bwMode="auto">
          <a:xfrm flipV="1">
            <a:off x="2938433" y="2766040"/>
            <a:ext cx="0" cy="605809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24" name="Line 13"/>
          <p:cNvSpPr>
            <a:spLocks noChangeShapeType="1"/>
          </p:cNvSpPr>
          <p:nvPr/>
        </p:nvSpPr>
        <p:spPr bwMode="auto">
          <a:xfrm flipV="1">
            <a:off x="7474714" y="2766041"/>
            <a:ext cx="0" cy="605808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25" name="Rectangle 14"/>
          <p:cNvSpPr>
            <a:spLocks noChangeArrowheads="1"/>
          </p:cNvSpPr>
          <p:nvPr/>
        </p:nvSpPr>
        <p:spPr bwMode="auto">
          <a:xfrm>
            <a:off x="2793548" y="3437250"/>
            <a:ext cx="304523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K</a:t>
            </a:r>
          </a:p>
        </p:txBody>
      </p:sp>
      <p:sp>
        <p:nvSpPr>
          <p:cNvPr id="26" name="Rectangle 15"/>
          <p:cNvSpPr>
            <a:spLocks noChangeArrowheads="1"/>
          </p:cNvSpPr>
          <p:nvPr/>
        </p:nvSpPr>
        <p:spPr bwMode="auto">
          <a:xfrm>
            <a:off x="7301827" y="3409253"/>
            <a:ext cx="304523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K</a:t>
            </a:r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-23760" y="4189725"/>
            <a:ext cx="1804934" cy="7794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Symmetric </a:t>
            </a:r>
            <a:r>
              <a:rPr lang="en-US" b="1" dirty="0">
                <a:solidFill>
                  <a:schemeClr val="tx2"/>
                </a:solidFill>
                <a:latin typeface="Arial" charset="0"/>
              </a:rPr>
              <a:t>Key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shared by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A and B</a:t>
            </a:r>
          </a:p>
        </p:txBody>
      </p:sp>
      <p:sp>
        <p:nvSpPr>
          <p:cNvPr id="31" name="Rectangle 20"/>
          <p:cNvSpPr>
            <a:spLocks noChangeArrowheads="1"/>
          </p:cNvSpPr>
          <p:nvPr/>
        </p:nvSpPr>
        <p:spPr bwMode="auto">
          <a:xfrm>
            <a:off x="560035" y="2993730"/>
            <a:ext cx="618726" cy="776740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90000"/>
              </a:lnSpc>
            </a:pPr>
            <a:r>
              <a:rPr lang="en-US" sz="5200" b="1" dirty="0">
                <a:solidFill>
                  <a:schemeClr val="tx2"/>
                </a:solidFill>
              </a:rPr>
              <a:t>A</a:t>
            </a:r>
          </a:p>
        </p:txBody>
      </p:sp>
      <p:sp>
        <p:nvSpPr>
          <p:cNvPr id="32" name="Rectangle 21"/>
          <p:cNvSpPr>
            <a:spLocks noChangeArrowheads="1"/>
          </p:cNvSpPr>
          <p:nvPr/>
        </p:nvSpPr>
        <p:spPr bwMode="auto">
          <a:xfrm>
            <a:off x="9051562" y="2993730"/>
            <a:ext cx="618726" cy="776740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90000"/>
              </a:lnSpc>
            </a:pPr>
            <a:r>
              <a:rPr lang="en-US" sz="5200" b="1" dirty="0">
                <a:solidFill>
                  <a:schemeClr val="tx2"/>
                </a:solidFill>
              </a:rPr>
              <a:t>B</a:t>
            </a:r>
          </a:p>
        </p:txBody>
      </p:sp>
      <p:sp>
        <p:nvSpPr>
          <p:cNvPr id="33" name="Line 12"/>
          <p:cNvSpPr>
            <a:spLocks noChangeShapeType="1"/>
          </p:cNvSpPr>
          <p:nvPr/>
        </p:nvSpPr>
        <p:spPr bwMode="auto">
          <a:xfrm flipV="1">
            <a:off x="2938433" y="3770470"/>
            <a:ext cx="0" cy="59198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34" name="Rectangle 3"/>
          <p:cNvSpPr>
            <a:spLocks noChangeArrowheads="1"/>
          </p:cNvSpPr>
          <p:nvPr/>
        </p:nvSpPr>
        <p:spPr bwMode="auto">
          <a:xfrm>
            <a:off x="1879416" y="4400209"/>
            <a:ext cx="2128132" cy="656869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9735" tIns="48992" rIns="99735" bIns="48992" anchor="ctr"/>
          <a:lstStyle/>
          <a:p>
            <a:pPr algn="ctr" defTabSz="986842"/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Key Derivation</a:t>
            </a:r>
          </a:p>
          <a:p>
            <a:pPr algn="ctr" defTabSz="986842"/>
            <a:r>
              <a:rPr lang="en-US" b="1" dirty="0" smtClean="0">
                <a:solidFill>
                  <a:schemeClr val="tx2"/>
                </a:solidFill>
              </a:rPr>
              <a:t>Function</a:t>
            </a:r>
          </a:p>
        </p:txBody>
      </p:sp>
      <p:sp>
        <p:nvSpPr>
          <p:cNvPr id="35" name="Line 12"/>
          <p:cNvSpPr>
            <a:spLocks noChangeShapeType="1"/>
          </p:cNvSpPr>
          <p:nvPr/>
        </p:nvSpPr>
        <p:spPr bwMode="auto">
          <a:xfrm flipV="1">
            <a:off x="2938433" y="5027770"/>
            <a:ext cx="0" cy="59198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36" name="Rectangle 14"/>
          <p:cNvSpPr>
            <a:spLocks noChangeArrowheads="1"/>
          </p:cNvSpPr>
          <p:nvPr/>
        </p:nvSpPr>
        <p:spPr bwMode="auto">
          <a:xfrm>
            <a:off x="2326823" y="5761350"/>
            <a:ext cx="1227853" cy="5384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Password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(salted)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7" name="Line 12"/>
          <p:cNvSpPr>
            <a:spLocks noChangeShapeType="1"/>
          </p:cNvSpPr>
          <p:nvPr/>
        </p:nvSpPr>
        <p:spPr bwMode="auto">
          <a:xfrm flipV="1">
            <a:off x="7453283" y="3770470"/>
            <a:ext cx="0" cy="59198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38" name="Rectangle 3"/>
          <p:cNvSpPr>
            <a:spLocks noChangeArrowheads="1"/>
          </p:cNvSpPr>
          <p:nvPr/>
        </p:nvSpPr>
        <p:spPr bwMode="auto">
          <a:xfrm>
            <a:off x="6394266" y="4400209"/>
            <a:ext cx="2128132" cy="656869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9735" tIns="48992" rIns="99735" bIns="48992" anchor="ctr"/>
          <a:lstStyle/>
          <a:p>
            <a:pPr algn="ctr" defTabSz="986842"/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Key Derivation</a:t>
            </a:r>
          </a:p>
          <a:p>
            <a:pPr algn="ctr" defTabSz="986842"/>
            <a:r>
              <a:rPr lang="en-US" b="1" dirty="0" smtClean="0">
                <a:solidFill>
                  <a:schemeClr val="tx2"/>
                </a:solidFill>
              </a:rPr>
              <a:t>Function</a:t>
            </a:r>
          </a:p>
        </p:txBody>
      </p:sp>
      <p:sp>
        <p:nvSpPr>
          <p:cNvPr id="39" name="Line 12"/>
          <p:cNvSpPr>
            <a:spLocks noChangeShapeType="1"/>
          </p:cNvSpPr>
          <p:nvPr/>
        </p:nvSpPr>
        <p:spPr bwMode="auto">
          <a:xfrm flipV="1">
            <a:off x="7453283" y="5027770"/>
            <a:ext cx="0" cy="59198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40" name="Rectangle 14"/>
          <p:cNvSpPr>
            <a:spLocks noChangeArrowheads="1"/>
          </p:cNvSpPr>
          <p:nvPr/>
        </p:nvSpPr>
        <p:spPr bwMode="auto">
          <a:xfrm>
            <a:off x="6841673" y="5761350"/>
            <a:ext cx="1227853" cy="5384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Password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(salted)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Password Derived Keys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1860366" y="1761784"/>
            <a:ext cx="2128132" cy="1041206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9735" tIns="48992" rIns="99735" bIns="48992" anchor="ctr"/>
          <a:lstStyle/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Encryption</a:t>
            </a:r>
          </a:p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Algorithm E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6396647" y="1761784"/>
            <a:ext cx="2128132" cy="1041206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9735" tIns="48992" rIns="99735" bIns="48992" anchor="ctr"/>
          <a:lstStyle/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Decryption</a:t>
            </a:r>
          </a:p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Algorithm D</a:t>
            </a:r>
          </a:p>
        </p:txBody>
      </p:sp>
      <p:sp>
        <p:nvSpPr>
          <p:cNvPr id="16" name="Line 5"/>
          <p:cNvSpPr>
            <a:spLocks noChangeShapeType="1"/>
          </p:cNvSpPr>
          <p:nvPr/>
        </p:nvSpPr>
        <p:spPr bwMode="auto">
          <a:xfrm>
            <a:off x="784049" y="2281511"/>
            <a:ext cx="992312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17" name="Line 6"/>
          <p:cNvSpPr>
            <a:spLocks noChangeShapeType="1"/>
          </p:cNvSpPr>
          <p:nvPr/>
        </p:nvSpPr>
        <p:spPr bwMode="auto">
          <a:xfrm>
            <a:off x="4048002" y="2281511"/>
            <a:ext cx="2264640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18" name="Line 7"/>
          <p:cNvSpPr>
            <a:spLocks noChangeShapeType="1"/>
          </p:cNvSpPr>
          <p:nvPr/>
        </p:nvSpPr>
        <p:spPr bwMode="auto">
          <a:xfrm>
            <a:off x="8610534" y="2281511"/>
            <a:ext cx="992312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812231" y="1219305"/>
            <a:ext cx="766188" cy="5384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8832977" y="1219305"/>
            <a:ext cx="766188" cy="5384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4341818" y="1701737"/>
            <a:ext cx="1279149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 err="1">
                <a:solidFill>
                  <a:schemeClr val="tx2"/>
                </a:solidFill>
                <a:latin typeface="Arial" charset="0"/>
              </a:rPr>
              <a:t>Ciphertext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3850833" y="1146414"/>
            <a:ext cx="2523079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INSECURE CHANNEL</a:t>
            </a:r>
          </a:p>
        </p:txBody>
      </p:sp>
      <p:sp>
        <p:nvSpPr>
          <p:cNvPr id="23" name="Line 12"/>
          <p:cNvSpPr>
            <a:spLocks noChangeShapeType="1"/>
          </p:cNvSpPr>
          <p:nvPr/>
        </p:nvSpPr>
        <p:spPr bwMode="auto">
          <a:xfrm flipV="1">
            <a:off x="2938433" y="2766040"/>
            <a:ext cx="0" cy="605809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24" name="Line 13"/>
          <p:cNvSpPr>
            <a:spLocks noChangeShapeType="1"/>
          </p:cNvSpPr>
          <p:nvPr/>
        </p:nvSpPr>
        <p:spPr bwMode="auto">
          <a:xfrm flipV="1">
            <a:off x="7474714" y="2766041"/>
            <a:ext cx="0" cy="605808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25" name="Rectangle 14"/>
          <p:cNvSpPr>
            <a:spLocks noChangeArrowheads="1"/>
          </p:cNvSpPr>
          <p:nvPr/>
        </p:nvSpPr>
        <p:spPr bwMode="auto">
          <a:xfrm>
            <a:off x="2793548" y="3437250"/>
            <a:ext cx="304523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K</a:t>
            </a:r>
          </a:p>
        </p:txBody>
      </p:sp>
      <p:sp>
        <p:nvSpPr>
          <p:cNvPr id="26" name="Rectangle 15"/>
          <p:cNvSpPr>
            <a:spLocks noChangeArrowheads="1"/>
          </p:cNvSpPr>
          <p:nvPr/>
        </p:nvSpPr>
        <p:spPr bwMode="auto">
          <a:xfrm>
            <a:off x="7301827" y="3409253"/>
            <a:ext cx="304523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K</a:t>
            </a:r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-23760" y="4189725"/>
            <a:ext cx="1804934" cy="7794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Symmetric </a:t>
            </a:r>
            <a:r>
              <a:rPr lang="en-US" b="1" dirty="0">
                <a:solidFill>
                  <a:schemeClr val="tx2"/>
                </a:solidFill>
                <a:latin typeface="Arial" charset="0"/>
              </a:rPr>
              <a:t>Key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shared by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A and B</a:t>
            </a:r>
          </a:p>
        </p:txBody>
      </p:sp>
      <p:sp>
        <p:nvSpPr>
          <p:cNvPr id="31" name="Rectangle 20"/>
          <p:cNvSpPr>
            <a:spLocks noChangeArrowheads="1"/>
          </p:cNvSpPr>
          <p:nvPr/>
        </p:nvSpPr>
        <p:spPr bwMode="auto">
          <a:xfrm>
            <a:off x="560035" y="2993730"/>
            <a:ext cx="618726" cy="776740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90000"/>
              </a:lnSpc>
            </a:pPr>
            <a:r>
              <a:rPr lang="en-US" sz="5200" b="1" dirty="0">
                <a:solidFill>
                  <a:schemeClr val="tx2"/>
                </a:solidFill>
              </a:rPr>
              <a:t>A</a:t>
            </a:r>
          </a:p>
        </p:txBody>
      </p:sp>
      <p:sp>
        <p:nvSpPr>
          <p:cNvPr id="32" name="Rectangle 21"/>
          <p:cNvSpPr>
            <a:spLocks noChangeArrowheads="1"/>
          </p:cNvSpPr>
          <p:nvPr/>
        </p:nvSpPr>
        <p:spPr bwMode="auto">
          <a:xfrm>
            <a:off x="9051562" y="2993730"/>
            <a:ext cx="618726" cy="776740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90000"/>
              </a:lnSpc>
            </a:pPr>
            <a:r>
              <a:rPr lang="en-US" sz="5200" b="1" dirty="0">
                <a:solidFill>
                  <a:schemeClr val="tx2"/>
                </a:solidFill>
              </a:rPr>
              <a:t>B</a:t>
            </a:r>
          </a:p>
        </p:txBody>
      </p:sp>
      <p:sp>
        <p:nvSpPr>
          <p:cNvPr id="33" name="Line 12"/>
          <p:cNvSpPr>
            <a:spLocks noChangeShapeType="1"/>
          </p:cNvSpPr>
          <p:nvPr/>
        </p:nvSpPr>
        <p:spPr bwMode="auto">
          <a:xfrm flipV="1">
            <a:off x="2938433" y="3770470"/>
            <a:ext cx="0" cy="59198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34" name="Rectangle 3"/>
          <p:cNvSpPr>
            <a:spLocks noChangeArrowheads="1"/>
          </p:cNvSpPr>
          <p:nvPr/>
        </p:nvSpPr>
        <p:spPr bwMode="auto">
          <a:xfrm>
            <a:off x="1879416" y="4400209"/>
            <a:ext cx="2128132" cy="656869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9735" tIns="48992" rIns="99735" bIns="48992" anchor="ctr"/>
          <a:lstStyle/>
          <a:p>
            <a:pPr algn="ctr" defTabSz="986842"/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Key Derivation</a:t>
            </a:r>
          </a:p>
          <a:p>
            <a:pPr algn="ctr" defTabSz="986842"/>
            <a:r>
              <a:rPr lang="en-US" b="1" dirty="0" smtClean="0">
                <a:solidFill>
                  <a:schemeClr val="tx2"/>
                </a:solidFill>
              </a:rPr>
              <a:t>Function</a:t>
            </a:r>
          </a:p>
        </p:txBody>
      </p:sp>
      <p:sp>
        <p:nvSpPr>
          <p:cNvPr id="35" name="Line 12"/>
          <p:cNvSpPr>
            <a:spLocks noChangeShapeType="1"/>
          </p:cNvSpPr>
          <p:nvPr/>
        </p:nvSpPr>
        <p:spPr bwMode="auto">
          <a:xfrm flipV="1">
            <a:off x="2938433" y="5027770"/>
            <a:ext cx="0" cy="59198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36" name="Rectangle 14"/>
          <p:cNvSpPr>
            <a:spLocks noChangeArrowheads="1"/>
          </p:cNvSpPr>
          <p:nvPr/>
        </p:nvSpPr>
        <p:spPr bwMode="auto">
          <a:xfrm>
            <a:off x="2326823" y="5761350"/>
            <a:ext cx="1227853" cy="5384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Password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(salted)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7" name="Line 12"/>
          <p:cNvSpPr>
            <a:spLocks noChangeShapeType="1"/>
          </p:cNvSpPr>
          <p:nvPr/>
        </p:nvSpPr>
        <p:spPr bwMode="auto">
          <a:xfrm flipV="1">
            <a:off x="7453283" y="3770470"/>
            <a:ext cx="0" cy="59198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38" name="Rectangle 3"/>
          <p:cNvSpPr>
            <a:spLocks noChangeArrowheads="1"/>
          </p:cNvSpPr>
          <p:nvPr/>
        </p:nvSpPr>
        <p:spPr bwMode="auto">
          <a:xfrm>
            <a:off x="6394266" y="4400209"/>
            <a:ext cx="2128132" cy="656869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9735" tIns="48992" rIns="99735" bIns="48992" anchor="ctr"/>
          <a:lstStyle/>
          <a:p>
            <a:pPr algn="ctr" defTabSz="986842"/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Key Derivation</a:t>
            </a:r>
          </a:p>
          <a:p>
            <a:pPr algn="ctr" defTabSz="986842"/>
            <a:r>
              <a:rPr lang="en-US" b="1" dirty="0" smtClean="0">
                <a:solidFill>
                  <a:schemeClr val="tx2"/>
                </a:solidFill>
              </a:rPr>
              <a:t>Function</a:t>
            </a:r>
          </a:p>
        </p:txBody>
      </p:sp>
      <p:sp>
        <p:nvSpPr>
          <p:cNvPr id="39" name="Line 12"/>
          <p:cNvSpPr>
            <a:spLocks noChangeShapeType="1"/>
          </p:cNvSpPr>
          <p:nvPr/>
        </p:nvSpPr>
        <p:spPr bwMode="auto">
          <a:xfrm flipV="1">
            <a:off x="7453283" y="5027770"/>
            <a:ext cx="0" cy="59198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40" name="Rectangle 14"/>
          <p:cNvSpPr>
            <a:spLocks noChangeArrowheads="1"/>
          </p:cNvSpPr>
          <p:nvPr/>
        </p:nvSpPr>
        <p:spPr bwMode="auto">
          <a:xfrm>
            <a:off x="6841673" y="5761350"/>
            <a:ext cx="1227853" cy="5384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Password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(salted)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467224" y="5686365"/>
            <a:ext cx="1600202" cy="707886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Dictionary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attack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Perfect Secrecy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" name="Line 3"/>
          <p:cNvSpPr>
            <a:spLocks noChangeShapeType="1"/>
          </p:cNvSpPr>
          <p:nvPr/>
        </p:nvSpPr>
        <p:spPr bwMode="auto">
          <a:xfrm>
            <a:off x="2187575" y="2352675"/>
            <a:ext cx="1079500" cy="0"/>
          </a:xfrm>
          <a:prstGeom prst="line">
            <a:avLst/>
          </a:prstGeom>
          <a:noFill/>
          <a:ln w="50800">
            <a:solidFill>
              <a:srgbClr val="114FFB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Line 4"/>
          <p:cNvSpPr>
            <a:spLocks noChangeShapeType="1"/>
          </p:cNvSpPr>
          <p:nvPr/>
        </p:nvSpPr>
        <p:spPr bwMode="auto">
          <a:xfrm>
            <a:off x="3910013" y="2378075"/>
            <a:ext cx="2378075" cy="0"/>
          </a:xfrm>
          <a:prstGeom prst="line">
            <a:avLst/>
          </a:prstGeom>
          <a:noFill/>
          <a:ln w="50800">
            <a:solidFill>
              <a:srgbClr val="114FFB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Line 5"/>
          <p:cNvSpPr>
            <a:spLocks noChangeShapeType="1"/>
          </p:cNvSpPr>
          <p:nvPr/>
        </p:nvSpPr>
        <p:spPr bwMode="auto">
          <a:xfrm>
            <a:off x="6904038" y="2378075"/>
            <a:ext cx="1079500" cy="0"/>
          </a:xfrm>
          <a:prstGeom prst="line">
            <a:avLst/>
          </a:prstGeom>
          <a:noFill/>
          <a:ln w="50800">
            <a:solidFill>
              <a:srgbClr val="114FFB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Rectangle 6"/>
          <p:cNvSpPr>
            <a:spLocks noChangeArrowheads="1"/>
          </p:cNvSpPr>
          <p:nvPr/>
        </p:nvSpPr>
        <p:spPr bwMode="auto">
          <a:xfrm>
            <a:off x="1311275" y="1368425"/>
            <a:ext cx="968375" cy="6985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45" name="Rectangle 7"/>
          <p:cNvSpPr>
            <a:spLocks noChangeArrowheads="1"/>
          </p:cNvSpPr>
          <p:nvPr/>
        </p:nvSpPr>
        <p:spPr bwMode="auto">
          <a:xfrm>
            <a:off x="8116888" y="1368425"/>
            <a:ext cx="968375" cy="6985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46" name="Rectangle 8"/>
          <p:cNvSpPr>
            <a:spLocks noChangeArrowheads="1"/>
          </p:cNvSpPr>
          <p:nvPr/>
        </p:nvSpPr>
        <p:spPr bwMode="auto">
          <a:xfrm>
            <a:off x="4437063" y="1343025"/>
            <a:ext cx="1647825" cy="3810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Ciphertext</a:t>
            </a:r>
          </a:p>
        </p:txBody>
      </p:sp>
      <p:sp>
        <p:nvSpPr>
          <p:cNvPr id="47" name="Line 9"/>
          <p:cNvSpPr>
            <a:spLocks noChangeShapeType="1"/>
          </p:cNvSpPr>
          <p:nvPr/>
        </p:nvSpPr>
        <p:spPr bwMode="auto">
          <a:xfrm flipV="1">
            <a:off x="3575050" y="2555875"/>
            <a:ext cx="0" cy="1371600"/>
          </a:xfrm>
          <a:prstGeom prst="line">
            <a:avLst/>
          </a:prstGeom>
          <a:noFill/>
          <a:ln w="50800">
            <a:solidFill>
              <a:srgbClr val="114FFB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Rectangle 10"/>
          <p:cNvSpPr>
            <a:spLocks noChangeArrowheads="1"/>
          </p:cNvSpPr>
          <p:nvPr/>
        </p:nvSpPr>
        <p:spPr bwMode="auto">
          <a:xfrm>
            <a:off x="3335338" y="4175125"/>
            <a:ext cx="444500" cy="3810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Ki</a:t>
            </a:r>
          </a:p>
        </p:txBody>
      </p:sp>
      <p:sp>
        <p:nvSpPr>
          <p:cNvPr id="49" name="Rectangle 11"/>
          <p:cNvSpPr>
            <a:spLocks noChangeArrowheads="1"/>
          </p:cNvSpPr>
          <p:nvPr/>
        </p:nvSpPr>
        <p:spPr bwMode="auto">
          <a:xfrm>
            <a:off x="962025" y="4175125"/>
            <a:ext cx="1795363" cy="292259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Symmetric </a:t>
            </a:r>
            <a:r>
              <a:rPr lang="en-US" b="1" dirty="0">
                <a:solidFill>
                  <a:schemeClr val="tx2"/>
                </a:solidFill>
                <a:latin typeface="Arial" charset="0"/>
              </a:rPr>
              <a:t>Key</a:t>
            </a:r>
          </a:p>
        </p:txBody>
      </p:sp>
      <p:sp>
        <p:nvSpPr>
          <p:cNvPr id="50" name="Oval 12"/>
          <p:cNvSpPr>
            <a:spLocks noChangeArrowheads="1"/>
          </p:cNvSpPr>
          <p:nvPr/>
        </p:nvSpPr>
        <p:spPr bwMode="auto">
          <a:xfrm>
            <a:off x="3344863" y="2174875"/>
            <a:ext cx="485775" cy="381000"/>
          </a:xfrm>
          <a:prstGeom prst="ellipse">
            <a:avLst/>
          </a:prstGeom>
          <a:noFill/>
          <a:ln w="50800">
            <a:solidFill>
              <a:srgbClr val="114FFB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/>
            <a:r>
              <a:rPr lang="en-US" b="1">
                <a:solidFill>
                  <a:schemeClr val="tx2"/>
                </a:solidFill>
                <a:latin typeface="Arial" charset="0"/>
              </a:rPr>
              <a:t>+</a:t>
            </a:r>
          </a:p>
        </p:txBody>
      </p:sp>
      <p:sp>
        <p:nvSpPr>
          <p:cNvPr id="51" name="Rectangle 13"/>
          <p:cNvSpPr>
            <a:spLocks noChangeArrowheads="1"/>
          </p:cNvSpPr>
          <p:nvPr/>
        </p:nvSpPr>
        <p:spPr bwMode="auto">
          <a:xfrm>
            <a:off x="1979613" y="2473325"/>
            <a:ext cx="465137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Mi</a:t>
            </a:r>
          </a:p>
        </p:txBody>
      </p:sp>
      <p:sp>
        <p:nvSpPr>
          <p:cNvPr id="52" name="Rectangle 14"/>
          <p:cNvSpPr>
            <a:spLocks noChangeArrowheads="1"/>
          </p:cNvSpPr>
          <p:nvPr/>
        </p:nvSpPr>
        <p:spPr bwMode="auto">
          <a:xfrm>
            <a:off x="5038725" y="1939925"/>
            <a:ext cx="444500" cy="3810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b="1" dirty="0" err="1">
                <a:solidFill>
                  <a:schemeClr val="tx2"/>
                </a:solidFill>
                <a:latin typeface="Arial" charset="0"/>
              </a:rPr>
              <a:t>Ci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53" name="Oval 15"/>
          <p:cNvSpPr>
            <a:spLocks noChangeArrowheads="1"/>
          </p:cNvSpPr>
          <p:nvPr/>
        </p:nvSpPr>
        <p:spPr bwMode="auto">
          <a:xfrm>
            <a:off x="6338888" y="2174875"/>
            <a:ext cx="485775" cy="381000"/>
          </a:xfrm>
          <a:prstGeom prst="ellipse">
            <a:avLst/>
          </a:prstGeom>
          <a:noFill/>
          <a:ln w="50800">
            <a:solidFill>
              <a:srgbClr val="114FFB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/>
            <a:r>
              <a:rPr lang="en-US" b="1">
                <a:solidFill>
                  <a:schemeClr val="tx2"/>
                </a:solidFill>
                <a:latin typeface="Arial" charset="0"/>
              </a:rPr>
              <a:t>+</a:t>
            </a:r>
          </a:p>
        </p:txBody>
      </p:sp>
      <p:sp>
        <p:nvSpPr>
          <p:cNvPr id="54" name="Line 16"/>
          <p:cNvSpPr>
            <a:spLocks noChangeShapeType="1"/>
          </p:cNvSpPr>
          <p:nvPr/>
        </p:nvSpPr>
        <p:spPr bwMode="auto">
          <a:xfrm flipV="1">
            <a:off x="6596063" y="2581275"/>
            <a:ext cx="0" cy="1371600"/>
          </a:xfrm>
          <a:prstGeom prst="line">
            <a:avLst/>
          </a:prstGeom>
          <a:noFill/>
          <a:ln w="50800">
            <a:solidFill>
              <a:srgbClr val="114FFB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Rectangle 17"/>
          <p:cNvSpPr>
            <a:spLocks noChangeArrowheads="1"/>
          </p:cNvSpPr>
          <p:nvPr/>
        </p:nvSpPr>
        <p:spPr bwMode="auto">
          <a:xfrm>
            <a:off x="6356350" y="4200525"/>
            <a:ext cx="444500" cy="3810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Ki</a:t>
            </a:r>
          </a:p>
        </p:txBody>
      </p:sp>
      <p:sp>
        <p:nvSpPr>
          <p:cNvPr id="56" name="Rectangle 18"/>
          <p:cNvSpPr>
            <a:spLocks noChangeArrowheads="1"/>
          </p:cNvSpPr>
          <p:nvPr/>
        </p:nvSpPr>
        <p:spPr bwMode="auto">
          <a:xfrm>
            <a:off x="8023225" y="2498725"/>
            <a:ext cx="465138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Mi</a:t>
            </a:r>
          </a:p>
        </p:txBody>
      </p:sp>
      <p:sp>
        <p:nvSpPr>
          <p:cNvPr id="57" name="Line 19"/>
          <p:cNvSpPr>
            <a:spLocks noChangeShapeType="1"/>
          </p:cNvSpPr>
          <p:nvPr/>
        </p:nvSpPr>
        <p:spPr bwMode="auto">
          <a:xfrm flipV="1">
            <a:off x="5314950" y="4727575"/>
            <a:ext cx="1214438" cy="863600"/>
          </a:xfrm>
          <a:prstGeom prst="line">
            <a:avLst/>
          </a:prstGeom>
          <a:noFill/>
          <a:ln w="76200">
            <a:pattFill prst="pct25">
              <a:fgClr>
                <a:srgbClr val="063DE8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Rectangle 20"/>
          <p:cNvSpPr>
            <a:spLocks noChangeArrowheads="1"/>
          </p:cNvSpPr>
          <p:nvPr/>
        </p:nvSpPr>
        <p:spPr bwMode="auto">
          <a:xfrm>
            <a:off x="3825875" y="5673725"/>
            <a:ext cx="2987675" cy="3810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SECURE CHANNEL</a:t>
            </a:r>
          </a:p>
        </p:txBody>
      </p:sp>
      <p:sp>
        <p:nvSpPr>
          <p:cNvPr id="59" name="Line 21"/>
          <p:cNvSpPr>
            <a:spLocks noChangeShapeType="1"/>
          </p:cNvSpPr>
          <p:nvPr/>
        </p:nvSpPr>
        <p:spPr bwMode="auto">
          <a:xfrm flipH="1" flipV="1">
            <a:off x="3733800" y="4702175"/>
            <a:ext cx="1581150" cy="889000"/>
          </a:xfrm>
          <a:prstGeom prst="line">
            <a:avLst/>
          </a:prstGeom>
          <a:noFill/>
          <a:ln w="76200">
            <a:pattFill prst="pct25">
              <a:fgClr>
                <a:srgbClr val="063DE8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Rectangle 22"/>
          <p:cNvSpPr>
            <a:spLocks noChangeArrowheads="1"/>
          </p:cNvSpPr>
          <p:nvPr/>
        </p:nvSpPr>
        <p:spPr bwMode="auto">
          <a:xfrm>
            <a:off x="7877175" y="3752850"/>
            <a:ext cx="1206500" cy="1474788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63500" tIns="25400" rIns="63500" bIns="25400">
            <a:spAutoFit/>
          </a:bodyPr>
          <a:lstStyle/>
          <a:p>
            <a:r>
              <a:rPr lang="en-US" sz="1800" b="1">
                <a:solidFill>
                  <a:schemeClr val="tx2"/>
                </a:solidFill>
                <a:latin typeface="Arial" charset="0"/>
              </a:rPr>
              <a:t>A B A</a:t>
            </a:r>
            <a:r>
              <a:rPr lang="en-US" sz="1800" b="1">
                <a:solidFill>
                  <a:schemeClr val="tx2"/>
                </a:solidFill>
                <a:latin typeface="Symbol" pitchFamily="18" charset="2"/>
              </a:rPr>
              <a:t></a:t>
            </a:r>
            <a:r>
              <a:rPr lang="en-US" sz="1800" b="1">
                <a:solidFill>
                  <a:schemeClr val="tx2"/>
                </a:solidFill>
                <a:latin typeface="Arial" charset="0"/>
              </a:rPr>
              <a:t>B </a:t>
            </a:r>
          </a:p>
          <a:p>
            <a:r>
              <a:rPr lang="en-US" sz="1800" b="1">
                <a:solidFill>
                  <a:schemeClr val="tx2"/>
                </a:solidFill>
                <a:latin typeface="Arial" charset="0"/>
              </a:rPr>
              <a:t>0 0     0</a:t>
            </a:r>
          </a:p>
          <a:p>
            <a:r>
              <a:rPr lang="en-US" sz="1800" b="1">
                <a:solidFill>
                  <a:schemeClr val="tx2"/>
                </a:solidFill>
                <a:latin typeface="Arial" charset="0"/>
              </a:rPr>
              <a:t>0 1     1</a:t>
            </a:r>
          </a:p>
          <a:p>
            <a:r>
              <a:rPr lang="en-US" sz="1800" b="1">
                <a:solidFill>
                  <a:schemeClr val="tx2"/>
                </a:solidFill>
                <a:latin typeface="Arial" charset="0"/>
              </a:rPr>
              <a:t>1 0     1</a:t>
            </a:r>
          </a:p>
          <a:p>
            <a:r>
              <a:rPr lang="en-US" sz="1800" b="1">
                <a:solidFill>
                  <a:schemeClr val="tx2"/>
                </a:solidFill>
                <a:latin typeface="Arial" charset="0"/>
              </a:rPr>
              <a:t>1 1     0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942974" y="5286315"/>
            <a:ext cx="1781176" cy="707886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>
                <a:solidFill>
                  <a:srgbClr val="FF0000"/>
                </a:solidFill>
              </a:rPr>
              <a:t>Vernam</a:t>
            </a:r>
            <a:r>
              <a:rPr lang="en-US" sz="2000" b="1" dirty="0" smtClean="0">
                <a:solidFill>
                  <a:srgbClr val="FF0000"/>
                </a:solidFill>
              </a:rPr>
              <a:t> one-time pad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Double DES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" name="Rectangle 3"/>
          <p:cNvSpPr txBox="1">
            <a:spLocks noChangeArrowheads="1"/>
          </p:cNvSpPr>
          <p:nvPr/>
        </p:nvSpPr>
        <p:spPr>
          <a:xfrm>
            <a:off x="1219200" y="5038725"/>
            <a:ext cx="7772400" cy="990600"/>
          </a:xfrm>
          <a:prstGeom prst="rect">
            <a:avLst/>
          </a:prstGeom>
          <a:noFill/>
          <a:ln/>
        </p:spPr>
        <p:txBody>
          <a:bodyPr/>
          <a:lstStyle/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itchFamily="2" charset="2"/>
              <a:buChar char="Ø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effective key size is only 57 bits due to meet-in-the-middle attack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  <p:sp>
        <p:nvSpPr>
          <p:cNvPr id="28" name="Rectangle 4"/>
          <p:cNvSpPr>
            <a:spLocks noChangeArrowheads="1"/>
          </p:cNvSpPr>
          <p:nvPr/>
        </p:nvSpPr>
        <p:spPr bwMode="auto">
          <a:xfrm>
            <a:off x="2997200" y="2244725"/>
            <a:ext cx="1320800" cy="1016000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/>
            <a:r>
              <a:rPr lang="en-US" b="1">
                <a:solidFill>
                  <a:schemeClr val="tx2"/>
                </a:solidFill>
                <a:latin typeface="Arial" charset="0"/>
              </a:rPr>
              <a:t>E</a:t>
            </a: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5715000" y="2219325"/>
            <a:ext cx="1320800" cy="1016000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/>
            <a:r>
              <a:rPr lang="en-US" b="1">
                <a:solidFill>
                  <a:schemeClr val="tx2"/>
                </a:solidFill>
                <a:latin typeface="Arial" charset="0"/>
              </a:rPr>
              <a:t>E</a:t>
            </a:r>
          </a:p>
        </p:txBody>
      </p:sp>
      <p:sp>
        <p:nvSpPr>
          <p:cNvPr id="30" name="Line 6"/>
          <p:cNvSpPr>
            <a:spLocks noChangeShapeType="1"/>
          </p:cNvSpPr>
          <p:nvPr/>
        </p:nvSpPr>
        <p:spPr bwMode="auto">
          <a:xfrm>
            <a:off x="1754188" y="2752725"/>
            <a:ext cx="1166812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7"/>
          <p:cNvSpPr>
            <a:spLocks noChangeShapeType="1"/>
          </p:cNvSpPr>
          <p:nvPr/>
        </p:nvSpPr>
        <p:spPr bwMode="auto">
          <a:xfrm>
            <a:off x="4370388" y="2752725"/>
            <a:ext cx="1319212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Line 8"/>
          <p:cNvSpPr>
            <a:spLocks noChangeShapeType="1"/>
          </p:cNvSpPr>
          <p:nvPr/>
        </p:nvSpPr>
        <p:spPr bwMode="auto">
          <a:xfrm>
            <a:off x="7088188" y="2752725"/>
            <a:ext cx="989012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9"/>
          <p:cNvSpPr>
            <a:spLocks noChangeShapeType="1"/>
          </p:cNvSpPr>
          <p:nvPr/>
        </p:nvSpPr>
        <p:spPr bwMode="auto">
          <a:xfrm flipV="1">
            <a:off x="3683000" y="3211513"/>
            <a:ext cx="0" cy="1116012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10"/>
          <p:cNvSpPr>
            <a:spLocks noChangeShapeType="1"/>
          </p:cNvSpPr>
          <p:nvPr/>
        </p:nvSpPr>
        <p:spPr bwMode="auto">
          <a:xfrm flipV="1">
            <a:off x="6400800" y="3186113"/>
            <a:ext cx="0" cy="1090612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Rectangle 11"/>
          <p:cNvSpPr>
            <a:spLocks noChangeArrowheads="1"/>
          </p:cNvSpPr>
          <p:nvPr/>
        </p:nvSpPr>
        <p:spPr bwMode="auto">
          <a:xfrm>
            <a:off x="1319213" y="1558925"/>
            <a:ext cx="968375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36" name="Rectangle 12"/>
          <p:cNvSpPr>
            <a:spLocks noChangeArrowheads="1"/>
          </p:cNvSpPr>
          <p:nvPr/>
        </p:nvSpPr>
        <p:spPr bwMode="auto">
          <a:xfrm>
            <a:off x="7727950" y="1508125"/>
            <a:ext cx="1206500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Cipher-</a:t>
            </a:r>
          </a:p>
          <a:p>
            <a:pPr algn="ctr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37" name="Rectangle 13"/>
          <p:cNvSpPr>
            <a:spLocks noChangeArrowheads="1"/>
          </p:cNvSpPr>
          <p:nvPr/>
        </p:nvSpPr>
        <p:spPr bwMode="auto">
          <a:xfrm>
            <a:off x="4129088" y="1406525"/>
            <a:ext cx="1952625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Intermediate</a:t>
            </a:r>
          </a:p>
          <a:p>
            <a:pPr algn="ctr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Ciphertext</a:t>
            </a:r>
          </a:p>
        </p:txBody>
      </p:sp>
      <p:sp>
        <p:nvSpPr>
          <p:cNvPr id="38" name="Rectangle 14"/>
          <p:cNvSpPr>
            <a:spLocks noChangeArrowheads="1"/>
          </p:cNvSpPr>
          <p:nvPr/>
        </p:nvSpPr>
        <p:spPr bwMode="auto">
          <a:xfrm>
            <a:off x="3454400" y="4467225"/>
            <a:ext cx="530225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K1</a:t>
            </a:r>
          </a:p>
        </p:txBody>
      </p:sp>
      <p:sp>
        <p:nvSpPr>
          <p:cNvPr id="39" name="Rectangle 15"/>
          <p:cNvSpPr>
            <a:spLocks noChangeArrowheads="1"/>
          </p:cNvSpPr>
          <p:nvPr/>
        </p:nvSpPr>
        <p:spPr bwMode="auto">
          <a:xfrm>
            <a:off x="6146800" y="4467225"/>
            <a:ext cx="530225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K2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59414" y="3456126"/>
            <a:ext cx="1781176" cy="1015663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X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Not covered in lecture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Triple DES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>
          <a:xfrm>
            <a:off x="1200150" y="5029200"/>
            <a:ext cx="7772400" cy="990600"/>
          </a:xfrm>
          <a:prstGeom prst="rect">
            <a:avLst/>
          </a:prstGeom>
          <a:noFill/>
          <a:ln/>
        </p:spPr>
        <p:txBody>
          <a:bodyPr/>
          <a:lstStyle/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itchFamily="2" charset="2"/>
              <a:buChar char="Ø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effective key size is 112 bits due to meet-in-the-middle attack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2025650" y="2127250"/>
            <a:ext cx="1304925" cy="9953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E</a:t>
            </a: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auto">
          <a:xfrm>
            <a:off x="4710113" y="2101850"/>
            <a:ext cx="1303337" cy="9953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D</a:t>
            </a:r>
          </a:p>
        </p:txBody>
      </p:sp>
      <p:sp>
        <p:nvSpPr>
          <p:cNvPr id="22" name="Line 6"/>
          <p:cNvSpPr>
            <a:spLocks noChangeShapeType="1"/>
          </p:cNvSpPr>
          <p:nvPr/>
        </p:nvSpPr>
        <p:spPr bwMode="auto">
          <a:xfrm>
            <a:off x="798513" y="2624138"/>
            <a:ext cx="1150937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7"/>
          <p:cNvSpPr>
            <a:spLocks noChangeShapeType="1"/>
          </p:cNvSpPr>
          <p:nvPr/>
        </p:nvSpPr>
        <p:spPr bwMode="auto">
          <a:xfrm>
            <a:off x="3382963" y="2624138"/>
            <a:ext cx="1301750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8"/>
          <p:cNvSpPr>
            <a:spLocks noChangeShapeType="1"/>
          </p:cNvSpPr>
          <p:nvPr/>
        </p:nvSpPr>
        <p:spPr bwMode="auto">
          <a:xfrm>
            <a:off x="6067425" y="2624138"/>
            <a:ext cx="974725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9"/>
          <p:cNvSpPr>
            <a:spLocks noChangeShapeType="1"/>
          </p:cNvSpPr>
          <p:nvPr/>
        </p:nvSpPr>
        <p:spPr bwMode="auto">
          <a:xfrm flipV="1">
            <a:off x="2703513" y="3071813"/>
            <a:ext cx="0" cy="10953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V="1">
            <a:off x="5387975" y="3048000"/>
            <a:ext cx="0" cy="1071563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Rectangle 11"/>
          <p:cNvSpPr>
            <a:spLocks noChangeArrowheads="1"/>
          </p:cNvSpPr>
          <p:nvPr/>
        </p:nvSpPr>
        <p:spPr bwMode="auto">
          <a:xfrm>
            <a:off x="715963" y="1449388"/>
            <a:ext cx="965200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41" name="Rectangle 12"/>
          <p:cNvSpPr>
            <a:spLocks noChangeArrowheads="1"/>
          </p:cNvSpPr>
          <p:nvPr/>
        </p:nvSpPr>
        <p:spPr bwMode="auto">
          <a:xfrm>
            <a:off x="8224838" y="1349375"/>
            <a:ext cx="1203325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Cipher-</a:t>
            </a:r>
          </a:p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42" name="Rectangle 13"/>
          <p:cNvSpPr>
            <a:spLocks noChangeArrowheads="1"/>
          </p:cNvSpPr>
          <p:nvPr/>
        </p:nvSpPr>
        <p:spPr bwMode="auto">
          <a:xfrm>
            <a:off x="2478088" y="4298950"/>
            <a:ext cx="52705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K1</a:t>
            </a:r>
          </a:p>
        </p:txBody>
      </p:sp>
      <p:sp>
        <p:nvSpPr>
          <p:cNvPr id="43" name="Rectangle 14"/>
          <p:cNvSpPr>
            <a:spLocks noChangeArrowheads="1"/>
          </p:cNvSpPr>
          <p:nvPr/>
        </p:nvSpPr>
        <p:spPr bwMode="auto">
          <a:xfrm>
            <a:off x="5137150" y="4298950"/>
            <a:ext cx="52705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K2</a:t>
            </a:r>
          </a:p>
        </p:txBody>
      </p:sp>
      <p:sp>
        <p:nvSpPr>
          <p:cNvPr id="44" name="Rectangle 15"/>
          <p:cNvSpPr>
            <a:spLocks noChangeArrowheads="1"/>
          </p:cNvSpPr>
          <p:nvPr/>
        </p:nvSpPr>
        <p:spPr bwMode="auto">
          <a:xfrm>
            <a:off x="7143750" y="2078038"/>
            <a:ext cx="1303338" cy="993775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E</a:t>
            </a:r>
          </a:p>
        </p:txBody>
      </p:sp>
      <p:sp>
        <p:nvSpPr>
          <p:cNvPr id="45" name="Line 16"/>
          <p:cNvSpPr>
            <a:spLocks noChangeShapeType="1"/>
          </p:cNvSpPr>
          <p:nvPr/>
        </p:nvSpPr>
        <p:spPr bwMode="auto">
          <a:xfrm>
            <a:off x="8501063" y="2549525"/>
            <a:ext cx="974725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Line 17"/>
          <p:cNvSpPr>
            <a:spLocks noChangeShapeType="1"/>
          </p:cNvSpPr>
          <p:nvPr/>
        </p:nvSpPr>
        <p:spPr bwMode="auto">
          <a:xfrm flipV="1">
            <a:off x="7820025" y="3022600"/>
            <a:ext cx="0" cy="10699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Rectangle 18"/>
          <p:cNvSpPr>
            <a:spLocks noChangeArrowheads="1"/>
          </p:cNvSpPr>
          <p:nvPr/>
        </p:nvSpPr>
        <p:spPr bwMode="auto">
          <a:xfrm>
            <a:off x="7570788" y="4275138"/>
            <a:ext cx="52705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K1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89080" y="3456126"/>
            <a:ext cx="1781176" cy="1015663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X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Not covered in lecture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Electronic Code Book (ECB) Mode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auto">
          <a:xfrm>
            <a:off x="2716213" y="2430463"/>
            <a:ext cx="1077912" cy="819150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E</a:t>
            </a:r>
          </a:p>
        </p:txBody>
      </p:sp>
      <p:sp>
        <p:nvSpPr>
          <p:cNvPr id="28" name="Line 4"/>
          <p:cNvSpPr>
            <a:spLocks noChangeShapeType="1"/>
          </p:cNvSpPr>
          <p:nvPr/>
        </p:nvSpPr>
        <p:spPr bwMode="auto">
          <a:xfrm>
            <a:off x="3268663" y="1609725"/>
            <a:ext cx="0" cy="76835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3536950" y="1476375"/>
            <a:ext cx="2087109" cy="2922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128 bit </a:t>
            </a:r>
            <a:r>
              <a:rPr lang="en-US" b="1" dirty="0">
                <a:solidFill>
                  <a:schemeClr val="tx2"/>
                </a:solidFill>
                <a:latin typeface="Arial" charset="0"/>
              </a:rPr>
              <a:t>Data block</a:t>
            </a:r>
          </a:p>
        </p:txBody>
      </p:sp>
      <p:sp>
        <p:nvSpPr>
          <p:cNvPr id="30" name="Line 6"/>
          <p:cNvSpPr>
            <a:spLocks noChangeShapeType="1"/>
          </p:cNvSpPr>
          <p:nvPr/>
        </p:nvSpPr>
        <p:spPr bwMode="auto">
          <a:xfrm>
            <a:off x="1639888" y="2852738"/>
            <a:ext cx="1076325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Rectangle 7"/>
          <p:cNvSpPr>
            <a:spLocks noChangeArrowheads="1"/>
          </p:cNvSpPr>
          <p:nvPr/>
        </p:nvSpPr>
        <p:spPr bwMode="auto">
          <a:xfrm>
            <a:off x="709613" y="2262188"/>
            <a:ext cx="1304843" cy="2922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128 bit </a:t>
            </a:r>
            <a:r>
              <a:rPr lang="en-US" b="1" dirty="0">
                <a:solidFill>
                  <a:schemeClr val="tx2"/>
                </a:solidFill>
                <a:latin typeface="Arial" charset="0"/>
              </a:rPr>
              <a:t>key</a:t>
            </a:r>
          </a:p>
        </p:txBody>
      </p:sp>
      <p:sp>
        <p:nvSpPr>
          <p:cNvPr id="32" name="Line 8"/>
          <p:cNvSpPr>
            <a:spLocks noChangeShapeType="1"/>
          </p:cNvSpPr>
          <p:nvPr/>
        </p:nvSpPr>
        <p:spPr bwMode="auto">
          <a:xfrm flipV="1">
            <a:off x="3848100" y="2527300"/>
            <a:ext cx="1150938" cy="37465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9"/>
          <p:cNvSpPr>
            <a:spLocks noChangeShapeType="1"/>
          </p:cNvSpPr>
          <p:nvPr/>
        </p:nvSpPr>
        <p:spPr bwMode="auto">
          <a:xfrm>
            <a:off x="5008131" y="2554447"/>
            <a:ext cx="470332" cy="380093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10"/>
          <p:cNvSpPr>
            <a:spLocks noChangeShapeType="1"/>
          </p:cNvSpPr>
          <p:nvPr/>
        </p:nvSpPr>
        <p:spPr bwMode="auto">
          <a:xfrm flipV="1">
            <a:off x="5478463" y="2652713"/>
            <a:ext cx="1401762" cy="29845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Rectangle 11"/>
          <p:cNvSpPr>
            <a:spLocks noChangeArrowheads="1"/>
          </p:cNvSpPr>
          <p:nvPr/>
        </p:nvSpPr>
        <p:spPr bwMode="auto">
          <a:xfrm>
            <a:off x="6905625" y="2355850"/>
            <a:ext cx="1077913" cy="819150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D</a:t>
            </a:r>
          </a:p>
        </p:txBody>
      </p:sp>
      <p:sp>
        <p:nvSpPr>
          <p:cNvPr id="36" name="Line 12"/>
          <p:cNvSpPr>
            <a:spLocks noChangeShapeType="1"/>
          </p:cNvSpPr>
          <p:nvPr/>
        </p:nvSpPr>
        <p:spPr bwMode="auto">
          <a:xfrm flipH="1">
            <a:off x="7935913" y="2778125"/>
            <a:ext cx="1103312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Rectangle 13"/>
          <p:cNvSpPr>
            <a:spLocks noChangeArrowheads="1"/>
          </p:cNvSpPr>
          <p:nvPr/>
        </p:nvSpPr>
        <p:spPr bwMode="auto">
          <a:xfrm>
            <a:off x="8135938" y="2212975"/>
            <a:ext cx="1304843" cy="2922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128 bit </a:t>
            </a:r>
            <a:r>
              <a:rPr lang="en-US" b="1" dirty="0">
                <a:solidFill>
                  <a:schemeClr val="tx2"/>
                </a:solidFill>
                <a:latin typeface="Arial" charset="0"/>
              </a:rPr>
              <a:t>key</a:t>
            </a:r>
          </a:p>
        </p:txBody>
      </p:sp>
      <p:sp>
        <p:nvSpPr>
          <p:cNvPr id="38" name="Line 14"/>
          <p:cNvSpPr>
            <a:spLocks noChangeShapeType="1"/>
          </p:cNvSpPr>
          <p:nvPr/>
        </p:nvSpPr>
        <p:spPr bwMode="auto">
          <a:xfrm>
            <a:off x="7458075" y="3228975"/>
            <a:ext cx="0" cy="71755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Rectangle 15"/>
          <p:cNvSpPr>
            <a:spLocks noChangeArrowheads="1"/>
          </p:cNvSpPr>
          <p:nvPr/>
        </p:nvSpPr>
        <p:spPr bwMode="auto">
          <a:xfrm>
            <a:off x="3808413" y="3341688"/>
            <a:ext cx="3254095" cy="2922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128 bit encrypted Data </a:t>
            </a:r>
            <a:r>
              <a:rPr lang="en-US" b="1" dirty="0">
                <a:solidFill>
                  <a:schemeClr val="tx2"/>
                </a:solidFill>
                <a:latin typeface="Arial" charset="0"/>
              </a:rPr>
              <a:t>block</a:t>
            </a:r>
          </a:p>
        </p:txBody>
      </p:sp>
      <p:sp>
        <p:nvSpPr>
          <p:cNvPr id="48" name="Rectangle 16"/>
          <p:cNvSpPr txBox="1">
            <a:spLocks noChangeArrowheads="1"/>
          </p:cNvSpPr>
          <p:nvPr/>
        </p:nvSpPr>
        <p:spPr>
          <a:xfrm>
            <a:off x="1381124" y="4610100"/>
            <a:ext cx="7210425" cy="838200"/>
          </a:xfrm>
          <a:prstGeom prst="rect">
            <a:avLst/>
          </a:prstGeom>
          <a:noFill/>
          <a:ln/>
        </p:spPr>
        <p:txBody>
          <a:bodyPr/>
          <a:lstStyle/>
          <a:p>
            <a:pPr marL="431800" marR="0" lvl="0" indent="-323850" algn="l" defTabSz="4572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itchFamily="2" charset="2"/>
              <a:buChar char="Ø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OK for small messages</a:t>
            </a:r>
          </a:p>
          <a:p>
            <a:pPr marL="431800" marR="0" lvl="0" indent="-323850" algn="l" defTabSz="4572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itchFamily="2" charset="2"/>
              <a:buChar char="Ø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identical data blocks will be identically encrypted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9" name="Rectangle 5"/>
          <p:cNvSpPr>
            <a:spLocks noChangeArrowheads="1"/>
          </p:cNvSpPr>
          <p:nvPr/>
        </p:nvSpPr>
        <p:spPr bwMode="auto">
          <a:xfrm>
            <a:off x="7756525" y="3781425"/>
            <a:ext cx="2087109" cy="2922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128 bit </a:t>
            </a:r>
            <a:r>
              <a:rPr lang="en-US" b="1" dirty="0">
                <a:solidFill>
                  <a:schemeClr val="tx2"/>
                </a:solidFill>
                <a:latin typeface="Arial" charset="0"/>
              </a:rPr>
              <a:t>Data block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Cipher Block Chaining (CBC) Mode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" name="Rectangle 3"/>
          <p:cNvSpPr>
            <a:spLocks noChangeArrowheads="1"/>
          </p:cNvSpPr>
          <p:nvPr/>
        </p:nvSpPr>
        <p:spPr bwMode="auto">
          <a:xfrm>
            <a:off x="2890838" y="3159125"/>
            <a:ext cx="1077912" cy="820738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E</a:t>
            </a:r>
          </a:p>
        </p:txBody>
      </p:sp>
      <p:sp>
        <p:nvSpPr>
          <p:cNvPr id="22" name="Line 4"/>
          <p:cNvSpPr>
            <a:spLocks noChangeShapeType="1"/>
          </p:cNvSpPr>
          <p:nvPr/>
        </p:nvSpPr>
        <p:spPr bwMode="auto">
          <a:xfrm>
            <a:off x="3443288" y="2339975"/>
            <a:ext cx="0" cy="76835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3560763" y="1074738"/>
            <a:ext cx="2087109" cy="2922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128 bit </a:t>
            </a:r>
            <a:r>
              <a:rPr lang="en-US" b="1" dirty="0">
                <a:solidFill>
                  <a:schemeClr val="tx2"/>
                </a:solidFill>
                <a:latin typeface="Arial" charset="0"/>
              </a:rPr>
              <a:t>Data block</a:t>
            </a:r>
          </a:p>
        </p:txBody>
      </p:sp>
      <p:sp>
        <p:nvSpPr>
          <p:cNvPr id="24" name="Line 6"/>
          <p:cNvSpPr>
            <a:spLocks noChangeShapeType="1"/>
          </p:cNvSpPr>
          <p:nvPr/>
        </p:nvSpPr>
        <p:spPr bwMode="auto">
          <a:xfrm>
            <a:off x="1814513" y="3582988"/>
            <a:ext cx="1076325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Rectangle 7"/>
          <p:cNvSpPr>
            <a:spLocks noChangeArrowheads="1"/>
          </p:cNvSpPr>
          <p:nvPr/>
        </p:nvSpPr>
        <p:spPr bwMode="auto">
          <a:xfrm>
            <a:off x="884238" y="2992438"/>
            <a:ext cx="1304843" cy="2922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128 bit </a:t>
            </a:r>
            <a:r>
              <a:rPr lang="en-US" b="1" dirty="0">
                <a:solidFill>
                  <a:schemeClr val="tx2"/>
                </a:solidFill>
                <a:latin typeface="Arial" charset="0"/>
              </a:rPr>
              <a:t>key</a:t>
            </a:r>
          </a:p>
        </p:txBody>
      </p:sp>
      <p:sp>
        <p:nvSpPr>
          <p:cNvPr id="26" name="Line 8"/>
          <p:cNvSpPr>
            <a:spLocks noChangeShapeType="1"/>
          </p:cNvSpPr>
          <p:nvPr/>
        </p:nvSpPr>
        <p:spPr bwMode="auto">
          <a:xfrm flipV="1">
            <a:off x="4395788" y="3259138"/>
            <a:ext cx="776287" cy="347662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Line 9"/>
          <p:cNvSpPr>
            <a:spLocks noChangeShapeType="1"/>
          </p:cNvSpPr>
          <p:nvPr/>
        </p:nvSpPr>
        <p:spPr bwMode="auto">
          <a:xfrm>
            <a:off x="5172075" y="3276065"/>
            <a:ext cx="472116" cy="38153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Line 10"/>
          <p:cNvSpPr>
            <a:spLocks noChangeShapeType="1"/>
          </p:cNvSpPr>
          <p:nvPr/>
        </p:nvSpPr>
        <p:spPr bwMode="auto">
          <a:xfrm flipV="1">
            <a:off x="5653088" y="3506787"/>
            <a:ext cx="874712" cy="176212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Rectangle 11"/>
          <p:cNvSpPr>
            <a:spLocks noChangeArrowheads="1"/>
          </p:cNvSpPr>
          <p:nvPr/>
        </p:nvSpPr>
        <p:spPr bwMode="auto">
          <a:xfrm>
            <a:off x="7080250" y="3084513"/>
            <a:ext cx="1077913" cy="820737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D</a:t>
            </a:r>
          </a:p>
        </p:txBody>
      </p:sp>
      <p:sp>
        <p:nvSpPr>
          <p:cNvPr id="43" name="Line 12"/>
          <p:cNvSpPr>
            <a:spLocks noChangeShapeType="1"/>
          </p:cNvSpPr>
          <p:nvPr/>
        </p:nvSpPr>
        <p:spPr bwMode="auto">
          <a:xfrm flipH="1">
            <a:off x="8110538" y="3506788"/>
            <a:ext cx="1103312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Rectangle 13"/>
          <p:cNvSpPr>
            <a:spLocks noChangeArrowheads="1"/>
          </p:cNvSpPr>
          <p:nvPr/>
        </p:nvSpPr>
        <p:spPr bwMode="auto">
          <a:xfrm>
            <a:off x="8310563" y="2941638"/>
            <a:ext cx="1304843" cy="2922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128 bit </a:t>
            </a:r>
            <a:r>
              <a:rPr lang="en-US" b="1" dirty="0">
                <a:solidFill>
                  <a:schemeClr val="tx2"/>
                </a:solidFill>
                <a:latin typeface="Arial" charset="0"/>
              </a:rPr>
              <a:t>key</a:t>
            </a:r>
          </a:p>
        </p:txBody>
      </p:sp>
      <p:sp>
        <p:nvSpPr>
          <p:cNvPr id="45" name="Line 14"/>
          <p:cNvSpPr>
            <a:spLocks noChangeShapeType="1"/>
          </p:cNvSpPr>
          <p:nvPr/>
        </p:nvSpPr>
        <p:spPr bwMode="auto">
          <a:xfrm>
            <a:off x="7632700" y="3957638"/>
            <a:ext cx="0" cy="719137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Rectangle 15"/>
          <p:cNvSpPr>
            <a:spLocks noChangeArrowheads="1"/>
          </p:cNvSpPr>
          <p:nvPr/>
        </p:nvSpPr>
        <p:spPr bwMode="auto">
          <a:xfrm>
            <a:off x="5367338" y="5630863"/>
            <a:ext cx="2087109" cy="2922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128 bit </a:t>
            </a:r>
            <a:r>
              <a:rPr lang="en-US" b="1" dirty="0">
                <a:solidFill>
                  <a:schemeClr val="tx2"/>
                </a:solidFill>
                <a:latin typeface="Arial" charset="0"/>
              </a:rPr>
              <a:t>Data block</a:t>
            </a:r>
          </a:p>
        </p:txBody>
      </p:sp>
      <p:sp>
        <p:nvSpPr>
          <p:cNvPr id="47" name="Line 16"/>
          <p:cNvSpPr>
            <a:spLocks noChangeShapeType="1"/>
          </p:cNvSpPr>
          <p:nvPr/>
        </p:nvSpPr>
        <p:spPr bwMode="auto">
          <a:xfrm>
            <a:off x="4046538" y="3606800"/>
            <a:ext cx="349250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Oval 17"/>
          <p:cNvSpPr>
            <a:spLocks noChangeArrowheads="1"/>
          </p:cNvSpPr>
          <p:nvPr/>
        </p:nvSpPr>
        <p:spPr bwMode="auto">
          <a:xfrm>
            <a:off x="3267075" y="1914525"/>
            <a:ext cx="350838" cy="347663"/>
          </a:xfrm>
          <a:prstGeom prst="ellips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+</a:t>
            </a:r>
          </a:p>
        </p:txBody>
      </p:sp>
      <p:sp>
        <p:nvSpPr>
          <p:cNvPr id="51" name="Line 18"/>
          <p:cNvSpPr>
            <a:spLocks noChangeShapeType="1"/>
          </p:cNvSpPr>
          <p:nvPr/>
        </p:nvSpPr>
        <p:spPr bwMode="auto">
          <a:xfrm flipV="1">
            <a:off x="4371975" y="2039938"/>
            <a:ext cx="0" cy="1617662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Line 19"/>
          <p:cNvSpPr>
            <a:spLocks noChangeShapeType="1"/>
          </p:cNvSpPr>
          <p:nvPr/>
        </p:nvSpPr>
        <p:spPr bwMode="auto">
          <a:xfrm flipH="1">
            <a:off x="3594100" y="2089150"/>
            <a:ext cx="828675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Line 20"/>
          <p:cNvSpPr>
            <a:spLocks noChangeShapeType="1"/>
          </p:cNvSpPr>
          <p:nvPr/>
        </p:nvSpPr>
        <p:spPr bwMode="auto">
          <a:xfrm flipH="1">
            <a:off x="3419475" y="1295400"/>
            <a:ext cx="0" cy="56832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Line 21"/>
          <p:cNvSpPr>
            <a:spLocks noChangeShapeType="1"/>
          </p:cNvSpPr>
          <p:nvPr/>
        </p:nvSpPr>
        <p:spPr bwMode="auto">
          <a:xfrm>
            <a:off x="6581775" y="3482975"/>
            <a:ext cx="422275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Oval 22"/>
          <p:cNvSpPr>
            <a:spLocks noChangeArrowheads="1"/>
          </p:cNvSpPr>
          <p:nvPr/>
        </p:nvSpPr>
        <p:spPr bwMode="auto">
          <a:xfrm>
            <a:off x="7432675" y="4727575"/>
            <a:ext cx="349250" cy="347663"/>
          </a:xfrm>
          <a:prstGeom prst="ellips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+</a:t>
            </a:r>
          </a:p>
        </p:txBody>
      </p:sp>
      <p:sp>
        <p:nvSpPr>
          <p:cNvPr id="56" name="Line 23"/>
          <p:cNvSpPr>
            <a:spLocks noChangeShapeType="1"/>
          </p:cNvSpPr>
          <p:nvPr/>
        </p:nvSpPr>
        <p:spPr bwMode="auto">
          <a:xfrm>
            <a:off x="7607300" y="5127625"/>
            <a:ext cx="0" cy="693738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Line 25"/>
          <p:cNvSpPr>
            <a:spLocks noChangeShapeType="1"/>
          </p:cNvSpPr>
          <p:nvPr/>
        </p:nvSpPr>
        <p:spPr bwMode="auto">
          <a:xfrm>
            <a:off x="6596063" y="3535363"/>
            <a:ext cx="0" cy="133985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Line 26"/>
          <p:cNvSpPr>
            <a:spLocks noChangeShapeType="1"/>
          </p:cNvSpPr>
          <p:nvPr/>
        </p:nvSpPr>
        <p:spPr bwMode="auto">
          <a:xfrm>
            <a:off x="6581775" y="4926013"/>
            <a:ext cx="774700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Rectangle 27"/>
          <p:cNvSpPr>
            <a:spLocks noChangeArrowheads="1"/>
          </p:cNvSpPr>
          <p:nvPr/>
        </p:nvSpPr>
        <p:spPr bwMode="auto">
          <a:xfrm>
            <a:off x="4422775" y="2020888"/>
            <a:ext cx="2010165" cy="5332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  </a:t>
            </a: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128 bit </a:t>
            </a:r>
            <a:r>
              <a:rPr lang="en-US" b="1" u="sng" dirty="0">
                <a:solidFill>
                  <a:schemeClr val="tx2"/>
                </a:solidFill>
                <a:latin typeface="Arial" charset="0"/>
              </a:rPr>
              <a:t>previous</a:t>
            </a:r>
          </a:p>
          <a:p>
            <a:pPr defTabSz="895350">
              <a:lnSpc>
                <a:spcPct val="87000"/>
              </a:lnSpc>
            </a:pPr>
            <a:r>
              <a:rPr lang="en-US" b="1" dirty="0" err="1">
                <a:solidFill>
                  <a:schemeClr val="tx2"/>
                </a:solidFill>
                <a:latin typeface="Arial" charset="0"/>
              </a:rPr>
              <a:t>ciphertext</a:t>
            </a:r>
            <a:r>
              <a:rPr lang="en-US" b="1" dirty="0">
                <a:solidFill>
                  <a:schemeClr val="tx2"/>
                </a:solidFill>
                <a:latin typeface="Arial" charset="0"/>
              </a:rPr>
              <a:t> block</a:t>
            </a:r>
          </a:p>
        </p:txBody>
      </p:sp>
      <p:sp>
        <p:nvSpPr>
          <p:cNvPr id="61" name="Rectangle 28"/>
          <p:cNvSpPr>
            <a:spLocks noChangeArrowheads="1"/>
          </p:cNvSpPr>
          <p:nvPr/>
        </p:nvSpPr>
        <p:spPr bwMode="auto">
          <a:xfrm>
            <a:off x="3919538" y="4335463"/>
            <a:ext cx="2010165" cy="5332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  </a:t>
            </a: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128 bit </a:t>
            </a:r>
            <a:r>
              <a:rPr lang="en-US" b="1" u="sng" dirty="0">
                <a:solidFill>
                  <a:schemeClr val="tx2"/>
                </a:solidFill>
                <a:latin typeface="Arial" charset="0"/>
              </a:rPr>
              <a:t>previous</a:t>
            </a:r>
          </a:p>
          <a:p>
            <a:pPr defTabSz="895350">
              <a:lnSpc>
                <a:spcPct val="87000"/>
              </a:lnSpc>
            </a:pPr>
            <a:r>
              <a:rPr lang="en-US" b="1" dirty="0" err="1">
                <a:solidFill>
                  <a:schemeClr val="tx2"/>
                </a:solidFill>
                <a:latin typeface="Arial" charset="0"/>
              </a:rPr>
              <a:t>ciphertext</a:t>
            </a:r>
            <a:r>
              <a:rPr lang="en-US" b="1" dirty="0">
                <a:solidFill>
                  <a:schemeClr val="tx2"/>
                </a:solidFill>
                <a:latin typeface="Arial" charset="0"/>
              </a:rPr>
              <a:t> block</a:t>
            </a:r>
          </a:p>
        </p:txBody>
      </p:sp>
      <p:sp>
        <p:nvSpPr>
          <p:cNvPr id="62" name="Rectangle 29"/>
          <p:cNvSpPr>
            <a:spLocks noChangeArrowheads="1"/>
          </p:cNvSpPr>
          <p:nvPr/>
        </p:nvSpPr>
        <p:spPr bwMode="auto">
          <a:xfrm>
            <a:off x="1071563" y="4206875"/>
            <a:ext cx="1666875" cy="874022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square" lIns="61912" tIns="25400" rIns="61912" bIns="25400">
            <a:spAutoFit/>
          </a:bodyPr>
          <a:lstStyle/>
          <a:p>
            <a:pPr defTabSz="895350">
              <a:lnSpc>
                <a:spcPct val="99000"/>
              </a:lnSpc>
              <a:spcBef>
                <a:spcPct val="49000"/>
              </a:spcBef>
            </a:pPr>
            <a:r>
              <a:rPr lang="en-US" b="1">
                <a:solidFill>
                  <a:schemeClr val="tx2"/>
                </a:solidFill>
                <a:latin typeface="Symbol" pitchFamily="18" charset="2"/>
              </a:rPr>
              <a:t></a:t>
            </a:r>
            <a:r>
              <a:rPr lang="en-US" b="1">
                <a:solidFill>
                  <a:schemeClr val="tx2"/>
                </a:solidFill>
                <a:latin typeface="Arial" charset="0"/>
              </a:rPr>
              <a:t>  is the exclusive OR operation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27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3795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54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/>
              <a:t>Symmetric-Key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/>
              <a:t>Message Authentication Code (MAC)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4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dirty="0">
                <a:solidFill>
                  <a:schemeClr val="tx2"/>
                </a:solidFill>
              </a:rPr>
              <a:t> </a:t>
            </a:r>
            <a:endParaRPr lang="en-GB" sz="4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Message Authentication Code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auto">
          <a:xfrm>
            <a:off x="2154238" y="2635250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MAC</a:t>
            </a:r>
          </a:p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Algorithm M</a:t>
            </a:r>
          </a:p>
        </p:txBody>
      </p:sp>
      <p:sp>
        <p:nvSpPr>
          <p:cNvPr id="28" name="Rectangle 4"/>
          <p:cNvSpPr>
            <a:spLocks noChangeArrowheads="1"/>
          </p:cNvSpPr>
          <p:nvPr/>
        </p:nvSpPr>
        <p:spPr bwMode="auto">
          <a:xfrm>
            <a:off x="6269038" y="2635250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Verification</a:t>
            </a:r>
          </a:p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Algorithm V</a:t>
            </a:r>
          </a:p>
        </p:txBody>
      </p:sp>
      <p:sp>
        <p:nvSpPr>
          <p:cNvPr id="29" name="Line 5"/>
          <p:cNvSpPr>
            <a:spLocks noChangeShapeType="1"/>
          </p:cNvSpPr>
          <p:nvPr/>
        </p:nvSpPr>
        <p:spPr bwMode="auto">
          <a:xfrm>
            <a:off x="1177925" y="3106738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6"/>
          <p:cNvSpPr>
            <a:spLocks noChangeShapeType="1"/>
          </p:cNvSpPr>
          <p:nvPr/>
        </p:nvSpPr>
        <p:spPr bwMode="auto">
          <a:xfrm>
            <a:off x="4138613" y="3106738"/>
            <a:ext cx="2054225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7"/>
          <p:cNvSpPr>
            <a:spLocks noChangeShapeType="1"/>
          </p:cNvSpPr>
          <p:nvPr/>
        </p:nvSpPr>
        <p:spPr bwMode="auto">
          <a:xfrm>
            <a:off x="8277225" y="3106738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Rectangle 8"/>
          <p:cNvSpPr>
            <a:spLocks noChangeArrowheads="1"/>
          </p:cNvSpPr>
          <p:nvPr/>
        </p:nvSpPr>
        <p:spPr bwMode="auto">
          <a:xfrm>
            <a:off x="1068388" y="2155825"/>
            <a:ext cx="965200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33" name="Rectangle 9"/>
          <p:cNvSpPr>
            <a:spLocks noChangeArrowheads="1"/>
          </p:cNvSpPr>
          <p:nvPr/>
        </p:nvSpPr>
        <p:spPr bwMode="auto">
          <a:xfrm>
            <a:off x="8242300" y="2130425"/>
            <a:ext cx="1169988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Yes/No</a:t>
            </a:r>
          </a:p>
        </p:txBody>
      </p:sp>
      <p:sp>
        <p:nvSpPr>
          <p:cNvPr id="34" name="Rectangle 10"/>
          <p:cNvSpPr>
            <a:spLocks noChangeArrowheads="1"/>
          </p:cNvSpPr>
          <p:nvPr/>
        </p:nvSpPr>
        <p:spPr bwMode="auto">
          <a:xfrm>
            <a:off x="4240670" y="2057241"/>
            <a:ext cx="1875512" cy="2922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Plaintext + MAC</a:t>
            </a:r>
          </a:p>
        </p:txBody>
      </p:sp>
      <p:sp>
        <p:nvSpPr>
          <p:cNvPr id="35" name="Rectangle 11"/>
          <p:cNvSpPr>
            <a:spLocks noChangeArrowheads="1"/>
          </p:cNvSpPr>
          <p:nvPr/>
        </p:nvSpPr>
        <p:spPr bwMode="auto">
          <a:xfrm>
            <a:off x="3840163" y="1539795"/>
            <a:ext cx="2676526" cy="2922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INSECURE CHANNEL</a:t>
            </a:r>
          </a:p>
        </p:txBody>
      </p:sp>
      <p:sp>
        <p:nvSpPr>
          <p:cNvPr id="36" name="Line 12"/>
          <p:cNvSpPr>
            <a:spLocks noChangeShapeType="1"/>
          </p:cNvSpPr>
          <p:nvPr/>
        </p:nvSpPr>
        <p:spPr bwMode="auto">
          <a:xfrm flipV="1">
            <a:off x="3132138" y="3529013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13"/>
          <p:cNvSpPr>
            <a:spLocks noChangeShapeType="1"/>
          </p:cNvSpPr>
          <p:nvPr/>
        </p:nvSpPr>
        <p:spPr bwMode="auto">
          <a:xfrm flipV="1">
            <a:off x="7246938" y="3529013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14"/>
          <p:cNvSpPr>
            <a:spLocks noChangeArrowheads="1"/>
          </p:cNvSpPr>
          <p:nvPr/>
        </p:nvSpPr>
        <p:spPr bwMode="auto">
          <a:xfrm>
            <a:off x="7005638" y="4881563"/>
            <a:ext cx="357187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K</a:t>
            </a:r>
          </a:p>
        </p:txBody>
      </p:sp>
      <p:sp>
        <p:nvSpPr>
          <p:cNvPr id="39" name="Rectangle 15"/>
          <p:cNvSpPr>
            <a:spLocks noChangeArrowheads="1"/>
          </p:cNvSpPr>
          <p:nvPr/>
        </p:nvSpPr>
        <p:spPr bwMode="auto">
          <a:xfrm>
            <a:off x="974725" y="3752850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90000"/>
              </a:lnSpc>
            </a:pPr>
            <a:r>
              <a:rPr lang="en-US" sz="4700" b="1">
                <a:solidFill>
                  <a:schemeClr val="tx2"/>
                </a:solidFill>
                <a:latin typeface="Arial" charset="0"/>
              </a:rPr>
              <a:t>A</a:t>
            </a:r>
          </a:p>
        </p:txBody>
      </p:sp>
      <p:sp>
        <p:nvSpPr>
          <p:cNvPr id="48" name="Rectangle 16"/>
          <p:cNvSpPr>
            <a:spLocks noChangeArrowheads="1"/>
          </p:cNvSpPr>
          <p:nvPr/>
        </p:nvSpPr>
        <p:spPr bwMode="auto">
          <a:xfrm>
            <a:off x="8677275" y="3752850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90000"/>
              </a:lnSpc>
            </a:pPr>
            <a:r>
              <a:rPr lang="en-US" sz="4700" b="1">
                <a:solidFill>
                  <a:schemeClr val="tx2"/>
                </a:solidFill>
                <a:latin typeface="Arial" charset="0"/>
              </a:rPr>
              <a:t>B</a:t>
            </a:r>
          </a:p>
        </p:txBody>
      </p:sp>
      <p:sp>
        <p:nvSpPr>
          <p:cNvPr id="49" name="Rectangle 17"/>
          <p:cNvSpPr>
            <a:spLocks noChangeArrowheads="1"/>
          </p:cNvSpPr>
          <p:nvPr/>
        </p:nvSpPr>
        <p:spPr bwMode="auto">
          <a:xfrm>
            <a:off x="2967038" y="4881563"/>
            <a:ext cx="357187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Message Authentication Code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auto">
          <a:xfrm>
            <a:off x="2154238" y="2635250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MAC</a:t>
            </a:r>
          </a:p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Algorithm M</a:t>
            </a:r>
          </a:p>
        </p:txBody>
      </p:sp>
      <p:sp>
        <p:nvSpPr>
          <p:cNvPr id="28" name="Rectangle 4"/>
          <p:cNvSpPr>
            <a:spLocks noChangeArrowheads="1"/>
          </p:cNvSpPr>
          <p:nvPr/>
        </p:nvSpPr>
        <p:spPr bwMode="auto">
          <a:xfrm>
            <a:off x="6269038" y="2635250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Verification</a:t>
            </a:r>
          </a:p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Algorithm V</a:t>
            </a:r>
          </a:p>
        </p:txBody>
      </p:sp>
      <p:sp>
        <p:nvSpPr>
          <p:cNvPr id="29" name="Line 5"/>
          <p:cNvSpPr>
            <a:spLocks noChangeShapeType="1"/>
          </p:cNvSpPr>
          <p:nvPr/>
        </p:nvSpPr>
        <p:spPr bwMode="auto">
          <a:xfrm>
            <a:off x="1177925" y="3106738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6"/>
          <p:cNvSpPr>
            <a:spLocks noChangeShapeType="1"/>
          </p:cNvSpPr>
          <p:nvPr/>
        </p:nvSpPr>
        <p:spPr bwMode="auto">
          <a:xfrm>
            <a:off x="4138613" y="3106738"/>
            <a:ext cx="2054225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7"/>
          <p:cNvSpPr>
            <a:spLocks noChangeShapeType="1"/>
          </p:cNvSpPr>
          <p:nvPr/>
        </p:nvSpPr>
        <p:spPr bwMode="auto">
          <a:xfrm>
            <a:off x="8277225" y="3106738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Rectangle 8"/>
          <p:cNvSpPr>
            <a:spLocks noChangeArrowheads="1"/>
          </p:cNvSpPr>
          <p:nvPr/>
        </p:nvSpPr>
        <p:spPr bwMode="auto">
          <a:xfrm>
            <a:off x="1068388" y="2155825"/>
            <a:ext cx="965200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33" name="Rectangle 9"/>
          <p:cNvSpPr>
            <a:spLocks noChangeArrowheads="1"/>
          </p:cNvSpPr>
          <p:nvPr/>
        </p:nvSpPr>
        <p:spPr bwMode="auto">
          <a:xfrm>
            <a:off x="8242300" y="2130425"/>
            <a:ext cx="1169988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Yes/No</a:t>
            </a:r>
          </a:p>
        </p:txBody>
      </p:sp>
      <p:sp>
        <p:nvSpPr>
          <p:cNvPr id="34" name="Rectangle 10"/>
          <p:cNvSpPr>
            <a:spLocks noChangeArrowheads="1"/>
          </p:cNvSpPr>
          <p:nvPr/>
        </p:nvSpPr>
        <p:spPr bwMode="auto">
          <a:xfrm>
            <a:off x="4240670" y="2057241"/>
            <a:ext cx="1875512" cy="2922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Plaintext + MAC</a:t>
            </a:r>
          </a:p>
        </p:txBody>
      </p:sp>
      <p:sp>
        <p:nvSpPr>
          <p:cNvPr id="35" name="Rectangle 11"/>
          <p:cNvSpPr>
            <a:spLocks noChangeArrowheads="1"/>
          </p:cNvSpPr>
          <p:nvPr/>
        </p:nvSpPr>
        <p:spPr bwMode="auto">
          <a:xfrm>
            <a:off x="3840163" y="1539795"/>
            <a:ext cx="2676526" cy="2922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INSECURE CHANNEL</a:t>
            </a:r>
          </a:p>
        </p:txBody>
      </p:sp>
      <p:sp>
        <p:nvSpPr>
          <p:cNvPr id="36" name="Line 12"/>
          <p:cNvSpPr>
            <a:spLocks noChangeShapeType="1"/>
          </p:cNvSpPr>
          <p:nvPr/>
        </p:nvSpPr>
        <p:spPr bwMode="auto">
          <a:xfrm flipV="1">
            <a:off x="3132138" y="3529013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13"/>
          <p:cNvSpPr>
            <a:spLocks noChangeShapeType="1"/>
          </p:cNvSpPr>
          <p:nvPr/>
        </p:nvSpPr>
        <p:spPr bwMode="auto">
          <a:xfrm flipV="1">
            <a:off x="7246938" y="3529013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14"/>
          <p:cNvSpPr>
            <a:spLocks noChangeArrowheads="1"/>
          </p:cNvSpPr>
          <p:nvPr/>
        </p:nvSpPr>
        <p:spPr bwMode="auto">
          <a:xfrm>
            <a:off x="7005638" y="4881563"/>
            <a:ext cx="357187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K</a:t>
            </a:r>
          </a:p>
        </p:txBody>
      </p:sp>
      <p:sp>
        <p:nvSpPr>
          <p:cNvPr id="39" name="Rectangle 15"/>
          <p:cNvSpPr>
            <a:spLocks noChangeArrowheads="1"/>
          </p:cNvSpPr>
          <p:nvPr/>
        </p:nvSpPr>
        <p:spPr bwMode="auto">
          <a:xfrm>
            <a:off x="974725" y="3752850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90000"/>
              </a:lnSpc>
            </a:pPr>
            <a:r>
              <a:rPr lang="en-US" sz="4700" b="1">
                <a:solidFill>
                  <a:schemeClr val="tx2"/>
                </a:solidFill>
                <a:latin typeface="Arial" charset="0"/>
              </a:rPr>
              <a:t>A</a:t>
            </a:r>
          </a:p>
        </p:txBody>
      </p:sp>
      <p:sp>
        <p:nvSpPr>
          <p:cNvPr id="48" name="Rectangle 16"/>
          <p:cNvSpPr>
            <a:spLocks noChangeArrowheads="1"/>
          </p:cNvSpPr>
          <p:nvPr/>
        </p:nvSpPr>
        <p:spPr bwMode="auto">
          <a:xfrm>
            <a:off x="8677275" y="3752850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90000"/>
              </a:lnSpc>
            </a:pPr>
            <a:r>
              <a:rPr lang="en-US" sz="4700" b="1">
                <a:solidFill>
                  <a:schemeClr val="tx2"/>
                </a:solidFill>
                <a:latin typeface="Arial" charset="0"/>
              </a:rPr>
              <a:t>B</a:t>
            </a:r>
          </a:p>
        </p:txBody>
      </p:sp>
      <p:sp>
        <p:nvSpPr>
          <p:cNvPr id="49" name="Rectangle 17"/>
          <p:cNvSpPr>
            <a:spLocks noChangeArrowheads="1"/>
          </p:cNvSpPr>
          <p:nvPr/>
        </p:nvSpPr>
        <p:spPr bwMode="auto">
          <a:xfrm>
            <a:off x="2967038" y="4881563"/>
            <a:ext cx="357187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K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084638" y="5457765"/>
            <a:ext cx="2316162" cy="707886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Does not provide non-repudiation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Cryptographic Technology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Line 3"/>
          <p:cNvSpPr>
            <a:spLocks noChangeShapeType="1"/>
          </p:cNvSpPr>
          <p:nvPr/>
        </p:nvSpPr>
        <p:spPr bwMode="auto">
          <a:xfrm>
            <a:off x="4981575" y="700088"/>
            <a:ext cx="0" cy="13144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2487613" y="2027238"/>
            <a:ext cx="50133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2501900" y="2017713"/>
            <a:ext cx="0" cy="2698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>
            <a:off x="7513638" y="2008188"/>
            <a:ext cx="0" cy="2698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1442050" y="2682875"/>
            <a:ext cx="2108590" cy="1256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SYMMETRIC </a:t>
            </a:r>
            <a:r>
              <a:rPr lang="en-US" b="1" dirty="0">
                <a:solidFill>
                  <a:schemeClr val="tx2"/>
                </a:solidFill>
                <a:latin typeface="Arial" charset="0"/>
              </a:rPr>
              <a:t>KEY </a:t>
            </a:r>
          </a:p>
          <a:p>
            <a:pPr algn="ctr" defTabSz="895350">
              <a:lnSpc>
                <a:spcPct val="87000"/>
              </a:lnSpc>
            </a:pPr>
            <a:endParaRPr lang="en-US" b="1" dirty="0">
              <a:solidFill>
                <a:schemeClr val="tx2"/>
              </a:solidFill>
              <a:latin typeface="Arial" charset="0"/>
            </a:endParaRPr>
          </a:p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Secret </a:t>
            </a:r>
            <a:r>
              <a:rPr lang="en-US" b="1" dirty="0">
                <a:solidFill>
                  <a:schemeClr val="tx2"/>
                </a:solidFill>
                <a:latin typeface="Arial" charset="0"/>
              </a:rPr>
              <a:t>Key</a:t>
            </a:r>
          </a:p>
          <a:p>
            <a:pPr algn="ctr" defTabSz="895350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Single Key</a:t>
            </a:r>
          </a:p>
          <a:p>
            <a:pPr algn="ctr" defTabSz="895350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Conventional</a:t>
            </a: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6386306" y="2682875"/>
            <a:ext cx="2275302" cy="1015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ASYMMETRIC </a:t>
            </a:r>
            <a:r>
              <a:rPr lang="en-US" b="1" dirty="0">
                <a:solidFill>
                  <a:schemeClr val="tx2"/>
                </a:solidFill>
                <a:latin typeface="Arial" charset="0"/>
              </a:rPr>
              <a:t>KEY </a:t>
            </a:r>
          </a:p>
          <a:p>
            <a:pPr algn="ctr" defTabSz="895350">
              <a:lnSpc>
                <a:spcPct val="87000"/>
              </a:lnSpc>
            </a:pPr>
            <a:endParaRPr lang="en-US" b="1" dirty="0">
              <a:solidFill>
                <a:schemeClr val="tx2"/>
              </a:solidFill>
              <a:latin typeface="Arial" charset="0"/>
            </a:endParaRPr>
          </a:p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Public </a:t>
            </a:r>
            <a:r>
              <a:rPr lang="en-US" b="1" dirty="0">
                <a:solidFill>
                  <a:schemeClr val="tx2"/>
                </a:solidFill>
                <a:latin typeface="Arial" charset="0"/>
              </a:rPr>
              <a:t>Key</a:t>
            </a:r>
          </a:p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Public-Private Key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Message Authentication Code</a:t>
            </a:r>
          </a:p>
        </p:txBody>
      </p:sp>
      <p:sp>
        <p:nvSpPr>
          <p:cNvPr id="8" name="Line 3"/>
          <p:cNvSpPr>
            <a:spLocks noChangeShapeType="1"/>
          </p:cNvSpPr>
          <p:nvPr/>
        </p:nvSpPr>
        <p:spPr bwMode="auto">
          <a:xfrm>
            <a:off x="4981575" y="700088"/>
            <a:ext cx="0" cy="13144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2487613" y="2027238"/>
            <a:ext cx="50133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2501900" y="2017713"/>
            <a:ext cx="0" cy="2698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>
            <a:off x="7513638" y="2008188"/>
            <a:ext cx="0" cy="2698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1209138" y="2682875"/>
            <a:ext cx="2574422" cy="5332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Symmetric Encryption</a:t>
            </a:r>
          </a:p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Based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6582997" y="2682875"/>
            <a:ext cx="1881924" cy="5332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Message-Digest</a:t>
            </a:r>
          </a:p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Based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157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Message Authentication Code</a:t>
            </a:r>
          </a:p>
        </p:txBody>
      </p:sp>
      <p:sp>
        <p:nvSpPr>
          <p:cNvPr id="8" name="Line 3"/>
          <p:cNvSpPr>
            <a:spLocks noChangeShapeType="1"/>
          </p:cNvSpPr>
          <p:nvPr/>
        </p:nvSpPr>
        <p:spPr bwMode="auto">
          <a:xfrm>
            <a:off x="4981575" y="700088"/>
            <a:ext cx="0" cy="13144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2487613" y="2027238"/>
            <a:ext cx="50133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2501900" y="2017713"/>
            <a:ext cx="0" cy="2698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>
            <a:off x="7513638" y="2008188"/>
            <a:ext cx="0" cy="2698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1209138" y="2682875"/>
            <a:ext cx="2574422" cy="5332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Symmetric Encryption</a:t>
            </a:r>
          </a:p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Based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6582997" y="2682875"/>
            <a:ext cx="1881924" cy="5332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Message-Digest</a:t>
            </a:r>
          </a:p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Based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221256" y="4470940"/>
            <a:ext cx="2316162" cy="1015663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Will revisit after discussing message digests</a:t>
            </a:r>
          </a:p>
        </p:txBody>
      </p:sp>
    </p:spTree>
    <p:extLst>
      <p:ext uri="{BB962C8B-B14F-4D97-AF65-F5344CB8AC3E}">
        <p14:creationId xmlns:p14="http://schemas.microsoft.com/office/powerpoint/2010/main" val="3794731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Symmetric-key encryption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Symmetric-key </a:t>
            </a:r>
            <a:r>
              <a:rPr lang="en-US" dirty="0"/>
              <a:t>message authentication codes (</a:t>
            </a:r>
            <a:r>
              <a:rPr lang="en-US" dirty="0" smtClean="0"/>
              <a:t>MACs)</a:t>
            </a: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Public-key encryption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Public-key digital signatures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Public-key key agreement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Message digests (hash functions)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Public-key certificates 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Challenge-response authentication</a:t>
            </a: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Cryptographic </a:t>
            </a: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Technology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251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Symmetric-key encryption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Symmetric-key </a:t>
            </a:r>
            <a:r>
              <a:rPr lang="en-US" dirty="0"/>
              <a:t>message authentication codes (MAC)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Public-key encryption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Public-key digital signatures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Public-key key agreement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Message digests (hash functions)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Public-key certificates 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Challenge-response authentication</a:t>
            </a: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Cryptographic </a:t>
            </a: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Technology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24563" y="2906057"/>
            <a:ext cx="2733677" cy="400110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SSL uses all of these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24563" y="3750773"/>
            <a:ext cx="2733677" cy="1015663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ATMs run on </a:t>
            </a:r>
            <a:r>
              <a:rPr lang="en-US" sz="2000" b="1" dirty="0">
                <a:solidFill>
                  <a:srgbClr val="FF0000"/>
                </a:solidFill>
              </a:rPr>
              <a:t>s</a:t>
            </a:r>
            <a:r>
              <a:rPr lang="en-US" sz="2000" b="1" dirty="0" smtClean="0">
                <a:solidFill>
                  <a:srgbClr val="FF0000"/>
                </a:solidFill>
              </a:rPr>
              <a:t>ymmetric-key technology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089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162050" y="1403184"/>
            <a:ext cx="7315200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confidentiality</a:t>
            </a:r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2800" dirty="0" smtClean="0"/>
              <a:t>traffic flow confidentiality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integrity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authentication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non-repudiation</a:t>
            </a: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Cryptographic </a:t>
            </a: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Services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19849" y="4714815"/>
            <a:ext cx="1600202" cy="707886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Traditional formulation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251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600075" y="1403184"/>
            <a:ext cx="8972549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confidentiality</a:t>
            </a:r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3200" dirty="0" smtClean="0"/>
              <a:t>crypto keys leak profusely via side channels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integrity + authentication</a:t>
            </a:r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3200" dirty="0" smtClean="0"/>
              <a:t>no point having one without the other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non-repudiation</a:t>
            </a:r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3200" dirty="0" smtClean="0"/>
              <a:t>requires asymmetric cryptography</a:t>
            </a:r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3200" dirty="0"/>
              <a:t>s</a:t>
            </a:r>
            <a:r>
              <a:rPr lang="en-US" sz="3200" dirty="0" smtClean="0"/>
              <a:t>tronger form of integrity + authentication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replay protection</a:t>
            </a:r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3200" dirty="0" smtClean="0"/>
              <a:t>beyond integrity?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6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Cryptographic </a:t>
            </a: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Services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353299" y="5514915"/>
            <a:ext cx="1428751" cy="707886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Important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insights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251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162050" y="1403184"/>
            <a:ext cx="7315200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Symmetric-key cryptography</a:t>
            </a:r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2800" dirty="0" smtClean="0"/>
              <a:t>128 bit or higher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Public-key </a:t>
            </a:r>
            <a:r>
              <a:rPr lang="en-US" sz="3600" dirty="0"/>
              <a:t>cryptography</a:t>
            </a:r>
            <a:endParaRPr lang="en-US" sz="3600" dirty="0" smtClean="0"/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2800" dirty="0" smtClean="0"/>
              <a:t>2048 bit or higher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Message digests</a:t>
            </a:r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2800" dirty="0" smtClean="0"/>
              <a:t>256 bit or higher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These numbers keep increasing</a:t>
            </a:r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2800" dirty="0" smtClean="0"/>
              <a:t>https://www.keylength.com/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6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Safe Cryptography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251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9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789113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54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/>
              <a:t>Symmetric Encryption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4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dirty="0">
                <a:solidFill>
                  <a:schemeClr val="tx2"/>
                </a:solidFill>
              </a:rPr>
              <a:t> </a:t>
            </a:r>
            <a:endParaRPr lang="en-GB" sz="4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9319</TotalTime>
  <Words>1148</Words>
  <Application>Microsoft Office PowerPoint</Application>
  <PresentationFormat>Custom</PresentationFormat>
  <Paragraphs>610</Paragraphs>
  <Slides>31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31</vt:i4>
      </vt:variant>
    </vt:vector>
  </HeadingPairs>
  <TitlesOfParts>
    <vt:vector size="44" baseType="lpstr">
      <vt:lpstr>Arial</vt:lpstr>
      <vt:lpstr>Bitstream Charter</vt:lpstr>
      <vt:lpstr>Calibri</vt:lpstr>
      <vt:lpstr>Courier New</vt:lpstr>
      <vt:lpstr>ＭＳ Ｐゴシック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1118</cp:revision>
  <cp:lastPrinted>2018-01-17T18:46:37Z</cp:lastPrinted>
  <dcterms:created xsi:type="dcterms:W3CDTF">2010-02-19T20:53:39Z</dcterms:created>
  <dcterms:modified xsi:type="dcterms:W3CDTF">2018-01-24T19:11:40Z</dcterms:modified>
</cp:coreProperties>
</file>