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33"/>
  </p:notesMasterIdLst>
  <p:handoutMasterIdLst>
    <p:handoutMasterId r:id="rId34"/>
  </p:handoutMasterIdLst>
  <p:sldIdLst>
    <p:sldId id="392" r:id="rId6"/>
    <p:sldId id="393" r:id="rId7"/>
    <p:sldId id="394" r:id="rId8"/>
    <p:sldId id="395" r:id="rId9"/>
    <p:sldId id="396" r:id="rId10"/>
    <p:sldId id="397" r:id="rId11"/>
    <p:sldId id="398" r:id="rId12"/>
    <p:sldId id="399" r:id="rId13"/>
    <p:sldId id="407" r:id="rId14"/>
    <p:sldId id="400" r:id="rId15"/>
    <p:sldId id="401" r:id="rId16"/>
    <p:sldId id="402" r:id="rId17"/>
    <p:sldId id="403" r:id="rId18"/>
    <p:sldId id="404" r:id="rId19"/>
    <p:sldId id="405" r:id="rId20"/>
    <p:sldId id="406" r:id="rId21"/>
    <p:sldId id="414" r:id="rId22"/>
    <p:sldId id="412" r:id="rId23"/>
    <p:sldId id="413" r:id="rId24"/>
    <p:sldId id="415" r:id="rId25"/>
    <p:sldId id="416" r:id="rId26"/>
    <p:sldId id="417" r:id="rId27"/>
    <p:sldId id="420" r:id="rId28"/>
    <p:sldId id="408" r:id="rId29"/>
    <p:sldId id="409" r:id="rId30"/>
    <p:sldId id="410" r:id="rId31"/>
    <p:sldId id="411" r:id="rId32"/>
  </p:sldIdLst>
  <p:sldSz cx="10080625" cy="7559675"/>
  <p:notesSz cx="7010400" cy="9296400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61" userDrawn="1">
          <p15:clr>
            <a:srgbClr val="A4A3A4"/>
          </p15:clr>
        </p15:guide>
        <p15:guide id="2" pos="194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49" d="100"/>
          <a:sy n="149" d="100"/>
        </p:scale>
        <p:origin x="1686" y="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1"/>
        <p:guide pos="194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slide" Target="slides/slide2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slide" Target="slides/slide2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4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0735" y="0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4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0735" y="8829121"/>
            <a:ext cx="3038145" cy="46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524" tIns="41762" rIns="83524" bIns="41762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2688" y="706438"/>
            <a:ext cx="4643437" cy="3482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1348" y="4414560"/>
            <a:ext cx="5607712" cy="418245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67692" y="4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67692" y="8830662"/>
            <a:ext cx="3041188" cy="464205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016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59940" algn="l"/>
                <a:tab pos="1323050" algn="l"/>
                <a:tab pos="1982992" algn="l"/>
                <a:tab pos="2646105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6233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49641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12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177923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17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968654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0453">
              <a:tabLst>
                <a:tab pos="656091" algn="l"/>
                <a:tab pos="1319828" algn="l"/>
                <a:tab pos="1980508" algn="l"/>
                <a:tab pos="2642714" algn="l"/>
              </a:tabLst>
            </a:pPr>
            <a:fld id="{0C137A8E-DCD0-4026-8679-7DAC59B2E3EE}" type="slidenum">
              <a:rPr lang="en-GB" smtClean="0"/>
              <a:pPr defTabSz="440453">
                <a:tabLst>
                  <a:tab pos="656091" algn="l"/>
                  <a:tab pos="1319828" algn="l"/>
                  <a:tab pos="1980508" algn="l"/>
                  <a:tab pos="2642714" algn="l"/>
                </a:tabLst>
              </a:pPr>
              <a:t>24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2688" y="706438"/>
            <a:ext cx="4645025" cy="3484562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1344" y="4414564"/>
            <a:ext cx="5609233" cy="4183995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2983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1/25/2018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1/25/2018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3200" dirty="0" smtClean="0"/>
              <a:t>Asymmetric Cryptography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Lecture 3</a:t>
            </a:r>
            <a:endParaRPr lang="en-US" sz="2000" b="1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ravi.utsa@gmail.com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16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2800" dirty="0" smtClean="0">
                <a:solidFill>
                  <a:srgbClr val="131F49"/>
                </a:solidFill>
              </a:rPr>
              <a:t>CS 5323</a:t>
            </a: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choose 2 large </a:t>
            </a:r>
            <a:r>
              <a:rPr lang="en-US" sz="3200" dirty="0" smtClean="0"/>
              <a:t>prime </a:t>
            </a:r>
            <a:r>
              <a:rPr lang="en-US" sz="3200" dirty="0"/>
              <a:t>numbers p and q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compute n = p * q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pick e relatively prime to (p-1)*(q-1)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compute d, e*d = 1 mod (p-1)*(q-1)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publish (</a:t>
            </a:r>
            <a:r>
              <a:rPr lang="en-US" sz="3200" dirty="0" err="1"/>
              <a:t>n,e</a:t>
            </a:r>
            <a:r>
              <a:rPr lang="en-US" sz="3200" dirty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keep d </a:t>
            </a:r>
            <a:r>
              <a:rPr lang="en-US" sz="3200" dirty="0" smtClean="0"/>
              <a:t>private (and </a:t>
            </a:r>
            <a:r>
              <a:rPr lang="en-US" sz="3200" dirty="0"/>
              <a:t>discard p, q)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10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Key Generation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50002" y="4926839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4736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compute d, e*d = 1 mod (p-1)*(q-1)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if factorization of n into p*q is known, this is easy to do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security of RSA is no better than the difficulty of factoring n into p, q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Key Protection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09687" y="4505723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004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Asymmetric Digital Signatures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56458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Digital Signature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Signature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S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Verification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ctr"/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Algorithm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V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00434" y="1976808"/>
            <a:ext cx="1151596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Yes/No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3703855" y="1951838"/>
            <a:ext cx="3175548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Plaintext + Signature</a:t>
            </a:r>
            <a:endParaRPr lang="en-US" altLang="en-US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356413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A's Private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250615" cy="3726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A's Public </a:t>
            </a: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V="1">
            <a:off x="5266003" y="5183097"/>
            <a:ext cx="1804752" cy="57684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90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Compare Public-Key Encryption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Decryption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D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93631" y="19768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4337581" y="2051421"/>
            <a:ext cx="16319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Ciphertext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241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Public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346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Private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H="1" flipV="1">
            <a:off x="3081869" y="5156222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02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15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Compare Symmetric Key MAC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" name="Rectangle 3"/>
          <p:cNvSpPr>
            <a:spLocks noChangeArrowheads="1"/>
          </p:cNvSpPr>
          <p:nvPr/>
        </p:nvSpPr>
        <p:spPr bwMode="auto">
          <a:xfrm>
            <a:off x="21542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rgbClr val="000000"/>
                </a:solidFill>
              </a:rPr>
              <a:t>MAC</a:t>
            </a:r>
          </a:p>
          <a:p>
            <a:pPr algn="ctr" defTabSz="895350"/>
            <a:r>
              <a:rPr lang="en-US" b="1">
                <a:solidFill>
                  <a:srgbClr val="000000"/>
                </a:solidFill>
              </a:rPr>
              <a:t>Algorithm M</a:t>
            </a:r>
          </a:p>
        </p:txBody>
      </p:sp>
      <p:sp>
        <p:nvSpPr>
          <p:cNvPr id="28" name="Rectangle 4"/>
          <p:cNvSpPr>
            <a:spLocks noChangeArrowheads="1"/>
          </p:cNvSpPr>
          <p:nvPr/>
        </p:nvSpPr>
        <p:spPr bwMode="auto">
          <a:xfrm>
            <a:off x="6269038" y="2635250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0488" tIns="44450" rIns="90488" bIns="44450" anchor="ctr"/>
          <a:lstStyle/>
          <a:p>
            <a:pPr algn="ctr" defTabSz="895350"/>
            <a:r>
              <a:rPr lang="en-US" b="1">
                <a:solidFill>
                  <a:srgbClr val="000000"/>
                </a:solidFill>
              </a:rPr>
              <a:t>Verification</a:t>
            </a:r>
          </a:p>
          <a:p>
            <a:pPr algn="ctr" defTabSz="895350"/>
            <a:r>
              <a:rPr lang="en-US" b="1">
                <a:solidFill>
                  <a:srgbClr val="000000"/>
                </a:solidFill>
              </a:rPr>
              <a:t>Algorithm V</a:t>
            </a: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>
            <a:off x="11779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>
            <a:off x="4138613" y="3106738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1" name="Line 7"/>
          <p:cNvSpPr>
            <a:spLocks noChangeShapeType="1"/>
          </p:cNvSpPr>
          <p:nvPr/>
        </p:nvSpPr>
        <p:spPr bwMode="auto">
          <a:xfrm>
            <a:off x="8277225" y="3106738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2" name="Rectangle 8"/>
          <p:cNvSpPr>
            <a:spLocks noChangeArrowheads="1"/>
          </p:cNvSpPr>
          <p:nvPr/>
        </p:nvSpPr>
        <p:spPr bwMode="auto">
          <a:xfrm>
            <a:off x="1068388" y="2155825"/>
            <a:ext cx="965200" cy="698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Plain-</a:t>
            </a:r>
          </a:p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text</a:t>
            </a:r>
          </a:p>
        </p:txBody>
      </p:sp>
      <p:sp>
        <p:nvSpPr>
          <p:cNvPr id="33" name="Rectangle 9"/>
          <p:cNvSpPr>
            <a:spLocks noChangeArrowheads="1"/>
          </p:cNvSpPr>
          <p:nvPr/>
        </p:nvSpPr>
        <p:spPr bwMode="auto">
          <a:xfrm>
            <a:off x="8242300" y="2130425"/>
            <a:ext cx="1169988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Yes/No</a:t>
            </a:r>
          </a:p>
        </p:txBody>
      </p:sp>
      <p:sp>
        <p:nvSpPr>
          <p:cNvPr id="34" name="Rectangle 10"/>
          <p:cNvSpPr>
            <a:spLocks noChangeArrowheads="1"/>
          </p:cNvSpPr>
          <p:nvPr/>
        </p:nvSpPr>
        <p:spPr bwMode="auto">
          <a:xfrm>
            <a:off x="4240670" y="2057241"/>
            <a:ext cx="1875512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rgbClr val="000000"/>
                </a:solidFill>
              </a:rPr>
              <a:t>Plaintext + MAC</a:t>
            </a:r>
          </a:p>
        </p:txBody>
      </p:sp>
      <p:sp>
        <p:nvSpPr>
          <p:cNvPr id="35" name="Rectangle 11"/>
          <p:cNvSpPr>
            <a:spLocks noChangeArrowheads="1"/>
          </p:cNvSpPr>
          <p:nvPr/>
        </p:nvSpPr>
        <p:spPr bwMode="auto">
          <a:xfrm>
            <a:off x="3840163" y="1539795"/>
            <a:ext cx="2676526" cy="2922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rgbClr val="000000"/>
                </a:solidFill>
              </a:rPr>
              <a:t>INSECURE CHANNEL</a:t>
            </a:r>
          </a:p>
        </p:txBody>
      </p:sp>
      <p:sp>
        <p:nvSpPr>
          <p:cNvPr id="36" name="Line 12"/>
          <p:cNvSpPr>
            <a:spLocks noChangeShapeType="1"/>
          </p:cNvSpPr>
          <p:nvPr/>
        </p:nvSpPr>
        <p:spPr bwMode="auto">
          <a:xfrm flipV="1">
            <a:off x="31321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7" name="Line 13"/>
          <p:cNvSpPr>
            <a:spLocks noChangeShapeType="1"/>
          </p:cNvSpPr>
          <p:nvPr/>
        </p:nvSpPr>
        <p:spPr bwMode="auto">
          <a:xfrm flipV="1">
            <a:off x="7246938" y="3529013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8" name="Rectangle 14"/>
          <p:cNvSpPr>
            <a:spLocks noChangeArrowheads="1"/>
          </p:cNvSpPr>
          <p:nvPr/>
        </p:nvSpPr>
        <p:spPr bwMode="auto">
          <a:xfrm>
            <a:off x="70056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39" name="Rectangle 15"/>
          <p:cNvSpPr>
            <a:spLocks noChangeArrowheads="1"/>
          </p:cNvSpPr>
          <p:nvPr/>
        </p:nvSpPr>
        <p:spPr bwMode="auto">
          <a:xfrm>
            <a:off x="97472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rgbClr val="000000"/>
                </a:solidFill>
              </a:rPr>
              <a:t>A</a:t>
            </a:r>
          </a:p>
        </p:txBody>
      </p:sp>
      <p:sp>
        <p:nvSpPr>
          <p:cNvPr id="48" name="Rectangle 16"/>
          <p:cNvSpPr>
            <a:spLocks noChangeArrowheads="1"/>
          </p:cNvSpPr>
          <p:nvPr/>
        </p:nvSpPr>
        <p:spPr bwMode="auto">
          <a:xfrm>
            <a:off x="8677275" y="3752850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90000"/>
              </a:lnSpc>
            </a:pPr>
            <a:r>
              <a:rPr lang="en-US" sz="4700" b="1">
                <a:solidFill>
                  <a:srgbClr val="000000"/>
                </a:solidFill>
              </a:rPr>
              <a:t>B</a:t>
            </a:r>
          </a:p>
        </p:txBody>
      </p:sp>
      <p:sp>
        <p:nvSpPr>
          <p:cNvPr id="49" name="Rectangle 17"/>
          <p:cNvSpPr>
            <a:spLocks noChangeArrowheads="1"/>
          </p:cNvSpPr>
          <p:nvPr/>
        </p:nvSpPr>
        <p:spPr bwMode="auto">
          <a:xfrm>
            <a:off x="2967038" y="4881563"/>
            <a:ext cx="357187" cy="381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defTabSz="895350">
              <a:lnSpc>
                <a:spcPct val="87000"/>
              </a:lnSpc>
            </a:pPr>
            <a:r>
              <a:rPr lang="en-US" b="1">
                <a:solidFill>
                  <a:srgbClr val="000000"/>
                </a:solidFill>
              </a:rPr>
              <a:t>K</a:t>
            </a: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68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RSA has a unique property, not shared by other public key systems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Encryption and decryption commute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(M</a:t>
            </a:r>
            <a:r>
              <a:rPr lang="en-US" sz="3200" normalizeH="1" baseline="30000" dirty="0"/>
              <a:t>e</a:t>
            </a:r>
            <a:r>
              <a:rPr lang="en-US" sz="3200" dirty="0"/>
              <a:t> mod n)</a:t>
            </a:r>
            <a:r>
              <a:rPr lang="en-US" sz="3200" normalizeH="1" baseline="30000" dirty="0"/>
              <a:t>d</a:t>
            </a:r>
            <a:r>
              <a:rPr lang="en-US" sz="3200" dirty="0"/>
              <a:t> mod n = M	encryption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(</a:t>
            </a:r>
            <a:r>
              <a:rPr lang="en-US" sz="3200" dirty="0" err="1"/>
              <a:t>M</a:t>
            </a:r>
            <a:r>
              <a:rPr lang="en-US" sz="3200" normalizeH="1" baseline="30000" dirty="0" err="1"/>
              <a:t>d</a:t>
            </a:r>
            <a:r>
              <a:rPr lang="en-US" sz="3200" dirty="0"/>
              <a:t> mod n)</a:t>
            </a:r>
            <a:r>
              <a:rPr lang="en-US" sz="3200" normalizeH="1" baseline="30000" dirty="0"/>
              <a:t>e</a:t>
            </a:r>
            <a:r>
              <a:rPr lang="en-US" sz="3200" dirty="0"/>
              <a:t> mod n = M	signature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Same public key can be use for encryption and </a:t>
            </a:r>
            <a:r>
              <a:rPr lang="en-US" sz="3200" dirty="0" smtClean="0"/>
              <a:t>signature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But not recommended</a:t>
            </a:r>
            <a:endParaRPr lang="en-US" sz="28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Digital Signatures in RSA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26300" y="4792556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79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17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Message Digest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033337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 </a:t>
            </a:r>
            <a:r>
              <a:rPr lang="en-US" sz="3200" dirty="0"/>
              <a:t>key runs </a:t>
            </a:r>
            <a:r>
              <a:rPr lang="en-US" sz="3200" dirty="0" smtClean="0"/>
              <a:t>1000 times slower than symmetric key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 think </a:t>
            </a:r>
            <a:r>
              <a:rPr lang="en-US" sz="2800" dirty="0"/>
              <a:t>2g versus 4g on smartphone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This </a:t>
            </a:r>
            <a:r>
              <a:rPr lang="en-US" sz="3200" dirty="0"/>
              <a:t>large difference in speed is likely to </a:t>
            </a:r>
            <a:r>
              <a:rPr lang="en-US" sz="3200" dirty="0" smtClean="0"/>
              <a:t>remain</a:t>
            </a:r>
            <a:endParaRPr lang="en-US" sz="3200" dirty="0"/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Maybe reduce to 100 times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Use public keys to distribute </a:t>
            </a:r>
            <a:r>
              <a:rPr lang="en-US" sz="3200" dirty="0" smtClean="0"/>
              <a:t>symmetric keys, use symmetric keys to protect data</a:t>
            </a: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Encryption Speed Revisited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022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 </a:t>
            </a:r>
            <a:r>
              <a:rPr lang="en-US" sz="3200" dirty="0"/>
              <a:t>key runs </a:t>
            </a:r>
            <a:r>
              <a:rPr lang="en-US" sz="3200" dirty="0" smtClean="0"/>
              <a:t>1000 times slower than symmetric key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 think </a:t>
            </a:r>
            <a:r>
              <a:rPr lang="en-US" sz="2800" dirty="0"/>
              <a:t>2g versus 4g on smartphone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This </a:t>
            </a:r>
            <a:r>
              <a:rPr lang="en-US" sz="3200" dirty="0"/>
              <a:t>large difference in speed is likely to </a:t>
            </a:r>
            <a:r>
              <a:rPr lang="en-US" sz="3200" dirty="0" smtClean="0"/>
              <a:t>remain</a:t>
            </a:r>
            <a:endParaRPr lang="en-US" sz="3200" dirty="0"/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Maybe reduce to 100 times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Sign the message digest (or hash) not the message</a:t>
            </a:r>
            <a:endParaRPr lang="en-US" sz="2800" dirty="0"/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19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Digital Signature Speed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4276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Asymmetric Encryption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11879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20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Digest (Hash)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4"/>
          <p:cNvSpPr>
            <a:spLocks noChangeArrowheads="1"/>
          </p:cNvSpPr>
          <p:nvPr/>
        </p:nvSpPr>
        <p:spPr bwMode="auto">
          <a:xfrm>
            <a:off x="2426011" y="3427336"/>
            <a:ext cx="4891088" cy="746125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algorithm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H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1108386" y="1311198"/>
            <a:ext cx="7524750" cy="1243013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original message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no practical limit to </a:t>
            </a: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size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4" name="Oval 6"/>
          <p:cNvSpPr>
            <a:spLocks noChangeArrowheads="1"/>
          </p:cNvSpPr>
          <p:nvPr/>
        </p:nvSpPr>
        <p:spPr bwMode="auto">
          <a:xfrm>
            <a:off x="3340411" y="4995785"/>
            <a:ext cx="3060700" cy="1486487"/>
          </a:xfrm>
          <a:prstGeom prst="ellipse">
            <a:avLst/>
          </a:prstGeom>
          <a:noFill/>
          <a:ln w="50800">
            <a:solidFill>
              <a:srgbClr val="063DE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message digest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256 bit</a:t>
            </a:r>
          </a:p>
          <a:p>
            <a:pPr algn="ctr">
              <a:lnSpc>
                <a:spcPct val="90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m</a:t>
            </a:r>
          </a:p>
        </p:txBody>
      </p:sp>
      <p:sp>
        <p:nvSpPr>
          <p:cNvPr id="25" name="Line 7"/>
          <p:cNvSpPr>
            <a:spLocks noChangeShapeType="1"/>
          </p:cNvSpPr>
          <p:nvPr/>
        </p:nvSpPr>
        <p:spPr bwMode="auto">
          <a:xfrm>
            <a:off x="4870761" y="2608186"/>
            <a:ext cx="0" cy="792163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8"/>
          <p:cNvSpPr>
            <a:spLocks noChangeShapeType="1"/>
          </p:cNvSpPr>
          <p:nvPr/>
        </p:nvSpPr>
        <p:spPr bwMode="auto">
          <a:xfrm>
            <a:off x="4870761" y="4225848"/>
            <a:ext cx="0" cy="71755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" name="Line 9"/>
          <p:cNvSpPr>
            <a:spLocks noChangeShapeType="1"/>
          </p:cNvSpPr>
          <p:nvPr/>
        </p:nvSpPr>
        <p:spPr bwMode="auto">
          <a:xfrm>
            <a:off x="8654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Rectangle 10"/>
          <p:cNvSpPr>
            <a:spLocks noChangeArrowheads="1"/>
          </p:cNvSpPr>
          <p:nvPr/>
        </p:nvSpPr>
        <p:spPr bwMode="auto">
          <a:xfrm>
            <a:off x="424174" y="5525023"/>
            <a:ext cx="87312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easy</a:t>
            </a:r>
          </a:p>
        </p:txBody>
      </p:sp>
      <p:sp>
        <p:nvSpPr>
          <p:cNvPr id="42" name="Line 11"/>
          <p:cNvSpPr>
            <a:spLocks noChangeShapeType="1"/>
          </p:cNvSpPr>
          <p:nvPr/>
        </p:nvSpPr>
        <p:spPr bwMode="auto">
          <a:xfrm>
            <a:off x="8942699" y="1870598"/>
            <a:ext cx="0" cy="3554412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Rectangle 12"/>
          <p:cNvSpPr>
            <a:spLocks noChangeArrowheads="1"/>
          </p:cNvSpPr>
          <p:nvPr/>
        </p:nvSpPr>
        <p:spPr bwMode="auto">
          <a:xfrm>
            <a:off x="8501374" y="5525023"/>
            <a:ext cx="854075" cy="466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hard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34984" y="6138245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/>
              <a:t>m=H(M)</a:t>
            </a:r>
            <a:endParaRPr lang="en-US" b="1" dirty="0"/>
          </a:p>
        </p:txBody>
      </p:sp>
      <p:sp>
        <p:nvSpPr>
          <p:cNvPr id="45" name="TextBox 44"/>
          <p:cNvSpPr txBox="1"/>
          <p:nvPr/>
        </p:nvSpPr>
        <p:spPr>
          <a:xfrm>
            <a:off x="8365902" y="1121988"/>
            <a:ext cx="1173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en-US" b="1" dirty="0" smtClean="0"/>
              <a:t>M=H</a:t>
            </a:r>
            <a:r>
              <a:rPr lang="en-US" altLang="en-US" b="1" baseline="30000" dirty="0" smtClean="0"/>
              <a:t>-1</a:t>
            </a:r>
            <a:r>
              <a:rPr lang="en-US" altLang="en-US" b="1" dirty="0" smtClean="0"/>
              <a:t>(m)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88210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weak hash function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difficult to find M' such that H(M')=H(M)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given M, m=H(M) try messages at random to find M’ with H(M’)=m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2</a:t>
            </a:r>
            <a:r>
              <a:rPr lang="en-US" sz="2800" baseline="30000" dirty="0"/>
              <a:t>k</a:t>
            </a:r>
            <a:r>
              <a:rPr lang="en-US" sz="2800" dirty="0"/>
              <a:t> trials on average, </a:t>
            </a:r>
            <a:r>
              <a:rPr lang="en-US" sz="2800" dirty="0" smtClean="0"/>
              <a:t>k=128 </a:t>
            </a:r>
            <a:r>
              <a:rPr lang="en-US" sz="2800" dirty="0"/>
              <a:t>to be safe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21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Desired Characteristics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3013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strong hash function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difficult to find any two M and M' such that H(M')=H(M)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try pairs of messages at random to find M and M’ such that H(M’)=H(M)</a:t>
            </a:r>
          </a:p>
          <a:p>
            <a:pPr marL="1054100" lvl="1" indent="-514350">
              <a:buSzPct val="100000"/>
              <a:buFont typeface="Wingdings" panose="05000000000000000000" pitchFamily="2" charset="2"/>
              <a:buChar char="v"/>
            </a:pPr>
            <a:r>
              <a:rPr lang="en-US" sz="2800" dirty="0"/>
              <a:t>2</a:t>
            </a:r>
            <a:r>
              <a:rPr lang="en-US" sz="2800" baseline="30000" dirty="0"/>
              <a:t>k/2</a:t>
            </a:r>
            <a:r>
              <a:rPr lang="en-US" sz="2800" dirty="0"/>
              <a:t> trials on average, </a:t>
            </a:r>
            <a:r>
              <a:rPr lang="en-US" sz="2800" dirty="0" smtClean="0"/>
              <a:t>k=256 </a:t>
            </a:r>
            <a:r>
              <a:rPr lang="en-US" sz="2800" dirty="0"/>
              <a:t>to be safe</a:t>
            </a:r>
          </a:p>
          <a:p>
            <a:pPr marL="539750" lvl="1" indent="0">
              <a:buSzPct val="100000"/>
              <a:buNone/>
            </a:pP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Desired Characteristics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45241" y="4707031"/>
            <a:ext cx="2281474" cy="400110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Birthday paradox</a:t>
            </a:r>
          </a:p>
        </p:txBody>
      </p:sp>
    </p:spTree>
    <p:extLst>
      <p:ext uri="{BB962C8B-B14F-4D97-AF65-F5344CB8AC3E}">
        <p14:creationId xmlns:p14="http://schemas.microsoft.com/office/powerpoint/2010/main" val="388199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Message Authentication Code</a:t>
            </a: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981575" y="700088"/>
            <a:ext cx="0" cy="131445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2487613" y="2027238"/>
            <a:ext cx="50133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501900" y="2017713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11" name="Line 6"/>
          <p:cNvSpPr>
            <a:spLocks noChangeShapeType="1"/>
          </p:cNvSpPr>
          <p:nvPr/>
        </p:nvSpPr>
        <p:spPr bwMode="auto">
          <a:xfrm>
            <a:off x="7513638" y="2008188"/>
            <a:ext cx="0" cy="2698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37108" y="2682875"/>
            <a:ext cx="4318489" cy="24609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Encryption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CBC-MAC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MAC has same size as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</a:rPr>
              <a:t>b</a:t>
            </a:r>
            <a:r>
              <a:rPr lang="en-US" b="1" dirty="0" smtClean="0">
                <a:solidFill>
                  <a:schemeClr val="tx2"/>
                </a:solidFill>
              </a:rPr>
              <a:t>lock size of underlying cryptosystem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CCM mode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Provides confidentiality and integrity 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6050812" y="2682875"/>
            <a:ext cx="2946318" cy="270189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1912" tIns="25400" rIns="61912" bIns="25400">
            <a:spAutoFit/>
          </a:bodyPr>
          <a:lstStyle/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Message-Digest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Based</a:t>
            </a:r>
          </a:p>
          <a:p>
            <a:pPr algn="ctr" defTabSz="895350">
              <a:lnSpc>
                <a:spcPct val="87000"/>
              </a:lnSpc>
            </a:pPr>
            <a:endParaRPr lang="en-US" b="1" dirty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HMAC</a:t>
            </a:r>
          </a:p>
          <a:p>
            <a:pPr algn="ctr" defTabSz="895350">
              <a:lnSpc>
                <a:spcPct val="87000"/>
              </a:lnSpc>
            </a:pPr>
            <a:endParaRPr lang="en-US" b="1" dirty="0" smtClean="0">
              <a:solidFill>
                <a:schemeClr val="tx2"/>
              </a:solidFill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Hash the message 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and a symmetric key</a:t>
            </a:r>
          </a:p>
          <a:p>
            <a:pPr algn="ctr" defTabSz="895350">
              <a:lnSpc>
                <a:spcPct val="87000"/>
              </a:lnSpc>
            </a:pPr>
            <a:endParaRPr lang="en-US" b="1" dirty="0" smtClean="0">
              <a:solidFill>
                <a:schemeClr val="tx2"/>
              </a:solidFill>
              <a:latin typeface="Arial" charset="0"/>
            </a:endParaRP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MAC has same size as 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underlying hash function </a:t>
            </a:r>
          </a:p>
          <a:p>
            <a:pPr algn="ctr" defTabSz="895350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or can truncate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895112" y="5871057"/>
            <a:ext cx="3206735" cy="584775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Revisiting after discussing message digests</a:t>
            </a:r>
          </a:p>
        </p:txBody>
      </p:sp>
    </p:spTree>
    <p:extLst>
      <p:ext uri="{BB962C8B-B14F-4D97-AF65-F5344CB8AC3E}">
        <p14:creationId xmlns:p14="http://schemas.microsoft.com/office/powerpoint/2010/main" val="4075080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24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789113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54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5400" dirty="0" smtClean="0">
                <a:solidFill>
                  <a:srgbClr val="000000"/>
                </a:solidFill>
              </a:rPr>
              <a:t>Asymmetric Key Exchange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4000" dirty="0">
              <a:solidFill>
                <a:srgbClr val="000000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4400" dirty="0">
                <a:solidFill>
                  <a:srgbClr val="000000"/>
                </a:solidFill>
              </a:rPr>
              <a:t> </a:t>
            </a:r>
            <a:endParaRPr lang="en-GB" sz="4400" dirty="0">
              <a:solidFill>
                <a:srgbClr val="000000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6041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25</a:t>
            </a:fld>
            <a:endParaRPr lang="en-GB" sz="1400" dirty="0">
              <a:solidFill>
                <a:srgbClr val="000000"/>
              </a:solidFill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000000"/>
                </a:solidFill>
              </a:rPr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Diffie</a:t>
            </a: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-Hellman Key Agreement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22" name="Rectangle 3"/>
          <p:cNvSpPr>
            <a:spLocks noChangeArrowheads="1"/>
          </p:cNvSpPr>
          <p:nvPr/>
        </p:nvSpPr>
        <p:spPr bwMode="auto">
          <a:xfrm>
            <a:off x="1858304" y="1679720"/>
            <a:ext cx="561050" cy="70224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rgbClr val="006B61"/>
            </a:solidFill>
            <a:miter lim="800000"/>
            <a:headEnd/>
            <a:tailEnd/>
          </a:ln>
          <a:effectLst>
            <a:outerShdw dist="107763" dir="2700000" algn="ctr" rotWithShape="0">
              <a:srgbClr val="C0C0C0"/>
            </a:outerShdw>
          </a:effectLst>
        </p:spPr>
        <p:txBody>
          <a:bodyPr wrap="none" lIns="61912" tIns="25400" rIns="61912" bIns="25400">
            <a:spAutoFit/>
          </a:bodyPr>
          <a:lstStyle/>
          <a:p>
            <a:pPr defTabSz="895350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sz="4700" b="1" kern="0" dirty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7801904" y="1679720"/>
            <a:ext cx="606425" cy="7461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50800">
            <a:solidFill>
              <a:srgbClr val="006B61"/>
            </a:solidFill>
            <a:miter lim="800000"/>
            <a:headEnd/>
            <a:tailEnd/>
          </a:ln>
          <a:effectLst>
            <a:outerShdw dist="107763" dir="2700000" algn="ctr" rotWithShape="0">
              <a:srgbClr val="C0C0C0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defTabSz="89535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700" b="1" i="0" u="none" strike="noStrike" kern="0" cap="none" spc="0" normalizeH="0" baseline="0" noProof="0" smtClean="0">
                <a:ln>
                  <a:noFill/>
                </a:ln>
                <a:solidFill>
                  <a:srgbClr val="006B6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</a:rPr>
              <a:t>B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1579" y="1357457"/>
            <a:ext cx="2100262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y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=a</a:t>
            </a:r>
            <a:r>
              <a:rPr lang="en-US" altLang="en-US" sz="24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</a:t>
            </a:r>
          </a:p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public key</a:t>
            </a: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1315379" y="2881457"/>
            <a:ext cx="17748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private key</a:t>
            </a:r>
          </a:p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7258979" y="2881457"/>
            <a:ext cx="1774825" cy="819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private key</a:t>
            </a:r>
          </a:p>
          <a:p>
            <a:pPr algn="ctr" defTabSz="914400" eaLnBrk="0" hangingPunct="0"/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</a:p>
        </p:txBody>
      </p:sp>
      <p:sp>
        <p:nvSpPr>
          <p:cNvPr id="40" name="Rectangle 8"/>
          <p:cNvSpPr>
            <a:spLocks noChangeArrowheads="1"/>
          </p:cNvSpPr>
          <p:nvPr/>
        </p:nvSpPr>
        <p:spPr bwMode="auto">
          <a:xfrm>
            <a:off x="5469866" y="1357457"/>
            <a:ext cx="2100263" cy="892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y</a:t>
            </a:r>
            <a:r>
              <a:rPr lang="en-US" altLang="en-US" sz="24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=a</a:t>
            </a:r>
            <a:r>
              <a:rPr lang="en-US" altLang="en-US" sz="24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24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</a:t>
            </a:r>
          </a:p>
          <a:p>
            <a:pPr algn="ctr" defTabSz="914400" eaLnBrk="0" hangingPunct="0">
              <a:spcBef>
                <a:spcPct val="20000"/>
              </a:spcBef>
            </a:pPr>
            <a:r>
              <a:rPr lang="en-US" altLang="en-US" sz="24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public key</a:t>
            </a:r>
          </a:p>
        </p:txBody>
      </p:sp>
      <p:sp>
        <p:nvSpPr>
          <p:cNvPr id="41" name="Rectangle 9"/>
          <p:cNvSpPr>
            <a:spLocks noChangeArrowheads="1"/>
          </p:cNvSpPr>
          <p:nvPr/>
        </p:nvSpPr>
        <p:spPr bwMode="auto">
          <a:xfrm>
            <a:off x="962954" y="3933970"/>
            <a:ext cx="83105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914400" eaLnBrk="0" hangingPunct="0">
              <a:spcBef>
                <a:spcPct val="20000"/>
              </a:spcBef>
            </a:pP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k = y</a:t>
            </a:r>
            <a:r>
              <a:rPr lang="en-US" altLang="en-US" sz="32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 = y</a:t>
            </a:r>
            <a:r>
              <a:rPr lang="en-US" altLang="en-US" sz="3200" b="1" baseline="-25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 = a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A</a:t>
            </a:r>
            <a:r>
              <a:rPr lang="en-US" altLang="en-US" sz="3200" b="1" baseline="2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*</a:t>
            </a:r>
            <a:r>
              <a:rPr lang="en-US" altLang="en-US" sz="3200" b="1" baseline="3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x</a:t>
            </a:r>
            <a:r>
              <a:rPr lang="en-US" altLang="en-US" sz="3200" b="1" baseline="10000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B</a:t>
            </a: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 mod p</a:t>
            </a:r>
          </a:p>
        </p:txBody>
      </p:sp>
      <p:sp>
        <p:nvSpPr>
          <p:cNvPr id="42" name="Rectangle 10"/>
          <p:cNvSpPr>
            <a:spLocks noChangeArrowheads="1"/>
          </p:cNvSpPr>
          <p:nvPr/>
        </p:nvSpPr>
        <p:spPr bwMode="auto">
          <a:xfrm>
            <a:off x="888341" y="4726132"/>
            <a:ext cx="8474075" cy="588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defTabSz="914400" eaLnBrk="0" hangingPunct="0">
              <a:spcBef>
                <a:spcPct val="20000"/>
              </a:spcBef>
            </a:pPr>
            <a:r>
              <a:rPr lang="en-US" altLang="en-US" sz="3200" b="1" smtClean="0">
                <a:solidFill>
                  <a:srgbClr val="006B61"/>
                </a:solidFill>
                <a:latin typeface="Arial" panose="020B0604020202020204" pitchFamily="34" charset="0"/>
                <a:ea typeface="+mn-ea"/>
              </a:rPr>
              <a:t>system constants: </a:t>
            </a:r>
            <a:r>
              <a:rPr lang="en-US" altLang="en-US" sz="2800" b="1" smtClean="0">
                <a:solidFill>
                  <a:srgbClr val="800080"/>
                </a:solidFill>
                <a:latin typeface="Arial" panose="020B0604020202020204" pitchFamily="34" charset="0"/>
                <a:ea typeface="+mn-ea"/>
              </a:rPr>
              <a:t>p: prime number, a: integer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847850" y="5384945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48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security depends on difficulty of computing x given y=a</a:t>
            </a:r>
            <a:r>
              <a:rPr lang="en-US" sz="3200" baseline="30000" dirty="0"/>
              <a:t>x</a:t>
            </a:r>
            <a:r>
              <a:rPr lang="en-US" sz="3200" dirty="0"/>
              <a:t> mod p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called </a:t>
            </a:r>
            <a:r>
              <a:rPr lang="en-US" sz="3200" dirty="0"/>
              <a:t>the discrete logarithm problem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2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Diffie</a:t>
            </a:r>
            <a:r>
              <a:rPr lang="en-US" sz="32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-Hellman Key Agreement</a:t>
            </a:r>
            <a:endParaRPr lang="en-US" sz="32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97081" y="4492934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751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kern="0" dirty="0" err="1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Diffie</a:t>
            </a:r>
            <a:r>
              <a:rPr lang="en-US" sz="24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-Hellman Man-in-the-Middle Attack</a:t>
            </a:r>
            <a:endParaRPr lang="en-US" sz="24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671627" y="2349672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C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776821" y="2349672"/>
            <a:ext cx="6396037" cy="746125"/>
            <a:chOff x="1776821" y="2349672"/>
            <a:chExt cx="6396037" cy="746125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776821" y="2349672"/>
              <a:ext cx="606425" cy="74612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61912" tIns="25400" rIns="61912" bIns="25400">
              <a:spAutoFit/>
            </a:bodyPr>
            <a:lstStyle>
              <a:lvl1pPr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447675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895350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344613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2494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7066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1638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6210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4700" b="1">
                  <a:solidFill>
                    <a:schemeClr val="tx2"/>
                  </a:solidFill>
                  <a:latin typeface="Arial" panose="020B0604020202020204" pitchFamily="34" charset="0"/>
                </a:rPr>
                <a:t>A</a:t>
              </a: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7566433" y="2349672"/>
              <a:ext cx="606425" cy="746125"/>
            </a:xfrm>
            <a:prstGeom prst="rect">
              <a:avLst/>
            </a:prstGeom>
            <a:solidFill>
              <a:schemeClr val="bg1"/>
            </a:solidFill>
            <a:ln w="50800">
              <a:solidFill>
                <a:schemeClr val="tx2"/>
              </a:solidFill>
              <a:miter lim="800000"/>
              <a:headEnd/>
              <a:tailEnd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 wrap="none" lIns="61912" tIns="25400" rIns="61912" bIns="25400">
              <a:spAutoFit/>
            </a:bodyPr>
            <a:lstStyle>
              <a:lvl1pPr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447675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895350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344613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1792288" defTabSz="895350"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2494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7066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1638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621088" defTabSz="89535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>
                <a:lnSpc>
                  <a:spcPct val="90000"/>
                </a:lnSpc>
              </a:pPr>
              <a:r>
                <a:rPr lang="en-US" altLang="en-US" sz="4700" b="1">
                  <a:solidFill>
                    <a:schemeClr val="tx2"/>
                  </a:solidFill>
                  <a:latin typeface="Arial" panose="020B0604020202020204" pitchFamily="34" charset="0"/>
                </a:rPr>
                <a:t>B</a:t>
              </a: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658415" y="4470940"/>
            <a:ext cx="3132499" cy="707886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Public keys need to be authenticated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35125" y="4613513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61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21039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Encryption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E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6218769" y="2481633"/>
            <a:ext cx="1930400" cy="944563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Decryption</a:t>
            </a:r>
          </a:p>
          <a:p>
            <a:pPr algn="ctr"/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Algorithm D</a:t>
            </a:r>
          </a:p>
        </p:txBody>
      </p:sp>
      <p:sp>
        <p:nvSpPr>
          <p:cNvPr id="35" name="Line 5"/>
          <p:cNvSpPr>
            <a:spLocks noChangeShapeType="1"/>
          </p:cNvSpPr>
          <p:nvPr/>
        </p:nvSpPr>
        <p:spPr bwMode="auto">
          <a:xfrm>
            <a:off x="11276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6"/>
          <p:cNvSpPr>
            <a:spLocks noChangeShapeType="1"/>
          </p:cNvSpPr>
          <p:nvPr/>
        </p:nvSpPr>
        <p:spPr bwMode="auto">
          <a:xfrm>
            <a:off x="4088344" y="2953121"/>
            <a:ext cx="2054225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Line 7"/>
          <p:cNvSpPr>
            <a:spLocks noChangeShapeType="1"/>
          </p:cNvSpPr>
          <p:nvPr/>
        </p:nvSpPr>
        <p:spPr bwMode="auto">
          <a:xfrm>
            <a:off x="8226956" y="2953121"/>
            <a:ext cx="900113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" name="Rectangle 8"/>
          <p:cNvSpPr>
            <a:spLocks noChangeArrowheads="1"/>
          </p:cNvSpPr>
          <p:nvPr/>
        </p:nvSpPr>
        <p:spPr bwMode="auto">
          <a:xfrm>
            <a:off x="1018119" y="20022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39" name="Rectangle 9"/>
          <p:cNvSpPr>
            <a:spLocks noChangeArrowheads="1"/>
          </p:cNvSpPr>
          <p:nvPr/>
        </p:nvSpPr>
        <p:spPr bwMode="auto">
          <a:xfrm>
            <a:off x="8293631" y="1976808"/>
            <a:ext cx="965200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Plain-</a:t>
            </a:r>
          </a:p>
          <a:p>
            <a:pPr algn="ctr"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text</a:t>
            </a: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4337581" y="2051421"/>
            <a:ext cx="163195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Ciphertext</a:t>
            </a:r>
          </a:p>
        </p:txBody>
      </p:sp>
      <p:sp>
        <p:nvSpPr>
          <p:cNvPr id="41" name="Rectangle 11"/>
          <p:cNvSpPr>
            <a:spLocks noChangeArrowheads="1"/>
          </p:cNvSpPr>
          <p:nvPr/>
        </p:nvSpPr>
        <p:spPr bwMode="auto">
          <a:xfrm>
            <a:off x="3434294" y="1292596"/>
            <a:ext cx="32893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 dirty="0">
                <a:solidFill>
                  <a:schemeClr val="tx2"/>
                </a:solidFill>
                <a:latin typeface="Arial" panose="020B0604020202020204" pitchFamily="34" charset="0"/>
              </a:rPr>
              <a:t>INSECURE CHANNEL</a:t>
            </a:r>
          </a:p>
        </p:txBody>
      </p:sp>
      <p:sp>
        <p:nvSpPr>
          <p:cNvPr id="42" name="Line 12"/>
          <p:cNvSpPr>
            <a:spLocks noChangeShapeType="1"/>
          </p:cNvSpPr>
          <p:nvPr/>
        </p:nvSpPr>
        <p:spPr bwMode="auto">
          <a:xfrm flipV="1">
            <a:off x="30818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" name="Line 13"/>
          <p:cNvSpPr>
            <a:spLocks noChangeShapeType="1"/>
          </p:cNvSpPr>
          <p:nvPr/>
        </p:nvSpPr>
        <p:spPr bwMode="auto">
          <a:xfrm flipV="1">
            <a:off x="7196669" y="3375396"/>
            <a:ext cx="0" cy="1171575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" name="Rectangle 14"/>
          <p:cNvSpPr>
            <a:spLocks noChangeArrowheads="1"/>
          </p:cNvSpPr>
          <p:nvPr/>
        </p:nvSpPr>
        <p:spPr bwMode="auto">
          <a:xfrm>
            <a:off x="2078569" y="4727946"/>
            <a:ext cx="224155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Public Key</a:t>
            </a:r>
          </a:p>
        </p:txBody>
      </p:sp>
      <p:sp>
        <p:nvSpPr>
          <p:cNvPr id="45" name="Rectangle 15"/>
          <p:cNvSpPr>
            <a:spLocks noChangeArrowheads="1"/>
          </p:cNvSpPr>
          <p:nvPr/>
        </p:nvSpPr>
        <p:spPr bwMode="auto">
          <a:xfrm>
            <a:off x="6093356" y="4678733"/>
            <a:ext cx="2346325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7000"/>
              </a:lnSpc>
            </a:pPr>
            <a:r>
              <a:rPr lang="en-US" altLang="en-US" b="1">
                <a:solidFill>
                  <a:schemeClr val="tx2"/>
                </a:solidFill>
                <a:latin typeface="Arial" panose="020B0604020202020204" pitchFamily="34" charset="0"/>
              </a:rPr>
              <a:t>B's Private Key</a:t>
            </a:r>
          </a:p>
        </p:txBody>
      </p:sp>
      <p:sp>
        <p:nvSpPr>
          <p:cNvPr id="48" name="Rectangle 18"/>
          <p:cNvSpPr>
            <a:spLocks noChangeArrowheads="1"/>
          </p:cNvSpPr>
          <p:nvPr/>
        </p:nvSpPr>
        <p:spPr bwMode="auto">
          <a:xfrm>
            <a:off x="92445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A</a:t>
            </a:r>
          </a:p>
        </p:txBody>
      </p:sp>
      <p:sp>
        <p:nvSpPr>
          <p:cNvPr id="49" name="Rectangle 19"/>
          <p:cNvSpPr>
            <a:spLocks noChangeArrowheads="1"/>
          </p:cNvSpPr>
          <p:nvPr/>
        </p:nvSpPr>
        <p:spPr bwMode="auto">
          <a:xfrm>
            <a:off x="8627006" y="3599233"/>
            <a:ext cx="606425" cy="746125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1912" tIns="25400" rIns="61912" bIns="25400">
            <a:spAutoFit/>
          </a:bodyPr>
          <a:lstStyle>
            <a:lvl1pPr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447675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895350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344613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1792288" defTabSz="8953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2494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7066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1638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621088" defTabSz="89535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4700" b="1">
                <a:solidFill>
                  <a:schemeClr val="tx2"/>
                </a:solidFill>
                <a:latin typeface="Arial" panose="020B0604020202020204" pitchFamily="34" charset="0"/>
              </a:rPr>
              <a:t>B</a:t>
            </a:r>
          </a:p>
        </p:txBody>
      </p:sp>
      <p:sp>
        <p:nvSpPr>
          <p:cNvPr id="50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strike="sngStrike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51" name="Line 19"/>
          <p:cNvSpPr>
            <a:spLocks noChangeShapeType="1"/>
          </p:cNvSpPr>
          <p:nvPr/>
        </p:nvSpPr>
        <p:spPr bwMode="auto">
          <a:xfrm flipH="1" flipV="1">
            <a:off x="3081869" y="5156222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28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36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Symmetric-Key Encryption</a:t>
            </a:r>
            <a:endParaRPr lang="en-US" sz="36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Rectangle 3"/>
          <p:cNvSpPr>
            <a:spLocks noChangeArrowheads="1"/>
          </p:cNvSpPr>
          <p:nvPr/>
        </p:nvSpPr>
        <p:spPr bwMode="auto">
          <a:xfrm>
            <a:off x="1860366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Encryption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E</a:t>
            </a:r>
          </a:p>
        </p:txBody>
      </p:sp>
      <p:sp>
        <p:nvSpPr>
          <p:cNvPr id="15" name="Rectangle 4"/>
          <p:cNvSpPr>
            <a:spLocks noChangeArrowheads="1"/>
          </p:cNvSpPr>
          <p:nvPr/>
        </p:nvSpPr>
        <p:spPr bwMode="auto">
          <a:xfrm>
            <a:off x="6396647" y="2371384"/>
            <a:ext cx="2128132" cy="1041206"/>
          </a:xfrm>
          <a:prstGeom prst="rect">
            <a:avLst/>
          </a:prstGeom>
          <a:noFill/>
          <a:ln w="50800">
            <a:solidFill>
              <a:srgbClr val="063DE8"/>
            </a:solidFill>
            <a:miter lim="800000"/>
            <a:headEnd/>
            <a:tailEnd/>
          </a:ln>
          <a:effectLst/>
        </p:spPr>
        <p:txBody>
          <a:bodyPr wrap="none" lIns="99735" tIns="48992" rIns="99735" bIns="48992" anchor="ctr"/>
          <a:lstStyle/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Decryption</a:t>
            </a:r>
          </a:p>
          <a:p>
            <a:pPr algn="ctr" defTabSz="986842"/>
            <a:r>
              <a:rPr lang="en-US" b="1" dirty="0">
                <a:solidFill>
                  <a:schemeClr val="tx2"/>
                </a:solidFill>
                <a:latin typeface="Arial" charset="0"/>
              </a:rPr>
              <a:t>Algorithm D</a:t>
            </a:r>
          </a:p>
        </p:txBody>
      </p:sp>
      <p:sp>
        <p:nvSpPr>
          <p:cNvPr id="16" name="Line 5"/>
          <p:cNvSpPr>
            <a:spLocks noChangeShapeType="1"/>
          </p:cNvSpPr>
          <p:nvPr/>
        </p:nvSpPr>
        <p:spPr bwMode="auto">
          <a:xfrm>
            <a:off x="784049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7" name="Line 6"/>
          <p:cNvSpPr>
            <a:spLocks noChangeShapeType="1"/>
          </p:cNvSpPr>
          <p:nvPr/>
        </p:nvSpPr>
        <p:spPr bwMode="auto">
          <a:xfrm>
            <a:off x="4048002" y="2891111"/>
            <a:ext cx="2264640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8" name="Line 7"/>
          <p:cNvSpPr>
            <a:spLocks noChangeShapeType="1"/>
          </p:cNvSpPr>
          <p:nvPr/>
        </p:nvSpPr>
        <p:spPr bwMode="auto">
          <a:xfrm>
            <a:off x="8610534" y="2891111"/>
            <a:ext cx="992312" cy="0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19" name="Rectangle 8"/>
          <p:cNvSpPr>
            <a:spLocks noChangeArrowheads="1"/>
          </p:cNvSpPr>
          <p:nvPr/>
        </p:nvSpPr>
        <p:spPr bwMode="auto">
          <a:xfrm>
            <a:off x="812231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0" name="Rectangle 9"/>
          <p:cNvSpPr>
            <a:spLocks noChangeArrowheads="1"/>
          </p:cNvSpPr>
          <p:nvPr/>
        </p:nvSpPr>
        <p:spPr bwMode="auto">
          <a:xfrm>
            <a:off x="8832977" y="1828905"/>
            <a:ext cx="766188" cy="5384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Plain-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text</a:t>
            </a: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4322768" y="1949387"/>
            <a:ext cx="127914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 err="1">
                <a:solidFill>
                  <a:schemeClr val="tx2"/>
                </a:solidFill>
                <a:latin typeface="Arial" charset="0"/>
              </a:rPr>
              <a:t>Ciphertext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22" name="Rectangle 11"/>
          <p:cNvSpPr>
            <a:spLocks noChangeArrowheads="1"/>
          </p:cNvSpPr>
          <p:nvPr/>
        </p:nvSpPr>
        <p:spPr bwMode="auto">
          <a:xfrm>
            <a:off x="3831783" y="1394064"/>
            <a:ext cx="2523079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INSECURE CHANNEL</a:t>
            </a:r>
          </a:p>
        </p:txBody>
      </p:sp>
      <p:sp>
        <p:nvSpPr>
          <p:cNvPr id="23" name="Line 12"/>
          <p:cNvSpPr>
            <a:spLocks noChangeShapeType="1"/>
          </p:cNvSpPr>
          <p:nvPr/>
        </p:nvSpPr>
        <p:spPr bwMode="auto">
          <a:xfrm flipV="1">
            <a:off x="2938433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4" name="Line 13"/>
          <p:cNvSpPr>
            <a:spLocks noChangeShapeType="1"/>
          </p:cNvSpPr>
          <p:nvPr/>
        </p:nvSpPr>
        <p:spPr bwMode="auto">
          <a:xfrm flipV="1">
            <a:off x="7474714" y="3356591"/>
            <a:ext cx="0" cy="1291444"/>
          </a:xfrm>
          <a:prstGeom prst="line">
            <a:avLst/>
          </a:prstGeom>
          <a:noFill/>
          <a:ln w="50800">
            <a:solidFill>
              <a:srgbClr val="063DE8"/>
            </a:solidFill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5" name="Rectangle 14"/>
          <p:cNvSpPr>
            <a:spLocks noChangeArrowheads="1"/>
          </p:cNvSpPr>
          <p:nvPr/>
        </p:nvSpPr>
        <p:spPr bwMode="auto">
          <a:xfrm>
            <a:off x="2745923" y="4875525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6" name="Rectangle 15"/>
          <p:cNvSpPr>
            <a:spLocks noChangeArrowheads="1"/>
          </p:cNvSpPr>
          <p:nvPr/>
        </p:nvSpPr>
        <p:spPr bwMode="auto">
          <a:xfrm>
            <a:off x="7254202" y="4847528"/>
            <a:ext cx="304523" cy="297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K</a:t>
            </a:r>
          </a:p>
        </p:txBody>
      </p:sp>
      <p:sp>
        <p:nvSpPr>
          <p:cNvPr id="27" name="Rectangle 16"/>
          <p:cNvSpPr>
            <a:spLocks noChangeArrowheads="1"/>
          </p:cNvSpPr>
          <p:nvPr/>
        </p:nvSpPr>
        <p:spPr bwMode="auto">
          <a:xfrm>
            <a:off x="404865" y="4875525"/>
            <a:ext cx="1804935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Symmetric </a:t>
            </a:r>
            <a:r>
              <a:rPr lang="en-US" b="1" dirty="0">
                <a:solidFill>
                  <a:schemeClr val="tx2"/>
                </a:solidFill>
                <a:latin typeface="Arial" charset="0"/>
              </a:rPr>
              <a:t>Key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shared by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A and B</a:t>
            </a:r>
          </a:p>
        </p:txBody>
      </p:sp>
      <p:sp>
        <p:nvSpPr>
          <p:cNvPr id="28" name="Line 17"/>
          <p:cNvSpPr>
            <a:spLocks noChangeShapeType="1"/>
          </p:cNvSpPr>
          <p:nvPr/>
        </p:nvSpPr>
        <p:spPr bwMode="auto">
          <a:xfrm flipV="1">
            <a:off x="5360584" y="4989270"/>
            <a:ext cx="1601349" cy="713969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29" name="Rectangle 18"/>
          <p:cNvSpPr>
            <a:spLocks noChangeArrowheads="1"/>
          </p:cNvSpPr>
          <p:nvPr/>
        </p:nvSpPr>
        <p:spPr bwMode="auto">
          <a:xfrm>
            <a:off x="4213647" y="5856436"/>
            <a:ext cx="2292247" cy="77942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8239" tIns="27995" rIns="68239" bIns="27995">
            <a:spAutoFit/>
          </a:bodyPr>
          <a:lstStyle/>
          <a:p>
            <a:pPr algn="ctr" defTabSz="986842">
              <a:lnSpc>
                <a:spcPct val="87000"/>
              </a:lnSpc>
            </a:pPr>
            <a:r>
              <a:rPr lang="en-US" b="1" dirty="0">
                <a:solidFill>
                  <a:schemeClr val="tx2"/>
                </a:solidFill>
                <a:latin typeface="Arial" charset="0"/>
              </a:rPr>
              <a:t>SECURE </a:t>
            </a: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CHANNEL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</a:rPr>
              <a:t>Confidentiality</a:t>
            </a:r>
          </a:p>
          <a:p>
            <a:pPr algn="ctr" defTabSz="986842">
              <a:lnSpc>
                <a:spcPct val="87000"/>
              </a:lnSpc>
            </a:pPr>
            <a:r>
              <a:rPr lang="en-US" b="1" dirty="0" smtClean="0">
                <a:solidFill>
                  <a:schemeClr val="tx2"/>
                </a:solidFill>
                <a:latin typeface="Arial" charset="0"/>
              </a:rPr>
              <a:t>Integrity</a:t>
            </a:r>
            <a:endParaRPr lang="en-US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Line 19"/>
          <p:cNvSpPr>
            <a:spLocks noChangeShapeType="1"/>
          </p:cNvSpPr>
          <p:nvPr/>
        </p:nvSpPr>
        <p:spPr bwMode="auto">
          <a:xfrm flipH="1" flipV="1">
            <a:off x="3200949" y="5101266"/>
            <a:ext cx="2184135" cy="603725"/>
          </a:xfrm>
          <a:prstGeom prst="line">
            <a:avLst/>
          </a:prstGeom>
          <a:noFill/>
          <a:ln w="76200" cmpd="tri">
            <a:solidFill>
              <a:srgbClr val="063DE8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lIns="100783" tIns="50392" rIns="100783" bIns="50392" anchor="ctr"/>
          <a:lstStyle/>
          <a:p>
            <a:endParaRPr lang="en-US"/>
          </a:p>
        </p:txBody>
      </p:sp>
      <p:sp>
        <p:nvSpPr>
          <p:cNvPr id="31" name="Rectangle 20"/>
          <p:cNvSpPr>
            <a:spLocks noChangeArrowheads="1"/>
          </p:cNvSpPr>
          <p:nvPr/>
        </p:nvSpPr>
        <p:spPr bwMode="auto">
          <a:xfrm>
            <a:off x="560035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A</a:t>
            </a:r>
          </a:p>
        </p:txBody>
      </p:sp>
      <p:sp>
        <p:nvSpPr>
          <p:cNvPr id="32" name="Rectangle 21"/>
          <p:cNvSpPr>
            <a:spLocks noChangeArrowheads="1"/>
          </p:cNvSpPr>
          <p:nvPr/>
        </p:nvSpPr>
        <p:spPr bwMode="auto">
          <a:xfrm>
            <a:off x="9051562" y="3603330"/>
            <a:ext cx="618726" cy="776740"/>
          </a:xfrm>
          <a:prstGeom prst="rect">
            <a:avLst/>
          </a:prstGeom>
          <a:solidFill>
            <a:schemeClr val="bg1"/>
          </a:solidFill>
          <a:ln w="50800">
            <a:solidFill>
              <a:srgbClr val="063DE8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lIns="68239" tIns="27995" rIns="68239" bIns="27995">
            <a:spAutoFit/>
          </a:bodyPr>
          <a:lstStyle/>
          <a:p>
            <a:pPr defTabSz="986842">
              <a:lnSpc>
                <a:spcPct val="90000"/>
              </a:lnSpc>
            </a:pPr>
            <a:r>
              <a:rPr lang="en-US" sz="5200" b="1" dirty="0">
                <a:solidFill>
                  <a:schemeClr val="tx2"/>
                </a:solidFill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86353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</a:t>
            </a:r>
            <a:r>
              <a:rPr lang="en-US" sz="3200" dirty="0" smtClean="0"/>
              <a:t>educes the </a:t>
            </a:r>
            <a:r>
              <a:rPr lang="en-US" sz="3200" dirty="0"/>
              <a:t>key distribution problem </a:t>
            </a:r>
            <a:r>
              <a:rPr lang="en-US" sz="3200" dirty="0" smtClean="0"/>
              <a:t>to </a:t>
            </a:r>
            <a:r>
              <a:rPr lang="en-US" sz="3200" dirty="0"/>
              <a:t>a </a:t>
            </a:r>
            <a:r>
              <a:rPr lang="en-US" sz="3200" dirty="0" smtClean="0"/>
              <a:t>secure channel </a:t>
            </a:r>
            <a:r>
              <a:rPr lang="en-US" sz="3200" dirty="0"/>
              <a:t>for </a:t>
            </a:r>
            <a:r>
              <a:rPr lang="en-US" sz="3200" dirty="0" smtClean="0"/>
              <a:t>authentic communication </a:t>
            </a:r>
            <a:r>
              <a:rPr lang="en-US" sz="3200" dirty="0"/>
              <a:t>of public keys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requires authentic </a:t>
            </a:r>
            <a:r>
              <a:rPr lang="en-US" sz="3200" dirty="0" smtClean="0"/>
              <a:t>dissemination </a:t>
            </a:r>
            <a:r>
              <a:rPr lang="en-US" sz="3200" dirty="0"/>
              <a:t>of 1 public key/party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scales well for large-scale </a:t>
            </a:r>
            <a:r>
              <a:rPr lang="en-US" sz="3200" dirty="0" smtClean="0"/>
              <a:t>systems</a:t>
            </a:r>
          </a:p>
          <a:p>
            <a:pPr marL="1054100" lvl="1" indent="-514350">
              <a:buSzPct val="100000"/>
              <a:buFont typeface="Wingdings" pitchFamily="2" charset="2"/>
              <a:buChar char="Ø"/>
            </a:pPr>
            <a:r>
              <a:rPr lang="en-US" dirty="0"/>
              <a:t>with N parties we need to generate and distribute </a:t>
            </a:r>
            <a:r>
              <a:rPr lang="en-US" dirty="0" smtClean="0"/>
              <a:t>N public keys</a:t>
            </a:r>
            <a:endParaRPr lang="en-US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5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Public-Key Encryption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24082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confidentiality based on infeasibility of computing B's private key from B's public key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key sizes are large </a:t>
            </a:r>
            <a:r>
              <a:rPr lang="en-US" sz="3200" dirty="0" smtClean="0"/>
              <a:t>(2048 bits </a:t>
            </a:r>
            <a:r>
              <a:rPr lang="en-US" sz="3200" dirty="0"/>
              <a:t>and above) to make this computation infeasible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6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Known Public-Key Attack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87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public </a:t>
            </a:r>
            <a:r>
              <a:rPr lang="en-US" sz="3200" dirty="0"/>
              <a:t>key runs </a:t>
            </a:r>
            <a:r>
              <a:rPr lang="en-US" sz="3200" dirty="0" smtClean="0"/>
              <a:t>1000 times slower than symmetric key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sz="2800" dirty="0" smtClean="0"/>
              <a:t> think </a:t>
            </a:r>
            <a:r>
              <a:rPr lang="en-US" sz="2800" dirty="0"/>
              <a:t>2g versus 4g on smartphone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 smtClean="0"/>
              <a:t>This </a:t>
            </a:r>
            <a:r>
              <a:rPr lang="en-US" sz="3200" dirty="0"/>
              <a:t>large difference in speed is likely to </a:t>
            </a:r>
            <a:r>
              <a:rPr lang="en-US" sz="3200" dirty="0" smtClean="0"/>
              <a:t>remain</a:t>
            </a:r>
            <a:endParaRPr lang="en-US" sz="3200" dirty="0"/>
          </a:p>
          <a:p>
            <a:pPr lvl="1">
              <a:buSzPct val="100000"/>
              <a:buFont typeface="Wingdings" panose="05000000000000000000" pitchFamily="2" charset="2"/>
              <a:buChar char="v"/>
            </a:pPr>
            <a:r>
              <a:rPr lang="en-US" dirty="0" smtClean="0"/>
              <a:t> </a:t>
            </a:r>
            <a:r>
              <a:rPr lang="en-US" sz="2800" dirty="0" smtClean="0"/>
              <a:t>Maybe reduce to 100 times</a:t>
            </a:r>
          </a:p>
          <a:p>
            <a:pPr lvl="1">
              <a:buSzPct val="100000"/>
              <a:buFont typeface="Wingdings" panose="05000000000000000000" pitchFamily="2" charset="2"/>
              <a:buChar char="v"/>
            </a:pPr>
            <a:endParaRPr lang="en-US" sz="2800" dirty="0" smtClean="0"/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Use public keys to distribute </a:t>
            </a:r>
            <a:r>
              <a:rPr lang="en-US" sz="3200" dirty="0" smtClean="0"/>
              <a:t>symmetric keys, use symmetric keys to protect data</a:t>
            </a: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7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Speed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259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 key is (</a:t>
            </a:r>
            <a:r>
              <a:rPr lang="en-US" sz="3200" dirty="0" err="1"/>
              <a:t>n,e</a:t>
            </a:r>
            <a:r>
              <a:rPr lang="en-US" sz="3200" dirty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private key is 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encrypt: C = M</a:t>
            </a:r>
            <a:r>
              <a:rPr lang="en-US" sz="3200" normalizeH="1" baseline="30000" dirty="0"/>
              <a:t>e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decrypt: M = C</a:t>
            </a:r>
            <a:r>
              <a:rPr lang="en-US" sz="3200" normalizeH="1" baseline="30000" dirty="0"/>
              <a:t>d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8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Cryptosystem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50002" y="4396103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308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190500" y="1403184"/>
            <a:ext cx="9705975" cy="4102266"/>
          </a:xfrm>
        </p:spPr>
        <p:txBody>
          <a:bodyPr/>
          <a:lstStyle/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public key is (</a:t>
            </a:r>
            <a:r>
              <a:rPr lang="en-US" sz="3200" dirty="0" err="1"/>
              <a:t>n,e</a:t>
            </a:r>
            <a:r>
              <a:rPr lang="en-US" sz="3200" dirty="0"/>
              <a:t>)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private key is d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encrypt: C = M</a:t>
            </a:r>
            <a:r>
              <a:rPr lang="en-US" sz="3200" normalizeH="1" baseline="30000" dirty="0"/>
              <a:t>e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r>
              <a:rPr lang="en-US" sz="3200" dirty="0"/>
              <a:t>decrypt: M = C</a:t>
            </a:r>
            <a:r>
              <a:rPr lang="en-US" sz="3200" normalizeH="1" baseline="30000" dirty="0"/>
              <a:t>d</a:t>
            </a:r>
            <a:r>
              <a:rPr lang="en-US" sz="3200" dirty="0"/>
              <a:t> mod n</a:t>
            </a:r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/>
          </a:p>
          <a:p>
            <a:pPr marL="622300" indent="-514350">
              <a:buSzPct val="100000"/>
              <a:buFont typeface="Wingdings" pitchFamily="2" charset="2"/>
              <a:buChar char="Ø"/>
            </a:pPr>
            <a:endParaRPr lang="en-US" sz="3200" dirty="0" smtClean="0"/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622300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1090612" lvl="1" indent="-514350">
              <a:buSzPct val="100000"/>
              <a:buFont typeface="Wingdings" pitchFamily="2" charset="2"/>
              <a:buChar char="Ø"/>
              <a:defRPr/>
            </a:pPr>
            <a:endParaRPr lang="en-US" sz="32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919162" lvl="1" indent="-342900">
              <a:buSzPct val="100000"/>
              <a:buFont typeface="Wingdings" pitchFamily="2" charset="2"/>
              <a:buChar char="Ø"/>
              <a:defRPr/>
            </a:pPr>
            <a:endParaRPr lang="en-US" sz="18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marL="565150" indent="-457200">
              <a:buSzPct val="10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9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dirty="0"/>
              <a:t>World-Leadi</a:t>
            </a:r>
            <a:r>
              <a:rPr lang="en-US" sz="1600" i="1" dirty="0"/>
              <a:t>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4000" kern="0" dirty="0" smtClean="0">
                <a:solidFill>
                  <a:srgbClr val="131F49"/>
                </a:solidFill>
                <a:ea typeface="ＭＳ Ｐゴシック" charset="-128"/>
                <a:cs typeface="ＭＳ Ｐゴシック" charset="-128"/>
              </a:rPr>
              <a:t>RSA Cryptosystem</a:t>
            </a:r>
            <a:endParaRPr lang="en-US" sz="4000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58415" y="4470940"/>
            <a:ext cx="3132499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This naive use of RSA is not secure but will suffice for our purposes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26205" y="4760585"/>
            <a:ext cx="1781176" cy="1015663"/>
          </a:xfrm>
          <a:prstGeom prst="rect">
            <a:avLst/>
          </a:prstGeom>
          <a:noFill/>
          <a:ln w="254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X</a:t>
            </a:r>
          </a:p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Not covered in lecture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346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9517</TotalTime>
  <Words>1135</Words>
  <Application>Microsoft Office PowerPoint</Application>
  <PresentationFormat>Custom</PresentationFormat>
  <Paragraphs>522</Paragraphs>
  <Slides>27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27</vt:i4>
      </vt:variant>
    </vt:vector>
  </HeadingPairs>
  <TitlesOfParts>
    <vt:vector size="40" baseType="lpstr">
      <vt:lpstr>Arial</vt:lpstr>
      <vt:lpstr>Bitstream Charter</vt:lpstr>
      <vt:lpstr>Calibri</vt:lpstr>
      <vt:lpstr>Courier New</vt:lpstr>
      <vt:lpstr>ＭＳ Ｐゴシック</vt:lpstr>
      <vt:lpstr>Symbol</vt:lpstr>
      <vt:lpstr>Times New Roman</vt:lpstr>
      <vt:lpstr>Wingdings</vt:lpstr>
      <vt:lpstr>1_Custom Design</vt:lpstr>
      <vt:lpstr>2_Custom Design</vt:lpstr>
      <vt:lpstr>3_Custom Design</vt:lpstr>
      <vt:lpstr>Custom Design</vt:lpstr>
      <vt:lpstr>3_Default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1147</cp:revision>
  <cp:lastPrinted>2018-01-17T20:52:42Z</cp:lastPrinted>
  <dcterms:created xsi:type="dcterms:W3CDTF">2010-02-19T20:53:39Z</dcterms:created>
  <dcterms:modified xsi:type="dcterms:W3CDTF">2018-01-25T19:00:12Z</dcterms:modified>
</cp:coreProperties>
</file>