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3"/>
  </p:notesMasterIdLst>
  <p:handoutMasterIdLst>
    <p:handoutMasterId r:id="rId24"/>
  </p:handoutMasterIdLst>
  <p:sldIdLst>
    <p:sldId id="392" r:id="rId6"/>
    <p:sldId id="419" r:id="rId7"/>
    <p:sldId id="421" r:id="rId8"/>
    <p:sldId id="422" r:id="rId9"/>
    <p:sldId id="423" r:id="rId10"/>
    <p:sldId id="435" r:id="rId11"/>
    <p:sldId id="424" r:id="rId12"/>
    <p:sldId id="425" r:id="rId13"/>
    <p:sldId id="426" r:id="rId14"/>
    <p:sldId id="427" r:id="rId15"/>
    <p:sldId id="428" r:id="rId16"/>
    <p:sldId id="430" r:id="rId17"/>
    <p:sldId id="431" r:id="rId18"/>
    <p:sldId id="432" r:id="rId19"/>
    <p:sldId id="433" r:id="rId20"/>
    <p:sldId id="434" r:id="rId21"/>
    <p:sldId id="429" r:id="rId22"/>
  </p:sldIdLst>
  <p:sldSz cx="10080625" cy="7559675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1" userDrawn="1">
          <p15:clr>
            <a:srgbClr val="A4A3A4"/>
          </p15:clr>
        </p15:guide>
        <p15:guide id="2" pos="194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1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0735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735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6438"/>
            <a:ext cx="4643437" cy="3482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348" y="4414560"/>
            <a:ext cx="5607712" cy="41824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2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2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0574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8932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655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3824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3936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438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Public-Key Certificates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4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167806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distinguish various certificates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signature, encryption, key-agreement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identification info in addition to X.500 name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internet names: email addresses, host names, URLs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issuer can state policy and usage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o</a:t>
            </a:r>
            <a:r>
              <a:rPr lang="en-US" sz="2800" dirty="0" smtClean="0"/>
              <a:t>k for </a:t>
            </a:r>
            <a:r>
              <a:rPr lang="en-US" sz="2800" dirty="0"/>
              <a:t>casual email but not for signing checks</a:t>
            </a:r>
            <a:r>
              <a:rPr lang="en-US" dirty="0"/>
              <a:t>	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extensible</a:t>
            </a:r>
            <a:endParaRPr lang="en-US" sz="3200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proprietary extensions can be defined and registered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attribute certificates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to enable attribute-based authorization</a:t>
            </a:r>
            <a:endParaRPr lang="en-US" sz="2800" dirty="0"/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X.509v3 Innovations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312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109837" y="1167806"/>
            <a:ext cx="5775734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CRL distribution points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indirect CRLs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delta CRLs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revocation reason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push CRLs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X.509v2 CRL Innovations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893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General Hierarchical Structure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4683659" y="12146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Z</a:t>
            </a: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2626259" y="22814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13308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7212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6664859" y="22814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Y</a:t>
            </a: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35406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55980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78078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1788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30072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4074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5217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26" name="AutoShape 15"/>
          <p:cNvSpPr>
            <a:spLocks noChangeArrowheads="1"/>
          </p:cNvSpPr>
          <p:nvPr/>
        </p:nvSpPr>
        <p:spPr bwMode="auto">
          <a:xfrm>
            <a:off x="62838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>
            <a:off x="7503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85698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5688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11022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1635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2169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2778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3312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3921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4455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5064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5598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39" name="Rectangle 28"/>
          <p:cNvSpPr>
            <a:spLocks noChangeArrowheads="1"/>
          </p:cNvSpPr>
          <p:nvPr/>
        </p:nvSpPr>
        <p:spPr bwMode="auto">
          <a:xfrm>
            <a:off x="6207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6741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41" name="Rectangle 30"/>
          <p:cNvSpPr>
            <a:spLocks noChangeArrowheads="1"/>
          </p:cNvSpPr>
          <p:nvPr/>
        </p:nvSpPr>
        <p:spPr bwMode="auto">
          <a:xfrm>
            <a:off x="7350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auto">
          <a:xfrm>
            <a:off x="7884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8493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44" name="Rectangle 33"/>
          <p:cNvSpPr>
            <a:spLocks noChangeArrowheads="1"/>
          </p:cNvSpPr>
          <p:nvPr/>
        </p:nvSpPr>
        <p:spPr bwMode="auto">
          <a:xfrm>
            <a:off x="9027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45" name="Line 34"/>
          <p:cNvSpPr>
            <a:spLocks noChangeShapeType="1"/>
          </p:cNvSpPr>
          <p:nvPr/>
        </p:nvSpPr>
        <p:spPr bwMode="auto">
          <a:xfrm flipV="1">
            <a:off x="3235859" y="1667127"/>
            <a:ext cx="1449388" cy="6143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35"/>
          <p:cNvSpPr>
            <a:spLocks noChangeShapeType="1"/>
          </p:cNvSpPr>
          <p:nvPr/>
        </p:nvSpPr>
        <p:spPr bwMode="auto">
          <a:xfrm>
            <a:off x="5296434" y="1667127"/>
            <a:ext cx="1371600" cy="61277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H="1">
            <a:off x="2016659" y="2738689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Line 37"/>
          <p:cNvSpPr>
            <a:spLocks noChangeShapeType="1"/>
          </p:cNvSpPr>
          <p:nvPr/>
        </p:nvSpPr>
        <p:spPr bwMode="auto">
          <a:xfrm>
            <a:off x="3235859" y="2738689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38"/>
          <p:cNvSpPr>
            <a:spLocks noChangeShapeType="1"/>
          </p:cNvSpPr>
          <p:nvPr/>
        </p:nvSpPr>
        <p:spPr bwMode="auto">
          <a:xfrm flipH="1">
            <a:off x="6283859" y="2738689"/>
            <a:ext cx="3810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39"/>
          <p:cNvSpPr>
            <a:spLocks noChangeShapeType="1"/>
          </p:cNvSpPr>
          <p:nvPr/>
        </p:nvSpPr>
        <p:spPr bwMode="auto">
          <a:xfrm>
            <a:off x="7274459" y="2738689"/>
            <a:ext cx="533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40"/>
          <p:cNvSpPr>
            <a:spLocks noChangeShapeType="1"/>
          </p:cNvSpPr>
          <p:nvPr/>
        </p:nvSpPr>
        <p:spPr bwMode="auto">
          <a:xfrm flipH="1">
            <a:off x="1076859" y="3780089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41"/>
          <p:cNvSpPr>
            <a:spLocks noChangeShapeType="1"/>
          </p:cNvSpPr>
          <p:nvPr/>
        </p:nvSpPr>
        <p:spPr bwMode="auto">
          <a:xfrm>
            <a:off x="20166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33882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>
            <a:off x="42264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44"/>
          <p:cNvSpPr>
            <a:spLocks noChangeShapeType="1"/>
          </p:cNvSpPr>
          <p:nvPr/>
        </p:nvSpPr>
        <p:spPr bwMode="auto">
          <a:xfrm flipH="1">
            <a:off x="5521859" y="3805489"/>
            <a:ext cx="76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45"/>
          <p:cNvSpPr>
            <a:spLocks noChangeShapeType="1"/>
          </p:cNvSpPr>
          <p:nvPr/>
        </p:nvSpPr>
        <p:spPr bwMode="auto">
          <a:xfrm>
            <a:off x="6283859" y="3805489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46"/>
          <p:cNvSpPr>
            <a:spLocks noChangeShapeType="1"/>
          </p:cNvSpPr>
          <p:nvPr/>
        </p:nvSpPr>
        <p:spPr bwMode="auto">
          <a:xfrm flipH="1">
            <a:off x="77316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47"/>
          <p:cNvSpPr>
            <a:spLocks noChangeShapeType="1"/>
          </p:cNvSpPr>
          <p:nvPr/>
        </p:nvSpPr>
        <p:spPr bwMode="auto">
          <a:xfrm>
            <a:off x="8417459" y="3805489"/>
            <a:ext cx="457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48"/>
          <p:cNvSpPr>
            <a:spLocks noChangeShapeType="1"/>
          </p:cNvSpPr>
          <p:nvPr/>
        </p:nvSpPr>
        <p:spPr bwMode="auto">
          <a:xfrm>
            <a:off x="8736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Line 49"/>
          <p:cNvSpPr>
            <a:spLocks noChangeShapeType="1"/>
          </p:cNvSpPr>
          <p:nvPr/>
        </p:nvSpPr>
        <p:spPr bwMode="auto">
          <a:xfrm>
            <a:off x="12546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50"/>
          <p:cNvSpPr>
            <a:spLocks noChangeShapeType="1"/>
          </p:cNvSpPr>
          <p:nvPr/>
        </p:nvSpPr>
        <p:spPr bwMode="auto">
          <a:xfrm>
            <a:off x="1940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51"/>
          <p:cNvSpPr>
            <a:spLocks noChangeShapeType="1"/>
          </p:cNvSpPr>
          <p:nvPr/>
        </p:nvSpPr>
        <p:spPr bwMode="auto">
          <a:xfrm>
            <a:off x="2321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52"/>
          <p:cNvSpPr>
            <a:spLocks noChangeShapeType="1"/>
          </p:cNvSpPr>
          <p:nvPr/>
        </p:nvSpPr>
        <p:spPr bwMode="auto">
          <a:xfrm>
            <a:off x="3083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53"/>
          <p:cNvSpPr>
            <a:spLocks noChangeShapeType="1"/>
          </p:cNvSpPr>
          <p:nvPr/>
        </p:nvSpPr>
        <p:spPr bwMode="auto">
          <a:xfrm>
            <a:off x="35406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54"/>
          <p:cNvSpPr>
            <a:spLocks noChangeShapeType="1"/>
          </p:cNvSpPr>
          <p:nvPr/>
        </p:nvSpPr>
        <p:spPr bwMode="auto">
          <a:xfrm>
            <a:off x="4226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Line 55"/>
          <p:cNvSpPr>
            <a:spLocks noChangeShapeType="1"/>
          </p:cNvSpPr>
          <p:nvPr/>
        </p:nvSpPr>
        <p:spPr bwMode="auto">
          <a:xfrm>
            <a:off x="4607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56"/>
          <p:cNvSpPr>
            <a:spLocks noChangeShapeType="1"/>
          </p:cNvSpPr>
          <p:nvPr/>
        </p:nvSpPr>
        <p:spPr bwMode="auto">
          <a:xfrm>
            <a:off x="5369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Line 57"/>
          <p:cNvSpPr>
            <a:spLocks noChangeShapeType="1"/>
          </p:cNvSpPr>
          <p:nvPr/>
        </p:nvSpPr>
        <p:spPr bwMode="auto">
          <a:xfrm>
            <a:off x="5750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58"/>
          <p:cNvSpPr>
            <a:spLocks noChangeShapeType="1"/>
          </p:cNvSpPr>
          <p:nvPr/>
        </p:nvSpPr>
        <p:spPr bwMode="auto">
          <a:xfrm>
            <a:off x="6436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59"/>
          <p:cNvSpPr>
            <a:spLocks noChangeShapeType="1"/>
          </p:cNvSpPr>
          <p:nvPr/>
        </p:nvSpPr>
        <p:spPr bwMode="auto">
          <a:xfrm>
            <a:off x="6817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60"/>
          <p:cNvSpPr>
            <a:spLocks noChangeShapeType="1"/>
          </p:cNvSpPr>
          <p:nvPr/>
        </p:nvSpPr>
        <p:spPr bwMode="auto">
          <a:xfrm>
            <a:off x="7655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61"/>
          <p:cNvSpPr>
            <a:spLocks noChangeShapeType="1"/>
          </p:cNvSpPr>
          <p:nvPr/>
        </p:nvSpPr>
        <p:spPr bwMode="auto">
          <a:xfrm>
            <a:off x="8036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Line 62"/>
          <p:cNvSpPr>
            <a:spLocks noChangeShapeType="1"/>
          </p:cNvSpPr>
          <p:nvPr/>
        </p:nvSpPr>
        <p:spPr bwMode="auto">
          <a:xfrm>
            <a:off x="8722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Line 63"/>
          <p:cNvSpPr>
            <a:spLocks noChangeShapeType="1"/>
          </p:cNvSpPr>
          <p:nvPr/>
        </p:nvSpPr>
        <p:spPr bwMode="auto">
          <a:xfrm>
            <a:off x="9103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345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dirty="0" smtClean="0">
                <a:solidFill>
                  <a:srgbClr val="131F49"/>
                </a:solidFill>
              </a:rPr>
              <a:t>General Hierarchical Structure with Added Links</a:t>
            </a:r>
            <a:endParaRPr lang="en-US" sz="1600" dirty="0">
              <a:solidFill>
                <a:srgbClr val="131F49"/>
              </a:solidFill>
            </a:endParaRPr>
          </a:p>
        </p:txBody>
      </p:sp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4710815" y="12508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Z</a:t>
            </a:r>
          </a:p>
        </p:txBody>
      </p:sp>
      <p:sp>
        <p:nvSpPr>
          <p:cNvPr id="76" name="AutoShape 4"/>
          <p:cNvSpPr>
            <a:spLocks noChangeArrowheads="1"/>
          </p:cNvSpPr>
          <p:nvPr/>
        </p:nvSpPr>
        <p:spPr bwMode="auto">
          <a:xfrm>
            <a:off x="2653415" y="23176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77" name="AutoShape 5"/>
          <p:cNvSpPr>
            <a:spLocks noChangeArrowheads="1"/>
          </p:cNvSpPr>
          <p:nvPr/>
        </p:nvSpPr>
        <p:spPr bwMode="auto">
          <a:xfrm>
            <a:off x="13580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78" name="AutoShape 6"/>
          <p:cNvSpPr>
            <a:spLocks noChangeArrowheads="1"/>
          </p:cNvSpPr>
          <p:nvPr/>
        </p:nvSpPr>
        <p:spPr bwMode="auto">
          <a:xfrm>
            <a:off x="7484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79" name="AutoShape 7"/>
          <p:cNvSpPr>
            <a:spLocks noChangeArrowheads="1"/>
          </p:cNvSpPr>
          <p:nvPr/>
        </p:nvSpPr>
        <p:spPr bwMode="auto">
          <a:xfrm>
            <a:off x="6692015" y="23176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Y</a:t>
            </a:r>
          </a:p>
        </p:txBody>
      </p:sp>
      <p:sp>
        <p:nvSpPr>
          <p:cNvPr id="80" name="AutoShape 8"/>
          <p:cNvSpPr>
            <a:spLocks noChangeArrowheads="1"/>
          </p:cNvSpPr>
          <p:nvPr/>
        </p:nvSpPr>
        <p:spPr bwMode="auto">
          <a:xfrm>
            <a:off x="35678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81" name="AutoShape 9"/>
          <p:cNvSpPr>
            <a:spLocks noChangeArrowheads="1"/>
          </p:cNvSpPr>
          <p:nvPr/>
        </p:nvSpPr>
        <p:spPr bwMode="auto">
          <a:xfrm>
            <a:off x="56252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82" name="AutoShape 10"/>
          <p:cNvSpPr>
            <a:spLocks noChangeArrowheads="1"/>
          </p:cNvSpPr>
          <p:nvPr/>
        </p:nvSpPr>
        <p:spPr bwMode="auto">
          <a:xfrm>
            <a:off x="78350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83" name="AutoShape 11"/>
          <p:cNvSpPr>
            <a:spLocks noChangeArrowheads="1"/>
          </p:cNvSpPr>
          <p:nvPr/>
        </p:nvSpPr>
        <p:spPr bwMode="auto">
          <a:xfrm>
            <a:off x="1815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84" name="AutoShape 12"/>
          <p:cNvSpPr>
            <a:spLocks noChangeArrowheads="1"/>
          </p:cNvSpPr>
          <p:nvPr/>
        </p:nvSpPr>
        <p:spPr bwMode="auto">
          <a:xfrm>
            <a:off x="30344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4101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86" name="AutoShape 14"/>
          <p:cNvSpPr>
            <a:spLocks noChangeArrowheads="1"/>
          </p:cNvSpPr>
          <p:nvPr/>
        </p:nvSpPr>
        <p:spPr bwMode="auto">
          <a:xfrm>
            <a:off x="5244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87" name="AutoShape 15"/>
          <p:cNvSpPr>
            <a:spLocks noChangeArrowheads="1"/>
          </p:cNvSpPr>
          <p:nvPr/>
        </p:nvSpPr>
        <p:spPr bwMode="auto">
          <a:xfrm>
            <a:off x="63110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88" name="AutoShape 16"/>
          <p:cNvSpPr>
            <a:spLocks noChangeArrowheads="1"/>
          </p:cNvSpPr>
          <p:nvPr/>
        </p:nvSpPr>
        <p:spPr bwMode="auto">
          <a:xfrm>
            <a:off x="7530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89" name="AutoShape 17"/>
          <p:cNvSpPr>
            <a:spLocks noChangeArrowheads="1"/>
          </p:cNvSpPr>
          <p:nvPr/>
        </p:nvSpPr>
        <p:spPr bwMode="auto">
          <a:xfrm>
            <a:off x="85970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90" name="Rectangle 18"/>
          <p:cNvSpPr>
            <a:spLocks noChangeArrowheads="1"/>
          </p:cNvSpPr>
          <p:nvPr/>
        </p:nvSpPr>
        <p:spPr bwMode="auto">
          <a:xfrm>
            <a:off x="5960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91" name="Rectangle 19"/>
          <p:cNvSpPr>
            <a:spLocks noChangeArrowheads="1"/>
          </p:cNvSpPr>
          <p:nvPr/>
        </p:nvSpPr>
        <p:spPr bwMode="auto">
          <a:xfrm>
            <a:off x="11294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92" name="Rectangle 20"/>
          <p:cNvSpPr>
            <a:spLocks noChangeArrowheads="1"/>
          </p:cNvSpPr>
          <p:nvPr/>
        </p:nvSpPr>
        <p:spPr bwMode="auto">
          <a:xfrm>
            <a:off x="1662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93" name="Rectangle 21"/>
          <p:cNvSpPr>
            <a:spLocks noChangeArrowheads="1"/>
          </p:cNvSpPr>
          <p:nvPr/>
        </p:nvSpPr>
        <p:spPr bwMode="auto">
          <a:xfrm>
            <a:off x="2196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94" name="Rectangle 22"/>
          <p:cNvSpPr>
            <a:spLocks noChangeArrowheads="1"/>
          </p:cNvSpPr>
          <p:nvPr/>
        </p:nvSpPr>
        <p:spPr bwMode="auto">
          <a:xfrm>
            <a:off x="2805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3339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96" name="Rectangle 24"/>
          <p:cNvSpPr>
            <a:spLocks noChangeArrowheads="1"/>
          </p:cNvSpPr>
          <p:nvPr/>
        </p:nvSpPr>
        <p:spPr bwMode="auto">
          <a:xfrm>
            <a:off x="3948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97" name="Rectangle 25"/>
          <p:cNvSpPr>
            <a:spLocks noChangeArrowheads="1"/>
          </p:cNvSpPr>
          <p:nvPr/>
        </p:nvSpPr>
        <p:spPr bwMode="auto">
          <a:xfrm>
            <a:off x="4482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98" name="Rectangle 26"/>
          <p:cNvSpPr>
            <a:spLocks noChangeArrowheads="1"/>
          </p:cNvSpPr>
          <p:nvPr/>
        </p:nvSpPr>
        <p:spPr bwMode="auto">
          <a:xfrm>
            <a:off x="5091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5625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6234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101" name="Rectangle 29"/>
          <p:cNvSpPr>
            <a:spLocks noChangeArrowheads="1"/>
          </p:cNvSpPr>
          <p:nvPr/>
        </p:nvSpPr>
        <p:spPr bwMode="auto">
          <a:xfrm>
            <a:off x="6768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102" name="Rectangle 30"/>
          <p:cNvSpPr>
            <a:spLocks noChangeArrowheads="1"/>
          </p:cNvSpPr>
          <p:nvPr/>
        </p:nvSpPr>
        <p:spPr bwMode="auto">
          <a:xfrm>
            <a:off x="7377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103" name="Rectangle 31"/>
          <p:cNvSpPr>
            <a:spLocks noChangeArrowheads="1"/>
          </p:cNvSpPr>
          <p:nvPr/>
        </p:nvSpPr>
        <p:spPr bwMode="auto">
          <a:xfrm>
            <a:off x="7911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8520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105" name="Rectangle 33"/>
          <p:cNvSpPr>
            <a:spLocks noChangeArrowheads="1"/>
          </p:cNvSpPr>
          <p:nvPr/>
        </p:nvSpPr>
        <p:spPr bwMode="auto">
          <a:xfrm>
            <a:off x="9054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106" name="Line 34"/>
          <p:cNvSpPr>
            <a:spLocks noChangeShapeType="1"/>
          </p:cNvSpPr>
          <p:nvPr/>
        </p:nvSpPr>
        <p:spPr bwMode="auto">
          <a:xfrm flipV="1">
            <a:off x="3263015" y="1703331"/>
            <a:ext cx="1449388" cy="6143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35"/>
          <p:cNvSpPr>
            <a:spLocks noChangeShapeType="1"/>
          </p:cNvSpPr>
          <p:nvPr/>
        </p:nvSpPr>
        <p:spPr bwMode="auto">
          <a:xfrm>
            <a:off x="5323590" y="1703331"/>
            <a:ext cx="1371600" cy="61277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36"/>
          <p:cNvSpPr>
            <a:spLocks noChangeShapeType="1"/>
          </p:cNvSpPr>
          <p:nvPr/>
        </p:nvSpPr>
        <p:spPr bwMode="auto">
          <a:xfrm flipH="1">
            <a:off x="2043815" y="2774893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Line 37"/>
          <p:cNvSpPr>
            <a:spLocks noChangeShapeType="1"/>
          </p:cNvSpPr>
          <p:nvPr/>
        </p:nvSpPr>
        <p:spPr bwMode="auto">
          <a:xfrm>
            <a:off x="3263015" y="2774893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38"/>
          <p:cNvSpPr>
            <a:spLocks noChangeShapeType="1"/>
          </p:cNvSpPr>
          <p:nvPr/>
        </p:nvSpPr>
        <p:spPr bwMode="auto">
          <a:xfrm flipH="1">
            <a:off x="6311015" y="2774893"/>
            <a:ext cx="3810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Line 39"/>
          <p:cNvSpPr>
            <a:spLocks noChangeShapeType="1"/>
          </p:cNvSpPr>
          <p:nvPr/>
        </p:nvSpPr>
        <p:spPr bwMode="auto">
          <a:xfrm>
            <a:off x="7301615" y="2774893"/>
            <a:ext cx="533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40"/>
          <p:cNvSpPr>
            <a:spLocks noChangeShapeType="1"/>
          </p:cNvSpPr>
          <p:nvPr/>
        </p:nvSpPr>
        <p:spPr bwMode="auto">
          <a:xfrm flipH="1">
            <a:off x="1104015" y="3816293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41"/>
          <p:cNvSpPr>
            <a:spLocks noChangeShapeType="1"/>
          </p:cNvSpPr>
          <p:nvPr/>
        </p:nvSpPr>
        <p:spPr bwMode="auto">
          <a:xfrm>
            <a:off x="20438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Line 42"/>
          <p:cNvSpPr>
            <a:spLocks noChangeShapeType="1"/>
          </p:cNvSpPr>
          <p:nvPr/>
        </p:nvSpPr>
        <p:spPr bwMode="auto">
          <a:xfrm flipH="1">
            <a:off x="34154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Line 43"/>
          <p:cNvSpPr>
            <a:spLocks noChangeShapeType="1"/>
          </p:cNvSpPr>
          <p:nvPr/>
        </p:nvSpPr>
        <p:spPr bwMode="auto">
          <a:xfrm>
            <a:off x="42536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 flipH="1">
            <a:off x="5549015" y="3841693"/>
            <a:ext cx="76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311015" y="3841693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H="1">
            <a:off x="77588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Line 47"/>
          <p:cNvSpPr>
            <a:spLocks noChangeShapeType="1"/>
          </p:cNvSpPr>
          <p:nvPr/>
        </p:nvSpPr>
        <p:spPr bwMode="auto">
          <a:xfrm>
            <a:off x="8444615" y="3841693"/>
            <a:ext cx="457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48"/>
          <p:cNvSpPr>
            <a:spLocks noChangeShapeType="1"/>
          </p:cNvSpPr>
          <p:nvPr/>
        </p:nvSpPr>
        <p:spPr bwMode="auto">
          <a:xfrm>
            <a:off x="9008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Line 49"/>
          <p:cNvSpPr>
            <a:spLocks noChangeShapeType="1"/>
          </p:cNvSpPr>
          <p:nvPr/>
        </p:nvSpPr>
        <p:spPr bwMode="auto">
          <a:xfrm>
            <a:off x="12818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Line 50"/>
          <p:cNvSpPr>
            <a:spLocks noChangeShapeType="1"/>
          </p:cNvSpPr>
          <p:nvPr/>
        </p:nvSpPr>
        <p:spPr bwMode="auto">
          <a:xfrm>
            <a:off x="1967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51"/>
          <p:cNvSpPr>
            <a:spLocks noChangeShapeType="1"/>
          </p:cNvSpPr>
          <p:nvPr/>
        </p:nvSpPr>
        <p:spPr bwMode="auto">
          <a:xfrm>
            <a:off x="2348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52"/>
          <p:cNvSpPr>
            <a:spLocks noChangeShapeType="1"/>
          </p:cNvSpPr>
          <p:nvPr/>
        </p:nvSpPr>
        <p:spPr bwMode="auto">
          <a:xfrm>
            <a:off x="3110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53"/>
          <p:cNvSpPr>
            <a:spLocks noChangeShapeType="1"/>
          </p:cNvSpPr>
          <p:nvPr/>
        </p:nvSpPr>
        <p:spPr bwMode="auto">
          <a:xfrm>
            <a:off x="35678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54"/>
          <p:cNvSpPr>
            <a:spLocks noChangeShapeType="1"/>
          </p:cNvSpPr>
          <p:nvPr/>
        </p:nvSpPr>
        <p:spPr bwMode="auto">
          <a:xfrm>
            <a:off x="4253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55"/>
          <p:cNvSpPr>
            <a:spLocks noChangeShapeType="1"/>
          </p:cNvSpPr>
          <p:nvPr/>
        </p:nvSpPr>
        <p:spPr bwMode="auto">
          <a:xfrm>
            <a:off x="4634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Line 56"/>
          <p:cNvSpPr>
            <a:spLocks noChangeShapeType="1"/>
          </p:cNvSpPr>
          <p:nvPr/>
        </p:nvSpPr>
        <p:spPr bwMode="auto">
          <a:xfrm>
            <a:off x="5396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Line 57"/>
          <p:cNvSpPr>
            <a:spLocks noChangeShapeType="1"/>
          </p:cNvSpPr>
          <p:nvPr/>
        </p:nvSpPr>
        <p:spPr bwMode="auto">
          <a:xfrm>
            <a:off x="5777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58"/>
          <p:cNvSpPr>
            <a:spLocks noChangeShapeType="1"/>
          </p:cNvSpPr>
          <p:nvPr/>
        </p:nvSpPr>
        <p:spPr bwMode="auto">
          <a:xfrm>
            <a:off x="6463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59"/>
          <p:cNvSpPr>
            <a:spLocks noChangeShapeType="1"/>
          </p:cNvSpPr>
          <p:nvPr/>
        </p:nvSpPr>
        <p:spPr bwMode="auto">
          <a:xfrm>
            <a:off x="6844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60"/>
          <p:cNvSpPr>
            <a:spLocks noChangeShapeType="1"/>
          </p:cNvSpPr>
          <p:nvPr/>
        </p:nvSpPr>
        <p:spPr bwMode="auto">
          <a:xfrm>
            <a:off x="7682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>
            <a:off x="8063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62"/>
          <p:cNvSpPr>
            <a:spLocks noChangeShapeType="1"/>
          </p:cNvSpPr>
          <p:nvPr/>
        </p:nvSpPr>
        <p:spPr bwMode="auto">
          <a:xfrm>
            <a:off x="8749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Line 63"/>
          <p:cNvSpPr>
            <a:spLocks noChangeShapeType="1"/>
          </p:cNvSpPr>
          <p:nvPr/>
        </p:nvSpPr>
        <p:spPr bwMode="auto">
          <a:xfrm>
            <a:off x="9130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Line 64"/>
          <p:cNvSpPr>
            <a:spLocks noChangeShapeType="1"/>
          </p:cNvSpPr>
          <p:nvPr/>
        </p:nvSpPr>
        <p:spPr bwMode="auto">
          <a:xfrm>
            <a:off x="3339215" y="2546293"/>
            <a:ext cx="2286000" cy="83820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Line 65"/>
          <p:cNvSpPr>
            <a:spLocks noChangeShapeType="1"/>
          </p:cNvSpPr>
          <p:nvPr/>
        </p:nvSpPr>
        <p:spPr bwMode="auto">
          <a:xfrm>
            <a:off x="4253615" y="3613093"/>
            <a:ext cx="990600" cy="838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713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Top-Down Hierarchical Structure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4629325" y="10607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Z</a:t>
            </a:r>
          </a:p>
        </p:txBody>
      </p:sp>
      <p:sp>
        <p:nvSpPr>
          <p:cNvPr id="76" name="AutoShape 4"/>
          <p:cNvSpPr>
            <a:spLocks noChangeArrowheads="1"/>
          </p:cNvSpPr>
          <p:nvPr/>
        </p:nvSpPr>
        <p:spPr bwMode="auto">
          <a:xfrm>
            <a:off x="2571925" y="21275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77" name="AutoShape 5"/>
          <p:cNvSpPr>
            <a:spLocks noChangeArrowheads="1"/>
          </p:cNvSpPr>
          <p:nvPr/>
        </p:nvSpPr>
        <p:spPr bwMode="auto">
          <a:xfrm>
            <a:off x="12765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78" name="AutoShape 6"/>
          <p:cNvSpPr>
            <a:spLocks noChangeArrowheads="1"/>
          </p:cNvSpPr>
          <p:nvPr/>
        </p:nvSpPr>
        <p:spPr bwMode="auto">
          <a:xfrm>
            <a:off x="6669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79" name="AutoShape 7"/>
          <p:cNvSpPr>
            <a:spLocks noChangeArrowheads="1"/>
          </p:cNvSpPr>
          <p:nvPr/>
        </p:nvSpPr>
        <p:spPr bwMode="auto">
          <a:xfrm>
            <a:off x="6610525" y="21275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Y</a:t>
            </a:r>
          </a:p>
        </p:txBody>
      </p:sp>
      <p:sp>
        <p:nvSpPr>
          <p:cNvPr id="80" name="AutoShape 8"/>
          <p:cNvSpPr>
            <a:spLocks noChangeArrowheads="1"/>
          </p:cNvSpPr>
          <p:nvPr/>
        </p:nvSpPr>
        <p:spPr bwMode="auto">
          <a:xfrm>
            <a:off x="34863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81" name="AutoShape 9"/>
          <p:cNvSpPr>
            <a:spLocks noChangeArrowheads="1"/>
          </p:cNvSpPr>
          <p:nvPr/>
        </p:nvSpPr>
        <p:spPr bwMode="auto">
          <a:xfrm>
            <a:off x="55437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82" name="AutoShape 10"/>
          <p:cNvSpPr>
            <a:spLocks noChangeArrowheads="1"/>
          </p:cNvSpPr>
          <p:nvPr/>
        </p:nvSpPr>
        <p:spPr bwMode="auto">
          <a:xfrm>
            <a:off x="77535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83" name="AutoShape 11"/>
          <p:cNvSpPr>
            <a:spLocks noChangeArrowheads="1"/>
          </p:cNvSpPr>
          <p:nvPr/>
        </p:nvSpPr>
        <p:spPr bwMode="auto">
          <a:xfrm>
            <a:off x="1733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84" name="AutoShape 12"/>
          <p:cNvSpPr>
            <a:spLocks noChangeArrowheads="1"/>
          </p:cNvSpPr>
          <p:nvPr/>
        </p:nvSpPr>
        <p:spPr bwMode="auto">
          <a:xfrm>
            <a:off x="29529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4019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86" name="AutoShape 14"/>
          <p:cNvSpPr>
            <a:spLocks noChangeArrowheads="1"/>
          </p:cNvSpPr>
          <p:nvPr/>
        </p:nvSpPr>
        <p:spPr bwMode="auto">
          <a:xfrm>
            <a:off x="5162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87" name="AutoShape 15"/>
          <p:cNvSpPr>
            <a:spLocks noChangeArrowheads="1"/>
          </p:cNvSpPr>
          <p:nvPr/>
        </p:nvSpPr>
        <p:spPr bwMode="auto">
          <a:xfrm>
            <a:off x="62295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88" name="AutoShape 16"/>
          <p:cNvSpPr>
            <a:spLocks noChangeArrowheads="1"/>
          </p:cNvSpPr>
          <p:nvPr/>
        </p:nvSpPr>
        <p:spPr bwMode="auto">
          <a:xfrm>
            <a:off x="7448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89" name="AutoShape 17"/>
          <p:cNvSpPr>
            <a:spLocks noChangeArrowheads="1"/>
          </p:cNvSpPr>
          <p:nvPr/>
        </p:nvSpPr>
        <p:spPr bwMode="auto">
          <a:xfrm>
            <a:off x="85155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90" name="Rectangle 18"/>
          <p:cNvSpPr>
            <a:spLocks noChangeArrowheads="1"/>
          </p:cNvSpPr>
          <p:nvPr/>
        </p:nvSpPr>
        <p:spPr bwMode="auto">
          <a:xfrm>
            <a:off x="5145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91" name="Rectangle 19"/>
          <p:cNvSpPr>
            <a:spLocks noChangeArrowheads="1"/>
          </p:cNvSpPr>
          <p:nvPr/>
        </p:nvSpPr>
        <p:spPr bwMode="auto">
          <a:xfrm>
            <a:off x="10479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92" name="Rectangle 20"/>
          <p:cNvSpPr>
            <a:spLocks noChangeArrowheads="1"/>
          </p:cNvSpPr>
          <p:nvPr/>
        </p:nvSpPr>
        <p:spPr bwMode="auto">
          <a:xfrm>
            <a:off x="1581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93" name="Rectangle 21"/>
          <p:cNvSpPr>
            <a:spLocks noChangeArrowheads="1"/>
          </p:cNvSpPr>
          <p:nvPr/>
        </p:nvSpPr>
        <p:spPr bwMode="auto">
          <a:xfrm>
            <a:off x="2114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94" name="Rectangle 22"/>
          <p:cNvSpPr>
            <a:spLocks noChangeArrowheads="1"/>
          </p:cNvSpPr>
          <p:nvPr/>
        </p:nvSpPr>
        <p:spPr bwMode="auto">
          <a:xfrm>
            <a:off x="2724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3257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96" name="Rectangle 24"/>
          <p:cNvSpPr>
            <a:spLocks noChangeArrowheads="1"/>
          </p:cNvSpPr>
          <p:nvPr/>
        </p:nvSpPr>
        <p:spPr bwMode="auto">
          <a:xfrm>
            <a:off x="3867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97" name="Rectangle 25"/>
          <p:cNvSpPr>
            <a:spLocks noChangeArrowheads="1"/>
          </p:cNvSpPr>
          <p:nvPr/>
        </p:nvSpPr>
        <p:spPr bwMode="auto">
          <a:xfrm>
            <a:off x="4400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98" name="Rectangle 26"/>
          <p:cNvSpPr>
            <a:spLocks noChangeArrowheads="1"/>
          </p:cNvSpPr>
          <p:nvPr/>
        </p:nvSpPr>
        <p:spPr bwMode="auto">
          <a:xfrm>
            <a:off x="5010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5543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6153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101" name="Rectangle 29"/>
          <p:cNvSpPr>
            <a:spLocks noChangeArrowheads="1"/>
          </p:cNvSpPr>
          <p:nvPr/>
        </p:nvSpPr>
        <p:spPr bwMode="auto">
          <a:xfrm>
            <a:off x="6686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102" name="Rectangle 30"/>
          <p:cNvSpPr>
            <a:spLocks noChangeArrowheads="1"/>
          </p:cNvSpPr>
          <p:nvPr/>
        </p:nvSpPr>
        <p:spPr bwMode="auto">
          <a:xfrm>
            <a:off x="7296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103" name="Rectangle 31"/>
          <p:cNvSpPr>
            <a:spLocks noChangeArrowheads="1"/>
          </p:cNvSpPr>
          <p:nvPr/>
        </p:nvSpPr>
        <p:spPr bwMode="auto">
          <a:xfrm>
            <a:off x="7829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8439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105" name="Rectangle 33"/>
          <p:cNvSpPr>
            <a:spLocks noChangeArrowheads="1"/>
          </p:cNvSpPr>
          <p:nvPr/>
        </p:nvSpPr>
        <p:spPr bwMode="auto">
          <a:xfrm>
            <a:off x="8972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106" name="Line 34"/>
          <p:cNvSpPr>
            <a:spLocks noChangeShapeType="1"/>
          </p:cNvSpPr>
          <p:nvPr/>
        </p:nvSpPr>
        <p:spPr bwMode="auto">
          <a:xfrm flipV="1">
            <a:off x="3181525" y="1513198"/>
            <a:ext cx="1449388" cy="6143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35"/>
          <p:cNvSpPr>
            <a:spLocks noChangeShapeType="1"/>
          </p:cNvSpPr>
          <p:nvPr/>
        </p:nvSpPr>
        <p:spPr bwMode="auto">
          <a:xfrm>
            <a:off x="5242100" y="1513198"/>
            <a:ext cx="1371600" cy="61277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36"/>
          <p:cNvSpPr>
            <a:spLocks noChangeShapeType="1"/>
          </p:cNvSpPr>
          <p:nvPr/>
        </p:nvSpPr>
        <p:spPr bwMode="auto">
          <a:xfrm flipH="1">
            <a:off x="1962325" y="2584760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Line 37"/>
          <p:cNvSpPr>
            <a:spLocks noChangeShapeType="1"/>
          </p:cNvSpPr>
          <p:nvPr/>
        </p:nvSpPr>
        <p:spPr bwMode="auto">
          <a:xfrm>
            <a:off x="3181525" y="2584760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38"/>
          <p:cNvSpPr>
            <a:spLocks noChangeShapeType="1"/>
          </p:cNvSpPr>
          <p:nvPr/>
        </p:nvSpPr>
        <p:spPr bwMode="auto">
          <a:xfrm flipH="1">
            <a:off x="6229525" y="2584760"/>
            <a:ext cx="3810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Line 39"/>
          <p:cNvSpPr>
            <a:spLocks noChangeShapeType="1"/>
          </p:cNvSpPr>
          <p:nvPr/>
        </p:nvSpPr>
        <p:spPr bwMode="auto">
          <a:xfrm>
            <a:off x="7220125" y="2584760"/>
            <a:ext cx="533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40"/>
          <p:cNvSpPr>
            <a:spLocks noChangeShapeType="1"/>
          </p:cNvSpPr>
          <p:nvPr/>
        </p:nvSpPr>
        <p:spPr bwMode="auto">
          <a:xfrm flipH="1">
            <a:off x="1022525" y="3626160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41"/>
          <p:cNvSpPr>
            <a:spLocks noChangeShapeType="1"/>
          </p:cNvSpPr>
          <p:nvPr/>
        </p:nvSpPr>
        <p:spPr bwMode="auto">
          <a:xfrm>
            <a:off x="19623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Line 42"/>
          <p:cNvSpPr>
            <a:spLocks noChangeShapeType="1"/>
          </p:cNvSpPr>
          <p:nvPr/>
        </p:nvSpPr>
        <p:spPr bwMode="auto">
          <a:xfrm flipH="1">
            <a:off x="33339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Line 43"/>
          <p:cNvSpPr>
            <a:spLocks noChangeShapeType="1"/>
          </p:cNvSpPr>
          <p:nvPr/>
        </p:nvSpPr>
        <p:spPr bwMode="auto">
          <a:xfrm>
            <a:off x="41721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 flipH="1">
            <a:off x="5467525" y="3651560"/>
            <a:ext cx="76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229525" y="3651560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H="1">
            <a:off x="76773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Line 47"/>
          <p:cNvSpPr>
            <a:spLocks noChangeShapeType="1"/>
          </p:cNvSpPr>
          <p:nvPr/>
        </p:nvSpPr>
        <p:spPr bwMode="auto">
          <a:xfrm>
            <a:off x="8363125" y="3651560"/>
            <a:ext cx="457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48"/>
          <p:cNvSpPr>
            <a:spLocks noChangeShapeType="1"/>
          </p:cNvSpPr>
          <p:nvPr/>
        </p:nvSpPr>
        <p:spPr bwMode="auto">
          <a:xfrm>
            <a:off x="8193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Line 49"/>
          <p:cNvSpPr>
            <a:spLocks noChangeShapeType="1"/>
          </p:cNvSpPr>
          <p:nvPr/>
        </p:nvSpPr>
        <p:spPr bwMode="auto">
          <a:xfrm>
            <a:off x="12003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Line 50"/>
          <p:cNvSpPr>
            <a:spLocks noChangeShapeType="1"/>
          </p:cNvSpPr>
          <p:nvPr/>
        </p:nvSpPr>
        <p:spPr bwMode="auto">
          <a:xfrm>
            <a:off x="1886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51"/>
          <p:cNvSpPr>
            <a:spLocks noChangeShapeType="1"/>
          </p:cNvSpPr>
          <p:nvPr/>
        </p:nvSpPr>
        <p:spPr bwMode="auto">
          <a:xfrm>
            <a:off x="2267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52"/>
          <p:cNvSpPr>
            <a:spLocks noChangeShapeType="1"/>
          </p:cNvSpPr>
          <p:nvPr/>
        </p:nvSpPr>
        <p:spPr bwMode="auto">
          <a:xfrm>
            <a:off x="3029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53"/>
          <p:cNvSpPr>
            <a:spLocks noChangeShapeType="1"/>
          </p:cNvSpPr>
          <p:nvPr/>
        </p:nvSpPr>
        <p:spPr bwMode="auto">
          <a:xfrm>
            <a:off x="34863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54"/>
          <p:cNvSpPr>
            <a:spLocks noChangeShapeType="1"/>
          </p:cNvSpPr>
          <p:nvPr/>
        </p:nvSpPr>
        <p:spPr bwMode="auto">
          <a:xfrm>
            <a:off x="4172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55"/>
          <p:cNvSpPr>
            <a:spLocks noChangeShapeType="1"/>
          </p:cNvSpPr>
          <p:nvPr/>
        </p:nvSpPr>
        <p:spPr bwMode="auto">
          <a:xfrm>
            <a:off x="4553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Line 56"/>
          <p:cNvSpPr>
            <a:spLocks noChangeShapeType="1"/>
          </p:cNvSpPr>
          <p:nvPr/>
        </p:nvSpPr>
        <p:spPr bwMode="auto">
          <a:xfrm>
            <a:off x="5315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Line 57"/>
          <p:cNvSpPr>
            <a:spLocks noChangeShapeType="1"/>
          </p:cNvSpPr>
          <p:nvPr/>
        </p:nvSpPr>
        <p:spPr bwMode="auto">
          <a:xfrm>
            <a:off x="5696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58"/>
          <p:cNvSpPr>
            <a:spLocks noChangeShapeType="1"/>
          </p:cNvSpPr>
          <p:nvPr/>
        </p:nvSpPr>
        <p:spPr bwMode="auto">
          <a:xfrm>
            <a:off x="6381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59"/>
          <p:cNvSpPr>
            <a:spLocks noChangeShapeType="1"/>
          </p:cNvSpPr>
          <p:nvPr/>
        </p:nvSpPr>
        <p:spPr bwMode="auto">
          <a:xfrm>
            <a:off x="6762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60"/>
          <p:cNvSpPr>
            <a:spLocks noChangeShapeType="1"/>
          </p:cNvSpPr>
          <p:nvPr/>
        </p:nvSpPr>
        <p:spPr bwMode="auto">
          <a:xfrm>
            <a:off x="7601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>
            <a:off x="7982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62"/>
          <p:cNvSpPr>
            <a:spLocks noChangeShapeType="1"/>
          </p:cNvSpPr>
          <p:nvPr/>
        </p:nvSpPr>
        <p:spPr bwMode="auto">
          <a:xfrm>
            <a:off x="8667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Line 63"/>
          <p:cNvSpPr>
            <a:spLocks noChangeShapeType="1"/>
          </p:cNvSpPr>
          <p:nvPr/>
        </p:nvSpPr>
        <p:spPr bwMode="auto">
          <a:xfrm>
            <a:off x="9048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437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Forest of Hierarchies</a:t>
            </a:r>
            <a:endParaRPr lang="en-US" sz="2100" dirty="0">
              <a:solidFill>
                <a:srgbClr val="131F49"/>
              </a:solidFill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3785855" y="3794169"/>
            <a:ext cx="1981200" cy="2514600"/>
            <a:chOff x="720" y="1872"/>
            <a:chExt cx="1248" cy="1584"/>
          </a:xfrm>
        </p:grpSpPr>
        <p:sp>
          <p:nvSpPr>
            <p:cNvPr id="68" name="AutoShape 4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0" name="AutoShape 6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1" name="Rectangle 7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2" name="Rectangle 8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3" name="Rectangle 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4" name="Rectangle 10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36" name="Line 11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12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Line 13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4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6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2" name="Group 17"/>
          <p:cNvGrpSpPr>
            <a:grpSpLocks/>
          </p:cNvGrpSpPr>
          <p:nvPr/>
        </p:nvGrpSpPr>
        <p:grpSpPr bwMode="auto">
          <a:xfrm>
            <a:off x="6681455" y="1584369"/>
            <a:ext cx="1981200" cy="2514600"/>
            <a:chOff x="720" y="1872"/>
            <a:chExt cx="1248" cy="1584"/>
          </a:xfrm>
        </p:grpSpPr>
        <p:sp>
          <p:nvSpPr>
            <p:cNvPr id="143" name="AutoShape 18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4" name="AutoShape 19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5" name="AutoShape 20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6" name="Rectangle 21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7" name="Rectangle 22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8" name="Rectangle 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26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Line 27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28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29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30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6" name="Group 31"/>
          <p:cNvGrpSpPr>
            <a:grpSpLocks/>
          </p:cNvGrpSpPr>
          <p:nvPr/>
        </p:nvGrpSpPr>
        <p:grpSpPr bwMode="auto">
          <a:xfrm>
            <a:off x="1423655" y="1660569"/>
            <a:ext cx="1981200" cy="2514600"/>
            <a:chOff x="720" y="1872"/>
            <a:chExt cx="1248" cy="1584"/>
          </a:xfrm>
        </p:grpSpPr>
        <p:sp>
          <p:nvSpPr>
            <p:cNvPr id="157" name="AutoShape 32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8" name="AutoShape 33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9" name="AutoShape 34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0" name="Rectangle 35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1" name="Rectangle 36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2" name="Rectangle 3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3" name="Rectangle 38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4" name="Line 39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40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Line 41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Line 42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43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Line 44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0" name="Line 45"/>
          <p:cNvSpPr>
            <a:spLocks noChangeShapeType="1"/>
          </p:cNvSpPr>
          <p:nvPr/>
        </p:nvSpPr>
        <p:spPr bwMode="auto">
          <a:xfrm>
            <a:off x="2871455" y="1812969"/>
            <a:ext cx="45720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" name="Line 46"/>
          <p:cNvSpPr>
            <a:spLocks noChangeShapeType="1"/>
          </p:cNvSpPr>
          <p:nvPr/>
        </p:nvSpPr>
        <p:spPr bwMode="auto">
          <a:xfrm>
            <a:off x="2871455" y="1965369"/>
            <a:ext cx="1828800" cy="1828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Line 47"/>
          <p:cNvSpPr>
            <a:spLocks noChangeShapeType="1"/>
          </p:cNvSpPr>
          <p:nvPr/>
        </p:nvSpPr>
        <p:spPr bwMode="auto">
          <a:xfrm flipV="1">
            <a:off x="5081255" y="1889169"/>
            <a:ext cx="2362200" cy="1905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602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 smtClean="0">
                <a:solidFill>
                  <a:srgbClr val="131F49"/>
                </a:solidFill>
              </a:rPr>
              <a:t>Multiple Root CA’s Plus Intermediate CA’s</a:t>
            </a:r>
            <a:endParaRPr lang="en-US" dirty="0">
              <a:solidFill>
                <a:srgbClr val="131F49"/>
              </a:solidFill>
            </a:endParaRPr>
          </a:p>
        </p:txBody>
      </p:sp>
      <p:sp>
        <p:nvSpPr>
          <p:cNvPr id="51" name="AutoShape 3"/>
          <p:cNvSpPr>
            <a:spLocks noChangeArrowheads="1"/>
          </p:cNvSpPr>
          <p:nvPr/>
        </p:nvSpPr>
        <p:spPr bwMode="auto">
          <a:xfrm>
            <a:off x="2571934" y="16658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52" name="AutoShape 4"/>
          <p:cNvSpPr>
            <a:spLocks noChangeArrowheads="1"/>
          </p:cNvSpPr>
          <p:nvPr/>
        </p:nvSpPr>
        <p:spPr bwMode="auto">
          <a:xfrm>
            <a:off x="1276534" y="27326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53" name="AutoShape 5"/>
          <p:cNvSpPr>
            <a:spLocks noChangeArrowheads="1"/>
          </p:cNvSpPr>
          <p:nvPr/>
        </p:nvSpPr>
        <p:spPr bwMode="auto">
          <a:xfrm>
            <a:off x="6669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54" name="AutoShape 6"/>
          <p:cNvSpPr>
            <a:spLocks noChangeArrowheads="1"/>
          </p:cNvSpPr>
          <p:nvPr/>
        </p:nvSpPr>
        <p:spPr bwMode="auto">
          <a:xfrm>
            <a:off x="3486334" y="27326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55" name="AutoShape 7"/>
          <p:cNvSpPr>
            <a:spLocks noChangeArrowheads="1"/>
          </p:cNvSpPr>
          <p:nvPr/>
        </p:nvSpPr>
        <p:spPr bwMode="auto">
          <a:xfrm>
            <a:off x="5543734" y="16658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56" name="AutoShape 8"/>
          <p:cNvSpPr>
            <a:spLocks noChangeArrowheads="1"/>
          </p:cNvSpPr>
          <p:nvPr/>
        </p:nvSpPr>
        <p:spPr bwMode="auto">
          <a:xfrm>
            <a:off x="7753534" y="16658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57" name="AutoShape 9"/>
          <p:cNvSpPr>
            <a:spLocks noChangeArrowheads="1"/>
          </p:cNvSpPr>
          <p:nvPr/>
        </p:nvSpPr>
        <p:spPr bwMode="auto">
          <a:xfrm>
            <a:off x="1733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58" name="AutoShape 10"/>
          <p:cNvSpPr>
            <a:spLocks noChangeArrowheads="1"/>
          </p:cNvSpPr>
          <p:nvPr/>
        </p:nvSpPr>
        <p:spPr bwMode="auto">
          <a:xfrm>
            <a:off x="29529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59" name="AutoShape 11"/>
          <p:cNvSpPr>
            <a:spLocks noChangeArrowheads="1"/>
          </p:cNvSpPr>
          <p:nvPr/>
        </p:nvSpPr>
        <p:spPr bwMode="auto">
          <a:xfrm>
            <a:off x="4019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60" name="AutoShape 12"/>
          <p:cNvSpPr>
            <a:spLocks noChangeArrowheads="1"/>
          </p:cNvSpPr>
          <p:nvPr/>
        </p:nvSpPr>
        <p:spPr bwMode="auto">
          <a:xfrm>
            <a:off x="5162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61" name="AutoShape 13"/>
          <p:cNvSpPr>
            <a:spLocks noChangeArrowheads="1"/>
          </p:cNvSpPr>
          <p:nvPr/>
        </p:nvSpPr>
        <p:spPr bwMode="auto">
          <a:xfrm>
            <a:off x="62295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62" name="AutoShape 14"/>
          <p:cNvSpPr>
            <a:spLocks noChangeArrowheads="1"/>
          </p:cNvSpPr>
          <p:nvPr/>
        </p:nvSpPr>
        <p:spPr bwMode="auto">
          <a:xfrm>
            <a:off x="7448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63" name="AutoShape 15"/>
          <p:cNvSpPr>
            <a:spLocks noChangeArrowheads="1"/>
          </p:cNvSpPr>
          <p:nvPr/>
        </p:nvSpPr>
        <p:spPr bwMode="auto">
          <a:xfrm>
            <a:off x="85155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5145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65" name="Rectangle 17"/>
          <p:cNvSpPr>
            <a:spLocks noChangeArrowheads="1"/>
          </p:cNvSpPr>
          <p:nvPr/>
        </p:nvSpPr>
        <p:spPr bwMode="auto">
          <a:xfrm>
            <a:off x="10479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66" name="Rectangle 18"/>
          <p:cNvSpPr>
            <a:spLocks noChangeArrowheads="1"/>
          </p:cNvSpPr>
          <p:nvPr/>
        </p:nvSpPr>
        <p:spPr bwMode="auto">
          <a:xfrm>
            <a:off x="1581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2114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76" name="Rectangle 20"/>
          <p:cNvSpPr>
            <a:spLocks noChangeArrowheads="1"/>
          </p:cNvSpPr>
          <p:nvPr/>
        </p:nvSpPr>
        <p:spPr bwMode="auto">
          <a:xfrm>
            <a:off x="2724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77" name="Rectangle 21"/>
          <p:cNvSpPr>
            <a:spLocks noChangeArrowheads="1"/>
          </p:cNvSpPr>
          <p:nvPr/>
        </p:nvSpPr>
        <p:spPr bwMode="auto">
          <a:xfrm>
            <a:off x="3257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78" name="Rectangle 22"/>
          <p:cNvSpPr>
            <a:spLocks noChangeArrowheads="1"/>
          </p:cNvSpPr>
          <p:nvPr/>
        </p:nvSpPr>
        <p:spPr bwMode="auto">
          <a:xfrm>
            <a:off x="3867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79" name="Rectangle 23"/>
          <p:cNvSpPr>
            <a:spLocks noChangeArrowheads="1"/>
          </p:cNvSpPr>
          <p:nvPr/>
        </p:nvSpPr>
        <p:spPr bwMode="auto">
          <a:xfrm>
            <a:off x="4400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5010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81" name="Rectangle 25"/>
          <p:cNvSpPr>
            <a:spLocks noChangeArrowheads="1"/>
          </p:cNvSpPr>
          <p:nvPr/>
        </p:nvSpPr>
        <p:spPr bwMode="auto">
          <a:xfrm>
            <a:off x="5543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82" name="Rectangle 26"/>
          <p:cNvSpPr>
            <a:spLocks noChangeArrowheads="1"/>
          </p:cNvSpPr>
          <p:nvPr/>
        </p:nvSpPr>
        <p:spPr bwMode="auto">
          <a:xfrm>
            <a:off x="6153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6686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84" name="Rectangle 28"/>
          <p:cNvSpPr>
            <a:spLocks noChangeArrowheads="1"/>
          </p:cNvSpPr>
          <p:nvPr/>
        </p:nvSpPr>
        <p:spPr bwMode="auto">
          <a:xfrm>
            <a:off x="7296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85" name="Rectangle 29"/>
          <p:cNvSpPr>
            <a:spLocks noChangeArrowheads="1"/>
          </p:cNvSpPr>
          <p:nvPr/>
        </p:nvSpPr>
        <p:spPr bwMode="auto">
          <a:xfrm>
            <a:off x="7829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86" name="Rectangle 30"/>
          <p:cNvSpPr>
            <a:spLocks noChangeArrowheads="1"/>
          </p:cNvSpPr>
          <p:nvPr/>
        </p:nvSpPr>
        <p:spPr bwMode="auto">
          <a:xfrm>
            <a:off x="8439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87" name="Rectangle 31"/>
          <p:cNvSpPr>
            <a:spLocks noChangeArrowheads="1"/>
          </p:cNvSpPr>
          <p:nvPr/>
        </p:nvSpPr>
        <p:spPr bwMode="auto">
          <a:xfrm>
            <a:off x="8972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88" name="Line 32"/>
          <p:cNvSpPr>
            <a:spLocks noChangeShapeType="1"/>
          </p:cNvSpPr>
          <p:nvPr/>
        </p:nvSpPr>
        <p:spPr bwMode="auto">
          <a:xfrm flipH="1">
            <a:off x="1962334" y="2123045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Line 33"/>
          <p:cNvSpPr>
            <a:spLocks noChangeShapeType="1"/>
          </p:cNvSpPr>
          <p:nvPr/>
        </p:nvSpPr>
        <p:spPr bwMode="auto">
          <a:xfrm>
            <a:off x="3181534" y="2123045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34"/>
          <p:cNvSpPr>
            <a:spLocks noChangeShapeType="1"/>
          </p:cNvSpPr>
          <p:nvPr/>
        </p:nvSpPr>
        <p:spPr bwMode="auto">
          <a:xfrm flipH="1">
            <a:off x="1022534" y="3164445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Line 35"/>
          <p:cNvSpPr>
            <a:spLocks noChangeShapeType="1"/>
          </p:cNvSpPr>
          <p:nvPr/>
        </p:nvSpPr>
        <p:spPr bwMode="auto">
          <a:xfrm>
            <a:off x="1962334" y="3189845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Line 36"/>
          <p:cNvSpPr>
            <a:spLocks noChangeShapeType="1"/>
          </p:cNvSpPr>
          <p:nvPr/>
        </p:nvSpPr>
        <p:spPr bwMode="auto">
          <a:xfrm flipH="1">
            <a:off x="3333934" y="3189845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Line 37"/>
          <p:cNvSpPr>
            <a:spLocks noChangeShapeType="1"/>
          </p:cNvSpPr>
          <p:nvPr/>
        </p:nvSpPr>
        <p:spPr bwMode="auto">
          <a:xfrm>
            <a:off x="4172134" y="3189845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Line 38"/>
          <p:cNvSpPr>
            <a:spLocks noChangeShapeType="1"/>
          </p:cNvSpPr>
          <p:nvPr/>
        </p:nvSpPr>
        <p:spPr bwMode="auto">
          <a:xfrm flipH="1">
            <a:off x="5467534" y="2123045"/>
            <a:ext cx="304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Line 39"/>
          <p:cNvSpPr>
            <a:spLocks noChangeShapeType="1"/>
          </p:cNvSpPr>
          <p:nvPr/>
        </p:nvSpPr>
        <p:spPr bwMode="auto">
          <a:xfrm>
            <a:off x="6000934" y="2123045"/>
            <a:ext cx="5334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Line 40"/>
          <p:cNvSpPr>
            <a:spLocks noChangeShapeType="1"/>
          </p:cNvSpPr>
          <p:nvPr/>
        </p:nvSpPr>
        <p:spPr bwMode="auto">
          <a:xfrm flipH="1">
            <a:off x="7677334" y="2123045"/>
            <a:ext cx="2286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Line 41"/>
          <p:cNvSpPr>
            <a:spLocks noChangeShapeType="1"/>
          </p:cNvSpPr>
          <p:nvPr/>
        </p:nvSpPr>
        <p:spPr bwMode="auto">
          <a:xfrm>
            <a:off x="8286934" y="2123045"/>
            <a:ext cx="5334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Line 42"/>
          <p:cNvSpPr>
            <a:spLocks noChangeShapeType="1"/>
          </p:cNvSpPr>
          <p:nvPr/>
        </p:nvSpPr>
        <p:spPr bwMode="auto">
          <a:xfrm>
            <a:off x="8193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Line 43"/>
          <p:cNvSpPr>
            <a:spLocks noChangeShapeType="1"/>
          </p:cNvSpPr>
          <p:nvPr/>
        </p:nvSpPr>
        <p:spPr bwMode="auto">
          <a:xfrm>
            <a:off x="12003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Line 44"/>
          <p:cNvSpPr>
            <a:spLocks noChangeShapeType="1"/>
          </p:cNvSpPr>
          <p:nvPr/>
        </p:nvSpPr>
        <p:spPr bwMode="auto">
          <a:xfrm>
            <a:off x="1886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45"/>
          <p:cNvSpPr>
            <a:spLocks noChangeShapeType="1"/>
          </p:cNvSpPr>
          <p:nvPr/>
        </p:nvSpPr>
        <p:spPr bwMode="auto">
          <a:xfrm>
            <a:off x="2267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46"/>
          <p:cNvSpPr>
            <a:spLocks noChangeShapeType="1"/>
          </p:cNvSpPr>
          <p:nvPr/>
        </p:nvSpPr>
        <p:spPr bwMode="auto">
          <a:xfrm>
            <a:off x="3029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Line 47"/>
          <p:cNvSpPr>
            <a:spLocks noChangeShapeType="1"/>
          </p:cNvSpPr>
          <p:nvPr/>
        </p:nvSpPr>
        <p:spPr bwMode="auto">
          <a:xfrm>
            <a:off x="34863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Line 48"/>
          <p:cNvSpPr>
            <a:spLocks noChangeShapeType="1"/>
          </p:cNvSpPr>
          <p:nvPr/>
        </p:nvSpPr>
        <p:spPr bwMode="auto">
          <a:xfrm>
            <a:off x="4172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49"/>
          <p:cNvSpPr>
            <a:spLocks noChangeShapeType="1"/>
          </p:cNvSpPr>
          <p:nvPr/>
        </p:nvSpPr>
        <p:spPr bwMode="auto">
          <a:xfrm>
            <a:off x="4553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50"/>
          <p:cNvSpPr>
            <a:spLocks noChangeShapeType="1"/>
          </p:cNvSpPr>
          <p:nvPr/>
        </p:nvSpPr>
        <p:spPr bwMode="auto">
          <a:xfrm>
            <a:off x="5315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51"/>
          <p:cNvSpPr>
            <a:spLocks noChangeShapeType="1"/>
          </p:cNvSpPr>
          <p:nvPr/>
        </p:nvSpPr>
        <p:spPr bwMode="auto">
          <a:xfrm>
            <a:off x="5696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52"/>
          <p:cNvSpPr>
            <a:spLocks noChangeShapeType="1"/>
          </p:cNvSpPr>
          <p:nvPr/>
        </p:nvSpPr>
        <p:spPr bwMode="auto">
          <a:xfrm>
            <a:off x="6381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Line 53"/>
          <p:cNvSpPr>
            <a:spLocks noChangeShapeType="1"/>
          </p:cNvSpPr>
          <p:nvPr/>
        </p:nvSpPr>
        <p:spPr bwMode="auto">
          <a:xfrm>
            <a:off x="6762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54"/>
          <p:cNvSpPr>
            <a:spLocks noChangeShapeType="1"/>
          </p:cNvSpPr>
          <p:nvPr/>
        </p:nvSpPr>
        <p:spPr bwMode="auto">
          <a:xfrm>
            <a:off x="7601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Line 55"/>
          <p:cNvSpPr>
            <a:spLocks noChangeShapeType="1"/>
          </p:cNvSpPr>
          <p:nvPr/>
        </p:nvSpPr>
        <p:spPr bwMode="auto">
          <a:xfrm>
            <a:off x="7982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56"/>
          <p:cNvSpPr>
            <a:spLocks noChangeShapeType="1"/>
          </p:cNvSpPr>
          <p:nvPr/>
        </p:nvSpPr>
        <p:spPr bwMode="auto">
          <a:xfrm>
            <a:off x="8667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57"/>
          <p:cNvSpPr>
            <a:spLocks noChangeShapeType="1"/>
          </p:cNvSpPr>
          <p:nvPr/>
        </p:nvSpPr>
        <p:spPr bwMode="auto">
          <a:xfrm>
            <a:off x="9048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5902856" y="5883278"/>
            <a:ext cx="3132499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Model on the web today</a:t>
            </a:r>
          </a:p>
        </p:txBody>
      </p:sp>
    </p:spTree>
    <p:extLst>
      <p:ext uri="{BB962C8B-B14F-4D97-AF65-F5344CB8AC3E}">
        <p14:creationId xmlns:p14="http://schemas.microsoft.com/office/powerpoint/2010/main" val="2936411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Certificate Triangle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908422" y="1595647"/>
            <a:ext cx="4009736" cy="3275721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582432" y="1158874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User (Identity)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77441" y="5011697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86665" y="5018021"/>
            <a:ext cx="2678700" cy="689708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Public-keys + 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Secured secrets</a:t>
            </a:r>
          </a:p>
        </p:txBody>
      </p:sp>
    </p:spTree>
    <p:extLst>
      <p:ext uri="{BB962C8B-B14F-4D97-AF65-F5344CB8AC3E}">
        <p14:creationId xmlns:p14="http://schemas.microsoft.com/office/powerpoint/2010/main" val="24336754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a</a:t>
            </a:r>
            <a:r>
              <a:rPr lang="en-US" sz="3200" dirty="0" smtClean="0"/>
              <a:t>uthenticated distribution </a:t>
            </a:r>
            <a:r>
              <a:rPr lang="en-US" sz="3200" dirty="0"/>
              <a:t>of public-keys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public-key encryption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sender needs public key of receiver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public-key digital signatures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receiver needs public key of </a:t>
            </a:r>
            <a:r>
              <a:rPr lang="en-US" sz="2800" dirty="0" smtClean="0"/>
              <a:t>sender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strike="sngStrike" dirty="0" smtClean="0"/>
              <a:t>public-key key agreement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strike="sngStrike" dirty="0" smtClean="0"/>
              <a:t>both need each other’s public keys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Certificates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859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890476" y="1472103"/>
            <a:ext cx="4413250" cy="406241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VERSION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SERIAL NUMBER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SIGNATURE ALGORITHM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ISSUER (Certificate Authority)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VALIDITY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 PUBLIC KEY INFO</a:t>
            </a: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2917464" y="2019791"/>
            <a:ext cx="4360862" cy="2986087"/>
            <a:chOff x="1507" y="1643"/>
            <a:chExt cx="2747" cy="1881"/>
          </a:xfrm>
        </p:grpSpPr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1507" y="164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1507" y="1956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1507" y="2270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507" y="258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507" y="2897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507" y="3211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507" y="3524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129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72683" y="1530369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1234567891011121314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RSA+SHA-3, 2048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1/1/17-12/31/18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OU=CS,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CN=Ravi Sandhu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2048, </a:t>
            </a:r>
            <a:r>
              <a:rPr lang="en-US" altLang="en-US" b="1" dirty="0" err="1">
                <a:solidFill>
                  <a:schemeClr val="tx2"/>
                </a:solidFill>
                <a:latin typeface="Arial" panose="020B0604020202020204" pitchFamily="34" charset="0"/>
              </a:rPr>
              <a:t>xxxxxxxxxxxxxxxxxxxxxxxxx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23" name="Group 4"/>
          <p:cNvGrpSpPr>
            <a:grpSpLocks/>
          </p:cNvGrpSpPr>
          <p:nvPr/>
        </p:nvGrpSpPr>
        <p:grpSpPr bwMode="auto">
          <a:xfrm>
            <a:off x="1223483" y="2003444"/>
            <a:ext cx="7850188" cy="3011487"/>
            <a:chOff x="400" y="1627"/>
            <a:chExt cx="4945" cy="1897"/>
          </a:xfrm>
        </p:grpSpPr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737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how to acquire public key of the issuer to verify signature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whether or not to trust certificates signed by the issuer for this </a:t>
            </a:r>
            <a:r>
              <a:rPr lang="en-US" sz="3200" dirty="0" smtClean="0"/>
              <a:t>subject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p</a:t>
            </a:r>
            <a:r>
              <a:rPr lang="en-US" dirty="0" smtClean="0"/>
              <a:t>refix rule is not universally applicable</a:t>
            </a:r>
            <a:endParaRPr lang="en-US" dirty="0"/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Certificate Trust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29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72683" y="1530369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1234567891011121314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RSA+SHA-3, 2048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S=VA, O=GMU, OU=ISE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1/1/17-12/31/18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OU=CS,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CN=Ravi Sandhu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2048, </a:t>
            </a:r>
            <a:r>
              <a:rPr lang="en-US" altLang="en-US" b="1" dirty="0" err="1">
                <a:solidFill>
                  <a:schemeClr val="tx2"/>
                </a:solidFill>
                <a:latin typeface="Arial" panose="020B0604020202020204" pitchFamily="34" charset="0"/>
              </a:rPr>
              <a:t>xxxxxxxxxxxxxxxxxxxxxxxxx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23" name="Group 4"/>
          <p:cNvGrpSpPr>
            <a:grpSpLocks/>
          </p:cNvGrpSpPr>
          <p:nvPr/>
        </p:nvGrpSpPr>
        <p:grpSpPr bwMode="auto">
          <a:xfrm>
            <a:off x="1223483" y="2003444"/>
            <a:ext cx="7850188" cy="3011487"/>
            <a:chOff x="400" y="1627"/>
            <a:chExt cx="4945" cy="1897"/>
          </a:xfrm>
        </p:grpSpPr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77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SET CA Hierarchy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163083" y="1167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Root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1630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6776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6484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010683" y="3149091"/>
            <a:ext cx="18288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Geo-Political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30200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Bank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54584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Acquirer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200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Customer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4584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Merchant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410483" y="1701291"/>
            <a:ext cx="251460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4923496" y="1696529"/>
            <a:ext cx="2587625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>
            <a:off x="4925083" y="1701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5"/>
          <p:cNvSpPr>
            <a:spLocks noChangeShapeType="1"/>
          </p:cNvSpPr>
          <p:nvPr/>
        </p:nvSpPr>
        <p:spPr bwMode="auto">
          <a:xfrm>
            <a:off x="4925083" y="26918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6"/>
          <p:cNvSpPr>
            <a:spLocks noChangeShapeType="1"/>
          </p:cNvSpPr>
          <p:nvPr/>
        </p:nvSpPr>
        <p:spPr bwMode="auto">
          <a:xfrm flipH="1">
            <a:off x="3705883" y="3682491"/>
            <a:ext cx="12192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7"/>
          <p:cNvSpPr>
            <a:spLocks noChangeShapeType="1"/>
          </p:cNvSpPr>
          <p:nvPr/>
        </p:nvSpPr>
        <p:spPr bwMode="auto">
          <a:xfrm>
            <a:off x="4925083" y="3682491"/>
            <a:ext cx="13716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8"/>
          <p:cNvSpPr>
            <a:spLocks noChangeShapeType="1"/>
          </p:cNvSpPr>
          <p:nvPr/>
        </p:nvSpPr>
        <p:spPr bwMode="auto">
          <a:xfrm>
            <a:off x="37058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62204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Certificate Revocation Lists (CRLs)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2823949" y="1293115"/>
            <a:ext cx="4389437" cy="30924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SIGNATURE ALGORITHM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ISSUER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LAST UPDATE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NEXT UPDATE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REVOKED CERTIFICATES</a:t>
            </a:r>
          </a:p>
          <a:p>
            <a:pPr algn="ctr">
              <a:lnSpc>
                <a:spcPct val="140000"/>
              </a:lnSpc>
            </a:pPr>
            <a:r>
              <a:rPr lang="en-US" altLang="en-US" b="1" i="1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2850936" y="1840803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2850936" y="2337690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2850936" y="2836165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2850936" y="3334640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8"/>
          <p:cNvSpPr>
            <a:spLocks noChangeShapeType="1"/>
          </p:cNvSpPr>
          <p:nvPr/>
        </p:nvSpPr>
        <p:spPr bwMode="auto">
          <a:xfrm>
            <a:off x="2850936" y="3831528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2849349" y="4952303"/>
            <a:ext cx="4364037" cy="101917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SERIAL NUMBER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REVOCATION DATE</a:t>
            </a: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>
            <a:off x="2901736" y="5499990"/>
            <a:ext cx="42608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11"/>
          <p:cNvSpPr>
            <a:spLocks noChangeShapeType="1"/>
          </p:cNvSpPr>
          <p:nvPr/>
        </p:nvSpPr>
        <p:spPr bwMode="auto">
          <a:xfrm flipH="1">
            <a:off x="1620624" y="3582290"/>
            <a:ext cx="1228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>
            <a:off x="1651730" y="3582290"/>
            <a:ext cx="0" cy="1644649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1620624" y="5225352"/>
            <a:ext cx="1152525" cy="1587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X.509v1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very basic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X.509v2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adds unique identifiers to prevent against reuse of X.500 names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X.509v3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adds many extensions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can be further extended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 Certificates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016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9490</TotalTime>
  <Words>611</Words>
  <Application>Microsoft Office PowerPoint</Application>
  <PresentationFormat>Custom</PresentationFormat>
  <Paragraphs>353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1143</cp:revision>
  <cp:lastPrinted>2018-01-17T20:42:46Z</cp:lastPrinted>
  <dcterms:created xsi:type="dcterms:W3CDTF">2010-02-19T20:53:39Z</dcterms:created>
  <dcterms:modified xsi:type="dcterms:W3CDTF">2018-01-25T19:10:16Z</dcterms:modified>
</cp:coreProperties>
</file>