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50"/>
  </p:notesMasterIdLst>
  <p:handoutMasterIdLst>
    <p:handoutMasterId r:id="rId51"/>
  </p:handoutMasterIdLst>
  <p:sldIdLst>
    <p:sldId id="392" r:id="rId6"/>
    <p:sldId id="411" r:id="rId7"/>
    <p:sldId id="394" r:id="rId8"/>
    <p:sldId id="395" r:id="rId9"/>
    <p:sldId id="396" r:id="rId10"/>
    <p:sldId id="397" r:id="rId11"/>
    <p:sldId id="398" r:id="rId12"/>
    <p:sldId id="400" r:id="rId13"/>
    <p:sldId id="401" r:id="rId14"/>
    <p:sldId id="402" r:id="rId15"/>
    <p:sldId id="403" r:id="rId16"/>
    <p:sldId id="404" r:id="rId17"/>
    <p:sldId id="405" r:id="rId18"/>
    <p:sldId id="412" r:id="rId19"/>
    <p:sldId id="406" r:id="rId20"/>
    <p:sldId id="407" r:id="rId21"/>
    <p:sldId id="408" r:id="rId22"/>
    <p:sldId id="414" r:id="rId23"/>
    <p:sldId id="409" r:id="rId24"/>
    <p:sldId id="415" r:id="rId25"/>
    <p:sldId id="410" r:id="rId26"/>
    <p:sldId id="413" r:id="rId27"/>
    <p:sldId id="416" r:id="rId28"/>
    <p:sldId id="417" r:id="rId29"/>
    <p:sldId id="418" r:id="rId30"/>
    <p:sldId id="419" r:id="rId31"/>
    <p:sldId id="420" r:id="rId32"/>
    <p:sldId id="421" r:id="rId33"/>
    <p:sldId id="425" r:id="rId34"/>
    <p:sldId id="426" r:id="rId35"/>
    <p:sldId id="428" r:id="rId36"/>
    <p:sldId id="427" r:id="rId37"/>
    <p:sldId id="429" r:id="rId38"/>
    <p:sldId id="430" r:id="rId39"/>
    <p:sldId id="432" r:id="rId40"/>
    <p:sldId id="433" r:id="rId41"/>
    <p:sldId id="434" r:id="rId42"/>
    <p:sldId id="435" r:id="rId43"/>
    <p:sldId id="438" r:id="rId44"/>
    <p:sldId id="436" r:id="rId45"/>
    <p:sldId id="439" r:id="rId46"/>
    <p:sldId id="440" r:id="rId47"/>
    <p:sldId id="441" r:id="rId48"/>
    <p:sldId id="442" r:id="rId49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1686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806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8" Type="http://schemas.openxmlformats.org/officeDocument/2006/relationships/slide" Target="slides/slide3.xml"/><Relationship Id="rId51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195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467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3562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7085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5606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3316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435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4525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032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1969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38026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4184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37729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053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469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7959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832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29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3423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0819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31466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706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93583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34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3451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36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320442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8447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310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9870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01488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95988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36940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03523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4627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5136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64629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181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321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538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2/12/2018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Mandatory Access Control (MAC)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</a:t>
            </a:r>
            <a:r>
              <a:rPr lang="en-US" sz="2000" dirty="0" smtClean="0">
                <a:solidFill>
                  <a:schemeClr val="tx2"/>
                </a:solidFill>
              </a:rPr>
              <a:t>8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415932" y="1276350"/>
            <a:ext cx="2148024" cy="1159292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Hierarchical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Classes with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Compartments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4" name="Rectangle 15"/>
          <p:cNvSpPr>
            <a:spLocks noChangeArrowheads="1"/>
          </p:cNvSpPr>
          <p:nvPr/>
        </p:nvSpPr>
        <p:spPr bwMode="auto">
          <a:xfrm>
            <a:off x="7226300" y="5219700"/>
            <a:ext cx="2527288" cy="745589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 dirty="0">
                <a:solidFill>
                  <a:srgbClr val="FF0000"/>
                </a:solidFill>
              </a:rPr>
              <a:t>product of 2 lattices is a lattice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4232275" y="58547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4540250" y="3886200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4675188" y="5842000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3638550" y="47879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24" name="Rectangle 8"/>
          <p:cNvSpPr>
            <a:spLocks noChangeArrowheads="1"/>
          </p:cNvSpPr>
          <p:nvPr/>
        </p:nvSpPr>
        <p:spPr bwMode="auto">
          <a:xfrm>
            <a:off x="5772150" y="47879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3228975" y="48133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5299075" y="47879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27" name="Rectangle 11"/>
          <p:cNvSpPr>
            <a:spLocks noChangeArrowheads="1"/>
          </p:cNvSpPr>
          <p:nvPr/>
        </p:nvSpPr>
        <p:spPr bwMode="auto">
          <a:xfrm>
            <a:off x="4117975" y="3886200"/>
            <a:ext cx="4651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S,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3108325" y="32893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3638550" y="1320800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3722688" y="3276600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2533650" y="22225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33" name="Rectangle 16"/>
          <p:cNvSpPr>
            <a:spLocks noChangeArrowheads="1"/>
          </p:cNvSpPr>
          <p:nvPr/>
        </p:nvSpPr>
        <p:spPr bwMode="auto">
          <a:xfrm>
            <a:off x="5022850" y="2197100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2003425" y="22479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4479925" y="22225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3044825" y="1320800"/>
            <a:ext cx="650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TS,</a:t>
            </a:r>
          </a:p>
        </p:txBody>
      </p:sp>
      <p:sp>
        <p:nvSpPr>
          <p:cNvPr id="37" name="Line 20"/>
          <p:cNvSpPr>
            <a:spLocks noChangeShapeType="1"/>
          </p:cNvSpPr>
          <p:nvPr/>
        </p:nvSpPr>
        <p:spPr bwMode="auto">
          <a:xfrm flipV="1">
            <a:off x="2774950" y="1765300"/>
            <a:ext cx="10160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>
            <a:off x="3841750" y="1816100"/>
            <a:ext cx="8636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22"/>
          <p:cNvSpPr>
            <a:spLocks noChangeShapeType="1"/>
          </p:cNvSpPr>
          <p:nvPr/>
        </p:nvSpPr>
        <p:spPr bwMode="auto">
          <a:xfrm>
            <a:off x="2774950" y="2806700"/>
            <a:ext cx="762000" cy="381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23"/>
          <p:cNvSpPr>
            <a:spLocks noChangeShapeType="1"/>
          </p:cNvSpPr>
          <p:nvPr/>
        </p:nvSpPr>
        <p:spPr bwMode="auto">
          <a:xfrm flipV="1">
            <a:off x="3587750" y="2755900"/>
            <a:ext cx="111760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24"/>
          <p:cNvSpPr>
            <a:spLocks noChangeShapeType="1"/>
          </p:cNvSpPr>
          <p:nvPr/>
        </p:nvSpPr>
        <p:spPr bwMode="auto">
          <a:xfrm flipH="1">
            <a:off x="3765550" y="4432300"/>
            <a:ext cx="1066800" cy="25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25"/>
          <p:cNvSpPr>
            <a:spLocks noChangeShapeType="1"/>
          </p:cNvSpPr>
          <p:nvPr/>
        </p:nvSpPr>
        <p:spPr bwMode="auto">
          <a:xfrm>
            <a:off x="3816350" y="5346700"/>
            <a:ext cx="8636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26"/>
          <p:cNvSpPr>
            <a:spLocks noChangeShapeType="1"/>
          </p:cNvSpPr>
          <p:nvPr/>
        </p:nvSpPr>
        <p:spPr bwMode="auto">
          <a:xfrm flipV="1">
            <a:off x="4730750" y="5321300"/>
            <a:ext cx="9906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27"/>
          <p:cNvSpPr>
            <a:spLocks noChangeShapeType="1"/>
          </p:cNvSpPr>
          <p:nvPr/>
        </p:nvSpPr>
        <p:spPr bwMode="auto">
          <a:xfrm>
            <a:off x="4832350" y="4406900"/>
            <a:ext cx="1016000" cy="25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28"/>
          <p:cNvSpPr>
            <a:spLocks noChangeShapeType="1"/>
          </p:cNvSpPr>
          <p:nvPr/>
        </p:nvSpPr>
        <p:spPr bwMode="auto">
          <a:xfrm>
            <a:off x="2774950" y="2832100"/>
            <a:ext cx="685800" cy="187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29"/>
          <p:cNvSpPr>
            <a:spLocks noChangeShapeType="1"/>
          </p:cNvSpPr>
          <p:nvPr/>
        </p:nvSpPr>
        <p:spPr bwMode="auto">
          <a:xfrm>
            <a:off x="3740150" y="3771900"/>
            <a:ext cx="939800" cy="1905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30"/>
          <p:cNvSpPr>
            <a:spLocks noChangeShapeType="1"/>
          </p:cNvSpPr>
          <p:nvPr/>
        </p:nvSpPr>
        <p:spPr bwMode="auto">
          <a:xfrm flipH="1" flipV="1">
            <a:off x="4705350" y="2730500"/>
            <a:ext cx="1219200" cy="1981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31"/>
          <p:cNvSpPr>
            <a:spLocks noChangeShapeType="1"/>
          </p:cNvSpPr>
          <p:nvPr/>
        </p:nvSpPr>
        <p:spPr bwMode="auto">
          <a:xfrm>
            <a:off x="3841750" y="1816100"/>
            <a:ext cx="838200" cy="185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Smith’s Lattice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" name="Oval 3"/>
          <p:cNvSpPr>
            <a:spLocks noChangeArrowheads="1"/>
          </p:cNvSpPr>
          <p:nvPr/>
        </p:nvSpPr>
        <p:spPr bwMode="auto">
          <a:xfrm>
            <a:off x="5181600" y="92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Oval 4"/>
          <p:cNvSpPr>
            <a:spLocks noChangeArrowheads="1"/>
          </p:cNvSpPr>
          <p:nvPr/>
        </p:nvSpPr>
        <p:spPr bwMode="auto">
          <a:xfrm>
            <a:off x="13462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5"/>
          <p:cNvSpPr>
            <a:spLocks noChangeArrowheads="1"/>
          </p:cNvSpPr>
          <p:nvPr/>
        </p:nvSpPr>
        <p:spPr bwMode="auto">
          <a:xfrm>
            <a:off x="2336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Oval 6"/>
          <p:cNvSpPr>
            <a:spLocks noChangeArrowheads="1"/>
          </p:cNvSpPr>
          <p:nvPr/>
        </p:nvSpPr>
        <p:spPr bwMode="auto">
          <a:xfrm>
            <a:off x="35052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Oval 7"/>
          <p:cNvSpPr>
            <a:spLocks noChangeArrowheads="1"/>
          </p:cNvSpPr>
          <p:nvPr/>
        </p:nvSpPr>
        <p:spPr bwMode="auto">
          <a:xfrm>
            <a:off x="4622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Oval 8"/>
          <p:cNvSpPr>
            <a:spLocks noChangeArrowheads="1"/>
          </p:cNvSpPr>
          <p:nvPr/>
        </p:nvSpPr>
        <p:spPr bwMode="auto">
          <a:xfrm>
            <a:off x="5892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69850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Oval 10"/>
          <p:cNvSpPr>
            <a:spLocks noChangeArrowheads="1"/>
          </p:cNvSpPr>
          <p:nvPr/>
        </p:nvSpPr>
        <p:spPr bwMode="auto">
          <a:xfrm>
            <a:off x="8051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Oval 11"/>
          <p:cNvSpPr>
            <a:spLocks noChangeArrowheads="1"/>
          </p:cNvSpPr>
          <p:nvPr/>
        </p:nvSpPr>
        <p:spPr bwMode="auto">
          <a:xfrm>
            <a:off x="9067800" y="3463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12"/>
          <p:cNvSpPr>
            <a:spLocks noChangeArrowheads="1"/>
          </p:cNvSpPr>
          <p:nvPr/>
        </p:nvSpPr>
        <p:spPr bwMode="auto">
          <a:xfrm>
            <a:off x="622300" y="2968625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TS-W</a:t>
            </a:r>
          </a:p>
        </p:txBody>
      </p:sp>
      <p:sp>
        <p:nvSpPr>
          <p:cNvPr id="60" name="Oval 13"/>
          <p:cNvSpPr>
            <a:spLocks noChangeArrowheads="1"/>
          </p:cNvSpPr>
          <p:nvPr/>
        </p:nvSpPr>
        <p:spPr bwMode="auto">
          <a:xfrm>
            <a:off x="5029200" y="5521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Oval 14"/>
          <p:cNvSpPr>
            <a:spLocks noChangeArrowheads="1"/>
          </p:cNvSpPr>
          <p:nvPr/>
        </p:nvSpPr>
        <p:spPr bwMode="auto">
          <a:xfrm>
            <a:off x="5029200" y="60801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Oval 15"/>
          <p:cNvSpPr>
            <a:spLocks noChangeArrowheads="1"/>
          </p:cNvSpPr>
          <p:nvPr/>
        </p:nvSpPr>
        <p:spPr bwMode="auto">
          <a:xfrm>
            <a:off x="5029200" y="6664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Oval 16"/>
          <p:cNvSpPr>
            <a:spLocks noChangeArrowheads="1"/>
          </p:cNvSpPr>
          <p:nvPr/>
        </p:nvSpPr>
        <p:spPr bwMode="auto">
          <a:xfrm>
            <a:off x="1828800" y="4454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Oval 17"/>
          <p:cNvSpPr>
            <a:spLocks noChangeArrowheads="1"/>
          </p:cNvSpPr>
          <p:nvPr/>
        </p:nvSpPr>
        <p:spPr bwMode="auto">
          <a:xfrm>
            <a:off x="1422400" y="5140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Oval 18"/>
          <p:cNvSpPr>
            <a:spLocks noChangeArrowheads="1"/>
          </p:cNvSpPr>
          <p:nvPr/>
        </p:nvSpPr>
        <p:spPr bwMode="auto">
          <a:xfrm>
            <a:off x="3302000" y="48101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Oval 19"/>
          <p:cNvSpPr>
            <a:spLocks noChangeArrowheads="1"/>
          </p:cNvSpPr>
          <p:nvPr/>
        </p:nvSpPr>
        <p:spPr bwMode="auto">
          <a:xfrm>
            <a:off x="8763000" y="5089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Line 20"/>
          <p:cNvSpPr>
            <a:spLocks noChangeShapeType="1"/>
          </p:cNvSpPr>
          <p:nvPr/>
        </p:nvSpPr>
        <p:spPr bwMode="auto">
          <a:xfrm>
            <a:off x="5080000" y="5597525"/>
            <a:ext cx="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Line 21"/>
          <p:cNvSpPr>
            <a:spLocks noChangeShapeType="1"/>
          </p:cNvSpPr>
          <p:nvPr/>
        </p:nvSpPr>
        <p:spPr bwMode="auto">
          <a:xfrm>
            <a:off x="1498600" y="5216525"/>
            <a:ext cx="3556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Line 22"/>
          <p:cNvSpPr>
            <a:spLocks noChangeShapeType="1"/>
          </p:cNvSpPr>
          <p:nvPr/>
        </p:nvSpPr>
        <p:spPr bwMode="auto">
          <a:xfrm flipV="1">
            <a:off x="5080000" y="5089525"/>
            <a:ext cx="37338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Line 23"/>
          <p:cNvSpPr>
            <a:spLocks noChangeShapeType="1"/>
          </p:cNvSpPr>
          <p:nvPr/>
        </p:nvSpPr>
        <p:spPr bwMode="auto">
          <a:xfrm flipH="1">
            <a:off x="1473200" y="4530725"/>
            <a:ext cx="4318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Line 24"/>
          <p:cNvSpPr>
            <a:spLocks noChangeShapeType="1"/>
          </p:cNvSpPr>
          <p:nvPr/>
        </p:nvSpPr>
        <p:spPr bwMode="auto">
          <a:xfrm>
            <a:off x="3352800" y="4886325"/>
            <a:ext cx="1727200" cy="660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Line 25"/>
          <p:cNvSpPr>
            <a:spLocks noChangeShapeType="1"/>
          </p:cNvSpPr>
          <p:nvPr/>
        </p:nvSpPr>
        <p:spPr bwMode="auto">
          <a:xfrm>
            <a:off x="1930400" y="4505325"/>
            <a:ext cx="1397000" cy="33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Line 26"/>
          <p:cNvSpPr>
            <a:spLocks noChangeShapeType="1"/>
          </p:cNvSpPr>
          <p:nvPr/>
        </p:nvSpPr>
        <p:spPr bwMode="auto">
          <a:xfrm>
            <a:off x="1422400" y="3540125"/>
            <a:ext cx="25400" cy="1625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Line 27"/>
          <p:cNvSpPr>
            <a:spLocks noChangeShapeType="1"/>
          </p:cNvSpPr>
          <p:nvPr/>
        </p:nvSpPr>
        <p:spPr bwMode="auto">
          <a:xfrm flipH="1">
            <a:off x="8788400" y="3514725"/>
            <a:ext cx="355600" cy="1600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Oval 28"/>
          <p:cNvSpPr>
            <a:spLocks noChangeArrowheads="1"/>
          </p:cNvSpPr>
          <p:nvPr/>
        </p:nvSpPr>
        <p:spPr bwMode="auto">
          <a:xfrm>
            <a:off x="5105400" y="48355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Line 29"/>
          <p:cNvSpPr>
            <a:spLocks noChangeShapeType="1"/>
          </p:cNvSpPr>
          <p:nvPr/>
        </p:nvSpPr>
        <p:spPr bwMode="auto">
          <a:xfrm>
            <a:off x="1397000" y="3540125"/>
            <a:ext cx="3657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Line 30"/>
          <p:cNvSpPr>
            <a:spLocks noChangeShapeType="1"/>
          </p:cNvSpPr>
          <p:nvPr/>
        </p:nvSpPr>
        <p:spPr bwMode="auto">
          <a:xfrm>
            <a:off x="2387600" y="3514725"/>
            <a:ext cx="2794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Line 31"/>
          <p:cNvSpPr>
            <a:spLocks noChangeShapeType="1"/>
          </p:cNvSpPr>
          <p:nvPr/>
        </p:nvSpPr>
        <p:spPr bwMode="auto">
          <a:xfrm>
            <a:off x="3556000" y="3514725"/>
            <a:ext cx="1625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Line 32"/>
          <p:cNvSpPr>
            <a:spLocks noChangeShapeType="1"/>
          </p:cNvSpPr>
          <p:nvPr/>
        </p:nvSpPr>
        <p:spPr bwMode="auto">
          <a:xfrm>
            <a:off x="4699000" y="3514725"/>
            <a:ext cx="4318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Line 33"/>
          <p:cNvSpPr>
            <a:spLocks noChangeShapeType="1"/>
          </p:cNvSpPr>
          <p:nvPr/>
        </p:nvSpPr>
        <p:spPr bwMode="auto">
          <a:xfrm flipH="1">
            <a:off x="5105400" y="3540125"/>
            <a:ext cx="8636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H="1">
            <a:off x="5130800" y="3514725"/>
            <a:ext cx="1905000" cy="1346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Line 35"/>
          <p:cNvSpPr>
            <a:spLocks noChangeShapeType="1"/>
          </p:cNvSpPr>
          <p:nvPr/>
        </p:nvSpPr>
        <p:spPr bwMode="auto">
          <a:xfrm flipH="1">
            <a:off x="5130800" y="3540125"/>
            <a:ext cx="29718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Line 36"/>
          <p:cNvSpPr>
            <a:spLocks noChangeShapeType="1"/>
          </p:cNvSpPr>
          <p:nvPr/>
        </p:nvSpPr>
        <p:spPr bwMode="auto">
          <a:xfrm flipH="1">
            <a:off x="5130800" y="3514725"/>
            <a:ext cx="39878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>
            <a:off x="5054600" y="4911725"/>
            <a:ext cx="127000" cy="60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Oval 38"/>
          <p:cNvSpPr>
            <a:spLocks noChangeArrowheads="1"/>
          </p:cNvSpPr>
          <p:nvPr/>
        </p:nvSpPr>
        <p:spPr bwMode="auto">
          <a:xfrm>
            <a:off x="4140200" y="23209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Line 39"/>
          <p:cNvSpPr>
            <a:spLocks noChangeShapeType="1"/>
          </p:cNvSpPr>
          <p:nvPr/>
        </p:nvSpPr>
        <p:spPr bwMode="auto">
          <a:xfrm flipH="1">
            <a:off x="3530600" y="2371725"/>
            <a:ext cx="685800" cy="1092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Line 40"/>
          <p:cNvSpPr>
            <a:spLocks noChangeShapeType="1"/>
          </p:cNvSpPr>
          <p:nvPr/>
        </p:nvSpPr>
        <p:spPr bwMode="auto">
          <a:xfrm>
            <a:off x="4191000" y="2371725"/>
            <a:ext cx="4572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Oval 41"/>
          <p:cNvSpPr>
            <a:spLocks noChangeArrowheads="1"/>
          </p:cNvSpPr>
          <p:nvPr/>
        </p:nvSpPr>
        <p:spPr bwMode="auto">
          <a:xfrm>
            <a:off x="5384800" y="1965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Line 42"/>
          <p:cNvSpPr>
            <a:spLocks noChangeShapeType="1"/>
          </p:cNvSpPr>
          <p:nvPr/>
        </p:nvSpPr>
        <p:spPr bwMode="auto">
          <a:xfrm flipH="1">
            <a:off x="4648200" y="2041525"/>
            <a:ext cx="7874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Line 43"/>
          <p:cNvSpPr>
            <a:spLocks noChangeShapeType="1"/>
          </p:cNvSpPr>
          <p:nvPr/>
        </p:nvSpPr>
        <p:spPr bwMode="auto">
          <a:xfrm>
            <a:off x="5435600" y="2016125"/>
            <a:ext cx="4826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Oval 44"/>
          <p:cNvSpPr>
            <a:spLocks noChangeArrowheads="1"/>
          </p:cNvSpPr>
          <p:nvPr/>
        </p:nvSpPr>
        <p:spPr bwMode="auto">
          <a:xfrm>
            <a:off x="7366000" y="19907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Line 45"/>
          <p:cNvSpPr>
            <a:spLocks noChangeShapeType="1"/>
          </p:cNvSpPr>
          <p:nvPr/>
        </p:nvSpPr>
        <p:spPr bwMode="auto">
          <a:xfrm flipH="1">
            <a:off x="4622800" y="2041525"/>
            <a:ext cx="27940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Line 46"/>
          <p:cNvSpPr>
            <a:spLocks noChangeShapeType="1"/>
          </p:cNvSpPr>
          <p:nvPr/>
        </p:nvSpPr>
        <p:spPr bwMode="auto">
          <a:xfrm>
            <a:off x="7442200" y="2016125"/>
            <a:ext cx="635000" cy="1473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Line 47"/>
          <p:cNvSpPr>
            <a:spLocks noChangeShapeType="1"/>
          </p:cNvSpPr>
          <p:nvPr/>
        </p:nvSpPr>
        <p:spPr bwMode="auto">
          <a:xfrm flipH="1">
            <a:off x="7010400" y="2016125"/>
            <a:ext cx="4318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Oval 48"/>
          <p:cNvSpPr>
            <a:spLocks noChangeArrowheads="1"/>
          </p:cNvSpPr>
          <p:nvPr/>
        </p:nvSpPr>
        <p:spPr bwMode="auto">
          <a:xfrm>
            <a:off x="3098800" y="17113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Line 49"/>
          <p:cNvSpPr>
            <a:spLocks noChangeShapeType="1"/>
          </p:cNvSpPr>
          <p:nvPr/>
        </p:nvSpPr>
        <p:spPr bwMode="auto">
          <a:xfrm flipH="1">
            <a:off x="2362200" y="1762125"/>
            <a:ext cx="8128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Line 50"/>
          <p:cNvSpPr>
            <a:spLocks noChangeShapeType="1"/>
          </p:cNvSpPr>
          <p:nvPr/>
        </p:nvSpPr>
        <p:spPr bwMode="auto">
          <a:xfrm>
            <a:off x="3149600" y="1762125"/>
            <a:ext cx="1016000" cy="584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Line 51"/>
          <p:cNvSpPr>
            <a:spLocks noChangeShapeType="1"/>
          </p:cNvSpPr>
          <p:nvPr/>
        </p:nvSpPr>
        <p:spPr bwMode="auto">
          <a:xfrm flipH="1">
            <a:off x="3098800" y="974725"/>
            <a:ext cx="2159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Line 52"/>
          <p:cNvSpPr>
            <a:spLocks noChangeShapeType="1"/>
          </p:cNvSpPr>
          <p:nvPr/>
        </p:nvSpPr>
        <p:spPr bwMode="auto">
          <a:xfrm>
            <a:off x="5257800" y="974725"/>
            <a:ext cx="1524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Line 53"/>
          <p:cNvSpPr>
            <a:spLocks noChangeShapeType="1"/>
          </p:cNvSpPr>
          <p:nvPr/>
        </p:nvSpPr>
        <p:spPr bwMode="auto">
          <a:xfrm>
            <a:off x="5232400" y="1000125"/>
            <a:ext cx="2184400" cy="965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54"/>
          <p:cNvSpPr>
            <a:spLocks noChangeShapeType="1"/>
          </p:cNvSpPr>
          <p:nvPr/>
        </p:nvSpPr>
        <p:spPr bwMode="auto">
          <a:xfrm flipH="1">
            <a:off x="1574800" y="949325"/>
            <a:ext cx="36576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Line 55"/>
          <p:cNvSpPr>
            <a:spLocks noChangeShapeType="1"/>
          </p:cNvSpPr>
          <p:nvPr/>
        </p:nvSpPr>
        <p:spPr bwMode="auto">
          <a:xfrm>
            <a:off x="1625600" y="1660525"/>
            <a:ext cx="228600" cy="2794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Line 56"/>
          <p:cNvSpPr>
            <a:spLocks noChangeShapeType="1"/>
          </p:cNvSpPr>
          <p:nvPr/>
        </p:nvSpPr>
        <p:spPr bwMode="auto">
          <a:xfrm flipH="1">
            <a:off x="1219200" y="949325"/>
            <a:ext cx="4013200" cy="508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Line 57"/>
          <p:cNvSpPr>
            <a:spLocks noChangeShapeType="1"/>
          </p:cNvSpPr>
          <p:nvPr/>
        </p:nvSpPr>
        <p:spPr bwMode="auto">
          <a:xfrm>
            <a:off x="1270000" y="1508125"/>
            <a:ext cx="101600" cy="195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Line 58"/>
          <p:cNvSpPr>
            <a:spLocks noChangeShapeType="1"/>
          </p:cNvSpPr>
          <p:nvPr/>
        </p:nvSpPr>
        <p:spPr bwMode="auto">
          <a:xfrm>
            <a:off x="5232400" y="949325"/>
            <a:ext cx="3937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Line 59"/>
          <p:cNvSpPr>
            <a:spLocks noChangeShapeType="1"/>
          </p:cNvSpPr>
          <p:nvPr/>
        </p:nvSpPr>
        <p:spPr bwMode="auto">
          <a:xfrm flipH="1">
            <a:off x="9118600" y="1762125"/>
            <a:ext cx="101600" cy="170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7" name="Rectangle 60"/>
          <p:cNvSpPr>
            <a:spLocks noChangeArrowheads="1"/>
          </p:cNvSpPr>
          <p:nvPr/>
        </p:nvSpPr>
        <p:spPr bwMode="auto">
          <a:xfrm>
            <a:off x="825500" y="5356225"/>
            <a:ext cx="622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S-W</a:t>
            </a:r>
          </a:p>
        </p:txBody>
      </p:sp>
      <p:sp>
        <p:nvSpPr>
          <p:cNvPr id="108" name="Rectangle 61"/>
          <p:cNvSpPr>
            <a:spLocks noChangeArrowheads="1"/>
          </p:cNvSpPr>
          <p:nvPr/>
        </p:nvSpPr>
        <p:spPr bwMode="auto">
          <a:xfrm>
            <a:off x="5422900" y="4873625"/>
            <a:ext cx="469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TS</a:t>
            </a:r>
          </a:p>
        </p:txBody>
      </p:sp>
      <p:sp>
        <p:nvSpPr>
          <p:cNvPr id="109" name="Rectangle 62"/>
          <p:cNvSpPr>
            <a:spLocks noChangeArrowheads="1"/>
          </p:cNvSpPr>
          <p:nvPr/>
        </p:nvSpPr>
        <p:spPr bwMode="auto">
          <a:xfrm>
            <a:off x="5295900" y="5661025"/>
            <a:ext cx="330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</a:t>
            </a:r>
          </a:p>
        </p:txBody>
      </p:sp>
      <p:sp>
        <p:nvSpPr>
          <p:cNvPr id="110" name="Rectangle 63"/>
          <p:cNvSpPr>
            <a:spLocks noChangeArrowheads="1"/>
          </p:cNvSpPr>
          <p:nvPr/>
        </p:nvSpPr>
        <p:spPr bwMode="auto">
          <a:xfrm>
            <a:off x="5295900" y="6067425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C</a:t>
            </a:r>
          </a:p>
        </p:txBody>
      </p:sp>
      <p:sp>
        <p:nvSpPr>
          <p:cNvPr id="111" name="Rectangle 64"/>
          <p:cNvSpPr>
            <a:spLocks noChangeArrowheads="1"/>
          </p:cNvSpPr>
          <p:nvPr/>
        </p:nvSpPr>
        <p:spPr bwMode="auto">
          <a:xfrm>
            <a:off x="5295900" y="6524625"/>
            <a:ext cx="342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U</a:t>
            </a:r>
          </a:p>
        </p:txBody>
      </p:sp>
      <p:sp>
        <p:nvSpPr>
          <p:cNvPr id="112" name="Rectangle 65"/>
          <p:cNvSpPr>
            <a:spLocks noChangeArrowheads="1"/>
          </p:cNvSpPr>
          <p:nvPr/>
        </p:nvSpPr>
        <p:spPr bwMode="auto">
          <a:xfrm>
            <a:off x="2578100" y="4899025"/>
            <a:ext cx="5461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S-L</a:t>
            </a:r>
          </a:p>
        </p:txBody>
      </p:sp>
      <p:sp>
        <p:nvSpPr>
          <p:cNvPr id="113" name="Rectangle 66"/>
          <p:cNvSpPr>
            <a:spLocks noChangeArrowheads="1"/>
          </p:cNvSpPr>
          <p:nvPr/>
        </p:nvSpPr>
        <p:spPr bwMode="auto">
          <a:xfrm>
            <a:off x="2070100" y="4086225"/>
            <a:ext cx="7620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S-LW</a:t>
            </a:r>
          </a:p>
        </p:txBody>
      </p:sp>
      <p:sp>
        <p:nvSpPr>
          <p:cNvPr id="114" name="Rectangle 67"/>
          <p:cNvSpPr>
            <a:spLocks noChangeArrowheads="1"/>
          </p:cNvSpPr>
          <p:nvPr/>
        </p:nvSpPr>
        <p:spPr bwMode="auto">
          <a:xfrm>
            <a:off x="8420100" y="5305425"/>
            <a:ext cx="571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S-A</a:t>
            </a:r>
          </a:p>
        </p:txBody>
      </p:sp>
      <p:sp>
        <p:nvSpPr>
          <p:cNvPr id="115" name="Rectangle 68"/>
          <p:cNvSpPr>
            <a:spLocks noChangeArrowheads="1"/>
          </p:cNvSpPr>
          <p:nvPr/>
        </p:nvSpPr>
        <p:spPr bwMode="auto">
          <a:xfrm>
            <a:off x="1803400" y="29432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TS-X</a:t>
            </a:r>
          </a:p>
        </p:txBody>
      </p:sp>
      <p:sp>
        <p:nvSpPr>
          <p:cNvPr id="116" name="Rectangle 69"/>
          <p:cNvSpPr>
            <a:spLocks noChangeArrowheads="1"/>
          </p:cNvSpPr>
          <p:nvPr/>
        </p:nvSpPr>
        <p:spPr bwMode="auto">
          <a:xfrm>
            <a:off x="2755900" y="3324225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TS-L</a:t>
            </a:r>
          </a:p>
        </p:txBody>
      </p:sp>
      <p:sp>
        <p:nvSpPr>
          <p:cNvPr id="117" name="Line 70"/>
          <p:cNvSpPr>
            <a:spLocks noChangeShapeType="1"/>
          </p:cNvSpPr>
          <p:nvPr/>
        </p:nvSpPr>
        <p:spPr bwMode="auto">
          <a:xfrm flipH="1">
            <a:off x="3327400" y="3540125"/>
            <a:ext cx="2286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Rectangle 71"/>
          <p:cNvSpPr>
            <a:spLocks noChangeArrowheads="1"/>
          </p:cNvSpPr>
          <p:nvPr/>
        </p:nvSpPr>
        <p:spPr bwMode="auto">
          <a:xfrm>
            <a:off x="3898900" y="3400425"/>
            <a:ext cx="711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</a:t>
            </a:r>
          </a:p>
        </p:txBody>
      </p:sp>
      <p:sp>
        <p:nvSpPr>
          <p:cNvPr id="119" name="Rectangle 72"/>
          <p:cNvSpPr>
            <a:spLocks noChangeArrowheads="1"/>
          </p:cNvSpPr>
          <p:nvPr/>
        </p:nvSpPr>
        <p:spPr bwMode="auto">
          <a:xfrm>
            <a:off x="5130800" y="33750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TS-Y</a:t>
            </a:r>
          </a:p>
        </p:txBody>
      </p:sp>
      <p:sp>
        <p:nvSpPr>
          <p:cNvPr id="120" name="Rectangle 73"/>
          <p:cNvSpPr>
            <a:spLocks noChangeArrowheads="1"/>
          </p:cNvSpPr>
          <p:nvPr/>
        </p:nvSpPr>
        <p:spPr bwMode="auto">
          <a:xfrm>
            <a:off x="5829300" y="3222625"/>
            <a:ext cx="10414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     TS-Q</a:t>
            </a:r>
          </a:p>
        </p:txBody>
      </p:sp>
      <p:sp>
        <p:nvSpPr>
          <p:cNvPr id="121" name="Rectangle 74"/>
          <p:cNvSpPr>
            <a:spLocks noChangeArrowheads="1"/>
          </p:cNvSpPr>
          <p:nvPr/>
        </p:nvSpPr>
        <p:spPr bwMode="auto">
          <a:xfrm>
            <a:off x="7327900" y="3222625"/>
            <a:ext cx="6858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TS-Z</a:t>
            </a:r>
          </a:p>
        </p:txBody>
      </p:sp>
      <p:sp>
        <p:nvSpPr>
          <p:cNvPr id="122" name="Rectangle 75"/>
          <p:cNvSpPr>
            <a:spLocks noChangeArrowheads="1"/>
          </p:cNvSpPr>
          <p:nvPr/>
        </p:nvSpPr>
        <p:spPr bwMode="auto">
          <a:xfrm>
            <a:off x="8280400" y="3121025"/>
            <a:ext cx="6985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TS-X</a:t>
            </a:r>
          </a:p>
        </p:txBody>
      </p:sp>
      <p:sp>
        <p:nvSpPr>
          <p:cNvPr id="123" name="Rectangle 76"/>
          <p:cNvSpPr>
            <a:spLocks noChangeArrowheads="1"/>
          </p:cNvSpPr>
          <p:nvPr/>
        </p:nvSpPr>
        <p:spPr bwMode="auto">
          <a:xfrm>
            <a:off x="3175000" y="2308225"/>
            <a:ext cx="8509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TS-KL</a:t>
            </a:r>
          </a:p>
        </p:txBody>
      </p:sp>
      <p:sp>
        <p:nvSpPr>
          <p:cNvPr id="124" name="Rectangle 77"/>
          <p:cNvSpPr>
            <a:spLocks noChangeArrowheads="1"/>
          </p:cNvSpPr>
          <p:nvPr/>
        </p:nvSpPr>
        <p:spPr bwMode="auto">
          <a:xfrm>
            <a:off x="3530600" y="1597025"/>
            <a:ext cx="10033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TS-KLX</a:t>
            </a:r>
          </a:p>
        </p:txBody>
      </p:sp>
      <p:sp>
        <p:nvSpPr>
          <p:cNvPr id="125" name="Rectangle 78"/>
          <p:cNvSpPr>
            <a:spLocks noChangeArrowheads="1"/>
          </p:cNvSpPr>
          <p:nvPr/>
        </p:nvSpPr>
        <p:spPr bwMode="auto">
          <a:xfrm>
            <a:off x="5575300" y="1800225"/>
            <a:ext cx="8636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TS-KY</a:t>
            </a:r>
          </a:p>
        </p:txBody>
      </p:sp>
      <p:sp>
        <p:nvSpPr>
          <p:cNvPr id="126" name="Rectangle 79"/>
          <p:cNvSpPr>
            <a:spLocks noChangeArrowheads="1"/>
          </p:cNvSpPr>
          <p:nvPr/>
        </p:nvSpPr>
        <p:spPr bwMode="auto">
          <a:xfrm>
            <a:off x="7518400" y="1774825"/>
            <a:ext cx="10287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/>
              <a:t>TS-KQZ</a:t>
            </a:r>
          </a:p>
        </p:txBody>
      </p:sp>
      <p:sp>
        <p:nvSpPr>
          <p:cNvPr id="127" name="Rectangle 80"/>
          <p:cNvSpPr>
            <a:spLocks noChangeArrowheads="1"/>
          </p:cNvSpPr>
          <p:nvPr/>
        </p:nvSpPr>
        <p:spPr bwMode="auto">
          <a:xfrm>
            <a:off x="6229350" y="742950"/>
            <a:ext cx="1854200" cy="33496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/>
              <a:t>TS-AKLQWXYZ</a:t>
            </a: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Smith’s Lattice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With large lattices a vanishingly small fraction of the labels will actually be used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Smith's lattice: 4 hierarchical levels, 8 compartments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number of possible labels = 4*2^8 = 1024</a:t>
            </a:r>
            <a:br>
              <a:rPr lang="en-US" sz="3200" dirty="0" smtClean="0"/>
            </a:br>
            <a:r>
              <a:rPr lang="en-US" sz="3200" dirty="0" smtClean="0"/>
              <a:t>Only 21 labels are actually used (2%)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Consider 16 hierarchical levels, 64 compartments which gives 10^20 labels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smtClean="0"/>
              <a:t>Extending a POSET to a Lattice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1311275" y="38703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2771775" y="38576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46" name="Rectangle 5"/>
          <p:cNvSpPr>
            <a:spLocks noChangeArrowheads="1"/>
          </p:cNvSpPr>
          <p:nvPr/>
        </p:nvSpPr>
        <p:spPr bwMode="auto">
          <a:xfrm>
            <a:off x="4003675" y="2930525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8000"/>
              </a:lnSpc>
            </a:pPr>
            <a:r>
              <a:rPr lang="en-US" sz="2400">
                <a:latin typeface="Symbol" pitchFamily="18" charset="2"/>
              </a:rPr>
              <a:t></a:t>
            </a:r>
          </a:p>
        </p:txBody>
      </p:sp>
      <p:sp>
        <p:nvSpPr>
          <p:cNvPr id="47" name="Rectangle 6"/>
          <p:cNvSpPr>
            <a:spLocks noChangeArrowheads="1"/>
          </p:cNvSpPr>
          <p:nvPr/>
        </p:nvSpPr>
        <p:spPr bwMode="auto">
          <a:xfrm>
            <a:off x="1171575" y="5038725"/>
            <a:ext cx="2832100" cy="70865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89000"/>
              </a:lnSpc>
              <a:defRPr/>
            </a:pPr>
            <a:r>
              <a:rPr lang="en-US" sz="2400" dirty="0">
                <a:solidFill>
                  <a:srgbClr val="FF0000"/>
                </a:solidFill>
              </a:rPr>
              <a:t>such </a:t>
            </a:r>
            <a:r>
              <a:rPr lang="en-US" sz="2400" dirty="0" smtClean="0">
                <a:solidFill>
                  <a:srgbClr val="FF0000"/>
                </a:solidFill>
              </a:rPr>
              <a:t>extension</a:t>
            </a:r>
          </a:p>
          <a:p>
            <a:pPr algn="ctr">
              <a:lnSpc>
                <a:spcPct val="89000"/>
              </a:lnSpc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is </a:t>
            </a:r>
            <a:r>
              <a:rPr lang="en-US" sz="2400" dirty="0">
                <a:solidFill>
                  <a:srgbClr val="FF0000"/>
                </a:solidFill>
              </a:rPr>
              <a:t>always possible</a:t>
            </a:r>
          </a:p>
        </p:txBody>
      </p:sp>
      <p:sp>
        <p:nvSpPr>
          <p:cNvPr id="48" name="Oval 7"/>
          <p:cNvSpPr>
            <a:spLocks noChangeArrowheads="1"/>
          </p:cNvSpPr>
          <p:nvPr/>
        </p:nvSpPr>
        <p:spPr bwMode="auto">
          <a:xfrm>
            <a:off x="1590675" y="3476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Oval 8"/>
          <p:cNvSpPr>
            <a:spLocks noChangeArrowheads="1"/>
          </p:cNvSpPr>
          <p:nvPr/>
        </p:nvSpPr>
        <p:spPr bwMode="auto">
          <a:xfrm>
            <a:off x="3038475" y="3476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Oval 9"/>
          <p:cNvSpPr>
            <a:spLocks noChangeArrowheads="1"/>
          </p:cNvSpPr>
          <p:nvPr/>
        </p:nvSpPr>
        <p:spPr bwMode="auto">
          <a:xfrm>
            <a:off x="1590675" y="24098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Oval 10"/>
          <p:cNvSpPr>
            <a:spLocks noChangeArrowheads="1"/>
          </p:cNvSpPr>
          <p:nvPr/>
        </p:nvSpPr>
        <p:spPr bwMode="auto">
          <a:xfrm>
            <a:off x="3038475" y="24098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11"/>
          <p:cNvSpPr>
            <a:spLocks noChangeArrowheads="1"/>
          </p:cNvSpPr>
          <p:nvPr/>
        </p:nvSpPr>
        <p:spPr bwMode="auto">
          <a:xfrm>
            <a:off x="955675" y="16859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{A,B,C}</a:t>
            </a:r>
          </a:p>
        </p:txBody>
      </p:sp>
      <p:sp>
        <p:nvSpPr>
          <p:cNvPr id="53" name="Rectangle 12"/>
          <p:cNvSpPr>
            <a:spLocks noChangeArrowheads="1"/>
          </p:cNvSpPr>
          <p:nvPr/>
        </p:nvSpPr>
        <p:spPr bwMode="auto">
          <a:xfrm>
            <a:off x="2555875" y="16605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{A,B,D}</a:t>
            </a:r>
          </a:p>
        </p:txBody>
      </p:sp>
      <p:sp>
        <p:nvSpPr>
          <p:cNvPr id="60" name="Line 13"/>
          <p:cNvSpPr>
            <a:spLocks noChangeShapeType="1"/>
          </p:cNvSpPr>
          <p:nvPr/>
        </p:nvSpPr>
        <p:spPr bwMode="auto">
          <a:xfrm>
            <a:off x="1641475" y="2460625"/>
            <a:ext cx="1422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Line 14"/>
          <p:cNvSpPr>
            <a:spLocks noChangeShapeType="1"/>
          </p:cNvSpPr>
          <p:nvPr/>
        </p:nvSpPr>
        <p:spPr bwMode="auto">
          <a:xfrm flipH="1">
            <a:off x="1590675" y="2486025"/>
            <a:ext cx="149860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Line 15"/>
          <p:cNvSpPr>
            <a:spLocks noChangeShapeType="1"/>
          </p:cNvSpPr>
          <p:nvPr/>
        </p:nvSpPr>
        <p:spPr bwMode="auto">
          <a:xfrm>
            <a:off x="1616075" y="2486025"/>
            <a:ext cx="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16"/>
          <p:cNvSpPr>
            <a:spLocks noChangeShapeType="1"/>
          </p:cNvSpPr>
          <p:nvPr/>
        </p:nvSpPr>
        <p:spPr bwMode="auto">
          <a:xfrm>
            <a:off x="3089275" y="2460625"/>
            <a:ext cx="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Rectangle 17"/>
          <p:cNvSpPr>
            <a:spLocks noChangeArrowheads="1"/>
          </p:cNvSpPr>
          <p:nvPr/>
        </p:nvSpPr>
        <p:spPr bwMode="auto">
          <a:xfrm>
            <a:off x="5807075" y="43529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65" name="Rectangle 18"/>
          <p:cNvSpPr>
            <a:spLocks noChangeArrowheads="1"/>
          </p:cNvSpPr>
          <p:nvPr/>
        </p:nvSpPr>
        <p:spPr bwMode="auto">
          <a:xfrm>
            <a:off x="8512175" y="4340225"/>
            <a:ext cx="6365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66" name="Oval 19"/>
          <p:cNvSpPr>
            <a:spLocks noChangeArrowheads="1"/>
          </p:cNvSpPr>
          <p:nvPr/>
        </p:nvSpPr>
        <p:spPr bwMode="auto">
          <a:xfrm>
            <a:off x="6645275" y="44672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Oval 20"/>
          <p:cNvSpPr>
            <a:spLocks noChangeArrowheads="1"/>
          </p:cNvSpPr>
          <p:nvPr/>
        </p:nvSpPr>
        <p:spPr bwMode="auto">
          <a:xfrm>
            <a:off x="8093075" y="44672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Oval 21"/>
          <p:cNvSpPr>
            <a:spLocks noChangeArrowheads="1"/>
          </p:cNvSpPr>
          <p:nvPr/>
        </p:nvSpPr>
        <p:spPr bwMode="auto">
          <a:xfrm>
            <a:off x="6619875" y="2968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Oval 22"/>
          <p:cNvSpPr>
            <a:spLocks noChangeArrowheads="1"/>
          </p:cNvSpPr>
          <p:nvPr/>
        </p:nvSpPr>
        <p:spPr bwMode="auto">
          <a:xfrm>
            <a:off x="8067675" y="29686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23"/>
          <p:cNvSpPr>
            <a:spLocks noChangeArrowheads="1"/>
          </p:cNvSpPr>
          <p:nvPr/>
        </p:nvSpPr>
        <p:spPr bwMode="auto">
          <a:xfrm>
            <a:off x="5146675" y="28035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{A,B,C}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8245475" y="2752725"/>
            <a:ext cx="12461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{A,B,D}</a:t>
            </a:r>
          </a:p>
        </p:txBody>
      </p:sp>
      <p:sp>
        <p:nvSpPr>
          <p:cNvPr id="72" name="Oval 25"/>
          <p:cNvSpPr>
            <a:spLocks noChangeArrowheads="1"/>
          </p:cNvSpPr>
          <p:nvPr/>
        </p:nvSpPr>
        <p:spPr bwMode="auto">
          <a:xfrm>
            <a:off x="7331075" y="38068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Oval 26"/>
          <p:cNvSpPr>
            <a:spLocks noChangeArrowheads="1"/>
          </p:cNvSpPr>
          <p:nvPr/>
        </p:nvSpPr>
        <p:spPr bwMode="auto">
          <a:xfrm>
            <a:off x="7407275" y="56610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Oval 27"/>
          <p:cNvSpPr>
            <a:spLocks noChangeArrowheads="1"/>
          </p:cNvSpPr>
          <p:nvPr/>
        </p:nvSpPr>
        <p:spPr bwMode="auto">
          <a:xfrm>
            <a:off x="7305675" y="1622425"/>
            <a:ext cx="76200" cy="76200"/>
          </a:xfrm>
          <a:prstGeom prst="ellipse">
            <a:avLst/>
          </a:prstGeom>
          <a:solidFill>
            <a:schemeClr val="accent1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28"/>
          <p:cNvSpPr>
            <a:spLocks noChangeArrowheads="1"/>
          </p:cNvSpPr>
          <p:nvPr/>
        </p:nvSpPr>
        <p:spPr bwMode="auto">
          <a:xfrm>
            <a:off x="7534275" y="1152525"/>
            <a:ext cx="15509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{A,B,C,D}</a:t>
            </a:r>
          </a:p>
        </p:txBody>
      </p:sp>
      <p:sp>
        <p:nvSpPr>
          <p:cNvPr id="76" name="Rectangle 29"/>
          <p:cNvSpPr>
            <a:spLocks noChangeArrowheads="1"/>
          </p:cNvSpPr>
          <p:nvPr/>
        </p:nvSpPr>
        <p:spPr bwMode="auto">
          <a:xfrm>
            <a:off x="8131175" y="5635625"/>
            <a:ext cx="415925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77" name="Rectangle 30"/>
          <p:cNvSpPr>
            <a:spLocks noChangeArrowheads="1"/>
          </p:cNvSpPr>
          <p:nvPr/>
        </p:nvSpPr>
        <p:spPr bwMode="auto">
          <a:xfrm>
            <a:off x="7813675" y="3616325"/>
            <a:ext cx="941388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78" name="Line 31"/>
          <p:cNvSpPr>
            <a:spLocks noChangeShapeType="1"/>
          </p:cNvSpPr>
          <p:nvPr/>
        </p:nvSpPr>
        <p:spPr bwMode="auto">
          <a:xfrm>
            <a:off x="6670675" y="3019425"/>
            <a:ext cx="685800" cy="812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Line 32"/>
          <p:cNvSpPr>
            <a:spLocks noChangeShapeType="1"/>
          </p:cNvSpPr>
          <p:nvPr/>
        </p:nvSpPr>
        <p:spPr bwMode="auto">
          <a:xfrm>
            <a:off x="7407275" y="3883025"/>
            <a:ext cx="762000" cy="558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Line 33"/>
          <p:cNvSpPr>
            <a:spLocks noChangeShapeType="1"/>
          </p:cNvSpPr>
          <p:nvPr/>
        </p:nvSpPr>
        <p:spPr bwMode="auto">
          <a:xfrm flipH="1">
            <a:off x="7432675" y="4492625"/>
            <a:ext cx="787400" cy="1219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Line 34"/>
          <p:cNvSpPr>
            <a:spLocks noChangeShapeType="1"/>
          </p:cNvSpPr>
          <p:nvPr/>
        </p:nvSpPr>
        <p:spPr bwMode="auto">
          <a:xfrm flipH="1" flipV="1">
            <a:off x="6670675" y="4467225"/>
            <a:ext cx="812800" cy="1295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Line 35"/>
          <p:cNvSpPr>
            <a:spLocks noChangeShapeType="1"/>
          </p:cNvSpPr>
          <p:nvPr/>
        </p:nvSpPr>
        <p:spPr bwMode="auto">
          <a:xfrm flipV="1">
            <a:off x="6721475" y="3832225"/>
            <a:ext cx="660400" cy="685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Line 36"/>
          <p:cNvSpPr>
            <a:spLocks noChangeShapeType="1"/>
          </p:cNvSpPr>
          <p:nvPr/>
        </p:nvSpPr>
        <p:spPr bwMode="auto">
          <a:xfrm flipV="1">
            <a:off x="7432675" y="2994025"/>
            <a:ext cx="68580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 flipV="1">
            <a:off x="7305675" y="1597025"/>
            <a:ext cx="863600" cy="1447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Line 38"/>
          <p:cNvSpPr>
            <a:spLocks noChangeShapeType="1"/>
          </p:cNvSpPr>
          <p:nvPr/>
        </p:nvSpPr>
        <p:spPr bwMode="auto">
          <a:xfrm flipH="1">
            <a:off x="6670675" y="1647825"/>
            <a:ext cx="6858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2557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BLP Model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for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Confidentiality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Basic Assumptions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SUB = {S1, S2, ..., </a:t>
            </a:r>
            <a:r>
              <a:rPr lang="en-US" sz="2800" dirty="0" err="1" smtClean="0"/>
              <a:t>Sm</a:t>
            </a:r>
            <a:r>
              <a:rPr lang="en-US" sz="2800" dirty="0" smtClean="0"/>
              <a:t>}, a fixed set of subjects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OBJ = {O1, O2, ..., On}, a fixed set of objects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R = {r, w}, a fixed set of rights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D, an </a:t>
            </a:r>
            <a:r>
              <a:rPr lang="en-US" sz="2800" dirty="0" err="1" smtClean="0"/>
              <a:t>m×n</a:t>
            </a:r>
            <a:r>
              <a:rPr lang="en-US" sz="2800" dirty="0" smtClean="0"/>
              <a:t> discretionary access matrix with D[</a:t>
            </a:r>
            <a:r>
              <a:rPr lang="en-US" sz="2800" dirty="0" err="1" smtClean="0"/>
              <a:t>i,j</a:t>
            </a:r>
            <a:r>
              <a:rPr lang="en-US" sz="2800" dirty="0" smtClean="0"/>
              <a:t>] </a:t>
            </a:r>
            <a:r>
              <a:rPr lang="en-US" sz="2800" dirty="0" smtClean="0">
                <a:latin typeface="Malgun Gothic"/>
                <a:ea typeface="Malgun Gothic"/>
              </a:rPr>
              <a:t>⊆ </a:t>
            </a:r>
            <a:r>
              <a:rPr lang="en-US" sz="2800" dirty="0" smtClean="0"/>
              <a:t>R 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M, an </a:t>
            </a:r>
            <a:r>
              <a:rPr lang="en-US" sz="2800" dirty="0" err="1" smtClean="0"/>
              <a:t>m×n</a:t>
            </a:r>
            <a:r>
              <a:rPr lang="en-US" sz="2800" dirty="0" smtClean="0"/>
              <a:t> current access matrix with M[</a:t>
            </a:r>
            <a:r>
              <a:rPr lang="en-US" sz="2800" dirty="0" err="1" smtClean="0"/>
              <a:t>i,j</a:t>
            </a:r>
            <a:r>
              <a:rPr lang="en-US" sz="2800" dirty="0" smtClean="0"/>
              <a:t>] </a:t>
            </a:r>
            <a:r>
              <a:rPr lang="en-US" sz="2800" dirty="0" smtClean="0">
                <a:latin typeface="Malgun Gothic"/>
                <a:ea typeface="Malgun Gothic"/>
              </a:rPr>
              <a:t>⊆ </a:t>
            </a:r>
            <a:r>
              <a:rPr lang="en-US" sz="2800" dirty="0" smtClean="0"/>
              <a:t>R 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BLP Model (Liberal </a:t>
            </a:r>
            <a:r>
              <a:rPr lang="en-US" sz="2800" dirty="0" smtClean="0">
                <a:sym typeface="Wingdings"/>
              </a:rPr>
              <a:t></a:t>
            </a:r>
            <a:r>
              <a:rPr lang="en-US" sz="2800" dirty="0" smtClean="0"/>
              <a:t>-Property)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Lattice of confidentiality labels </a:t>
            </a:r>
            <a:r>
              <a:rPr lang="en-US" sz="2400" dirty="0" smtClean="0">
                <a:latin typeface="Symbol" pitchFamily="18" charset="2"/>
              </a:rPr>
              <a:t></a:t>
            </a:r>
            <a:r>
              <a:rPr lang="en-US" sz="2400" dirty="0" smtClean="0"/>
              <a:t>p</a:t>
            </a:r>
            <a:r>
              <a:rPr lang="en-US" sz="2400" dirty="0" smtClean="0">
                <a:latin typeface="Symbol" pitchFamily="18" charset="2"/>
              </a:rPr>
              <a:t>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Static assignment of confidentiality labels </a:t>
            </a:r>
            <a:r>
              <a:rPr lang="en-US" sz="2400" dirty="0" smtClean="0">
                <a:latin typeface="Symbol" pitchFamily="18" charset="2"/>
              </a:rPr>
              <a:t></a:t>
            </a:r>
            <a:r>
              <a:rPr lang="en-US" sz="2400" dirty="0" smtClean="0"/>
              <a:t>SUB </a:t>
            </a:r>
            <a:r>
              <a:rPr lang="en-US" sz="2400" dirty="0" smtClean="0">
                <a:latin typeface="Symbol" pitchFamily="18" charset="2"/>
              </a:rPr>
              <a:t></a:t>
            </a:r>
            <a:r>
              <a:rPr lang="en-US" sz="2400" dirty="0" smtClean="0"/>
              <a:t> OBJ </a:t>
            </a:r>
            <a:r>
              <a:rPr lang="en-US" sz="2400" dirty="0" smtClean="0">
                <a:latin typeface="Symbol" pitchFamily="18" charset="2"/>
              </a:rPr>
              <a:t>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M, an m </a:t>
            </a:r>
            <a:r>
              <a:rPr lang="en-US" sz="2400" dirty="0" smtClean="0">
                <a:latin typeface="Symbol" pitchFamily="18" charset="2"/>
              </a:rPr>
              <a:t></a:t>
            </a:r>
            <a:r>
              <a:rPr lang="en-US" sz="2400" dirty="0" smtClean="0"/>
              <a:t>n current access matrix with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400" dirty="0" smtClean="0"/>
              <a:t>r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M[</a:t>
            </a:r>
            <a:r>
              <a:rPr lang="en-US" sz="2400" dirty="0" err="1" smtClean="0"/>
              <a:t>i,j</a:t>
            </a:r>
            <a:r>
              <a:rPr lang="en-US" sz="2400" dirty="0" smtClean="0"/>
              <a:t>] </a:t>
            </a:r>
            <a:r>
              <a:rPr lang="en-US" sz="2400" dirty="0" smtClean="0">
                <a:latin typeface="Symbol" pitchFamily="18" charset="2"/>
              </a:rPr>
              <a:t></a:t>
            </a:r>
            <a:r>
              <a:rPr lang="en-US" sz="2400" dirty="0" smtClean="0"/>
              <a:t>r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D[</a:t>
            </a:r>
            <a:r>
              <a:rPr lang="en-US" sz="2400" dirty="0" err="1" smtClean="0"/>
              <a:t>i,j</a:t>
            </a:r>
            <a:r>
              <a:rPr lang="en-US" sz="2400" dirty="0" smtClean="0"/>
              <a:t>]</a:t>
            </a:r>
            <a:r>
              <a:rPr lang="en-US" sz="2400" dirty="0" smtClean="0">
                <a:latin typeface="Symbol" pitchFamily="18" charset="2"/>
              </a:rPr>
              <a:t></a:t>
            </a:r>
            <a:r>
              <a:rPr lang="en-US" sz="2400" dirty="0" smtClean="0"/>
              <a:t>(Si) </a:t>
            </a:r>
            <a:r>
              <a:rPr lang="en-US" sz="2400" dirty="0" smtClean="0">
                <a:latin typeface="Symbol" pitchFamily="18" charset="2"/>
              </a:rPr>
              <a:t></a:t>
            </a:r>
            <a:r>
              <a:rPr lang="en-US" sz="2400" dirty="0" smtClean="0"/>
              <a:t>(</a:t>
            </a:r>
            <a:r>
              <a:rPr lang="en-US" sz="2400" dirty="0" err="1" smtClean="0"/>
              <a:t>Oj</a:t>
            </a:r>
            <a:r>
              <a:rPr lang="en-US" sz="2400" dirty="0" smtClean="0"/>
              <a:t>)   	simple security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400" dirty="0" smtClean="0"/>
              <a:t>w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M[</a:t>
            </a:r>
            <a:r>
              <a:rPr lang="en-US" sz="2400" dirty="0" err="1" smtClean="0"/>
              <a:t>i,j</a:t>
            </a:r>
            <a:r>
              <a:rPr lang="en-US" sz="2400" dirty="0" smtClean="0"/>
              <a:t>] </a:t>
            </a:r>
            <a:r>
              <a:rPr lang="en-US" sz="2400" dirty="0" smtClean="0">
                <a:latin typeface="Symbol" pitchFamily="18" charset="2"/>
              </a:rPr>
              <a:t></a:t>
            </a:r>
            <a:r>
              <a:rPr lang="en-US" sz="2400" dirty="0" smtClean="0"/>
              <a:t>w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D[</a:t>
            </a:r>
            <a:r>
              <a:rPr lang="en-US" sz="2400" dirty="0" err="1" smtClean="0"/>
              <a:t>i,j</a:t>
            </a:r>
            <a:r>
              <a:rPr lang="en-US" sz="2400" dirty="0" smtClean="0"/>
              <a:t>]</a:t>
            </a:r>
            <a:r>
              <a:rPr lang="en-US" sz="2400" dirty="0" smtClean="0">
                <a:latin typeface="Symbol" pitchFamily="18" charset="2"/>
              </a:rPr>
              <a:t></a:t>
            </a:r>
            <a:r>
              <a:rPr lang="en-US" sz="2400" dirty="0" smtClean="0"/>
              <a:t>(Si) </a:t>
            </a:r>
            <a:r>
              <a:rPr lang="en-US" sz="2400" dirty="0" smtClean="0">
                <a:latin typeface="Symbol" pitchFamily="18" charset="2"/>
              </a:rPr>
              <a:t>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Symbol" pitchFamily="18" charset="2"/>
              </a:rPr>
              <a:t></a:t>
            </a:r>
            <a:r>
              <a:rPr lang="en-US" sz="2400" dirty="0" smtClean="0"/>
              <a:t>(</a:t>
            </a:r>
            <a:r>
              <a:rPr lang="en-US" sz="2400" dirty="0" err="1" smtClean="0"/>
              <a:t>Oj</a:t>
            </a:r>
            <a:r>
              <a:rPr lang="en-US" sz="2400" dirty="0" smtClean="0"/>
              <a:t>)	</a:t>
            </a:r>
            <a:r>
              <a:rPr lang="en-US" sz="2400" dirty="0" smtClean="0">
                <a:sym typeface="Wingdings"/>
              </a:rPr>
              <a:t>liberal </a:t>
            </a:r>
            <a:r>
              <a:rPr lang="en-US" sz="2400" dirty="0" smtClean="0"/>
              <a:t>-property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BLP Model (Strict </a:t>
            </a:r>
            <a:r>
              <a:rPr lang="en-US" sz="2800" dirty="0" smtClean="0">
                <a:sym typeface="Wingdings"/>
              </a:rPr>
              <a:t></a:t>
            </a:r>
            <a:r>
              <a:rPr lang="en-US" sz="2800" dirty="0" smtClean="0"/>
              <a:t>-Property)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Lattice of confidentiality labels </a:t>
            </a:r>
            <a:r>
              <a:rPr lang="en-US" sz="2400" dirty="0" smtClean="0">
                <a:latin typeface="Symbol" pitchFamily="18" charset="2"/>
              </a:rPr>
              <a:t></a:t>
            </a:r>
            <a:r>
              <a:rPr lang="en-US" sz="2400" dirty="0" smtClean="0"/>
              <a:t>p</a:t>
            </a:r>
            <a:r>
              <a:rPr lang="en-US" sz="2400" dirty="0" smtClean="0">
                <a:latin typeface="Symbol" pitchFamily="18" charset="2"/>
              </a:rPr>
              <a:t>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Static assignment of confidentiality labels </a:t>
            </a:r>
            <a:r>
              <a:rPr lang="en-US" sz="2400" dirty="0" smtClean="0">
                <a:latin typeface="Symbol" pitchFamily="18" charset="2"/>
              </a:rPr>
              <a:t></a:t>
            </a:r>
            <a:r>
              <a:rPr lang="en-US" sz="2400" dirty="0" smtClean="0"/>
              <a:t>SUB </a:t>
            </a:r>
            <a:r>
              <a:rPr lang="en-US" sz="2400" dirty="0" smtClean="0">
                <a:latin typeface="Symbol" pitchFamily="18" charset="2"/>
              </a:rPr>
              <a:t></a:t>
            </a:r>
            <a:r>
              <a:rPr lang="en-US" sz="2400" dirty="0" smtClean="0"/>
              <a:t> OBJ </a:t>
            </a:r>
            <a:r>
              <a:rPr lang="en-US" sz="2400" dirty="0" smtClean="0">
                <a:latin typeface="Symbol" pitchFamily="18" charset="2"/>
              </a:rPr>
              <a:t>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400" dirty="0" smtClean="0"/>
              <a:t>M, an m </a:t>
            </a:r>
            <a:r>
              <a:rPr lang="en-US" sz="2400" dirty="0" smtClean="0">
                <a:latin typeface="Symbol" pitchFamily="18" charset="2"/>
              </a:rPr>
              <a:t></a:t>
            </a:r>
            <a:r>
              <a:rPr lang="en-US" sz="2400" dirty="0" smtClean="0"/>
              <a:t>n current access matrix with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400" dirty="0" smtClean="0"/>
              <a:t>r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M[</a:t>
            </a:r>
            <a:r>
              <a:rPr lang="en-US" sz="2400" dirty="0" err="1" smtClean="0"/>
              <a:t>i,j</a:t>
            </a:r>
            <a:r>
              <a:rPr lang="en-US" sz="2400" dirty="0" smtClean="0"/>
              <a:t>] </a:t>
            </a:r>
            <a:r>
              <a:rPr lang="en-US" sz="2400" dirty="0" smtClean="0">
                <a:latin typeface="Symbol" pitchFamily="18" charset="2"/>
              </a:rPr>
              <a:t></a:t>
            </a:r>
            <a:r>
              <a:rPr lang="en-US" sz="2400" dirty="0" smtClean="0"/>
              <a:t>r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D[</a:t>
            </a:r>
            <a:r>
              <a:rPr lang="en-US" sz="2400" dirty="0" err="1" smtClean="0"/>
              <a:t>i,j</a:t>
            </a:r>
            <a:r>
              <a:rPr lang="en-US" sz="2400" dirty="0" smtClean="0"/>
              <a:t>]</a:t>
            </a:r>
            <a:r>
              <a:rPr lang="en-US" sz="2400" dirty="0" smtClean="0">
                <a:latin typeface="Symbol" pitchFamily="18" charset="2"/>
              </a:rPr>
              <a:t></a:t>
            </a:r>
            <a:r>
              <a:rPr lang="en-US" sz="2400" dirty="0" smtClean="0"/>
              <a:t>(Si) </a:t>
            </a:r>
            <a:r>
              <a:rPr lang="en-US" sz="2400" dirty="0" smtClean="0">
                <a:latin typeface="Symbol" pitchFamily="18" charset="2"/>
              </a:rPr>
              <a:t></a:t>
            </a:r>
            <a:r>
              <a:rPr lang="en-US" sz="2400" dirty="0" smtClean="0"/>
              <a:t>(</a:t>
            </a:r>
            <a:r>
              <a:rPr lang="en-US" sz="2400" dirty="0" err="1" smtClean="0"/>
              <a:t>Oj</a:t>
            </a:r>
            <a:r>
              <a:rPr lang="en-US" sz="2400" dirty="0" smtClean="0"/>
              <a:t>)   	simple security</a:t>
            </a:r>
          </a:p>
          <a:p>
            <a:pPr marL="927100" lvl="1" indent="-3302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400" dirty="0" smtClean="0"/>
              <a:t>w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M[</a:t>
            </a:r>
            <a:r>
              <a:rPr lang="en-US" sz="2400" dirty="0" err="1" smtClean="0"/>
              <a:t>i,j</a:t>
            </a:r>
            <a:r>
              <a:rPr lang="en-US" sz="2400" dirty="0" smtClean="0"/>
              <a:t>] </a:t>
            </a:r>
            <a:r>
              <a:rPr lang="en-US" sz="2400" dirty="0" smtClean="0">
                <a:latin typeface="Symbol" pitchFamily="18" charset="2"/>
              </a:rPr>
              <a:t></a:t>
            </a:r>
            <a:r>
              <a:rPr lang="en-US" sz="2400" dirty="0" smtClean="0"/>
              <a:t>w </a:t>
            </a:r>
            <a:r>
              <a:rPr lang="en-US" sz="2400" dirty="0" smtClean="0">
                <a:latin typeface="Symbol" pitchFamily="18" charset="2"/>
              </a:rPr>
              <a:t></a:t>
            </a:r>
            <a:r>
              <a:rPr lang="en-US" sz="2400" dirty="0" smtClean="0"/>
              <a:t> D[</a:t>
            </a:r>
            <a:r>
              <a:rPr lang="en-US" sz="2400" dirty="0" err="1" smtClean="0"/>
              <a:t>i,j</a:t>
            </a:r>
            <a:r>
              <a:rPr lang="en-US" sz="2400" dirty="0" smtClean="0"/>
              <a:t>]</a:t>
            </a:r>
            <a:r>
              <a:rPr lang="en-US" sz="2400" dirty="0" smtClean="0">
                <a:latin typeface="Symbol" pitchFamily="18" charset="2"/>
              </a:rPr>
              <a:t></a:t>
            </a:r>
            <a:r>
              <a:rPr lang="en-US" sz="2400" dirty="0" smtClean="0"/>
              <a:t>(Si) </a:t>
            </a:r>
            <a:r>
              <a:rPr lang="en-US" sz="2400" dirty="0" smtClean="0">
                <a:latin typeface="Symbol" pitchFamily="18" charset="2"/>
              </a:rPr>
              <a:t>= </a:t>
            </a:r>
            <a:r>
              <a:rPr lang="en-US" sz="2400" dirty="0" smtClean="0"/>
              <a:t>(</a:t>
            </a:r>
            <a:r>
              <a:rPr lang="en-US" sz="2400" dirty="0" err="1" smtClean="0"/>
              <a:t>Oj</a:t>
            </a:r>
            <a:r>
              <a:rPr lang="en-US" sz="2400" dirty="0" smtClean="0"/>
              <a:t>)	</a:t>
            </a:r>
            <a:r>
              <a:rPr lang="en-US" sz="2400" dirty="0" smtClean="0">
                <a:sym typeface="Wingdings"/>
              </a:rPr>
              <a:t>strict </a:t>
            </a:r>
            <a:r>
              <a:rPr lang="en-US" sz="2400" dirty="0" smtClean="0"/>
              <a:t>-property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</a:t>
            </a:r>
            <a:r>
              <a:rPr lang="en-US" sz="3600" dirty="0" err="1" smtClean="0"/>
              <a:t>vis</a:t>
            </a:r>
            <a:r>
              <a:rPr lang="en-US" sz="3600" dirty="0" smtClean="0"/>
              <a:t> a </a:t>
            </a:r>
            <a:r>
              <a:rPr lang="en-US" sz="3600" dirty="0" err="1" smtClean="0"/>
              <a:t>vis</a:t>
            </a:r>
            <a:r>
              <a:rPr lang="en-US" sz="3600" dirty="0" smtClean="0"/>
              <a:t> Lattices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grpSp>
        <p:nvGrpSpPr>
          <p:cNvPr id="2" name="Group 141"/>
          <p:cNvGrpSpPr/>
          <p:nvPr/>
        </p:nvGrpSpPr>
        <p:grpSpPr>
          <a:xfrm>
            <a:off x="5683250" y="1571625"/>
            <a:ext cx="1973263" cy="3390900"/>
            <a:chOff x="5683250" y="1571625"/>
            <a:chExt cx="1973263" cy="3390900"/>
          </a:xfrm>
        </p:grpSpPr>
        <p:sp>
          <p:nvSpPr>
            <p:cNvPr id="131" name="Rectangle 3"/>
            <p:cNvSpPr>
              <a:spLocks noChangeArrowheads="1"/>
            </p:cNvSpPr>
            <p:nvPr/>
          </p:nvSpPr>
          <p:spPr bwMode="auto">
            <a:xfrm>
              <a:off x="5683250" y="4543425"/>
              <a:ext cx="1973263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400"/>
                <a:t>Unclassified</a:t>
              </a:r>
            </a:p>
          </p:txBody>
        </p:sp>
        <p:sp>
          <p:nvSpPr>
            <p:cNvPr id="132" name="Rectangle 4"/>
            <p:cNvSpPr>
              <a:spLocks noChangeArrowheads="1"/>
            </p:cNvSpPr>
            <p:nvPr/>
          </p:nvSpPr>
          <p:spPr bwMode="auto">
            <a:xfrm>
              <a:off x="5683250" y="3565525"/>
              <a:ext cx="19367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400"/>
                <a:t>Confidential</a:t>
              </a:r>
            </a:p>
          </p:txBody>
        </p:sp>
        <p:sp>
          <p:nvSpPr>
            <p:cNvPr id="133" name="Rectangle 5"/>
            <p:cNvSpPr>
              <a:spLocks noChangeArrowheads="1"/>
            </p:cNvSpPr>
            <p:nvPr/>
          </p:nvSpPr>
          <p:spPr bwMode="auto">
            <a:xfrm>
              <a:off x="6111875" y="2600325"/>
              <a:ext cx="11112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algn="ctr">
                <a:lnSpc>
                  <a:spcPct val="87000"/>
                </a:lnSpc>
              </a:pPr>
              <a:r>
                <a:rPr lang="en-US" sz="2400"/>
                <a:t>Secret</a:t>
              </a:r>
            </a:p>
          </p:txBody>
        </p:sp>
        <p:sp>
          <p:nvSpPr>
            <p:cNvPr id="134" name="Rectangle 6"/>
            <p:cNvSpPr>
              <a:spLocks noChangeArrowheads="1"/>
            </p:cNvSpPr>
            <p:nvPr/>
          </p:nvSpPr>
          <p:spPr bwMode="auto">
            <a:xfrm>
              <a:off x="5797550" y="1571625"/>
              <a:ext cx="175260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algn="ctr">
                <a:lnSpc>
                  <a:spcPct val="87000"/>
                </a:lnSpc>
              </a:pPr>
              <a:r>
                <a:rPr lang="en-US" sz="2400"/>
                <a:t>Top Secret</a:t>
              </a:r>
            </a:p>
          </p:txBody>
        </p:sp>
        <p:sp>
          <p:nvSpPr>
            <p:cNvPr id="135" name="Line 7"/>
            <p:cNvSpPr>
              <a:spLocks noChangeShapeType="1"/>
            </p:cNvSpPr>
            <p:nvPr/>
          </p:nvSpPr>
          <p:spPr bwMode="auto">
            <a:xfrm flipV="1">
              <a:off x="6673850" y="3971925"/>
              <a:ext cx="0" cy="5715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Line 8"/>
            <p:cNvSpPr>
              <a:spLocks noChangeShapeType="1"/>
            </p:cNvSpPr>
            <p:nvPr/>
          </p:nvSpPr>
          <p:spPr bwMode="auto">
            <a:xfrm flipV="1">
              <a:off x="6673850" y="3044825"/>
              <a:ext cx="0" cy="5207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 flipV="1">
              <a:off x="6673850" y="1978025"/>
              <a:ext cx="0" cy="673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</a:t>
            </a:r>
            <a:r>
              <a:rPr lang="en-US" sz="3600" dirty="0" err="1" smtClean="0"/>
              <a:t>vis</a:t>
            </a:r>
            <a:r>
              <a:rPr lang="en-US" sz="3600" dirty="0" smtClean="0"/>
              <a:t> a </a:t>
            </a:r>
            <a:r>
              <a:rPr lang="en-US" sz="3600" dirty="0" err="1" smtClean="0"/>
              <a:t>vis</a:t>
            </a:r>
            <a:r>
              <a:rPr lang="en-US" sz="3600" dirty="0" smtClean="0"/>
              <a:t> Lattices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grpSp>
        <p:nvGrpSpPr>
          <p:cNvPr id="142" name="Group 141"/>
          <p:cNvGrpSpPr/>
          <p:nvPr/>
        </p:nvGrpSpPr>
        <p:grpSpPr>
          <a:xfrm>
            <a:off x="5683250" y="1571625"/>
            <a:ext cx="1973263" cy="3390900"/>
            <a:chOff x="5683250" y="1571625"/>
            <a:chExt cx="1973263" cy="3390900"/>
          </a:xfrm>
        </p:grpSpPr>
        <p:sp>
          <p:nvSpPr>
            <p:cNvPr id="131" name="Rectangle 3"/>
            <p:cNvSpPr>
              <a:spLocks noChangeArrowheads="1"/>
            </p:cNvSpPr>
            <p:nvPr/>
          </p:nvSpPr>
          <p:spPr bwMode="auto">
            <a:xfrm>
              <a:off x="5683250" y="4543425"/>
              <a:ext cx="1973263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400"/>
                <a:t>Unclassified</a:t>
              </a:r>
            </a:p>
          </p:txBody>
        </p:sp>
        <p:sp>
          <p:nvSpPr>
            <p:cNvPr id="132" name="Rectangle 4"/>
            <p:cNvSpPr>
              <a:spLocks noChangeArrowheads="1"/>
            </p:cNvSpPr>
            <p:nvPr/>
          </p:nvSpPr>
          <p:spPr bwMode="auto">
            <a:xfrm>
              <a:off x="5683250" y="3565525"/>
              <a:ext cx="19367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>
                <a:lnSpc>
                  <a:spcPct val="87000"/>
                </a:lnSpc>
              </a:pPr>
              <a:r>
                <a:rPr lang="en-US" sz="2400"/>
                <a:t>Confidential</a:t>
              </a:r>
            </a:p>
          </p:txBody>
        </p:sp>
        <p:sp>
          <p:nvSpPr>
            <p:cNvPr id="133" name="Rectangle 5"/>
            <p:cNvSpPr>
              <a:spLocks noChangeArrowheads="1"/>
            </p:cNvSpPr>
            <p:nvPr/>
          </p:nvSpPr>
          <p:spPr bwMode="auto">
            <a:xfrm>
              <a:off x="6111875" y="2600325"/>
              <a:ext cx="111125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algn="ctr">
                <a:lnSpc>
                  <a:spcPct val="87000"/>
                </a:lnSpc>
              </a:pPr>
              <a:r>
                <a:rPr lang="en-US" sz="2400"/>
                <a:t>Secret</a:t>
              </a:r>
            </a:p>
          </p:txBody>
        </p:sp>
        <p:sp>
          <p:nvSpPr>
            <p:cNvPr id="134" name="Rectangle 6"/>
            <p:cNvSpPr>
              <a:spLocks noChangeArrowheads="1"/>
            </p:cNvSpPr>
            <p:nvPr/>
          </p:nvSpPr>
          <p:spPr bwMode="auto">
            <a:xfrm>
              <a:off x="5797550" y="1571625"/>
              <a:ext cx="1752600" cy="41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spAutoFit/>
            </a:bodyPr>
            <a:lstStyle/>
            <a:p>
              <a:pPr algn="ctr">
                <a:lnSpc>
                  <a:spcPct val="87000"/>
                </a:lnSpc>
              </a:pPr>
              <a:r>
                <a:rPr lang="en-US" sz="2400"/>
                <a:t>Top Secret</a:t>
              </a:r>
            </a:p>
          </p:txBody>
        </p:sp>
        <p:sp>
          <p:nvSpPr>
            <p:cNvPr id="135" name="Line 7"/>
            <p:cNvSpPr>
              <a:spLocks noChangeShapeType="1"/>
            </p:cNvSpPr>
            <p:nvPr/>
          </p:nvSpPr>
          <p:spPr bwMode="auto">
            <a:xfrm flipV="1">
              <a:off x="6673850" y="3971925"/>
              <a:ext cx="0" cy="5715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Line 8"/>
            <p:cNvSpPr>
              <a:spLocks noChangeShapeType="1"/>
            </p:cNvSpPr>
            <p:nvPr/>
          </p:nvSpPr>
          <p:spPr bwMode="auto">
            <a:xfrm flipV="1">
              <a:off x="6673850" y="3044825"/>
              <a:ext cx="0" cy="5207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Line 9"/>
            <p:cNvSpPr>
              <a:spLocks noChangeShapeType="1"/>
            </p:cNvSpPr>
            <p:nvPr/>
          </p:nvSpPr>
          <p:spPr bwMode="auto">
            <a:xfrm flipV="1">
              <a:off x="6673850" y="1978025"/>
              <a:ext cx="0" cy="673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Rectangle 15"/>
          <p:cNvSpPr>
            <a:spLocks noChangeArrowheads="1"/>
          </p:cNvSpPr>
          <p:nvPr/>
        </p:nvSpPr>
        <p:spPr bwMode="auto">
          <a:xfrm>
            <a:off x="6934200" y="5353050"/>
            <a:ext cx="2819388" cy="9192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it is risky to visualize lattices as total orders but it is ok sometimes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2652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Denning’s Axioms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for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Information Flow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</a:t>
            </a:r>
            <a:r>
              <a:rPr lang="en-US" sz="3600" dirty="0" err="1" smtClean="0"/>
              <a:t>vis</a:t>
            </a:r>
            <a:r>
              <a:rPr lang="en-US" sz="3600" dirty="0" smtClean="0"/>
              <a:t> a </a:t>
            </a:r>
            <a:r>
              <a:rPr lang="en-US" sz="3600" dirty="0" err="1" smtClean="0"/>
              <a:t>vis</a:t>
            </a:r>
            <a:r>
              <a:rPr lang="en-US" sz="3600" dirty="0" smtClean="0"/>
              <a:t> Lattices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Rectangle 15"/>
          <p:cNvSpPr>
            <a:spLocks noChangeArrowheads="1"/>
          </p:cNvSpPr>
          <p:nvPr/>
        </p:nvSpPr>
        <p:spPr bwMode="auto">
          <a:xfrm>
            <a:off x="6934200" y="5353050"/>
            <a:ext cx="2819388" cy="62991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000" dirty="0" smtClean="0">
                <a:solidFill>
                  <a:srgbClr val="FF0000"/>
                </a:solidFill>
              </a:rPr>
              <a:t>often 2 levels suffice to make the main point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6017597" y="2063750"/>
            <a:ext cx="127599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 </a:t>
            </a:r>
            <a:r>
              <a:rPr lang="en-US" sz="2400" dirty="0"/>
              <a:t>(</a:t>
            </a:r>
            <a:r>
              <a:rPr lang="en-US" sz="2400" dirty="0" smtClean="0"/>
              <a:t>High)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6095322" y="4375150"/>
            <a:ext cx="114435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 </a:t>
            </a:r>
            <a:r>
              <a:rPr lang="en-US" sz="2400" dirty="0"/>
              <a:t>(</a:t>
            </a:r>
            <a:r>
              <a:rPr lang="en-US" sz="2400" dirty="0" smtClean="0"/>
              <a:t>Low)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666750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>
                <a:sym typeface="Wingdings"/>
              </a:rPr>
              <a:t></a:t>
            </a:r>
            <a:r>
              <a:rPr lang="en-US" sz="3600" dirty="0" smtClean="0"/>
              <a:t>-Property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15940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000" dirty="0" smtClean="0"/>
              <a:t>Applies to subjects not to users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Users are trusted (must be trusted) not to disclose secret information outside of the computer system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A user can login (create a subject) with any label dominated by the user’s clearance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Subjects are not trusted because they may have Trojan Horses embedded in the code they execute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000" dirty="0" smtClean="0">
                <a:sym typeface="Wingdings"/>
              </a:rPr>
              <a:t></a:t>
            </a:r>
            <a:r>
              <a:rPr lang="en-US" sz="2000" dirty="0" smtClean="0"/>
              <a:t>-property prevents deliberate leakage and does not address 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kern="0" dirty="0" smtClean="0"/>
              <a:t>inference</a:t>
            </a:r>
            <a:endParaRPr lang="en-US" sz="2800" kern="0" dirty="0" smtClean="0"/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covert channels</a:t>
            </a:r>
          </a:p>
          <a:p>
            <a:pPr marL="482600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Ø"/>
              <a:tabLst>
                <a:tab pos="6400800" algn="l"/>
              </a:tabLst>
            </a:pPr>
            <a:r>
              <a:rPr lang="en-US" sz="2000" dirty="0" smtClean="0"/>
              <a:t>Simple-security and </a:t>
            </a:r>
            <a:r>
              <a:rPr lang="en-US" sz="2000" dirty="0" smtClean="0">
                <a:sym typeface="Wingdings"/>
              </a:rPr>
              <a:t></a:t>
            </a:r>
            <a:r>
              <a:rPr lang="en-US" sz="2000" dirty="0" smtClean="0"/>
              <a:t>-Property</a:t>
            </a:r>
            <a:r>
              <a:rPr lang="en-US" sz="2000" kern="0" dirty="0" smtClean="0">
                <a:solidFill>
                  <a:srgbClr val="131F49"/>
                </a:solidFill>
                <a:ea typeface="ＭＳ Ｐゴシック" charset="-128"/>
              </a:rPr>
              <a:t> do</a:t>
            </a:r>
            <a:r>
              <a:rPr lang="en-US" sz="2000" dirty="0" smtClean="0"/>
              <a:t> not account for </a:t>
            </a:r>
          </a:p>
          <a:p>
            <a:pPr marL="914400" lvl="1" indent="-482600">
              <a:lnSpc>
                <a:spcPct val="110000"/>
              </a:lnSpc>
              <a:spcBef>
                <a:spcPct val="55000"/>
              </a:spcBef>
              <a:buFont typeface="Wingdings" pitchFamily="2" charset="2"/>
              <a:buChar char="v"/>
              <a:tabLst>
                <a:tab pos="6400800" algn="l"/>
              </a:tabLst>
            </a:pPr>
            <a:r>
              <a:rPr lang="en-US" sz="2000" dirty="0" smtClean="0"/>
              <a:t>encryption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2938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err="1" smtClean="0"/>
              <a:t>Biba</a:t>
            </a:r>
            <a:r>
              <a:rPr lang="en-US" sz="5400" dirty="0" smtClean="0"/>
              <a:t> Model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for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Integrity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Revisited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5316285" y="2063750"/>
            <a:ext cx="2678618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HS </a:t>
            </a:r>
            <a:r>
              <a:rPr lang="en-US" sz="2400" dirty="0"/>
              <a:t>(</a:t>
            </a:r>
            <a:r>
              <a:rPr lang="en-US" sz="2400" dirty="0" smtClean="0"/>
              <a:t>High Secrecy)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5388302" y="4375150"/>
            <a:ext cx="255839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LS </a:t>
            </a:r>
            <a:r>
              <a:rPr lang="en-US" sz="2400" dirty="0"/>
              <a:t>(</a:t>
            </a:r>
            <a:r>
              <a:rPr lang="en-US" sz="2400" dirty="0" smtClean="0"/>
              <a:t>Low Secrecy)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666750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err="1" smtClean="0"/>
              <a:t>Biba</a:t>
            </a:r>
            <a:r>
              <a:rPr lang="en-US" sz="3600" dirty="0" smtClean="0"/>
              <a:t> Inverted Flow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41973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360045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159067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252095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5385216" y="2063750"/>
            <a:ext cx="254076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HI </a:t>
            </a:r>
            <a:r>
              <a:rPr lang="en-US" sz="2400" dirty="0"/>
              <a:t>(</a:t>
            </a:r>
            <a:r>
              <a:rPr lang="en-US" sz="2400" dirty="0" smtClean="0"/>
              <a:t>High Integrity)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5457234" y="4375150"/>
            <a:ext cx="2420535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LI </a:t>
            </a:r>
            <a:r>
              <a:rPr lang="en-US" sz="2400" dirty="0"/>
              <a:t>(</a:t>
            </a:r>
            <a:r>
              <a:rPr lang="en-US" sz="2400" dirty="0" smtClean="0"/>
              <a:t>Low Integrity)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666750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err="1" smtClean="0"/>
              <a:t>Biba</a:t>
            </a:r>
            <a:r>
              <a:rPr lang="en-US" sz="2800" dirty="0" smtClean="0"/>
              <a:t> and BLP Aligned: BLP Style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2625253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2028353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952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948853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735135" y="2063750"/>
            <a:ext cx="2678618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HS </a:t>
            </a:r>
            <a:r>
              <a:rPr lang="en-US" sz="2400" dirty="0"/>
              <a:t>(</a:t>
            </a:r>
            <a:r>
              <a:rPr lang="en-US" sz="2400" dirty="0" smtClean="0"/>
              <a:t>High Secrecy)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807152" y="4375150"/>
            <a:ext cx="255839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LS </a:t>
            </a:r>
            <a:r>
              <a:rPr lang="en-US" sz="2400" dirty="0"/>
              <a:t>(</a:t>
            </a:r>
            <a:r>
              <a:rPr lang="en-US" sz="2400" dirty="0" smtClean="0"/>
              <a:t>Low Secrecy)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508635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7283654" y="2063750"/>
            <a:ext cx="2420535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LI (Low Integrity)</a:t>
            </a:r>
            <a:endParaRPr lang="en-US" sz="2400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235448" y="4375150"/>
            <a:ext cx="254076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HI (High Integrity)</a:t>
            </a:r>
            <a:endParaRPr lang="en-US" sz="2400" dirty="0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8505825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976482" y="5248275"/>
            <a:ext cx="4174220" cy="9746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One-directional flow is the key point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No need for opposite directions for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confidentiality and integrity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err="1" smtClean="0"/>
              <a:t>Biba</a:t>
            </a:r>
            <a:r>
              <a:rPr lang="en-US" sz="2800" dirty="0" smtClean="0"/>
              <a:t> and BLP Aligned: </a:t>
            </a:r>
            <a:r>
              <a:rPr lang="en-US" sz="2800" dirty="0" err="1" smtClean="0"/>
              <a:t>Biba</a:t>
            </a:r>
            <a:r>
              <a:rPr lang="en-US" sz="2800" dirty="0" smtClean="0"/>
              <a:t> Style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38" name="Line 10"/>
          <p:cNvSpPr>
            <a:spLocks noChangeShapeType="1"/>
          </p:cNvSpPr>
          <p:nvPr/>
        </p:nvSpPr>
        <p:spPr bwMode="auto">
          <a:xfrm flipV="1">
            <a:off x="261620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Rectangle 11"/>
          <p:cNvSpPr>
            <a:spLocks noChangeArrowheads="1"/>
          </p:cNvSpPr>
          <p:nvPr/>
        </p:nvSpPr>
        <p:spPr bwMode="auto">
          <a:xfrm>
            <a:off x="2019300" y="51911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40" name="Rectangle 12"/>
          <p:cNvSpPr>
            <a:spLocks noChangeArrowheads="1"/>
          </p:cNvSpPr>
          <p:nvPr/>
        </p:nvSpPr>
        <p:spPr bwMode="auto">
          <a:xfrm>
            <a:off x="9525" y="5191125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>
                <a:latin typeface="Symbol" pitchFamily="18" charset="2"/>
              </a:rPr>
              <a:t></a:t>
            </a:r>
          </a:p>
        </p:txBody>
      </p:sp>
      <p:sp>
        <p:nvSpPr>
          <p:cNvPr id="141" name="Line 13"/>
          <p:cNvSpPr>
            <a:spLocks noChangeShapeType="1"/>
          </p:cNvSpPr>
          <p:nvPr/>
        </p:nvSpPr>
        <p:spPr bwMode="auto">
          <a:xfrm>
            <a:off x="93980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795247" y="2063750"/>
            <a:ext cx="2558393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LS (Low Secrecy)</a:t>
            </a:r>
            <a:endParaRPr lang="en-US" sz="2400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747040" y="4375150"/>
            <a:ext cx="2678618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HS (High Secrecy)</a:t>
            </a:r>
            <a:endParaRPr lang="en-US" sz="2400" dirty="0"/>
          </a:p>
        </p:txBody>
      </p:sp>
      <p:sp>
        <p:nvSpPr>
          <p:cNvPr id="22" name="Line 5"/>
          <p:cNvSpPr>
            <a:spLocks noChangeShapeType="1"/>
          </p:cNvSpPr>
          <p:nvPr/>
        </p:nvSpPr>
        <p:spPr bwMode="auto">
          <a:xfrm>
            <a:off x="5086350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7223542" y="2063750"/>
            <a:ext cx="2540760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HI (High Integrity)</a:t>
            </a:r>
            <a:endParaRPr lang="en-US" sz="2400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295561" y="4375150"/>
            <a:ext cx="2420535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LI (Low Integrity)</a:t>
            </a:r>
            <a:endParaRPr lang="en-US" sz="2400" dirty="0"/>
          </a:p>
        </p:txBody>
      </p:sp>
      <p:sp>
        <p:nvSpPr>
          <p:cNvPr id="15" name="Line 5"/>
          <p:cNvSpPr>
            <a:spLocks noChangeShapeType="1"/>
          </p:cNvSpPr>
          <p:nvPr/>
        </p:nvSpPr>
        <p:spPr bwMode="auto">
          <a:xfrm>
            <a:off x="8505825" y="2622550"/>
            <a:ext cx="0" cy="167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4"/>
          <p:cNvSpPr>
            <a:spLocks noChangeArrowheads="1"/>
          </p:cNvSpPr>
          <p:nvPr/>
        </p:nvSpPr>
        <p:spPr bwMode="auto">
          <a:xfrm>
            <a:off x="4976482" y="5248275"/>
            <a:ext cx="4174220" cy="97462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One-directional flow is the key point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No need for opposite directions for 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confidentiality and integrity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BLP-</a:t>
            </a:r>
            <a:r>
              <a:rPr lang="en-US" sz="2800" dirty="0" err="1" smtClean="0"/>
              <a:t>Biba</a:t>
            </a:r>
            <a:r>
              <a:rPr lang="en-US" sz="2800" dirty="0" smtClean="0"/>
              <a:t> Unified Lattice: BLP Style</a:t>
            </a:r>
            <a:endParaRPr lang="en-US" sz="28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 dirty="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29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30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8" name="Rectangle 12"/>
          <p:cNvSpPr>
            <a:spLocks noChangeArrowheads="1"/>
          </p:cNvSpPr>
          <p:nvPr/>
        </p:nvSpPr>
        <p:spPr bwMode="auto">
          <a:xfrm>
            <a:off x="5322538" y="2825750"/>
            <a:ext cx="312738" cy="495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108000"/>
              </a:lnSpc>
            </a:pPr>
            <a:r>
              <a:rPr lang="en-US" sz="2400" dirty="0">
                <a:latin typeface="Symbol" pitchFamily="18" charset="2"/>
              </a:rPr>
              <a:t>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066309" y="1758950"/>
            <a:ext cx="6835058" cy="3683000"/>
            <a:chOff x="3165913" y="1758950"/>
            <a:chExt cx="6835058" cy="3683000"/>
          </a:xfrm>
        </p:grpSpPr>
        <p:grpSp>
          <p:nvGrpSpPr>
            <p:cNvPr id="3" name="Group 2"/>
            <p:cNvGrpSpPr/>
            <p:nvPr/>
          </p:nvGrpSpPr>
          <p:grpSpPr>
            <a:xfrm>
              <a:off x="3165913" y="1758950"/>
              <a:ext cx="1923679" cy="3683000"/>
              <a:chOff x="3165913" y="1758950"/>
              <a:chExt cx="1923679" cy="3683000"/>
            </a:xfrm>
          </p:grpSpPr>
          <p:sp>
            <p:nvSpPr>
              <p:cNvPr id="17" name="Rectangle 3"/>
              <p:cNvSpPr>
                <a:spLocks noChangeArrowheads="1"/>
              </p:cNvSpPr>
              <p:nvPr/>
            </p:nvSpPr>
            <p:spPr bwMode="auto">
              <a:xfrm>
                <a:off x="3258782" y="1771650"/>
                <a:ext cx="601662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/>
                  <a:t>HS</a:t>
                </a:r>
              </a:p>
            </p:txBody>
          </p:sp>
          <p:sp>
            <p:nvSpPr>
              <p:cNvPr id="18" name="Rectangle 4"/>
              <p:cNvSpPr>
                <a:spLocks noChangeArrowheads="1"/>
              </p:cNvSpPr>
              <p:nvPr/>
            </p:nvSpPr>
            <p:spPr bwMode="auto">
              <a:xfrm>
                <a:off x="3276245" y="4083050"/>
                <a:ext cx="566737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/>
                  <a:t>LS</a:t>
                </a:r>
              </a:p>
            </p:txBody>
          </p:sp>
          <p:sp>
            <p:nvSpPr>
              <p:cNvPr id="19" name="Line 5"/>
              <p:cNvSpPr>
                <a:spLocks noChangeShapeType="1"/>
              </p:cNvSpPr>
              <p:nvPr/>
            </p:nvSpPr>
            <p:spPr bwMode="auto">
              <a:xfrm>
                <a:off x="3559613" y="2330450"/>
                <a:ext cx="0" cy="167640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4435268" y="1758950"/>
                <a:ext cx="384722" cy="37260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 dirty="0"/>
                  <a:t>L</a:t>
                </a:r>
                <a:r>
                  <a:rPr lang="en-US" sz="2400" dirty="0" smtClean="0"/>
                  <a:t>I</a:t>
                </a:r>
                <a:endParaRPr lang="en-US" sz="2400" dirty="0"/>
              </a:p>
            </p:txBody>
          </p:sp>
          <p:sp>
            <p:nvSpPr>
              <p:cNvPr id="24" name="Rectangle 7"/>
              <p:cNvSpPr>
                <a:spLocks noChangeArrowheads="1"/>
              </p:cNvSpPr>
              <p:nvPr/>
            </p:nvSpPr>
            <p:spPr bwMode="auto">
              <a:xfrm>
                <a:off x="4409620" y="4070350"/>
                <a:ext cx="436018" cy="37260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 dirty="0"/>
                  <a:t>H</a:t>
                </a:r>
                <a:r>
                  <a:rPr lang="en-US" sz="2400" dirty="0" smtClean="0"/>
                  <a:t>I</a:t>
                </a:r>
                <a:endParaRPr lang="en-US" sz="2400" dirty="0"/>
              </a:p>
            </p:txBody>
          </p:sp>
          <p:sp>
            <p:nvSpPr>
              <p:cNvPr id="25" name="Line 8"/>
              <p:cNvSpPr>
                <a:spLocks noChangeShapeType="1"/>
              </p:cNvSpPr>
              <p:nvPr/>
            </p:nvSpPr>
            <p:spPr bwMode="auto">
              <a:xfrm>
                <a:off x="4627629" y="2317750"/>
                <a:ext cx="0" cy="167640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10"/>
              <p:cNvSpPr>
                <a:spLocks noChangeArrowheads="1"/>
              </p:cNvSpPr>
              <p:nvPr/>
            </p:nvSpPr>
            <p:spPr bwMode="auto">
              <a:xfrm>
                <a:off x="3165913" y="5010150"/>
                <a:ext cx="787400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/>
                  <a:t>BLP</a:t>
                </a:r>
              </a:p>
            </p:txBody>
          </p:sp>
          <p:sp>
            <p:nvSpPr>
              <p:cNvPr id="27" name="Rectangle 11"/>
              <p:cNvSpPr>
                <a:spLocks noChangeArrowheads="1"/>
              </p:cNvSpPr>
              <p:nvPr/>
            </p:nvSpPr>
            <p:spPr bwMode="auto">
              <a:xfrm>
                <a:off x="4165667" y="5022850"/>
                <a:ext cx="923925" cy="41910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 dirty="0"/>
                  <a:t>BIBA</a:t>
                </a:r>
              </a:p>
            </p:txBody>
          </p:sp>
        </p:grpSp>
        <p:grpSp>
          <p:nvGrpSpPr>
            <p:cNvPr id="4" name="Group 3"/>
            <p:cNvGrpSpPr/>
            <p:nvPr/>
          </p:nvGrpSpPr>
          <p:grpSpPr>
            <a:xfrm>
              <a:off x="6051271" y="1758950"/>
              <a:ext cx="3949700" cy="3636503"/>
              <a:chOff x="6051271" y="1758950"/>
              <a:chExt cx="3949700" cy="3636503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6051271" y="1758950"/>
                <a:ext cx="3949700" cy="2730500"/>
                <a:chOff x="5345113" y="1758950"/>
                <a:chExt cx="3949700" cy="2730500"/>
              </a:xfrm>
            </p:grpSpPr>
            <p:sp>
              <p:nvSpPr>
                <p:cNvPr id="29" name="Rectangle 13"/>
                <p:cNvSpPr>
                  <a:spLocks noChangeArrowheads="1"/>
                </p:cNvSpPr>
                <p:nvPr/>
              </p:nvSpPr>
              <p:spPr bwMode="auto">
                <a:xfrm>
                  <a:off x="6932613" y="1758950"/>
                  <a:ext cx="1039812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algn="ctr">
                    <a:lnSpc>
                      <a:spcPct val="87000"/>
                    </a:lnSpc>
                  </a:pPr>
                  <a:r>
                    <a:rPr lang="en-US" sz="2400"/>
                    <a:t>HS, LI</a:t>
                  </a:r>
                </a:p>
              </p:txBody>
            </p:sp>
            <p:sp>
              <p:nvSpPr>
                <p:cNvPr id="30" name="Rectangle 14"/>
                <p:cNvSpPr>
                  <a:spLocks noChangeArrowheads="1"/>
                </p:cNvSpPr>
                <p:nvPr/>
              </p:nvSpPr>
              <p:spPr bwMode="auto">
                <a:xfrm>
                  <a:off x="5345113" y="2978150"/>
                  <a:ext cx="1074737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algn="ctr">
                    <a:lnSpc>
                      <a:spcPct val="87000"/>
                    </a:lnSpc>
                  </a:pPr>
                  <a:r>
                    <a:rPr lang="en-US" sz="2400" dirty="0"/>
                    <a:t>HS, HI</a:t>
                  </a:r>
                </a:p>
              </p:txBody>
            </p:sp>
            <p:sp>
              <p:nvSpPr>
                <p:cNvPr id="31" name="Rectangle 15"/>
                <p:cNvSpPr>
                  <a:spLocks noChangeArrowheads="1"/>
                </p:cNvSpPr>
                <p:nvPr/>
              </p:nvSpPr>
              <p:spPr bwMode="auto">
                <a:xfrm>
                  <a:off x="8289925" y="2965450"/>
                  <a:ext cx="1004888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algn="ctr">
                    <a:lnSpc>
                      <a:spcPct val="87000"/>
                    </a:lnSpc>
                  </a:pPr>
                  <a:r>
                    <a:rPr lang="en-US" sz="2400"/>
                    <a:t>LS, LI</a:t>
                  </a:r>
                </a:p>
              </p:txBody>
            </p:sp>
            <p:sp>
              <p:nvSpPr>
                <p:cNvPr id="32" name="Rectangle 16"/>
                <p:cNvSpPr>
                  <a:spLocks noChangeArrowheads="1"/>
                </p:cNvSpPr>
                <p:nvPr/>
              </p:nvSpPr>
              <p:spPr bwMode="auto">
                <a:xfrm>
                  <a:off x="7021513" y="4070350"/>
                  <a:ext cx="1039812" cy="4191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spAutoFit/>
                </a:bodyPr>
                <a:lstStyle/>
                <a:p>
                  <a:pPr algn="ctr">
                    <a:lnSpc>
                      <a:spcPct val="87000"/>
                    </a:lnSpc>
                  </a:pPr>
                  <a:r>
                    <a:rPr lang="en-US" sz="2400"/>
                    <a:t>LS, HI</a:t>
                  </a:r>
                </a:p>
              </p:txBody>
            </p:sp>
            <p:sp>
              <p:nvSpPr>
                <p:cNvPr id="33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5965825" y="2216150"/>
                  <a:ext cx="1498600" cy="6604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18"/>
                <p:cNvSpPr>
                  <a:spLocks noChangeShapeType="1"/>
                </p:cNvSpPr>
                <p:nvPr/>
              </p:nvSpPr>
              <p:spPr bwMode="auto">
                <a:xfrm>
                  <a:off x="5978525" y="3435350"/>
                  <a:ext cx="1460500" cy="6350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7489825" y="3371850"/>
                  <a:ext cx="1244600" cy="7493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0"/>
                <p:cNvSpPr>
                  <a:spLocks noChangeShapeType="1"/>
                </p:cNvSpPr>
                <p:nvPr/>
              </p:nvSpPr>
              <p:spPr bwMode="auto">
                <a:xfrm flipH="1" flipV="1">
                  <a:off x="7413625" y="2152650"/>
                  <a:ext cx="1358900" cy="825500"/>
                </a:xfrm>
                <a:prstGeom prst="line">
                  <a:avLst/>
                </a:prstGeom>
                <a:noFill/>
                <a:ln w="508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37" name="Rectangle 11"/>
              <p:cNvSpPr>
                <a:spLocks noChangeArrowheads="1"/>
              </p:cNvSpPr>
              <p:nvPr/>
            </p:nvSpPr>
            <p:spPr bwMode="auto">
              <a:xfrm>
                <a:off x="7481902" y="5022850"/>
                <a:ext cx="1088439" cy="37260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spAutoFit/>
              </a:bodyPr>
              <a:lstStyle/>
              <a:p>
                <a:pPr algn="ctr">
                  <a:lnSpc>
                    <a:spcPct val="87000"/>
                  </a:lnSpc>
                </a:pPr>
                <a:r>
                  <a:rPr lang="en-US" sz="2400" dirty="0" smtClean="0"/>
                  <a:t>Unified</a:t>
                </a:r>
                <a:endParaRPr lang="en-US" sz="2400" dirty="0"/>
              </a:p>
            </p:txBody>
          </p:sp>
        </p:grpSp>
      </p:grpSp>
      <p:sp>
        <p:nvSpPr>
          <p:cNvPr id="46" name="Line 10"/>
          <p:cNvSpPr>
            <a:spLocks noChangeShapeType="1"/>
          </p:cNvSpPr>
          <p:nvPr/>
        </p:nvSpPr>
        <p:spPr bwMode="auto">
          <a:xfrm flipV="1">
            <a:off x="2199748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1602848" y="5341122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can-flow</a:t>
            </a:r>
          </a:p>
        </p:txBody>
      </p:sp>
      <p:sp>
        <p:nvSpPr>
          <p:cNvPr id="48" name="Rectangle 12"/>
          <p:cNvSpPr>
            <a:spLocks noChangeArrowheads="1"/>
          </p:cNvSpPr>
          <p:nvPr/>
        </p:nvSpPr>
        <p:spPr bwMode="auto">
          <a:xfrm>
            <a:off x="-90058" y="5299761"/>
            <a:ext cx="1785938" cy="809625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97000"/>
              </a:lnSpc>
            </a:pPr>
            <a:r>
              <a:rPr lang="en-US" sz="2400" dirty="0"/>
              <a:t>dominance</a:t>
            </a:r>
          </a:p>
          <a:p>
            <a:pPr algn="ctr">
              <a:lnSpc>
                <a:spcPct val="97000"/>
              </a:lnSpc>
            </a:pPr>
            <a:r>
              <a:rPr lang="en-US" sz="2400" dirty="0">
                <a:latin typeface="Symbol" pitchFamily="18" charset="2"/>
              </a:rPr>
              <a:t></a:t>
            </a:r>
          </a:p>
        </p:txBody>
      </p:sp>
      <p:sp>
        <p:nvSpPr>
          <p:cNvPr id="49" name="Line 13"/>
          <p:cNvSpPr>
            <a:spLocks noChangeShapeType="1"/>
          </p:cNvSpPr>
          <p:nvPr/>
        </p:nvSpPr>
        <p:spPr bwMode="auto">
          <a:xfrm>
            <a:off x="849270" y="169227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BLP versus </a:t>
            </a:r>
            <a:r>
              <a:rPr lang="en-US" sz="3600" dirty="0" err="1" smtClean="0"/>
              <a:t>Biba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BLP and </a:t>
            </a:r>
            <a:r>
              <a:rPr lang="en-US" sz="3200" dirty="0" err="1" smtClean="0"/>
              <a:t>Biba</a:t>
            </a:r>
            <a:r>
              <a:rPr lang="en-US" sz="3200" dirty="0" smtClean="0"/>
              <a:t> are fundamentally equivalent and interchangeable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Lattice-based access control is a mechanism for enforcing one-way information flow, which can be applied to confidentiality or integrity goals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We will use the BLP formulation: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high confidentiality, low integrity at the top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low confidentiality, high integrity at the bottom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29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033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The Chinese Wall Lattice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for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Separation of Duty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Denning’s Axioms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616323" y="1682750"/>
            <a:ext cx="2917827" cy="6662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>
              <a:lnSpc>
                <a:spcPct val="111000"/>
              </a:lnSpc>
            </a:pPr>
            <a:r>
              <a:rPr lang="en-US" sz="3600" b="0" dirty="0"/>
              <a:t>&lt; SC, </a:t>
            </a:r>
            <a:r>
              <a:rPr lang="en-US" sz="3600" b="0" dirty="0">
                <a:latin typeface="Symbol" pitchFamily="18" charset="2"/>
              </a:rPr>
              <a:t></a:t>
            </a:r>
            <a:r>
              <a:rPr lang="en-US" sz="3600" b="0" dirty="0"/>
              <a:t>, </a:t>
            </a:r>
            <a:r>
              <a:rPr lang="en-US" sz="3600" b="0" dirty="0">
                <a:latin typeface="Symbol" pitchFamily="18" charset="2"/>
              </a:rPr>
              <a:t></a:t>
            </a:r>
            <a:r>
              <a:rPr lang="en-US" sz="3600" b="0" dirty="0"/>
              <a:t> &gt;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 bwMode="auto">
          <a:xfrm>
            <a:off x="1282699" y="2889250"/>
            <a:ext cx="7585075" cy="1878271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3136900" marR="0" lvl="0" indent="-3136900" algn="l" defTabSz="457200" rtl="0" eaLnBrk="0" fontAlgn="base" latinLnBrk="0" hangingPunct="0">
              <a:lnSpc>
                <a:spcPct val="106000"/>
              </a:lnSpc>
              <a:spcBef>
                <a:spcPct val="5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	set of security classes</a:t>
            </a:r>
          </a:p>
          <a:p>
            <a:pPr marL="3136900" marR="0" lvl="0" indent="-3136900" algn="l" defTabSz="457200" rtl="0" eaLnBrk="0" fontAlgn="base" latinLnBrk="0" hangingPunct="0">
              <a:lnSpc>
                <a:spcPct val="106000"/>
              </a:lnSpc>
              <a:spcBef>
                <a:spcPct val="5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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 X SC	flow relation (i.e., can-flow)</a:t>
            </a:r>
          </a:p>
          <a:p>
            <a:pPr marL="3136900" marR="0" lvl="0" indent="-3136900" algn="l" defTabSz="457200" rtl="0" eaLnBrk="0" fontAlgn="base" latinLnBrk="0" hangingPunct="0">
              <a:lnSpc>
                <a:spcPct val="106000"/>
              </a:lnSpc>
              <a:spcBef>
                <a:spcPct val="5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</a:t>
            </a:r>
            <a:r>
              <a:rPr kumimoji="0" lang="en-US" sz="2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SC X SC -&gt; SC	class-combining operator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Chinese Wall Policy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A commercial security policy for separation of duty driven confidentiality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Mixture of free choice (discretionary) and mandatory controls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Requires some kind of dynamic </a:t>
            </a:r>
            <a:r>
              <a:rPr lang="en-US" sz="3600" dirty="0" err="1" smtClean="0"/>
              <a:t>labelling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Chinese Wall Policy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Line 3"/>
          <p:cNvSpPr>
            <a:spLocks noChangeShapeType="1"/>
          </p:cNvSpPr>
          <p:nvPr/>
        </p:nvSpPr>
        <p:spPr bwMode="auto">
          <a:xfrm flipV="1">
            <a:off x="6213475" y="1435100"/>
            <a:ext cx="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4"/>
          <p:cNvSpPr>
            <a:spLocks noChangeShapeType="1"/>
          </p:cNvSpPr>
          <p:nvPr/>
        </p:nvSpPr>
        <p:spPr bwMode="auto">
          <a:xfrm>
            <a:off x="6213475" y="222250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>
            <a:off x="5527675" y="30988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6"/>
          <p:cNvSpPr>
            <a:spLocks noChangeShapeType="1"/>
          </p:cNvSpPr>
          <p:nvPr/>
        </p:nvSpPr>
        <p:spPr bwMode="auto">
          <a:xfrm>
            <a:off x="6899275" y="30734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7"/>
          <p:cNvSpPr>
            <a:spLocks noChangeShapeType="1"/>
          </p:cNvSpPr>
          <p:nvPr/>
        </p:nvSpPr>
        <p:spPr bwMode="auto">
          <a:xfrm>
            <a:off x="55022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8"/>
          <p:cNvSpPr>
            <a:spLocks noChangeShapeType="1"/>
          </p:cNvSpPr>
          <p:nvPr/>
        </p:nvSpPr>
        <p:spPr bwMode="auto">
          <a:xfrm>
            <a:off x="62134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9"/>
          <p:cNvSpPr>
            <a:spLocks noChangeShapeType="1"/>
          </p:cNvSpPr>
          <p:nvPr/>
        </p:nvSpPr>
        <p:spPr bwMode="auto">
          <a:xfrm>
            <a:off x="8829675" y="226060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Line 10"/>
          <p:cNvSpPr>
            <a:spLocks noChangeShapeType="1"/>
          </p:cNvSpPr>
          <p:nvPr/>
        </p:nvSpPr>
        <p:spPr bwMode="auto">
          <a:xfrm>
            <a:off x="8143875" y="30988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Line 11"/>
          <p:cNvSpPr>
            <a:spLocks noChangeShapeType="1"/>
          </p:cNvSpPr>
          <p:nvPr/>
        </p:nvSpPr>
        <p:spPr bwMode="auto">
          <a:xfrm>
            <a:off x="9515475" y="30734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>
            <a:off x="81184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>
            <a:off x="8829675" y="30988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14"/>
          <p:cNvSpPr>
            <a:spLocks noChangeShapeType="1"/>
          </p:cNvSpPr>
          <p:nvPr/>
        </p:nvSpPr>
        <p:spPr bwMode="auto">
          <a:xfrm>
            <a:off x="3457575" y="226060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15"/>
          <p:cNvSpPr>
            <a:spLocks noChangeShapeType="1"/>
          </p:cNvSpPr>
          <p:nvPr/>
        </p:nvSpPr>
        <p:spPr bwMode="auto">
          <a:xfrm>
            <a:off x="2771775" y="31369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16"/>
          <p:cNvSpPr>
            <a:spLocks noChangeShapeType="1"/>
          </p:cNvSpPr>
          <p:nvPr/>
        </p:nvSpPr>
        <p:spPr bwMode="auto">
          <a:xfrm>
            <a:off x="4143375" y="31115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>
            <a:off x="2746375" y="3136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Line 18"/>
          <p:cNvSpPr>
            <a:spLocks noChangeShapeType="1"/>
          </p:cNvSpPr>
          <p:nvPr/>
        </p:nvSpPr>
        <p:spPr bwMode="auto">
          <a:xfrm>
            <a:off x="3457575" y="3136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19"/>
          <p:cNvSpPr>
            <a:spLocks noChangeShapeType="1"/>
          </p:cNvSpPr>
          <p:nvPr/>
        </p:nvSpPr>
        <p:spPr bwMode="auto">
          <a:xfrm>
            <a:off x="3432175" y="2273300"/>
            <a:ext cx="5372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20"/>
          <p:cNvSpPr>
            <a:spLocks noChangeShapeType="1"/>
          </p:cNvSpPr>
          <p:nvPr/>
        </p:nvSpPr>
        <p:spPr bwMode="auto">
          <a:xfrm>
            <a:off x="6213475" y="3492500"/>
            <a:ext cx="0" cy="990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5540375" y="453390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22"/>
          <p:cNvSpPr>
            <a:spLocks noChangeShapeType="1"/>
          </p:cNvSpPr>
          <p:nvPr/>
        </p:nvSpPr>
        <p:spPr bwMode="auto">
          <a:xfrm>
            <a:off x="6911975" y="450850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3"/>
          <p:cNvSpPr>
            <a:spLocks noChangeShapeType="1"/>
          </p:cNvSpPr>
          <p:nvPr/>
        </p:nvSpPr>
        <p:spPr bwMode="auto">
          <a:xfrm>
            <a:off x="5514975" y="4533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24"/>
          <p:cNvSpPr>
            <a:spLocks noChangeShapeType="1"/>
          </p:cNvSpPr>
          <p:nvPr/>
        </p:nvSpPr>
        <p:spPr bwMode="auto">
          <a:xfrm>
            <a:off x="6226175" y="453390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Rectangle 25"/>
          <p:cNvSpPr>
            <a:spLocks noChangeArrowheads="1"/>
          </p:cNvSpPr>
          <p:nvPr/>
        </p:nvSpPr>
        <p:spPr bwMode="auto">
          <a:xfrm>
            <a:off x="790575" y="2641600"/>
            <a:ext cx="16510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COMPANY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DATASETS</a:t>
            </a:r>
          </a:p>
        </p:txBody>
      </p:sp>
      <p:sp>
        <p:nvSpPr>
          <p:cNvPr id="48" name="Rectangle 26"/>
          <p:cNvSpPr>
            <a:spLocks noChangeArrowheads="1"/>
          </p:cNvSpPr>
          <p:nvPr/>
        </p:nvSpPr>
        <p:spPr bwMode="auto">
          <a:xfrm>
            <a:off x="7343775" y="4826000"/>
            <a:ext cx="1752600" cy="6350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INDIVIDUAL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OBJECTS</a:t>
            </a:r>
          </a:p>
        </p:txBody>
      </p:sp>
      <p:sp>
        <p:nvSpPr>
          <p:cNvPr id="49" name="Rectangle 27"/>
          <p:cNvSpPr>
            <a:spLocks noChangeArrowheads="1"/>
          </p:cNvSpPr>
          <p:nvPr/>
        </p:nvSpPr>
        <p:spPr bwMode="auto">
          <a:xfrm>
            <a:off x="5248275" y="1016000"/>
            <a:ext cx="2133600" cy="3175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ALL OBJECTS</a:t>
            </a:r>
          </a:p>
        </p:txBody>
      </p:sp>
      <p:sp>
        <p:nvSpPr>
          <p:cNvPr id="50" name="Rectangle 28"/>
          <p:cNvSpPr>
            <a:spLocks noChangeArrowheads="1"/>
          </p:cNvSpPr>
          <p:nvPr/>
        </p:nvSpPr>
        <p:spPr bwMode="auto">
          <a:xfrm>
            <a:off x="1057275" y="1371600"/>
            <a:ext cx="3492500" cy="698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algn="ctr">
              <a:lnSpc>
                <a:spcPct val="96000"/>
              </a:lnSpc>
              <a:spcBef>
                <a:spcPct val="48000"/>
              </a:spcBef>
            </a:pPr>
            <a:r>
              <a:rPr lang="en-US" sz="2400"/>
              <a:t>CONFLICT OF INTEREST CLASSES</a:t>
            </a:r>
          </a:p>
        </p:txBody>
      </p:sp>
      <p:sp>
        <p:nvSpPr>
          <p:cNvPr id="51" name="Rectangle 29"/>
          <p:cNvSpPr txBox="1">
            <a:spLocks noChangeArrowheads="1"/>
          </p:cNvSpPr>
          <p:nvPr/>
        </p:nvSpPr>
        <p:spPr bwMode="auto">
          <a:xfrm>
            <a:off x="533400" y="4537075"/>
            <a:ext cx="4371975" cy="1568122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88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A consultant can access information about at most one company in each conflict of interest class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Chinese Wall Example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 flipV="1">
            <a:off x="5292725" y="1885950"/>
            <a:ext cx="0" cy="48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4"/>
          <p:cNvSpPr>
            <a:spLocks noChangeShapeType="1"/>
          </p:cNvSpPr>
          <p:nvPr/>
        </p:nvSpPr>
        <p:spPr bwMode="auto">
          <a:xfrm>
            <a:off x="6613525" y="23431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5927725" y="32194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7299325" y="31940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5902325" y="32194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832225" y="2355850"/>
            <a:ext cx="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3146425" y="3232150"/>
            <a:ext cx="1371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>
            <a:off x="4518025" y="3206750"/>
            <a:ext cx="0" cy="419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>
            <a:off x="3121025" y="3232150"/>
            <a:ext cx="0" cy="393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12"/>
          <p:cNvSpPr>
            <a:spLocks noChangeShapeType="1"/>
          </p:cNvSpPr>
          <p:nvPr/>
        </p:nvSpPr>
        <p:spPr bwMode="auto">
          <a:xfrm>
            <a:off x="3806825" y="2368550"/>
            <a:ext cx="2819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1762125" y="2825750"/>
            <a:ext cx="10922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BANKS</a:t>
            </a:r>
          </a:p>
        </p:txBody>
      </p:sp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7223125" y="2774950"/>
            <a:ext cx="24384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OIL COMPANIES</a:t>
            </a: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3032125" y="38925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</a:t>
            </a:r>
          </a:p>
        </p:txBody>
      </p:sp>
      <p:sp>
        <p:nvSpPr>
          <p:cNvPr id="22" name="Rectangle 16"/>
          <p:cNvSpPr>
            <a:spLocks noChangeArrowheads="1"/>
          </p:cNvSpPr>
          <p:nvPr/>
        </p:nvSpPr>
        <p:spPr bwMode="auto">
          <a:xfrm>
            <a:off x="4479925" y="38925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</a:t>
            </a:r>
          </a:p>
        </p:txBody>
      </p: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5851525" y="38671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X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7197725" y="3867150"/>
            <a:ext cx="228600" cy="317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Chinese Wall Lattice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2809875" y="4378325"/>
            <a:ext cx="617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A, -</a:t>
            </a: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6645275" y="4327525"/>
            <a:ext cx="6175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B, -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4003675" y="4352925"/>
            <a:ext cx="601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-, X</a:t>
            </a:r>
          </a:p>
        </p:txBody>
      </p:sp>
      <p:sp>
        <p:nvSpPr>
          <p:cNvPr id="28" name="Rectangle 6"/>
          <p:cNvSpPr>
            <a:spLocks noChangeArrowheads="1"/>
          </p:cNvSpPr>
          <p:nvPr/>
        </p:nvSpPr>
        <p:spPr bwMode="auto">
          <a:xfrm>
            <a:off x="5426075" y="4352925"/>
            <a:ext cx="601663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-, Y</a:t>
            </a: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2759075" y="27273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A, X</a:t>
            </a: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3952875" y="27019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A, Y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5248275" y="27273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B, X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6569075" y="2727325"/>
            <a:ext cx="719138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B, Y</a:t>
            </a: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4283075" y="1203325"/>
            <a:ext cx="14986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SYSHIGH</a:t>
            </a: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4283075" y="5800725"/>
            <a:ext cx="1447800" cy="368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SYSLOW</a:t>
            </a:r>
          </a:p>
        </p:txBody>
      </p:sp>
      <p:sp>
        <p:nvSpPr>
          <p:cNvPr id="35" name="Line 13"/>
          <p:cNvSpPr>
            <a:spLocks noChangeShapeType="1"/>
          </p:cNvSpPr>
          <p:nvPr/>
        </p:nvSpPr>
        <p:spPr bwMode="auto">
          <a:xfrm flipH="1">
            <a:off x="3152775" y="1635125"/>
            <a:ext cx="1879600" cy="8890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" name="Line 14"/>
          <p:cNvSpPr>
            <a:spLocks noChangeShapeType="1"/>
          </p:cNvSpPr>
          <p:nvPr/>
        </p:nvSpPr>
        <p:spPr bwMode="auto">
          <a:xfrm>
            <a:off x="5057775" y="1609725"/>
            <a:ext cx="1854200" cy="9144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15"/>
          <p:cNvSpPr>
            <a:spLocks noChangeShapeType="1"/>
          </p:cNvSpPr>
          <p:nvPr/>
        </p:nvSpPr>
        <p:spPr bwMode="auto">
          <a:xfrm flipH="1">
            <a:off x="4346575" y="1635125"/>
            <a:ext cx="711200" cy="8636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16"/>
          <p:cNvSpPr>
            <a:spLocks noChangeShapeType="1"/>
          </p:cNvSpPr>
          <p:nvPr/>
        </p:nvSpPr>
        <p:spPr bwMode="auto">
          <a:xfrm>
            <a:off x="5057775" y="1609725"/>
            <a:ext cx="584200" cy="863600"/>
          </a:xfrm>
          <a:prstGeom prst="line">
            <a:avLst/>
          </a:prstGeom>
          <a:noFill/>
          <a:ln w="50800">
            <a:pattFill prst="pct25">
              <a:fgClr>
                <a:schemeClr val="tx1"/>
              </a:fgClr>
              <a:bgClr>
                <a:schemeClr val="bg1"/>
              </a:bgClr>
            </a:patt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17"/>
          <p:cNvSpPr>
            <a:spLocks noChangeShapeType="1"/>
          </p:cNvSpPr>
          <p:nvPr/>
        </p:nvSpPr>
        <p:spPr bwMode="auto">
          <a:xfrm flipH="1" flipV="1">
            <a:off x="2974975" y="4860925"/>
            <a:ext cx="20574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Line 18"/>
          <p:cNvSpPr>
            <a:spLocks noChangeShapeType="1"/>
          </p:cNvSpPr>
          <p:nvPr/>
        </p:nvSpPr>
        <p:spPr bwMode="auto">
          <a:xfrm flipV="1">
            <a:off x="5032375" y="4860925"/>
            <a:ext cx="1930400" cy="787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19"/>
          <p:cNvSpPr>
            <a:spLocks noChangeShapeType="1"/>
          </p:cNvSpPr>
          <p:nvPr/>
        </p:nvSpPr>
        <p:spPr bwMode="auto">
          <a:xfrm flipV="1">
            <a:off x="5032375" y="4810125"/>
            <a:ext cx="66040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20"/>
          <p:cNvSpPr>
            <a:spLocks noChangeShapeType="1"/>
          </p:cNvSpPr>
          <p:nvPr/>
        </p:nvSpPr>
        <p:spPr bwMode="auto">
          <a:xfrm flipH="1" flipV="1">
            <a:off x="4270375" y="4860925"/>
            <a:ext cx="762000" cy="762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21"/>
          <p:cNvSpPr>
            <a:spLocks noChangeShapeType="1"/>
          </p:cNvSpPr>
          <p:nvPr/>
        </p:nvSpPr>
        <p:spPr bwMode="auto">
          <a:xfrm>
            <a:off x="3051175" y="3159125"/>
            <a:ext cx="0" cy="1168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22"/>
          <p:cNvSpPr>
            <a:spLocks noChangeShapeType="1"/>
          </p:cNvSpPr>
          <p:nvPr/>
        </p:nvSpPr>
        <p:spPr bwMode="auto">
          <a:xfrm>
            <a:off x="3025775" y="3159125"/>
            <a:ext cx="1244600" cy="1092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3"/>
          <p:cNvSpPr>
            <a:spLocks noChangeShapeType="1"/>
          </p:cNvSpPr>
          <p:nvPr/>
        </p:nvSpPr>
        <p:spPr bwMode="auto">
          <a:xfrm flipH="1">
            <a:off x="3051175" y="3184525"/>
            <a:ext cx="12192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24"/>
          <p:cNvSpPr>
            <a:spLocks noChangeShapeType="1"/>
          </p:cNvSpPr>
          <p:nvPr/>
        </p:nvSpPr>
        <p:spPr bwMode="auto">
          <a:xfrm>
            <a:off x="4270375" y="3159125"/>
            <a:ext cx="1422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25"/>
          <p:cNvSpPr>
            <a:spLocks noChangeShapeType="1"/>
          </p:cNvSpPr>
          <p:nvPr/>
        </p:nvSpPr>
        <p:spPr bwMode="auto">
          <a:xfrm flipH="1">
            <a:off x="5667375" y="3184525"/>
            <a:ext cx="1193800" cy="1041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26"/>
          <p:cNvSpPr>
            <a:spLocks noChangeShapeType="1"/>
          </p:cNvSpPr>
          <p:nvPr/>
        </p:nvSpPr>
        <p:spPr bwMode="auto">
          <a:xfrm>
            <a:off x="6886575" y="3159125"/>
            <a:ext cx="0" cy="101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27"/>
          <p:cNvSpPr>
            <a:spLocks noChangeShapeType="1"/>
          </p:cNvSpPr>
          <p:nvPr/>
        </p:nvSpPr>
        <p:spPr bwMode="auto">
          <a:xfrm flipH="1" flipV="1">
            <a:off x="5692775" y="3108325"/>
            <a:ext cx="1168400" cy="1066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28"/>
          <p:cNvSpPr>
            <a:spLocks noChangeShapeType="1"/>
          </p:cNvSpPr>
          <p:nvPr/>
        </p:nvSpPr>
        <p:spPr bwMode="auto">
          <a:xfrm flipH="1">
            <a:off x="4270375" y="3133725"/>
            <a:ext cx="1422400" cy="1117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208438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Conclusion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dirty="0" smtClean="0"/>
              <a:t>MAC or LBAC or BLP (or </a:t>
            </a:r>
            <a:r>
              <a:rPr lang="en-US" sz="3200" dirty="0" err="1" smtClean="0"/>
              <a:t>Biba</a:t>
            </a:r>
            <a:r>
              <a:rPr lang="en-US" sz="3200" dirty="0" smtClean="0"/>
              <a:t>)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noProof="0" dirty="0" smtClean="0"/>
              <a:t>BLP enforces one-directional information flow in a lattice of security labels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kumimoji="0" lang="en-US" sz="32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BLP </a:t>
            </a:r>
            <a:r>
              <a:rPr kumimoji="0" lang="en-US" sz="32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can enforce one-directional information flow</a:t>
            </a:r>
            <a:r>
              <a:rPr lang="en-US" sz="3200" kern="0" dirty="0" smtClean="0"/>
              <a:t> policies for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Confidentiality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kern="0" dirty="0" smtClean="0"/>
              <a:t>Integrity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ＭＳ Ｐゴシック" pitchFamily="34" charset="-128"/>
              </a:rPr>
              <a:t>Separation of duty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kern="0" dirty="0" smtClean="0"/>
              <a:t>Combinations thereof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  <p:sp useBgFill="1">
        <p:nvSpPr>
          <p:cNvPr id="8" name="Rectangle 23"/>
          <p:cNvSpPr>
            <a:spLocks noChangeArrowheads="1"/>
          </p:cNvSpPr>
          <p:nvPr/>
        </p:nvSpPr>
        <p:spPr bwMode="auto">
          <a:xfrm>
            <a:off x="5591176" y="4419600"/>
            <a:ext cx="1828800" cy="469872"/>
          </a:xfrm>
          <a:prstGeom prst="rect">
            <a:avLst/>
          </a:prstGeom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marL="482600" indent="-482600" algn="ctr">
              <a:lnSpc>
                <a:spcPct val="85000"/>
              </a:lnSpc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Policy</a:t>
            </a:r>
            <a:endParaRPr lang="en-US" dirty="0" smtClean="0">
              <a:solidFill>
                <a:srgbClr val="FF0000"/>
              </a:solidFill>
            </a:endParaRPr>
          </a:p>
        </p:txBody>
      </p:sp>
      <p:sp useBgFill="1">
        <p:nvSpPr>
          <p:cNvPr id="10" name="Rectangle 23"/>
          <p:cNvSpPr>
            <a:spLocks noChangeArrowheads="1"/>
          </p:cNvSpPr>
          <p:nvPr/>
        </p:nvSpPr>
        <p:spPr bwMode="auto">
          <a:xfrm>
            <a:off x="6369050" y="1905000"/>
            <a:ext cx="2736850" cy="469872"/>
          </a:xfrm>
          <a:prstGeom prst="rect">
            <a:avLst/>
          </a:prstGeom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63500" tIns="25400" rIns="63500" bIns="25400">
            <a:spAutoFit/>
          </a:bodyPr>
          <a:lstStyle/>
          <a:p>
            <a:pPr marL="482600" indent="-482600" algn="ctr">
              <a:lnSpc>
                <a:spcPct val="85000"/>
              </a:lnSpc>
              <a:defRPr/>
            </a:pPr>
            <a:r>
              <a:rPr lang="en-US" sz="3200" dirty="0" smtClean="0">
                <a:solidFill>
                  <a:srgbClr val="FF0000"/>
                </a:solidFill>
              </a:rPr>
              <a:t>Enforcement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36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208438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/>
              <a:t>Covert Channels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chemeClr val="tx2"/>
                </a:solidFill>
              </a:rPr>
              <a:t> </a:t>
            </a:r>
            <a:endParaRPr lang="en-GB" sz="4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Covert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A covert channel is a communication channel based on the use of system resources not normally intended for communication between subjects (processes)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Covert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513235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Low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High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582164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High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Low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19975" y="3101975"/>
            <a:ext cx="1619250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COVERT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user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Covert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513235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Low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High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582164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High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Low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19975" y="3101975"/>
            <a:ext cx="1619250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COVERT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high user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296863" y="5603875"/>
            <a:ext cx="5297487" cy="625475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hangingPunct="0">
              <a:buClr>
                <a:srgbClr val="000000"/>
              </a:buClr>
              <a:buSzPct val="45000"/>
            </a:pPr>
            <a:r>
              <a:rPr lang="en-US" dirty="0" smtClean="0">
                <a:solidFill>
                  <a:srgbClr val="FF0000"/>
                </a:solidFill>
                <a:sym typeface="Wingdings"/>
              </a:rPr>
              <a:t></a:t>
            </a:r>
            <a:r>
              <a:rPr lang="en-US" dirty="0" smtClean="0">
                <a:solidFill>
                  <a:srgbClr val="FF0000"/>
                </a:solidFill>
              </a:rPr>
              <a:t>-property prevents overt leakage of information and does not address covert channels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Denning’s Axioms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783012" y="1095375"/>
            <a:ext cx="2514600" cy="71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11000"/>
              </a:lnSpc>
            </a:pPr>
            <a:r>
              <a:rPr lang="en-US" sz="3600" b="0" dirty="0"/>
              <a:t>&lt; SC, </a:t>
            </a:r>
            <a:r>
              <a:rPr lang="en-US" sz="3600" b="0" dirty="0">
                <a:latin typeface="Symbol" pitchFamily="18" charset="2"/>
              </a:rPr>
              <a:t></a:t>
            </a:r>
            <a:r>
              <a:rPr lang="en-US" sz="3600" b="0" dirty="0"/>
              <a:t>, </a:t>
            </a:r>
            <a:r>
              <a:rPr lang="en-US" sz="3600" b="0" dirty="0">
                <a:latin typeface="Symbol" pitchFamily="18" charset="2"/>
              </a:rPr>
              <a:t></a:t>
            </a:r>
            <a:r>
              <a:rPr lang="en-US" sz="3600" b="0" dirty="0"/>
              <a:t> &gt;</a:t>
            </a:r>
          </a:p>
        </p:txBody>
      </p:sp>
      <p:sp>
        <p:nvSpPr>
          <p:cNvPr id="11" name="Rectangle 4"/>
          <p:cNvSpPr txBox="1">
            <a:spLocks noChangeArrowheads="1"/>
          </p:cNvSpPr>
          <p:nvPr/>
        </p:nvSpPr>
        <p:spPr bwMode="auto">
          <a:xfrm>
            <a:off x="317499" y="1993900"/>
            <a:ext cx="9445626" cy="3076291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 is finite</a:t>
            </a:r>
          </a:p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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is a partial order on SC </a:t>
            </a:r>
            <a:b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</a:b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(i.e., reflexive, transitive, anti-symmetric)</a:t>
            </a:r>
          </a:p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SC has a lower bound L such that L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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A for all A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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SC</a:t>
            </a:r>
          </a:p>
          <a:p>
            <a:pPr marL="514350" marR="0" lvl="0" indent="-514350" algn="l" defTabSz="457200" rtl="0" eaLnBrk="0" fontAlgn="base" latinLnBrk="0" hangingPunct="0">
              <a:lnSpc>
                <a:spcPct val="108000"/>
              </a:lnSpc>
              <a:spcBef>
                <a:spcPct val="54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ymbol" pitchFamily="18" charset="2"/>
                <a:ea typeface="ＭＳ Ｐゴシック" charset="-128"/>
                <a:cs typeface="ＭＳ Ｐゴシック" charset="-128"/>
              </a:rPr>
              <a:t>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 is a least upper bound (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lub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) operator on SC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211262" y="5337175"/>
            <a:ext cx="7658100" cy="701346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88000"/>
              </a:lnSpc>
              <a:spcBef>
                <a:spcPct val="43000"/>
              </a:spcBef>
            </a:pPr>
            <a:r>
              <a:rPr lang="en-US" sz="2400" dirty="0">
                <a:solidFill>
                  <a:srgbClr val="FF0000"/>
                </a:solidFill>
              </a:rPr>
              <a:t>Justification for 1 and 2 is stronger than for 3 and 4.  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In </a:t>
            </a:r>
            <a:r>
              <a:rPr lang="en-US" sz="2400" dirty="0">
                <a:solidFill>
                  <a:srgbClr val="FF0000"/>
                </a:solidFill>
              </a:rPr>
              <a:t>practice we may </a:t>
            </a:r>
            <a:r>
              <a:rPr lang="en-US" sz="2400" dirty="0" smtClean="0">
                <a:solidFill>
                  <a:srgbClr val="FF0000"/>
                </a:solidFill>
              </a:rPr>
              <a:t>have a </a:t>
            </a:r>
            <a:r>
              <a:rPr lang="en-US" sz="2400" dirty="0">
                <a:solidFill>
                  <a:srgbClr val="FF0000"/>
                </a:solidFill>
              </a:rPr>
              <a:t>partially ordered set (</a:t>
            </a:r>
            <a:r>
              <a:rPr lang="en-US" sz="2400" dirty="0" err="1">
                <a:solidFill>
                  <a:srgbClr val="FF0000"/>
                </a:solidFill>
              </a:rPr>
              <a:t>poset</a:t>
            </a:r>
            <a:r>
              <a:rPr lang="en-US" sz="2400" dirty="0" smtClean="0">
                <a:solidFill>
                  <a:srgbClr val="FF0000"/>
                </a:solidFill>
              </a:rPr>
              <a:t>).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Side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574800" y="4778375"/>
            <a:ext cx="1035540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 smtClean="0"/>
              <a:t>User 2</a:t>
            </a:r>
            <a:endParaRPr lang="en-US" sz="2400" dirty="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702300" y="14509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 dirty="0" smtClean="0"/>
              <a:t>User 1’s Subject</a:t>
            </a:r>
            <a:endParaRPr lang="en-US" sz="2400" dirty="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3860800" y="20605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358900" y="1882775"/>
            <a:ext cx="1035540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 smtClean="0"/>
              <a:t>User 1</a:t>
            </a:r>
            <a:endParaRPr lang="en-US" sz="2400" dirty="0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778500" y="4384675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 dirty="0" smtClean="0"/>
              <a:t>User 2’s </a:t>
            </a:r>
          </a:p>
          <a:p>
            <a:pPr algn="ctr">
              <a:lnSpc>
                <a:spcPct val="100000"/>
              </a:lnSpc>
            </a:pPr>
            <a:r>
              <a:rPr lang="en-US" sz="2400" dirty="0" smtClean="0"/>
              <a:t>Trojan Horse </a:t>
            </a:r>
          </a:p>
          <a:p>
            <a:pPr algn="ctr">
              <a:lnSpc>
                <a:spcPct val="100000"/>
              </a:lnSpc>
            </a:pPr>
            <a:r>
              <a:rPr lang="en-US" sz="2400" dirty="0" smtClean="0"/>
              <a:t>Infected </a:t>
            </a:r>
            <a:r>
              <a:rPr lang="en-US" sz="2400" dirty="0"/>
              <a:t>Subject</a:t>
            </a:r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3937000" y="4994275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7061200" y="2670175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7428900" y="3101975"/>
            <a:ext cx="1601400" cy="693908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 smtClean="0"/>
              <a:t>SIDE</a:t>
            </a:r>
            <a:endParaRPr lang="en-US" sz="2400" dirty="0"/>
          </a:p>
          <a:p>
            <a:pPr algn="ctr">
              <a:lnSpc>
                <a:spcPct val="87000"/>
              </a:lnSpc>
            </a:pPr>
            <a:r>
              <a:rPr lang="en-US" sz="2400" dirty="0"/>
              <a:t>CHANNEL</a:t>
            </a:r>
          </a:p>
        </p:txBody>
      </p:sp>
      <p:sp>
        <p:nvSpPr>
          <p:cNvPr id="17" name="Rectangle 11"/>
          <p:cNvSpPr txBox="1">
            <a:spLocks noChangeArrowheads="1"/>
          </p:cNvSpPr>
          <p:nvPr/>
        </p:nvSpPr>
        <p:spPr bwMode="auto">
          <a:xfrm>
            <a:off x="655064" y="3101974"/>
            <a:ext cx="4572000" cy="818301"/>
          </a:xfrm>
          <a:prstGeom prst="rect">
            <a:avLst/>
          </a:prstGeom>
          <a:solidFill>
            <a:schemeClr val="bg1"/>
          </a:solidFill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89000"/>
              </a:lnSpc>
              <a:spcBef>
                <a:spcPct val="43000"/>
              </a:spcBef>
              <a:spcAft>
                <a:spcPct val="0"/>
              </a:spcAft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ＭＳ Ｐゴシック" charset="-128"/>
              </a:rPr>
              <a:t>Information is leaked unknown to the User 1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Covert Channels versus Side Channels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Covert channels require a cooperating sender and receiver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Side channels do not require a sender but nevertheless information is leaked to a receiver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Coping with Covert/Side Channels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200" dirty="0" smtClean="0"/>
              <a:t>Identify the channel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close the channel or slow it down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detect attempts to use the channel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3200" dirty="0" smtClean="0"/>
              <a:t>tolerate its existence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Storage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Also known as Resource Exhaustion Channels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Given 5GB pool of dynamically allocated memory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dirty="0" smtClean="0"/>
              <a:t>HIGH PROCESS (sender)</a:t>
            </a:r>
            <a:br>
              <a:rPr lang="en-US" sz="2800" dirty="0" smtClean="0"/>
            </a:br>
            <a:r>
              <a:rPr lang="en-US" sz="2800" dirty="0" smtClean="0"/>
              <a:t>bit = 1 </a:t>
            </a:r>
            <a:r>
              <a:rPr lang="en-US" sz="2800" dirty="0" smtClean="0">
                <a:latin typeface="Symbol" pitchFamily="18" charset="2"/>
              </a:rPr>
              <a:t>Þ</a:t>
            </a:r>
            <a:r>
              <a:rPr lang="en-US" sz="2800" dirty="0" smtClean="0"/>
              <a:t> request 5GB of memory</a:t>
            </a:r>
            <a:br>
              <a:rPr lang="en-US" sz="2800" dirty="0" smtClean="0"/>
            </a:br>
            <a:r>
              <a:rPr lang="en-US" sz="2800" dirty="0" smtClean="0"/>
              <a:t>bit = 0 </a:t>
            </a:r>
            <a:r>
              <a:rPr lang="en-US" sz="2800" dirty="0" smtClean="0">
                <a:latin typeface="Symbol" pitchFamily="18" charset="2"/>
              </a:rPr>
              <a:t>Þ</a:t>
            </a:r>
            <a:r>
              <a:rPr lang="en-US" sz="2800" dirty="0" smtClean="0"/>
              <a:t> request 0GB of memory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dirty="0" smtClean="0"/>
              <a:t>LOW PROCESS (receiver)</a:t>
            </a:r>
            <a:br>
              <a:rPr lang="en-US" sz="2800" dirty="0" smtClean="0"/>
            </a:br>
            <a:r>
              <a:rPr lang="en-US" sz="2800" dirty="0" smtClean="0"/>
              <a:t>request 5GB of memory </a:t>
            </a:r>
            <a:br>
              <a:rPr lang="en-US" sz="2800" dirty="0" smtClean="0"/>
            </a:br>
            <a:r>
              <a:rPr lang="en-US" sz="2800" dirty="0" smtClean="0"/>
              <a:t>if allocated then bit =  0 otherwise bit = 1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Timing Channels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8" y="1330858"/>
            <a:ext cx="9487071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Also known as Load Sensing Channels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2800" dirty="0" smtClean="0"/>
              <a:t>Given 5GB pool of dynamically allocated memory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dirty="0" smtClean="0"/>
              <a:t>HIGH PROCESS (sender)</a:t>
            </a:r>
            <a:br>
              <a:rPr lang="en-US" sz="2800" dirty="0" smtClean="0"/>
            </a:br>
            <a:r>
              <a:rPr lang="en-US" sz="2800" dirty="0" smtClean="0"/>
              <a:t>bit = 1 </a:t>
            </a:r>
            <a:r>
              <a:rPr lang="en-US" sz="2800" dirty="0" smtClean="0">
                <a:latin typeface="Symbol" pitchFamily="18" charset="2"/>
              </a:rPr>
              <a:t>Þ</a:t>
            </a:r>
            <a:r>
              <a:rPr lang="en-US" sz="2800" dirty="0" smtClean="0"/>
              <a:t> enter computation intensive loop </a:t>
            </a:r>
            <a:br>
              <a:rPr lang="en-US" sz="2800" dirty="0" smtClean="0"/>
            </a:br>
            <a:r>
              <a:rPr lang="en-US" sz="2800" dirty="0" smtClean="0"/>
              <a:t>bit = 0 </a:t>
            </a:r>
            <a:r>
              <a:rPr lang="en-US" sz="2800" dirty="0" smtClean="0">
                <a:latin typeface="Symbol" pitchFamily="18" charset="2"/>
              </a:rPr>
              <a:t>Þ</a:t>
            </a:r>
            <a:r>
              <a:rPr lang="en-US" sz="2800" dirty="0" smtClean="0"/>
              <a:t> go to sleep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r>
              <a:rPr lang="en-US" sz="2800" dirty="0" smtClean="0"/>
              <a:t>LOW PROCESS (receiver)</a:t>
            </a:r>
            <a:br>
              <a:rPr lang="en-US" sz="2800" dirty="0" smtClean="0"/>
            </a:br>
            <a:r>
              <a:rPr lang="en-US" sz="2800" dirty="0" smtClean="0"/>
              <a:t>perform a task with known computational requirement</a:t>
            </a:r>
            <a:br>
              <a:rPr lang="en-US" sz="2800" dirty="0" smtClean="0"/>
            </a:br>
            <a:r>
              <a:rPr lang="en-US" sz="2800" dirty="0" smtClean="0"/>
              <a:t>if completed promptly then bit =  0 otherwise bit = 1</a:t>
            </a:r>
          </a:p>
          <a:p>
            <a:pPr marL="914400" lvl="1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v"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Denning’s Axioms Imply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76079" y="1330858"/>
            <a:ext cx="9302750" cy="542554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SC is a universally bounded lattice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There exists a Greatest Lower Bound (</a:t>
            </a:r>
            <a:r>
              <a:rPr lang="en-US" sz="3600" dirty="0" err="1" smtClean="0"/>
              <a:t>glb</a:t>
            </a:r>
            <a:r>
              <a:rPr lang="en-US" sz="3600" dirty="0" smtClean="0"/>
              <a:t>) operator </a:t>
            </a:r>
            <a:r>
              <a:rPr lang="en-US" sz="3600" dirty="0" smtClean="0">
                <a:latin typeface="Symbol" pitchFamily="18" charset="2"/>
              </a:rPr>
              <a:t></a:t>
            </a:r>
            <a:r>
              <a:rPr lang="en-US" sz="3600" dirty="0" smtClean="0"/>
              <a:t> (also called meet)</a:t>
            </a:r>
          </a:p>
          <a:p>
            <a:pPr marL="482600" indent="-482600">
              <a:lnSpc>
                <a:spcPct val="98000"/>
              </a:lnSpc>
              <a:spcBef>
                <a:spcPct val="49000"/>
              </a:spcBef>
              <a:buFont typeface="Wingdings" pitchFamily="2" charset="2"/>
              <a:buChar char="Ø"/>
            </a:pPr>
            <a:r>
              <a:rPr lang="en-US" sz="3600" dirty="0" smtClean="0"/>
              <a:t>There exists a highest security class H</a:t>
            </a: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863600" marR="0" lvl="1" indent="-287338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90000"/>
              <a:buFont typeface="Wingdings" pitchFamily="2" charset="2"/>
              <a:buChar char="v"/>
              <a:tabLst/>
              <a:defRPr/>
            </a:pP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  <a:p>
            <a:pPr marL="431800" marR="0" lvl="0" indent="-32385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Ø"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462491" y="4762500"/>
            <a:ext cx="1790554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Unclassified</a:t>
            </a: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479323" y="3784600"/>
            <a:ext cx="1756891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Confidential</a:t>
            </a: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848815" y="2819400"/>
            <a:ext cx="1017907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Secret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58094" y="1790700"/>
            <a:ext cx="1599349" cy="37260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 dirty="0"/>
              <a:t>Top Secret</a:t>
            </a: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4357768" y="4191000"/>
            <a:ext cx="0" cy="571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V="1">
            <a:off x="4357768" y="3263900"/>
            <a:ext cx="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V="1">
            <a:off x="4357768" y="2197100"/>
            <a:ext cx="0" cy="673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6835217" y="1333500"/>
            <a:ext cx="1756891" cy="789960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Hierarchical</a:t>
            </a:r>
          </a:p>
          <a:p>
            <a:pPr algn="ctr"/>
            <a:r>
              <a:rPr lang="en-US" sz="2400" dirty="0">
                <a:solidFill>
                  <a:srgbClr val="FF0000"/>
                </a:solidFill>
              </a:rPr>
              <a:t>Classes</a:t>
            </a:r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 flipV="1">
            <a:off x="2046287" y="1876425"/>
            <a:ext cx="0" cy="3149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1339850" y="5305425"/>
            <a:ext cx="141287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/>
              <a:t>can-flow</a:t>
            </a:r>
          </a:p>
        </p:txBody>
      </p:sp>
      <p:sp>
        <p:nvSpPr>
          <p:cNvPr id="19" name="Rectangle 13"/>
          <p:cNvSpPr txBox="1">
            <a:spLocks noChangeArrowheads="1"/>
          </p:cNvSpPr>
          <p:nvPr/>
        </p:nvSpPr>
        <p:spPr bwMode="auto">
          <a:xfrm>
            <a:off x="4911725" y="5524500"/>
            <a:ext cx="4510875" cy="701346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marL="0" marR="0" lvl="0" indent="0" algn="ctr" eaLnBrk="0" latinLnBrk="0" hangingPunct="0">
              <a:lnSpc>
                <a:spcPct val="88000"/>
              </a:lnSpc>
              <a:buClr>
                <a:srgbClr val="000000"/>
              </a:buClr>
              <a:buSzPct val="45000"/>
              <a:buFontTx/>
              <a:buNone/>
              <a:tabLst/>
              <a:defRPr/>
            </a:pPr>
            <a:r>
              <a:rPr lang="en-US" sz="2400" smtClean="0">
                <a:solidFill>
                  <a:srgbClr val="FF0000"/>
                </a:solidFill>
              </a:rPr>
              <a:t>reflexive and transitive edges are implied but not shown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3316288" y="1577975"/>
            <a:ext cx="27527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{ARMY, CRYPTO}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259228" y="1276350"/>
            <a:ext cx="2218556" cy="789960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Compartments</a:t>
            </a:r>
          </a:p>
          <a:p>
            <a:pPr algn="ctr"/>
            <a:r>
              <a:rPr lang="en-US" sz="2400">
                <a:solidFill>
                  <a:srgbClr val="FF0000"/>
                </a:solidFill>
              </a:rPr>
              <a:t>and Categories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1238250" y="3533775"/>
            <a:ext cx="1398588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{ARMY }</a:t>
            </a: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6376988" y="3546475"/>
            <a:ext cx="16859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{CRYPTO}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4471988" y="5413375"/>
            <a:ext cx="415925" cy="41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25" name="Line 8"/>
          <p:cNvSpPr>
            <a:spLocks noChangeShapeType="1"/>
          </p:cNvSpPr>
          <p:nvPr/>
        </p:nvSpPr>
        <p:spPr bwMode="auto">
          <a:xfrm flipH="1">
            <a:off x="1987550" y="2060575"/>
            <a:ext cx="26670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9"/>
          <p:cNvSpPr>
            <a:spLocks noChangeShapeType="1"/>
          </p:cNvSpPr>
          <p:nvPr/>
        </p:nvSpPr>
        <p:spPr bwMode="auto">
          <a:xfrm>
            <a:off x="2012950" y="4016375"/>
            <a:ext cx="2590800" cy="1244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4654550" y="3990975"/>
            <a:ext cx="2641600" cy="1320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4654550" y="2060575"/>
            <a:ext cx="2641600" cy="1371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259228" y="1276350"/>
            <a:ext cx="2218556" cy="789960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>
                <a:solidFill>
                  <a:srgbClr val="FF0000"/>
                </a:solidFill>
              </a:rPr>
              <a:t>Compartments</a:t>
            </a:r>
          </a:p>
          <a:p>
            <a:pPr algn="ctr"/>
            <a:r>
              <a:rPr lang="en-US" sz="2400">
                <a:solidFill>
                  <a:srgbClr val="FF0000"/>
                </a:solidFill>
              </a:rPr>
              <a:t>and Categories</a:t>
            </a:r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225800" y="1695450"/>
            <a:ext cx="33528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{ARMY, NUCLEAR, CRYPTO}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704850" y="2889250"/>
            <a:ext cx="22733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{ARMY, NUCLEAR}</a:t>
            </a:r>
          </a:p>
        </p:txBody>
      </p:sp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3860800" y="2901950"/>
            <a:ext cx="21082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{ARMY, CRYPTO}</a:t>
            </a: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7016750" y="2876550"/>
            <a:ext cx="25527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{NUCLEAR, CRYPTO}</a:t>
            </a: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1352550" y="4171950"/>
            <a:ext cx="10287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{ARMY}</a:t>
            </a: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4178300" y="4159250"/>
            <a:ext cx="14732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{NUCLEAR}</a:t>
            </a: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7562850" y="4159250"/>
            <a:ext cx="13081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{CRYPTO}</a:t>
            </a:r>
          </a:p>
        </p:txBody>
      </p:sp>
      <p:sp>
        <p:nvSpPr>
          <p:cNvPr id="31" name="Rectangle 11"/>
          <p:cNvSpPr>
            <a:spLocks noChangeArrowheads="1"/>
          </p:cNvSpPr>
          <p:nvPr/>
        </p:nvSpPr>
        <p:spPr bwMode="auto">
          <a:xfrm>
            <a:off x="4737100" y="5403850"/>
            <a:ext cx="355600" cy="3349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{}</a:t>
            </a:r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H="1" flipV="1">
            <a:off x="1917700" y="4527550"/>
            <a:ext cx="3009900" cy="889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3"/>
          <p:cNvSpPr>
            <a:spLocks noChangeShapeType="1"/>
          </p:cNvSpPr>
          <p:nvPr/>
        </p:nvSpPr>
        <p:spPr bwMode="auto">
          <a:xfrm flipV="1">
            <a:off x="4902200" y="4476750"/>
            <a:ext cx="0" cy="9271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14"/>
          <p:cNvSpPr>
            <a:spLocks noChangeShapeType="1"/>
          </p:cNvSpPr>
          <p:nvPr/>
        </p:nvSpPr>
        <p:spPr bwMode="auto">
          <a:xfrm flipV="1">
            <a:off x="4902200" y="4489450"/>
            <a:ext cx="3251200" cy="914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"/>
          <p:cNvSpPr>
            <a:spLocks noChangeShapeType="1"/>
          </p:cNvSpPr>
          <p:nvPr/>
        </p:nvSpPr>
        <p:spPr bwMode="auto">
          <a:xfrm flipV="1">
            <a:off x="1905000" y="3181350"/>
            <a:ext cx="0" cy="901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16"/>
          <p:cNvSpPr>
            <a:spLocks noChangeShapeType="1"/>
          </p:cNvSpPr>
          <p:nvPr/>
        </p:nvSpPr>
        <p:spPr bwMode="auto">
          <a:xfrm flipV="1">
            <a:off x="8191500" y="3219450"/>
            <a:ext cx="0" cy="8509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17"/>
          <p:cNvSpPr>
            <a:spLocks noChangeShapeType="1"/>
          </p:cNvSpPr>
          <p:nvPr/>
        </p:nvSpPr>
        <p:spPr bwMode="auto">
          <a:xfrm flipV="1">
            <a:off x="1917700" y="1974850"/>
            <a:ext cx="295910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 flipV="1">
            <a:off x="4902200" y="1974850"/>
            <a:ext cx="0" cy="838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9"/>
          <p:cNvSpPr>
            <a:spLocks noChangeShapeType="1"/>
          </p:cNvSpPr>
          <p:nvPr/>
        </p:nvSpPr>
        <p:spPr bwMode="auto">
          <a:xfrm flipH="1" flipV="1">
            <a:off x="4876800" y="1974850"/>
            <a:ext cx="33020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20"/>
          <p:cNvSpPr>
            <a:spLocks noChangeShapeType="1"/>
          </p:cNvSpPr>
          <p:nvPr/>
        </p:nvSpPr>
        <p:spPr bwMode="auto">
          <a:xfrm flipH="1" flipV="1">
            <a:off x="1854200" y="3194050"/>
            <a:ext cx="30734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Line 21"/>
          <p:cNvSpPr>
            <a:spLocks noChangeShapeType="1"/>
          </p:cNvSpPr>
          <p:nvPr/>
        </p:nvSpPr>
        <p:spPr bwMode="auto">
          <a:xfrm flipV="1">
            <a:off x="4927600" y="3194050"/>
            <a:ext cx="32639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22"/>
          <p:cNvSpPr>
            <a:spLocks noChangeShapeType="1"/>
          </p:cNvSpPr>
          <p:nvPr/>
        </p:nvSpPr>
        <p:spPr bwMode="auto">
          <a:xfrm flipV="1">
            <a:off x="1917700" y="3194050"/>
            <a:ext cx="30099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23"/>
          <p:cNvSpPr>
            <a:spLocks noChangeShapeType="1"/>
          </p:cNvSpPr>
          <p:nvPr/>
        </p:nvSpPr>
        <p:spPr bwMode="auto">
          <a:xfrm flipH="1" flipV="1">
            <a:off x="4889500" y="3194050"/>
            <a:ext cx="3327400" cy="876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dirty="0" smtClean="0"/>
              <a:t>Lattice Structures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7415932" y="1276350"/>
            <a:ext cx="2148024" cy="1159292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Hierarchical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Classes with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Compartments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1616075" y="2524125"/>
            <a:ext cx="56673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TS</a:t>
            </a:r>
          </a:p>
        </p:txBody>
      </p:sp>
      <p:sp>
        <p:nvSpPr>
          <p:cNvPr id="44" name="Rectangle 5"/>
          <p:cNvSpPr>
            <a:spLocks noChangeArrowheads="1"/>
          </p:cNvSpPr>
          <p:nvPr/>
        </p:nvSpPr>
        <p:spPr bwMode="auto">
          <a:xfrm>
            <a:off x="1708150" y="4264025"/>
            <a:ext cx="381000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S</a:t>
            </a:r>
          </a:p>
        </p:txBody>
      </p:sp>
      <p:sp>
        <p:nvSpPr>
          <p:cNvPr id="45" name="Line 6"/>
          <p:cNvSpPr>
            <a:spLocks noChangeShapeType="1"/>
          </p:cNvSpPr>
          <p:nvPr/>
        </p:nvSpPr>
        <p:spPr bwMode="auto">
          <a:xfrm>
            <a:off x="1911350" y="3019425"/>
            <a:ext cx="0" cy="1130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7"/>
          <p:cNvSpPr>
            <a:spLocks noChangeArrowheads="1"/>
          </p:cNvSpPr>
          <p:nvPr/>
        </p:nvSpPr>
        <p:spPr bwMode="auto">
          <a:xfrm>
            <a:off x="4222750" y="2079625"/>
            <a:ext cx="9413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{A,B}</a:t>
            </a:r>
          </a:p>
        </p:txBody>
      </p:sp>
      <p:sp>
        <p:nvSpPr>
          <p:cNvPr id="47" name="Rectangle 8"/>
          <p:cNvSpPr>
            <a:spLocks noChangeArrowheads="1"/>
          </p:cNvSpPr>
          <p:nvPr/>
        </p:nvSpPr>
        <p:spPr bwMode="auto">
          <a:xfrm>
            <a:off x="4510088" y="4213225"/>
            <a:ext cx="415925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{}</a:t>
            </a:r>
          </a:p>
        </p:txBody>
      </p:sp>
      <p:sp>
        <p:nvSpPr>
          <p:cNvPr id="48" name="Rectangle 9"/>
          <p:cNvSpPr>
            <a:spLocks noChangeArrowheads="1"/>
          </p:cNvSpPr>
          <p:nvPr/>
        </p:nvSpPr>
        <p:spPr bwMode="auto">
          <a:xfrm>
            <a:off x="3486150" y="3159125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{A}</a:t>
            </a:r>
          </a:p>
        </p:txBody>
      </p:sp>
      <p:sp>
        <p:nvSpPr>
          <p:cNvPr id="49" name="Rectangle 10"/>
          <p:cNvSpPr>
            <a:spLocks noChangeArrowheads="1"/>
          </p:cNvSpPr>
          <p:nvPr/>
        </p:nvSpPr>
        <p:spPr bwMode="auto">
          <a:xfrm>
            <a:off x="5454650" y="3133725"/>
            <a:ext cx="636588" cy="4191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{B}</a:t>
            </a:r>
          </a:p>
        </p:txBody>
      </p:sp>
      <p:sp>
        <p:nvSpPr>
          <p:cNvPr id="50" name="Line 11"/>
          <p:cNvSpPr>
            <a:spLocks noChangeShapeType="1"/>
          </p:cNvSpPr>
          <p:nvPr/>
        </p:nvSpPr>
        <p:spPr bwMode="auto">
          <a:xfrm flipH="1">
            <a:off x="3790950" y="2549525"/>
            <a:ext cx="927100" cy="431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4692650" y="2574925"/>
            <a:ext cx="927100" cy="406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13"/>
          <p:cNvSpPr>
            <a:spLocks noChangeShapeType="1"/>
          </p:cNvSpPr>
          <p:nvPr/>
        </p:nvSpPr>
        <p:spPr bwMode="auto">
          <a:xfrm>
            <a:off x="3867150" y="3641725"/>
            <a:ext cx="825500" cy="520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14"/>
          <p:cNvSpPr>
            <a:spLocks noChangeShapeType="1"/>
          </p:cNvSpPr>
          <p:nvPr/>
        </p:nvSpPr>
        <p:spPr bwMode="auto">
          <a:xfrm flipV="1">
            <a:off x="4743450" y="3565525"/>
            <a:ext cx="914400" cy="6223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5"/>
          <p:cNvSpPr>
            <a:spLocks noChangeArrowheads="1"/>
          </p:cNvSpPr>
          <p:nvPr/>
        </p:nvSpPr>
        <p:spPr bwMode="auto">
          <a:xfrm>
            <a:off x="7226300" y="5219700"/>
            <a:ext cx="2527288" cy="745589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</p:spPr>
        <p:txBody>
          <a:bodyPr wrap="square" lIns="63500" tIns="25400" rIns="63500" bIns="25400">
            <a:spAutoFit/>
          </a:bodyPr>
          <a:lstStyle/>
          <a:p>
            <a:pPr algn="ctr">
              <a:lnSpc>
                <a:spcPct val="94000"/>
              </a:lnSpc>
              <a:defRPr/>
            </a:pPr>
            <a:r>
              <a:rPr lang="en-US" sz="2400" dirty="0">
                <a:solidFill>
                  <a:srgbClr val="FF0000"/>
                </a:solidFill>
              </a:rPr>
              <a:t>product of 2 lattices is a lattice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9499</TotalTime>
  <Words>1723</Words>
  <Application>Microsoft Office PowerPoint</Application>
  <PresentationFormat>Custom</PresentationFormat>
  <Paragraphs>628</Paragraphs>
  <Slides>44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44</vt:i4>
      </vt:variant>
    </vt:vector>
  </HeadingPairs>
  <TitlesOfParts>
    <vt:vector size="58" baseType="lpstr">
      <vt:lpstr>Malgun Gothic</vt:lpstr>
      <vt:lpstr>Arial</vt:lpstr>
      <vt:lpstr>Bitstream Charter</vt:lpstr>
      <vt:lpstr>Calibri</vt:lpstr>
      <vt:lpstr>Courier New</vt:lpstr>
      <vt:lpstr>ＭＳ Ｐゴシック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1127</cp:revision>
  <cp:lastPrinted>2016-01-14T23:49:42Z</cp:lastPrinted>
  <dcterms:created xsi:type="dcterms:W3CDTF">2010-02-19T20:53:39Z</dcterms:created>
  <dcterms:modified xsi:type="dcterms:W3CDTF">2018-02-12T19:24:02Z</dcterms:modified>
</cp:coreProperties>
</file>