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258300" cy="6997700"/>
  <p:notesSz cx="6997700" cy="92583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62" y="-108"/>
      </p:cViewPr>
      <p:guideLst>
        <p:guide orient="horz" pos="2204"/>
        <p:guide pos="29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25550" y="439738"/>
            <a:ext cx="1454150" cy="2317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225550" y="57150"/>
            <a:ext cx="13970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INFS 762 Fall 1993</a:t>
            </a:r>
          </a:p>
          <a:p>
            <a:pPr>
              <a:lnSpc>
                <a:spcPct val="102000"/>
              </a:lnSpc>
            </a:pPr>
            <a:r>
              <a:rPr lang="en-US" sz="900" b="0"/>
              <a:t>The Chinese Wall Lattice</a:t>
            </a:r>
          </a:p>
        </p:txBody>
      </p:sp>
      <p:sp useBgFill="1">
        <p:nvSpPr>
          <p:cNvPr id="3076" name="Rectangle 4"/>
          <p:cNvSpPr>
            <a:spLocks noChangeArrowheads="1"/>
          </p:cNvSpPr>
          <p:nvPr/>
        </p:nvSpPr>
        <p:spPr bwMode="auto">
          <a:xfrm>
            <a:off x="1225550" y="4464050"/>
            <a:ext cx="1184275" cy="1905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© 1993 Ravi Sandhu</a:t>
            </a:r>
          </a:p>
        </p:txBody>
      </p:sp>
      <p:sp useBgFill="1">
        <p:nvSpPr>
          <p:cNvPr id="3077" name="Rectangle 5"/>
          <p:cNvSpPr>
            <a:spLocks noChangeArrowheads="1"/>
          </p:cNvSpPr>
          <p:nvPr/>
        </p:nvSpPr>
        <p:spPr bwMode="auto">
          <a:xfrm>
            <a:off x="1225550" y="8502650"/>
            <a:ext cx="1184275" cy="1905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© 1993 Ravi Sandhu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7450" y="577850"/>
            <a:ext cx="4635500" cy="349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738" y="2173288"/>
            <a:ext cx="7870825" cy="1500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063" y="3965575"/>
            <a:ext cx="6480175" cy="1787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950" y="742950"/>
            <a:ext cx="2082800" cy="5508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742950"/>
            <a:ext cx="6096000" cy="5508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4497388"/>
            <a:ext cx="7869237" cy="13890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838" y="2965450"/>
            <a:ext cx="7869237" cy="15319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5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80988"/>
            <a:ext cx="8331200" cy="1165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550" y="1566863"/>
            <a:ext cx="4089400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" y="2219325"/>
            <a:ext cx="40894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566863"/>
            <a:ext cx="4090987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219325"/>
            <a:ext cx="4090987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79400"/>
            <a:ext cx="3044825" cy="11842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0" y="279400"/>
            <a:ext cx="5175250" cy="59721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550" y="1463675"/>
            <a:ext cx="3044825" cy="4787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513" y="4899025"/>
            <a:ext cx="5554662" cy="577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14513" y="625475"/>
            <a:ext cx="5554662" cy="419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4513" y="5476875"/>
            <a:ext cx="5554662" cy="820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0150" y="742950"/>
            <a:ext cx="4368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Slide Title Goes Here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096250" y="133350"/>
            <a:ext cx="9017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228600" indent="-228600" algn="r">
              <a:lnSpc>
                <a:spcPct val="130000"/>
              </a:lnSpc>
              <a:spcBef>
                <a:spcPct val="65000"/>
              </a:spcBef>
            </a:pPr>
            <a:fld id="{7F5D1E03-24BC-415F-A918-B282DD00A53A}" type="slidenum">
              <a:rPr lang="en-US" sz="900" b="0"/>
              <a:pPr marL="228600" indent="-228600" algn="r">
                <a:lnSpc>
                  <a:spcPct val="130000"/>
                </a:lnSpc>
                <a:spcBef>
                  <a:spcPct val="65000"/>
                </a:spcBef>
              </a:pPr>
              <a:t>‹#›</a:t>
            </a:fld>
            <a:endParaRPr lang="en-US" sz="900" b="0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34950" y="1492250"/>
            <a:ext cx="880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30650" y="577850"/>
            <a:ext cx="1422400" cy="457200"/>
          </a:xfrm>
          <a:noFill/>
          <a:ln/>
        </p:spPr>
        <p:txBody>
          <a:bodyPr/>
          <a:lstStyle/>
          <a:p>
            <a:r>
              <a:rPr lang="en-US"/>
              <a:t>TOPIC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16050" y="2597150"/>
            <a:ext cx="64770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b="0"/>
              <a:t>THE CHINESE WALL LATTICE</a:t>
            </a:r>
          </a:p>
          <a:p>
            <a:pPr algn="ctr">
              <a:lnSpc>
                <a:spcPct val="85000"/>
              </a:lnSpc>
            </a:pPr>
            <a:endParaRPr lang="en-US" sz="3600" b="0"/>
          </a:p>
          <a:p>
            <a:pPr algn="ctr">
              <a:lnSpc>
                <a:spcPct val="85000"/>
              </a:lnSpc>
            </a:pPr>
            <a:r>
              <a:rPr lang="en-US" sz="3600" b="0"/>
              <a:t>Ravi Sandhu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47650" y="3905250"/>
            <a:ext cx="8636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USER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1276350" y="2457450"/>
            <a:ext cx="1524000" cy="1549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276350" y="3981450"/>
            <a:ext cx="1524000" cy="1549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250950" y="3981450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041650" y="2406650"/>
            <a:ext cx="18288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PRINCIPAL1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067050" y="3829050"/>
            <a:ext cx="17272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PRINCIPALi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067050" y="5327650"/>
            <a:ext cx="18288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PRINCIPALn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5086350" y="2533650"/>
            <a:ext cx="1727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5086350" y="3981450"/>
            <a:ext cx="1727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5086350" y="5480050"/>
            <a:ext cx="1727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5086350" y="1924050"/>
            <a:ext cx="16764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111750" y="2508250"/>
            <a:ext cx="1574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V="1">
            <a:off x="5111750" y="3549650"/>
            <a:ext cx="16510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5111750" y="3956050"/>
            <a:ext cx="16256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5111750" y="5022850"/>
            <a:ext cx="1625600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5111750" y="5480050"/>
            <a:ext cx="16002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6902450" y="2127250"/>
            <a:ext cx="20574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PRINCIPAL1's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SUBJECTS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902450" y="3702050"/>
            <a:ext cx="19812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PRINCIPALi's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SUBJECTS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6902450" y="5175250"/>
            <a:ext cx="20828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PRINCIPALn's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SUBJECTS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0450" y="2800350"/>
            <a:ext cx="7302500" cy="1371600"/>
          </a:xfrm>
          <a:noFill/>
          <a:ln w="508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94000"/>
              </a:lnSpc>
              <a:spcBef>
                <a:spcPct val="47000"/>
              </a:spcBef>
            </a:pPr>
            <a:r>
              <a:rPr lang="en-US"/>
              <a:t>Principals are subjects</a:t>
            </a:r>
          </a:p>
          <a:p>
            <a:pPr marL="482600" indent="-482600">
              <a:lnSpc>
                <a:spcPct val="94000"/>
              </a:lnSpc>
              <a:spcBef>
                <a:spcPct val="47000"/>
              </a:spcBef>
            </a:pPr>
            <a:r>
              <a:rPr lang="en-US"/>
              <a:t>Users are not subjects</a:t>
            </a:r>
          </a:p>
          <a:p>
            <a:pPr marL="482600" indent="-482600">
              <a:lnSpc>
                <a:spcPct val="94000"/>
              </a:lnSpc>
              <a:spcBef>
                <a:spcPct val="47000"/>
              </a:spcBef>
              <a:buFontTx/>
              <a:buNone/>
            </a:pPr>
            <a:r>
              <a:rPr lang="en-US"/>
              <a:t>	Users are collections of principals (subjects)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79450" y="3803650"/>
            <a:ext cx="91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1784350" y="24320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625850" y="4210050"/>
            <a:ext cx="218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ALICE.BANK A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1835150" y="3422650"/>
            <a:ext cx="152400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600450" y="3244850"/>
            <a:ext cx="345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ALICE.OIL COMPANY X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809750" y="3930650"/>
            <a:ext cx="14986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600450" y="2355850"/>
            <a:ext cx="50292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ALICE.BANK A &amp; OIL COMPANY X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1835150" y="3956050"/>
            <a:ext cx="13716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3702050" y="514985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ALICE.nothing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895350" y="6076950"/>
            <a:ext cx="939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3816350" y="6076950"/>
            <a:ext cx="1955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PRINCIPALS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44650" y="742950"/>
            <a:ext cx="6019800" cy="457200"/>
          </a:xfrm>
          <a:noFill/>
          <a:ln/>
        </p:spPr>
        <p:txBody>
          <a:bodyPr/>
          <a:lstStyle/>
          <a:p>
            <a:r>
              <a:rPr lang="en-US"/>
              <a:t>LATTICE INTERPRETATION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25650" y="2393950"/>
            <a:ext cx="5346700" cy="1371600"/>
          </a:xfrm>
          <a:noFill/>
          <a:ln w="508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94000"/>
              </a:lnSpc>
              <a:spcBef>
                <a:spcPct val="47000"/>
              </a:spcBef>
            </a:pPr>
            <a:r>
              <a:rPr lang="en-US"/>
              <a:t>dynamic creation of principals</a:t>
            </a:r>
          </a:p>
          <a:p>
            <a:pPr marL="482600" indent="-482600">
              <a:lnSpc>
                <a:spcPct val="94000"/>
              </a:lnSpc>
              <a:spcBef>
                <a:spcPct val="47000"/>
              </a:spcBef>
              <a:buFontTx/>
              <a:buNone/>
            </a:pPr>
            <a:r>
              <a:rPr lang="en-US"/>
              <a:t>	rather than</a:t>
            </a:r>
          </a:p>
          <a:p>
            <a:pPr marL="482600" indent="-482600">
              <a:lnSpc>
                <a:spcPct val="94000"/>
              </a:lnSpc>
              <a:spcBef>
                <a:spcPct val="47000"/>
              </a:spcBef>
              <a:buFontTx/>
              <a:buNone/>
            </a:pPr>
            <a:r>
              <a:rPr lang="en-US"/>
              <a:t>	dynamic labelling of subjects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7050" y="742950"/>
            <a:ext cx="5715000" cy="457200"/>
          </a:xfrm>
          <a:noFill/>
          <a:ln/>
        </p:spPr>
        <p:txBody>
          <a:bodyPr/>
          <a:lstStyle/>
          <a:p>
            <a:r>
              <a:rPr lang="en-US"/>
              <a:t>CHINESE WALL EXAMPLE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V="1">
            <a:off x="4235450" y="2305050"/>
            <a:ext cx="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5556250" y="27622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870450" y="36385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242050" y="36131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4845050" y="36385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2774950" y="27749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089150" y="36512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3460750" y="36258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2063750" y="36512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749550" y="278765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704850" y="3244850"/>
            <a:ext cx="10922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BANKS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6165850" y="3194050"/>
            <a:ext cx="24384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OIL COMPANIES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1974850" y="43116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3422650" y="43116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4794250" y="42862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X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6140450" y="42862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Y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5950" y="717550"/>
            <a:ext cx="5538788" cy="517525"/>
          </a:xfrm>
          <a:noFill/>
          <a:ln/>
        </p:spPr>
        <p:txBody>
          <a:bodyPr/>
          <a:lstStyle/>
          <a:p>
            <a:r>
              <a:rPr lang="en-US"/>
              <a:t>CHINESE WALL LATTICE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752850" y="4921250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-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7588250" y="4870450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-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946650" y="4895850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X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369050" y="4895850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Y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702050" y="3270250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X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4895850" y="3244850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Y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191250" y="3270250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X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7512050" y="3270250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Y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5226050" y="1746250"/>
            <a:ext cx="14986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SYSHIGH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226050" y="6343650"/>
            <a:ext cx="14478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SYSLOW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H="1">
            <a:off x="4095750" y="2178050"/>
            <a:ext cx="1879600" cy="8890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6000750" y="2152650"/>
            <a:ext cx="1854200" cy="9144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>
            <a:off x="5289550" y="2178050"/>
            <a:ext cx="711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6000750" y="2152650"/>
            <a:ext cx="584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 flipV="1">
            <a:off x="3917950" y="5403850"/>
            <a:ext cx="2057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V="1">
            <a:off x="5975350" y="5403850"/>
            <a:ext cx="1930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V="1">
            <a:off x="5975350" y="5353050"/>
            <a:ext cx="6604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 flipH="1" flipV="1">
            <a:off x="5213350" y="5403850"/>
            <a:ext cx="762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3994150" y="3702050"/>
            <a:ext cx="0" cy="116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3968750" y="3702050"/>
            <a:ext cx="12446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H="1">
            <a:off x="3994150" y="3727450"/>
            <a:ext cx="1219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5213350" y="3702050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H="1">
            <a:off x="6610350" y="3727450"/>
            <a:ext cx="1193800" cy="104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7829550" y="370205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 flipV="1">
            <a:off x="6635750" y="3651250"/>
            <a:ext cx="1168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H="1">
            <a:off x="5213350" y="3676650"/>
            <a:ext cx="14224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1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4425950"/>
            <a:ext cx="3238500" cy="1704975"/>
          </a:xfr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88000"/>
              </a:lnSpc>
              <a:spcBef>
                <a:spcPct val="43000"/>
              </a:spcBef>
              <a:buFontTx/>
              <a:buNone/>
            </a:pPr>
            <a:r>
              <a:rPr lang="en-US"/>
              <a:t>The high water mark of a user's principal can float up so long as it remain below SYSHIGH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79450" y="3803650"/>
            <a:ext cx="91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1784350" y="24320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625850" y="4210050"/>
            <a:ext cx="218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ALICE.BANK A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1835150" y="3422650"/>
            <a:ext cx="152400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600450" y="3244850"/>
            <a:ext cx="3454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ALICE.OIL COMPANY X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1809750" y="3930650"/>
            <a:ext cx="14986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600450" y="2355850"/>
            <a:ext cx="50292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ALICE.BANK A &amp; OIL COMPANY X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1835150" y="3956050"/>
            <a:ext cx="13716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702050" y="514985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ALICE.nothing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895350" y="6076950"/>
            <a:ext cx="939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816350" y="6076950"/>
            <a:ext cx="1955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PRINCIPALS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212850" y="3879850"/>
            <a:ext cx="6350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2114550" y="24828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879850" y="2432050"/>
            <a:ext cx="26670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JOE.TOP-SECRET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2165350" y="35496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930650" y="3321050"/>
            <a:ext cx="19558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JOE.SECRET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139950" y="39814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905250" y="5149850"/>
            <a:ext cx="29464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JOE.UNCLASSIFIED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930650" y="4235450"/>
            <a:ext cx="29718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JOE.CONFIDENTIAL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2139950" y="40068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1047750" y="6076950"/>
            <a:ext cx="939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3968750" y="6076950"/>
            <a:ext cx="1955800" cy="3937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PRINCIPALS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0" y="742950"/>
            <a:ext cx="7213600" cy="457200"/>
          </a:xfrm>
          <a:noFill/>
          <a:ln/>
        </p:spPr>
        <p:txBody>
          <a:bodyPr/>
          <a:lstStyle/>
          <a:p>
            <a:r>
              <a:rPr lang="en-US"/>
              <a:t>USERS, PRINCIPALS, SUBJECTS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8850" y="2724150"/>
            <a:ext cx="7531100" cy="1536700"/>
          </a:xfrm>
          <a:noFill/>
          <a:ln w="508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94000"/>
              </a:lnSpc>
              <a:spcBef>
                <a:spcPct val="47000"/>
              </a:spcBef>
            </a:pPr>
            <a:r>
              <a:rPr lang="en-US"/>
              <a:t>The Bell-LaPadula star-property is applied not to Joe but rather to Joe's principals</a:t>
            </a:r>
          </a:p>
          <a:p>
            <a:pPr marL="482600" indent="-482600">
              <a:lnSpc>
                <a:spcPct val="94000"/>
              </a:lnSpc>
              <a:spcBef>
                <a:spcPct val="47000"/>
              </a:spcBef>
            </a:pPr>
            <a:r>
              <a:rPr lang="en-US"/>
              <a:t>Similarly, the Brewer-Nash star-property applies not to Alice but to Alice's principals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17850" y="742950"/>
            <a:ext cx="3073400" cy="457200"/>
          </a:xfrm>
          <a:noFill/>
          <a:ln/>
        </p:spPr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0850" y="2266950"/>
            <a:ext cx="5981700" cy="3429000"/>
          </a:xfrm>
          <a:noFill/>
          <a:ln w="508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/>
              <a:t>The Chinese Wall policy is just another lattice-based information flow policy</a:t>
            </a:r>
          </a:p>
          <a:p>
            <a:pPr marL="482600" indent="-482600">
              <a:spcBef>
                <a:spcPct val="45000"/>
              </a:spcBef>
            </a:pPr>
            <a:r>
              <a:rPr lang="en-US"/>
              <a:t>To properly understand and enforce Information Security policies we must distinguish between</a:t>
            </a:r>
          </a:p>
          <a:p>
            <a:pPr marL="927100" lvl="1" indent="-330200">
              <a:spcBef>
                <a:spcPct val="45000"/>
              </a:spcBef>
              <a:buFontTx/>
              <a:buChar char="•"/>
            </a:pPr>
            <a:r>
              <a:rPr lang="en-US" sz="2400"/>
              <a:t>policy applied to users, and</a:t>
            </a:r>
          </a:p>
          <a:p>
            <a:pPr marL="927100" lvl="1" indent="-330200">
              <a:spcBef>
                <a:spcPct val="45000"/>
              </a:spcBef>
              <a:buFontTx/>
              <a:buChar char="•"/>
            </a:pPr>
            <a:r>
              <a:rPr lang="en-US" sz="2400"/>
              <a:t>policy applied to principals and subjects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8350" y="742950"/>
            <a:ext cx="5232400" cy="457200"/>
          </a:xfrm>
          <a:noFill/>
          <a:ln/>
        </p:spPr>
        <p:txBody>
          <a:bodyPr/>
          <a:lstStyle/>
          <a:p>
            <a:r>
              <a:rPr lang="en-US"/>
              <a:t>CHINESE WALL POLICY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9050" y="2292350"/>
            <a:ext cx="6845300" cy="24257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4000"/>
              </a:spcBef>
            </a:pPr>
            <a:r>
              <a:rPr lang="en-US"/>
              <a:t>Example of a commercial security policy for confidentiality</a:t>
            </a:r>
          </a:p>
          <a:p>
            <a:pPr marL="482600" indent="-482600">
              <a:lnSpc>
                <a:spcPct val="89000"/>
              </a:lnSpc>
              <a:spcBef>
                <a:spcPct val="44000"/>
              </a:spcBef>
            </a:pPr>
            <a:r>
              <a:rPr lang="en-US"/>
              <a:t>Mixture of free choice (discretionary) and mandatory controls</a:t>
            </a:r>
          </a:p>
          <a:p>
            <a:pPr marL="482600" indent="-482600">
              <a:lnSpc>
                <a:spcPct val="89000"/>
              </a:lnSpc>
              <a:spcBef>
                <a:spcPct val="44000"/>
              </a:spcBef>
            </a:pPr>
            <a:r>
              <a:rPr lang="en-US"/>
              <a:t>Requires some kind of dynamic labelling</a:t>
            </a:r>
          </a:p>
          <a:p>
            <a:pPr marL="482600" indent="-482600">
              <a:lnSpc>
                <a:spcPct val="89000"/>
              </a:lnSpc>
              <a:spcBef>
                <a:spcPct val="44000"/>
              </a:spcBef>
            </a:pPr>
            <a:r>
              <a:rPr lang="en-US"/>
              <a:t>Introduced by Brewer-Nash in Oakland '89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8350" y="742950"/>
            <a:ext cx="5232400" cy="457200"/>
          </a:xfrm>
          <a:noFill/>
          <a:ln/>
        </p:spPr>
        <p:txBody>
          <a:bodyPr/>
          <a:lstStyle/>
          <a:p>
            <a:r>
              <a:rPr lang="en-US"/>
              <a:t>CHINESE WALL POLICY</a:t>
            </a: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flipV="1">
            <a:off x="5708650" y="2254250"/>
            <a:ext cx="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5708650" y="30416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5022850" y="39179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394450" y="38925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4997450" y="39179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5708650" y="39179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8324850" y="30797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7639050" y="39179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9010650" y="38925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7613650" y="39179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8324850" y="39179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2952750" y="30797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2266950" y="39560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3638550" y="39306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2241550" y="39560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2952750" y="39560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2927350" y="3092450"/>
            <a:ext cx="5372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5708650" y="4311650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5035550" y="53530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6407150" y="53276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5010150" y="53530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5721350" y="53530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85750" y="3460750"/>
            <a:ext cx="16510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COMPANY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DATASETS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6838950" y="5645150"/>
            <a:ext cx="17526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INDIVIDUAL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OBJECTS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4743450" y="183515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ALL OBJECTS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52450" y="2190750"/>
            <a:ext cx="34925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algn="ctr">
              <a:lnSpc>
                <a:spcPct val="96000"/>
              </a:lnSpc>
              <a:spcBef>
                <a:spcPct val="48000"/>
              </a:spcBef>
            </a:pPr>
            <a:r>
              <a:rPr lang="en-US" sz="2400"/>
              <a:t>CONFLICT OF INTEREST CLASSES</a:t>
            </a:r>
          </a:p>
        </p:txBody>
      </p:sp>
      <p:sp>
        <p:nvSpPr>
          <p:cNvPr id="6173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5213350"/>
            <a:ext cx="3949700" cy="1333500"/>
          </a:xfr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88000"/>
              </a:lnSpc>
              <a:spcBef>
                <a:spcPct val="43000"/>
              </a:spcBef>
              <a:buFontTx/>
              <a:buNone/>
            </a:pPr>
            <a:r>
              <a:rPr lang="en-US"/>
              <a:t>A consultant can access information about at most one company in each conflict of interest class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7050" y="742950"/>
            <a:ext cx="5715000" cy="457200"/>
          </a:xfrm>
          <a:noFill/>
          <a:ln/>
        </p:spPr>
        <p:txBody>
          <a:bodyPr/>
          <a:lstStyle/>
          <a:p>
            <a:r>
              <a:rPr lang="en-US"/>
              <a:t>CHINESE WALL EXAMPLE</a:t>
            </a: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 flipV="1">
            <a:off x="4235450" y="2305050"/>
            <a:ext cx="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5556250" y="27622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870450" y="36385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6242050" y="36131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4845050" y="36385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774950" y="27749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089150" y="36512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3460750" y="36258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2063750" y="36512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749550" y="278765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704850" y="3244850"/>
            <a:ext cx="10922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BANKS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6165850" y="3194050"/>
            <a:ext cx="24384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OIL COMPANIES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1974850" y="43116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3422650" y="43116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4794250" y="42862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X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6140450" y="42862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Y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3550" y="742950"/>
            <a:ext cx="3302000" cy="457200"/>
          </a:xfrm>
          <a:noFill/>
          <a:ln/>
        </p:spPr>
        <p:txBody>
          <a:bodyPr/>
          <a:lstStyle/>
          <a:p>
            <a:r>
              <a:rPr lang="en-US"/>
              <a:t>READ ACCESS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66850" y="2266950"/>
            <a:ext cx="6515100" cy="35306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3000"/>
              </a:spcBef>
              <a:buFontTx/>
              <a:buNone/>
            </a:pPr>
            <a:r>
              <a:rPr lang="en-US"/>
              <a:t>BREWER-NASH SIMPLE SECURITY</a:t>
            </a:r>
          </a:p>
          <a:p>
            <a:pPr marL="482600" indent="-482600">
              <a:lnSpc>
                <a:spcPct val="88000"/>
              </a:lnSpc>
              <a:spcBef>
                <a:spcPct val="43000"/>
              </a:spcBef>
              <a:buFontTx/>
              <a:buNone/>
            </a:pPr>
            <a:r>
              <a:rPr lang="en-US"/>
              <a:t>S can read O only if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</a:pPr>
            <a:r>
              <a:rPr lang="en-US" sz="2400"/>
              <a:t>O is in the same company dataset as some object previously read by S (i.e., O is within the wall)</a:t>
            </a:r>
          </a:p>
          <a:p>
            <a:pPr marL="482600" indent="-482600">
              <a:lnSpc>
                <a:spcPct val="88000"/>
              </a:lnSpc>
              <a:spcBef>
                <a:spcPct val="43000"/>
              </a:spcBef>
              <a:buFontTx/>
              <a:buNone/>
            </a:pPr>
            <a:r>
              <a:rPr lang="en-US"/>
              <a:t>or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</a:pPr>
            <a:r>
              <a:rPr lang="en-US" sz="2400"/>
              <a:t>O belongs to a conflict of interest class within which S has not read any object (i.e., O is in the open)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01950" y="742950"/>
            <a:ext cx="3479800" cy="457200"/>
          </a:xfrm>
          <a:noFill/>
          <a:ln/>
        </p:spPr>
        <p:txBody>
          <a:bodyPr/>
          <a:lstStyle/>
          <a:p>
            <a:r>
              <a:rPr lang="en-US"/>
              <a:t>WRITE ACCESS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25550" y="2381250"/>
            <a:ext cx="6985000" cy="28956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3000"/>
              </a:spcBef>
              <a:buFontTx/>
              <a:buNone/>
            </a:pPr>
            <a:r>
              <a:rPr lang="en-US"/>
              <a:t>BREWER-NASH  STAR-PROPERTY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buFontTx/>
              <a:buNone/>
            </a:pPr>
            <a:r>
              <a:rPr lang="en-US"/>
              <a:t>S can write O only if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</a:pPr>
            <a:r>
              <a:rPr lang="en-US" sz="2400"/>
              <a:t>S can read O by the simple security rule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buFontTx/>
              <a:buNone/>
            </a:pPr>
            <a:r>
              <a:rPr lang="en-US"/>
              <a:t>and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</a:pPr>
            <a:r>
              <a:rPr lang="en-US" sz="2400"/>
              <a:t>no object </a:t>
            </a:r>
            <a:r>
              <a:rPr lang="en-US" sz="2400" u="sng"/>
              <a:t>can be read</a:t>
            </a:r>
            <a:r>
              <a:rPr lang="en-US" sz="2400"/>
              <a:t> which is in a different company dataset to the one for which write access is requested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742950"/>
            <a:ext cx="7823200" cy="457200"/>
          </a:xfrm>
          <a:noFill/>
          <a:ln/>
        </p:spPr>
        <p:txBody>
          <a:bodyPr/>
          <a:lstStyle/>
          <a:p>
            <a:r>
              <a:rPr lang="en-US"/>
              <a:t>REASON FOR BN STAR-PROPERTY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74850" y="2393950"/>
            <a:ext cx="55753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spcBef>
                <a:spcPct val="44000"/>
              </a:spcBef>
              <a:tabLst>
                <a:tab pos="3175000" algn="l"/>
              </a:tabLst>
            </a:pPr>
            <a:r>
              <a:rPr lang="en-US" sz="2400"/>
              <a:t>ALICE'S WALL	BOB'S WALL</a:t>
            </a:r>
          </a:p>
          <a:p>
            <a:pPr marL="482600" indent="-482600">
              <a:spcBef>
                <a:spcPct val="44000"/>
              </a:spcBef>
              <a:tabLst>
                <a:tab pos="3175000" algn="l"/>
              </a:tabLst>
            </a:pPr>
            <a:r>
              <a:rPr lang="en-US" sz="2400"/>
              <a:t>Bank A	Bank B</a:t>
            </a:r>
          </a:p>
          <a:p>
            <a:pPr marL="482600" indent="-482600">
              <a:spcBef>
                <a:spcPct val="44000"/>
              </a:spcBef>
              <a:tabLst>
                <a:tab pos="3175000" algn="l"/>
              </a:tabLst>
            </a:pPr>
            <a:r>
              <a:rPr lang="en-US" sz="2400"/>
              <a:t>Oil Company X	Oil Company X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0050" y="4552950"/>
            <a:ext cx="6083300" cy="13081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/>
              <a:t>cooperating Trojan Horses can transfer Bank A information to Bank B objects, and vice versa, using Oil Company X objects as intermediaries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860550" y="2787650"/>
            <a:ext cx="2489200" cy="111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984750" y="2787650"/>
            <a:ext cx="2489200" cy="1117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" y="742950"/>
            <a:ext cx="8788400" cy="457200"/>
          </a:xfrm>
          <a:noFill/>
          <a:ln/>
        </p:spPr>
        <p:txBody>
          <a:bodyPr/>
          <a:lstStyle/>
          <a:p>
            <a:r>
              <a:rPr lang="en-US"/>
              <a:t>IMPLICATIONS OF BN STAR-PROPERTY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2457450"/>
            <a:ext cx="5473700" cy="21082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4000"/>
              </a:spcBef>
              <a:buFontTx/>
              <a:buNone/>
            </a:pPr>
            <a:r>
              <a:rPr lang="en-US"/>
              <a:t>Either</a:t>
            </a:r>
          </a:p>
          <a:p>
            <a:pPr marL="927100" lvl="1" indent="-330200">
              <a:spcBef>
                <a:spcPct val="44000"/>
              </a:spcBef>
              <a:buFontTx/>
              <a:buChar char="•"/>
            </a:pPr>
            <a:r>
              <a:rPr lang="en-US" sz="2400"/>
              <a:t>S cannot write at all</a:t>
            </a:r>
          </a:p>
          <a:p>
            <a:pPr marL="482600" indent="-482600">
              <a:spcBef>
                <a:spcPct val="44000"/>
              </a:spcBef>
              <a:buFontTx/>
              <a:buNone/>
            </a:pPr>
            <a:r>
              <a:rPr lang="en-US"/>
              <a:t>or</a:t>
            </a:r>
          </a:p>
          <a:p>
            <a:pPr marL="927100" lvl="1" indent="-330200">
              <a:spcBef>
                <a:spcPct val="44000"/>
              </a:spcBef>
              <a:buFontTx/>
              <a:buChar char="•"/>
            </a:pPr>
            <a:r>
              <a:rPr lang="en-US" sz="2400"/>
              <a:t>S is limited to reading and writing one company dataset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0" y="742950"/>
            <a:ext cx="4673600" cy="457200"/>
          </a:xfrm>
          <a:noFill/>
          <a:ln/>
        </p:spPr>
        <p:txBody>
          <a:bodyPr/>
          <a:lstStyle/>
          <a:p>
            <a:r>
              <a:rPr lang="en-US"/>
              <a:t>WHY THIS IMPASSE?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0" y="2444750"/>
            <a:ext cx="3530600" cy="10160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93000"/>
              </a:lnSpc>
              <a:spcBef>
                <a:spcPct val="46000"/>
              </a:spcBef>
              <a:buFontTx/>
              <a:buNone/>
            </a:pPr>
            <a:r>
              <a:rPr lang="en-US"/>
              <a:t>Failure to clearly distinguish user labels from subject labels.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Microsoft Office PowerPoint</Application>
  <PresentationFormat>Custom</PresentationFormat>
  <Paragraphs>118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TOPIC</vt:lpstr>
      <vt:lpstr>CHINESE WALL POLICY</vt:lpstr>
      <vt:lpstr>CHINESE WALL POLICY</vt:lpstr>
      <vt:lpstr>CHINESE WALL EXAMPLE</vt:lpstr>
      <vt:lpstr>READ ACCESS</vt:lpstr>
      <vt:lpstr>WRITE ACCESS</vt:lpstr>
      <vt:lpstr>REASON FOR BN STAR-PROPERTY</vt:lpstr>
      <vt:lpstr>IMPLICATIONS OF BN STAR-PROPERTY</vt:lpstr>
      <vt:lpstr>WHY THIS IMPASSE?</vt:lpstr>
      <vt:lpstr>USERS, PRINCIPALS, SUBJECTS</vt:lpstr>
      <vt:lpstr>USERS, PRINCIPALS, SUBJECTS</vt:lpstr>
      <vt:lpstr>USERS, PRINCIPALS, SUBJECTS</vt:lpstr>
      <vt:lpstr>LATTICE INTERPRETATION</vt:lpstr>
      <vt:lpstr>CHINESE WALL EXAMPLE</vt:lpstr>
      <vt:lpstr>CHINESE WALL LATTICE</vt:lpstr>
      <vt:lpstr>USERS, PRINCIPALS, SUBJECTS</vt:lpstr>
      <vt:lpstr>USERS, PRINCIPALS, SUBJECTS</vt:lpstr>
      <vt:lpstr>USERS, PRINCIPALS, SUBJECTS</vt:lpstr>
      <vt:lpstr>CONCLUSION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GMU</dc:creator>
  <cp:lastModifiedBy>utsa</cp:lastModifiedBy>
  <cp:revision>1</cp:revision>
  <dcterms:created xsi:type="dcterms:W3CDTF">2004-07-02T20:09:36Z</dcterms:created>
  <dcterms:modified xsi:type="dcterms:W3CDTF">2012-02-03T01:12:23Z</dcterms:modified>
</cp:coreProperties>
</file>