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91" r:id="rId3"/>
    <p:sldId id="292" r:id="rId4"/>
    <p:sldId id="293" r:id="rId5"/>
    <p:sldId id="294" r:id="rId6"/>
    <p:sldId id="295" r:id="rId7"/>
    <p:sldId id="296" r:id="rId8"/>
    <p:sldId id="297" r:id="rId9"/>
  </p:sldIdLst>
  <p:sldSz cx="9258300" cy="6997700"/>
  <p:notesSz cx="7315200" cy="9601200"/>
  <p:defaultTextStyle>
    <a:defPPr>
      <a:defRPr lang="en-US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aximized">
    <p:restoredLeft sz="32787"/>
    <p:restoredTop sz="90929"/>
  </p:normalViewPr>
  <p:slideViewPr>
    <p:cSldViewPr>
      <p:cViewPr varScale="1">
        <p:scale>
          <a:sx n="76" d="100"/>
          <a:sy n="76" d="100"/>
        </p:scale>
        <p:origin x="-1410" y="-96"/>
      </p:cViewPr>
      <p:guideLst>
        <p:guide orient="horz" pos="2204"/>
        <p:guide pos="29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4" d="100"/>
        <a:sy n="64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281156" y="59266"/>
            <a:ext cx="1161670" cy="3424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6078" tIns="26431" rIns="66078" bIns="26431">
            <a:spAutoFit/>
          </a:bodyPr>
          <a:lstStyle/>
          <a:p>
            <a:pPr>
              <a:lnSpc>
                <a:spcPct val="102000"/>
              </a:lnSpc>
            </a:pPr>
            <a:r>
              <a:rPr lang="en-US" sz="900" b="0" dirty="0"/>
              <a:t>INFS 762 Fall 1993</a:t>
            </a:r>
          </a:p>
          <a:p>
            <a:pPr>
              <a:lnSpc>
                <a:spcPct val="102000"/>
              </a:lnSpc>
            </a:pPr>
            <a:r>
              <a:rPr lang="en-US" sz="900" b="0" dirty="0"/>
              <a:t>Access Control</a:t>
            </a:r>
          </a:p>
        </p:txBody>
      </p:sp>
      <p:sp useBgFill="1">
        <p:nvSpPr>
          <p:cNvPr id="3075" name="Rectangle 3"/>
          <p:cNvSpPr>
            <a:spLocks noChangeArrowheads="1"/>
          </p:cNvSpPr>
          <p:nvPr/>
        </p:nvSpPr>
        <p:spPr bwMode="auto">
          <a:xfrm>
            <a:off x="1281156" y="4629385"/>
            <a:ext cx="1199444" cy="194635"/>
          </a:xfrm>
          <a:prstGeom prst="rect">
            <a:avLst/>
          </a:prstGeom>
          <a:ln w="12700">
            <a:noFill/>
            <a:miter lim="800000"/>
            <a:headEnd/>
            <a:tailEnd/>
          </a:ln>
          <a:effectLst/>
        </p:spPr>
        <p:txBody>
          <a:bodyPr wrap="none" lIns="66078" tIns="26431" rIns="66078" bIns="26431">
            <a:spAutoFit/>
          </a:bodyPr>
          <a:lstStyle/>
          <a:p>
            <a:pPr>
              <a:lnSpc>
                <a:spcPct val="102000"/>
              </a:lnSpc>
            </a:pPr>
            <a:r>
              <a:rPr lang="en-US" sz="900" b="0" dirty="0"/>
              <a:t>© 1993 Ravi </a:t>
            </a:r>
            <a:r>
              <a:rPr lang="en-US" sz="900" b="0" dirty="0" err="1"/>
              <a:t>Sandhu</a:t>
            </a:r>
            <a:endParaRPr lang="en-US" sz="900" b="0" dirty="0"/>
          </a:p>
        </p:txBody>
      </p:sp>
      <p:sp useBgFill="1">
        <p:nvSpPr>
          <p:cNvPr id="3076" name="Rectangle 4"/>
          <p:cNvSpPr>
            <a:spLocks noChangeArrowheads="1"/>
          </p:cNvSpPr>
          <p:nvPr/>
        </p:nvSpPr>
        <p:spPr bwMode="auto">
          <a:xfrm>
            <a:off x="1281156" y="8817563"/>
            <a:ext cx="1199444" cy="194635"/>
          </a:xfrm>
          <a:prstGeom prst="rect">
            <a:avLst/>
          </a:prstGeom>
          <a:ln w="12700">
            <a:noFill/>
            <a:miter lim="800000"/>
            <a:headEnd/>
            <a:tailEnd/>
          </a:ln>
          <a:effectLst/>
        </p:spPr>
        <p:txBody>
          <a:bodyPr wrap="none" lIns="66078" tIns="26431" rIns="66078" bIns="26431">
            <a:spAutoFit/>
          </a:bodyPr>
          <a:lstStyle/>
          <a:p>
            <a:pPr>
              <a:lnSpc>
                <a:spcPct val="102000"/>
              </a:lnSpc>
            </a:pPr>
            <a:r>
              <a:rPr lang="en-US" sz="900" b="0" dirty="0"/>
              <a:t>© 1993 Ravi </a:t>
            </a:r>
            <a:r>
              <a:rPr lang="en-US" sz="900" b="0" dirty="0" err="1"/>
              <a:t>Sandhu</a:t>
            </a:r>
            <a:endParaRPr lang="en-US" sz="900" b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66825" y="598488"/>
            <a:ext cx="4794250" cy="3622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3738" y="2173288"/>
            <a:ext cx="7870825" cy="15001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9063" y="3965575"/>
            <a:ext cx="6480175" cy="17875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3550" y="1633538"/>
            <a:ext cx="8331200" cy="461803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1950" y="717550"/>
            <a:ext cx="2082800" cy="55340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3550" y="717550"/>
            <a:ext cx="6096000" cy="55340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550" y="1633538"/>
            <a:ext cx="8331200" cy="46180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838" y="4497388"/>
            <a:ext cx="7869237" cy="1389062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838" y="2965450"/>
            <a:ext cx="7869237" cy="15319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3550" y="1633538"/>
            <a:ext cx="4089400" cy="461803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0" y="1633538"/>
            <a:ext cx="4089400" cy="461803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280988"/>
            <a:ext cx="8331200" cy="11652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3550" y="1566863"/>
            <a:ext cx="4089400" cy="6524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550" y="2219325"/>
            <a:ext cx="4089400" cy="40322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566863"/>
            <a:ext cx="4090987" cy="6524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219325"/>
            <a:ext cx="4090987" cy="40322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3550" y="279400"/>
            <a:ext cx="3044825" cy="11842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0" y="279400"/>
            <a:ext cx="5175250" cy="59721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3550" y="1463675"/>
            <a:ext cx="3044825" cy="4787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4513" y="4899025"/>
            <a:ext cx="5554662" cy="5778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14513" y="625475"/>
            <a:ext cx="5554662" cy="4198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14513" y="5476875"/>
            <a:ext cx="5554662" cy="8207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19350" y="717550"/>
            <a:ext cx="4470400" cy="5175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non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Slide Title Goes Here</a:t>
            </a: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8172450" y="82550"/>
            <a:ext cx="9017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228600" indent="-228600" algn="r">
              <a:lnSpc>
                <a:spcPct val="130000"/>
              </a:lnSpc>
              <a:spcBef>
                <a:spcPct val="65000"/>
              </a:spcBef>
            </a:pPr>
            <a:fld id="{9A7FCA05-7EDB-475D-A14F-6B65E07FF3FE}" type="slidenum">
              <a:rPr lang="en-US" sz="900" b="0"/>
              <a:pPr marL="228600" indent="-228600" algn="r">
                <a:lnSpc>
                  <a:spcPct val="130000"/>
                </a:lnSpc>
                <a:spcBef>
                  <a:spcPct val="65000"/>
                </a:spcBef>
              </a:pPr>
              <a:t>‹#›</a:t>
            </a:fld>
            <a:endParaRPr lang="en-US" sz="900" b="0"/>
          </a:p>
        </p:txBody>
      </p:sp>
      <p:sp>
        <p:nvSpPr>
          <p:cNvPr id="1028" name="Line 4"/>
          <p:cNvSpPr>
            <a:spLocks noChangeShapeType="1"/>
          </p:cNvSpPr>
          <p:nvPr userDrawn="1"/>
        </p:nvSpPr>
        <p:spPr bwMode="auto">
          <a:xfrm>
            <a:off x="234950" y="1492250"/>
            <a:ext cx="88011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303391" y="2978150"/>
            <a:ext cx="4676921" cy="146399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3600" b="0" dirty="0" smtClean="0"/>
              <a:t>COVERT CHANNELS</a:t>
            </a:r>
            <a:endParaRPr lang="en-US" sz="3600" b="0" dirty="0"/>
          </a:p>
          <a:p>
            <a:pPr algn="ctr">
              <a:lnSpc>
                <a:spcPct val="85000"/>
              </a:lnSpc>
            </a:pPr>
            <a:endParaRPr lang="en-US" sz="3600" b="0" dirty="0"/>
          </a:p>
          <a:p>
            <a:pPr algn="ctr">
              <a:lnSpc>
                <a:spcPct val="85000"/>
              </a:lnSpc>
            </a:pPr>
            <a:r>
              <a:rPr lang="en-US" sz="3600" b="0" dirty="0"/>
              <a:t>Ravi </a:t>
            </a:r>
            <a:r>
              <a:rPr lang="en-US" sz="3600" b="0" dirty="0" err="1"/>
              <a:t>Sandhu</a:t>
            </a:r>
            <a:endParaRPr lang="en-US" sz="3600" b="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330450" y="717550"/>
            <a:ext cx="4648200" cy="517525"/>
          </a:xfrm>
          <a:noFill/>
          <a:ln/>
        </p:spPr>
        <p:txBody>
          <a:bodyPr/>
          <a:lstStyle/>
          <a:p>
            <a:r>
              <a:rPr lang="en-US"/>
              <a:t>COVERT CHANNELS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2813050"/>
            <a:ext cx="7747000" cy="1377950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91000"/>
              </a:lnSpc>
              <a:spcBef>
                <a:spcPct val="46000"/>
              </a:spcBef>
            </a:pPr>
            <a:r>
              <a:rPr lang="en-US"/>
              <a:t>A covert channel is a communication channel based on the use of system resources not normally intended for communication between the subjects (processes) in the system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330450" y="717550"/>
            <a:ext cx="4648200" cy="517525"/>
          </a:xfrm>
          <a:noFill/>
          <a:ln/>
        </p:spPr>
        <p:txBody>
          <a:bodyPr/>
          <a:lstStyle/>
          <a:p>
            <a:r>
              <a:rPr lang="en-US"/>
              <a:t>COVERT CHANNELS</a:t>
            </a: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1212850" y="5416550"/>
            <a:ext cx="1513235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Low </a:t>
            </a:r>
            <a:r>
              <a:rPr lang="en-US" sz="2400" dirty="0" smtClean="0"/>
              <a:t>User</a:t>
            </a:r>
            <a:endParaRPr lang="en-US" sz="2400" dirty="0"/>
          </a:p>
        </p:txBody>
      </p:sp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5340350" y="2089150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High Trojan Horse</a:t>
            </a:r>
          </a:p>
          <a:p>
            <a:pPr algn="ctr">
              <a:lnSpc>
                <a:spcPct val="100000"/>
              </a:lnSpc>
            </a:pPr>
            <a:r>
              <a:rPr lang="en-US" sz="2400"/>
              <a:t>Infected Subject</a:t>
            </a:r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>
            <a:off x="3498850" y="2698750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996950" y="2520950"/>
            <a:ext cx="1582164" cy="372603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7000"/>
              </a:lnSpc>
            </a:pPr>
            <a:r>
              <a:rPr lang="en-US" sz="2400" dirty="0"/>
              <a:t>High </a:t>
            </a:r>
            <a:r>
              <a:rPr lang="en-US" sz="2400" dirty="0" smtClean="0"/>
              <a:t>User</a:t>
            </a:r>
            <a:endParaRPr lang="en-US" sz="2400" dirty="0"/>
          </a:p>
        </p:txBody>
      </p:sp>
      <p:sp>
        <p:nvSpPr>
          <p:cNvPr id="43015" name="AutoShape 7"/>
          <p:cNvSpPr>
            <a:spLocks noChangeArrowheads="1"/>
          </p:cNvSpPr>
          <p:nvPr/>
        </p:nvSpPr>
        <p:spPr bwMode="auto">
          <a:xfrm>
            <a:off x="5416550" y="5022850"/>
            <a:ext cx="2844800" cy="1219200"/>
          </a:xfrm>
          <a:prstGeom prst="roundRect">
            <a:avLst>
              <a:gd name="adj" fmla="val 12495"/>
            </a:avLst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>
              <a:lnSpc>
                <a:spcPct val="100000"/>
              </a:lnSpc>
            </a:pPr>
            <a:r>
              <a:rPr lang="en-US" sz="2400"/>
              <a:t>Low Trojan Horse</a:t>
            </a:r>
          </a:p>
          <a:p>
            <a:pPr algn="ctr">
              <a:lnSpc>
                <a:spcPct val="100000"/>
              </a:lnSpc>
            </a:pPr>
            <a:r>
              <a:rPr lang="en-US" sz="2400"/>
              <a:t>Infected Subject</a:t>
            </a:r>
          </a:p>
        </p:txBody>
      </p:sp>
      <p:sp>
        <p:nvSpPr>
          <p:cNvPr id="43016" name="Line 8"/>
          <p:cNvSpPr>
            <a:spLocks noChangeShapeType="1"/>
          </p:cNvSpPr>
          <p:nvPr/>
        </p:nvSpPr>
        <p:spPr bwMode="auto">
          <a:xfrm>
            <a:off x="3575050" y="5632450"/>
            <a:ext cx="1828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6699250" y="3308350"/>
            <a:ext cx="0" cy="1701800"/>
          </a:xfrm>
          <a:prstGeom prst="line">
            <a:avLst/>
          </a:prstGeom>
          <a:noFill/>
          <a:ln w="50800">
            <a:pattFill prst="narHorz">
              <a:fgClr>
                <a:schemeClr val="tx1"/>
              </a:fgClr>
              <a:bgClr>
                <a:schemeClr val="bg1"/>
              </a:bgClr>
            </a:patt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7058025" y="3740150"/>
            <a:ext cx="1619250" cy="68580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ctr">
              <a:lnSpc>
                <a:spcPct val="87000"/>
              </a:lnSpc>
            </a:pPr>
            <a:r>
              <a:rPr lang="en-US" sz="2400"/>
              <a:t>COVERT</a:t>
            </a:r>
          </a:p>
          <a:p>
            <a:pPr algn="ctr">
              <a:lnSpc>
                <a:spcPct val="87000"/>
              </a:lnSpc>
            </a:pPr>
            <a:r>
              <a:rPr lang="en-US" sz="2400"/>
              <a:t>CHANNEL</a:t>
            </a:r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41350" y="3740150"/>
            <a:ext cx="4572000" cy="708656"/>
          </a:xfr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 algn="ctr">
              <a:lnSpc>
                <a:spcPct val="89000"/>
              </a:lnSpc>
              <a:spcBef>
                <a:spcPct val="43000"/>
              </a:spcBef>
              <a:buFontTx/>
              <a:buNone/>
            </a:pPr>
            <a:r>
              <a:rPr lang="en-US" dirty="0"/>
              <a:t>Information is leaked unknown to the high </a:t>
            </a:r>
            <a:r>
              <a:rPr lang="en-US" dirty="0" smtClean="0"/>
              <a:t>user</a:t>
            </a:r>
            <a:endParaRPr lang="en-US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330450" y="717550"/>
            <a:ext cx="4648200" cy="517525"/>
          </a:xfrm>
          <a:noFill/>
          <a:ln/>
        </p:spPr>
        <p:txBody>
          <a:bodyPr/>
          <a:lstStyle/>
          <a:p>
            <a:r>
              <a:rPr lang="en-US"/>
              <a:t>COVERT CHANNELS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2101850"/>
            <a:ext cx="8483600" cy="2800350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89000"/>
              </a:lnSpc>
              <a:spcBef>
                <a:spcPct val="43000"/>
              </a:spcBef>
              <a:tabLst>
                <a:tab pos="5054600" algn="l"/>
              </a:tabLst>
            </a:pPr>
            <a:r>
              <a:rPr lang="en-US"/>
              <a:t>The concern is with subjects not users</a:t>
            </a:r>
          </a:p>
          <a:p>
            <a:pPr marL="927100" lvl="1" indent="-330200">
              <a:lnSpc>
                <a:spcPct val="89000"/>
              </a:lnSpc>
              <a:spcBef>
                <a:spcPct val="43000"/>
              </a:spcBef>
              <a:buFontTx/>
              <a:buChar char="•"/>
              <a:tabLst>
                <a:tab pos="5054600" algn="l"/>
              </a:tabLst>
            </a:pPr>
            <a:r>
              <a:rPr lang="en-US" sz="2400"/>
              <a:t>users are trusted (must be trusted) not to disclose secret information outside of the computer system</a:t>
            </a:r>
          </a:p>
          <a:p>
            <a:pPr marL="927100" lvl="1" indent="-330200">
              <a:lnSpc>
                <a:spcPct val="89000"/>
              </a:lnSpc>
              <a:spcBef>
                <a:spcPct val="43000"/>
              </a:spcBef>
              <a:buFontTx/>
              <a:buChar char="•"/>
              <a:tabLst>
                <a:tab pos="5054600" algn="l"/>
              </a:tabLst>
            </a:pPr>
            <a:r>
              <a:rPr lang="en-US" sz="2400"/>
              <a:t>subjects are not trusted because they may have Trojan Horses embedded in the code they execute</a:t>
            </a:r>
          </a:p>
          <a:p>
            <a:pPr marL="482600" indent="-482600">
              <a:lnSpc>
                <a:spcPct val="89000"/>
              </a:lnSpc>
              <a:spcBef>
                <a:spcPct val="43000"/>
              </a:spcBef>
              <a:tabLst>
                <a:tab pos="5054600" algn="l"/>
              </a:tabLst>
            </a:pPr>
            <a:r>
              <a:rPr lang="en-US"/>
              <a:t>star-property prevents overt leakage of information and does not address the covert channel problem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50863" y="298450"/>
            <a:ext cx="8207375" cy="993092"/>
          </a:xfrm>
          <a:noFill/>
          <a:ln/>
        </p:spPr>
        <p:txBody>
          <a:bodyPr/>
          <a:lstStyle/>
          <a:p>
            <a:r>
              <a:rPr lang="en-US" dirty="0"/>
              <a:t>RESOURCE EXHAUSTION </a:t>
            </a:r>
            <a:r>
              <a:rPr lang="en-US" dirty="0" smtClean="0"/>
              <a:t>CHANNEL</a:t>
            </a:r>
            <a:br>
              <a:rPr lang="en-US" dirty="0" smtClean="0"/>
            </a:br>
            <a:r>
              <a:rPr lang="en-US" dirty="0" smtClean="0"/>
              <a:t>(STORAGE CHANNELS)</a:t>
            </a:r>
            <a:endParaRPr lang="en-US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95350" y="2178050"/>
            <a:ext cx="7480300" cy="3597139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96000"/>
              </a:lnSpc>
              <a:spcBef>
                <a:spcPct val="48000"/>
              </a:spcBef>
              <a:buFontTx/>
              <a:buNone/>
            </a:pPr>
            <a:r>
              <a:rPr lang="en-US" dirty="0"/>
              <a:t>Given </a:t>
            </a:r>
            <a:r>
              <a:rPr lang="en-US" dirty="0" smtClean="0"/>
              <a:t>5GB </a:t>
            </a:r>
            <a:r>
              <a:rPr lang="en-US" dirty="0"/>
              <a:t>pool of dynamically allocated memory</a:t>
            </a:r>
          </a:p>
          <a:p>
            <a:pPr marL="0" indent="0">
              <a:lnSpc>
                <a:spcPct val="96000"/>
              </a:lnSpc>
              <a:spcBef>
                <a:spcPct val="48000"/>
              </a:spcBef>
              <a:buFontTx/>
              <a:buNone/>
            </a:pPr>
            <a:r>
              <a:rPr lang="en-US" dirty="0"/>
              <a:t>HIGH PROCESS</a:t>
            </a:r>
          </a:p>
          <a:p>
            <a:pPr marL="927100" lvl="1" indent="-431800">
              <a:lnSpc>
                <a:spcPct val="96000"/>
              </a:lnSpc>
              <a:spcBef>
                <a:spcPct val="48000"/>
              </a:spcBef>
              <a:buFontTx/>
              <a:buNone/>
            </a:pPr>
            <a:r>
              <a:rPr lang="en-US" sz="2400" dirty="0"/>
              <a:t>bit = 1 </a:t>
            </a:r>
            <a:r>
              <a:rPr lang="en-US" sz="2400" dirty="0">
                <a:latin typeface="Symbol" pitchFamily="18" charset="2"/>
              </a:rPr>
              <a:t>Þ</a:t>
            </a:r>
            <a:r>
              <a:rPr lang="en-US" sz="2400" dirty="0"/>
              <a:t> request </a:t>
            </a:r>
            <a:r>
              <a:rPr lang="en-US" sz="2400" dirty="0" smtClean="0"/>
              <a:t>5GB </a:t>
            </a:r>
            <a:r>
              <a:rPr lang="en-US" sz="2400" dirty="0"/>
              <a:t>of memory</a:t>
            </a:r>
          </a:p>
          <a:p>
            <a:pPr marL="927100" lvl="1" indent="-431800">
              <a:lnSpc>
                <a:spcPct val="96000"/>
              </a:lnSpc>
              <a:spcBef>
                <a:spcPct val="48000"/>
              </a:spcBef>
              <a:buFontTx/>
              <a:buNone/>
            </a:pPr>
            <a:r>
              <a:rPr lang="en-US" sz="2400" dirty="0"/>
              <a:t>bit = 0 </a:t>
            </a:r>
            <a:r>
              <a:rPr lang="en-US" sz="2400" dirty="0">
                <a:latin typeface="Symbol" pitchFamily="18" charset="2"/>
              </a:rPr>
              <a:t>Þ</a:t>
            </a:r>
            <a:r>
              <a:rPr lang="en-US" sz="2400" dirty="0"/>
              <a:t> request </a:t>
            </a:r>
            <a:r>
              <a:rPr lang="en-US" sz="2400" dirty="0" smtClean="0"/>
              <a:t>0GB </a:t>
            </a:r>
            <a:r>
              <a:rPr lang="en-US" sz="2400" dirty="0"/>
              <a:t>of memory</a:t>
            </a:r>
          </a:p>
          <a:p>
            <a:pPr marL="0" indent="0">
              <a:lnSpc>
                <a:spcPct val="96000"/>
              </a:lnSpc>
              <a:spcBef>
                <a:spcPct val="48000"/>
              </a:spcBef>
              <a:buFontTx/>
              <a:buNone/>
            </a:pPr>
            <a:r>
              <a:rPr lang="en-US" dirty="0"/>
              <a:t>LOW PROCESS</a:t>
            </a:r>
          </a:p>
          <a:p>
            <a:pPr marL="927100" lvl="1" indent="-431800">
              <a:lnSpc>
                <a:spcPct val="96000"/>
              </a:lnSpc>
              <a:spcBef>
                <a:spcPct val="48000"/>
              </a:spcBef>
              <a:buFontTx/>
              <a:buNone/>
            </a:pPr>
            <a:r>
              <a:rPr lang="en-US" sz="2400" dirty="0"/>
              <a:t>request </a:t>
            </a:r>
            <a:r>
              <a:rPr lang="en-US" sz="2400" dirty="0" smtClean="0"/>
              <a:t>5GB </a:t>
            </a:r>
            <a:r>
              <a:rPr lang="en-US" sz="2400" dirty="0"/>
              <a:t>of memory </a:t>
            </a:r>
          </a:p>
          <a:p>
            <a:pPr marL="927100" lvl="1" indent="-431800">
              <a:lnSpc>
                <a:spcPct val="96000"/>
              </a:lnSpc>
              <a:spcBef>
                <a:spcPct val="48000"/>
              </a:spcBef>
              <a:buFontTx/>
              <a:buNone/>
            </a:pPr>
            <a:r>
              <a:rPr lang="en-US" sz="2400" dirty="0"/>
              <a:t>if allocated then bit =  0 otherwise bit = 1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692201" y="298450"/>
            <a:ext cx="5924699" cy="993092"/>
          </a:xfrm>
          <a:noFill/>
          <a:ln/>
        </p:spPr>
        <p:txBody>
          <a:bodyPr/>
          <a:lstStyle/>
          <a:p>
            <a:r>
              <a:rPr lang="en-US" dirty="0"/>
              <a:t>LOAD SENSING </a:t>
            </a:r>
            <a:r>
              <a:rPr lang="en-US" dirty="0" smtClean="0"/>
              <a:t>CHANNEL</a:t>
            </a:r>
            <a:br>
              <a:rPr lang="en-US" dirty="0" smtClean="0"/>
            </a:br>
            <a:r>
              <a:rPr lang="en-US" dirty="0" smtClean="0"/>
              <a:t>(TIMING CHANNEL)</a:t>
            </a:r>
            <a:endParaRPr lang="en-US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7650" y="1974850"/>
            <a:ext cx="8788400" cy="3090863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>
              <a:lnSpc>
                <a:spcPct val="98000"/>
              </a:lnSpc>
              <a:spcBef>
                <a:spcPct val="49000"/>
              </a:spcBef>
              <a:buFontTx/>
              <a:buNone/>
            </a:pPr>
            <a:r>
              <a:rPr lang="en-US"/>
              <a:t>HIGH PROCESS</a:t>
            </a:r>
          </a:p>
          <a:p>
            <a:pPr marL="495300" lvl="1" indent="0">
              <a:lnSpc>
                <a:spcPct val="98000"/>
              </a:lnSpc>
              <a:spcBef>
                <a:spcPct val="49000"/>
              </a:spcBef>
              <a:buFontTx/>
              <a:buNone/>
            </a:pPr>
            <a:r>
              <a:rPr lang="en-US" sz="2400"/>
              <a:t>bit = 1 </a:t>
            </a:r>
            <a:r>
              <a:rPr lang="en-US" sz="2400">
                <a:latin typeface="Symbol" pitchFamily="18" charset="2"/>
              </a:rPr>
              <a:t>Þ</a:t>
            </a:r>
            <a:r>
              <a:rPr lang="en-US" sz="2400"/>
              <a:t> enter computation intensive loop</a:t>
            </a:r>
          </a:p>
          <a:p>
            <a:pPr marL="495300" lvl="1" indent="0">
              <a:lnSpc>
                <a:spcPct val="98000"/>
              </a:lnSpc>
              <a:spcBef>
                <a:spcPct val="49000"/>
              </a:spcBef>
              <a:buFontTx/>
              <a:buNone/>
            </a:pPr>
            <a:r>
              <a:rPr lang="en-US" sz="2400"/>
              <a:t>bit = 0 </a:t>
            </a:r>
            <a:r>
              <a:rPr lang="en-US" sz="2400">
                <a:latin typeface="Symbol" pitchFamily="18" charset="2"/>
              </a:rPr>
              <a:t>Þ</a:t>
            </a:r>
            <a:r>
              <a:rPr lang="en-US" sz="2400"/>
              <a:t> go to sleep</a:t>
            </a:r>
          </a:p>
          <a:p>
            <a:pPr marL="0" indent="0">
              <a:lnSpc>
                <a:spcPct val="98000"/>
              </a:lnSpc>
              <a:spcBef>
                <a:spcPct val="49000"/>
              </a:spcBef>
              <a:buFontTx/>
              <a:buNone/>
            </a:pPr>
            <a:r>
              <a:rPr lang="en-US"/>
              <a:t>LOW PROCESS</a:t>
            </a:r>
          </a:p>
          <a:p>
            <a:pPr marL="495300" lvl="1" indent="0">
              <a:lnSpc>
                <a:spcPct val="98000"/>
              </a:lnSpc>
              <a:spcBef>
                <a:spcPct val="49000"/>
              </a:spcBef>
              <a:buFontTx/>
              <a:buNone/>
            </a:pPr>
            <a:r>
              <a:rPr lang="en-US" sz="2400"/>
              <a:t>perform a task with known computational requirements </a:t>
            </a:r>
          </a:p>
          <a:p>
            <a:pPr marL="495300" lvl="1" indent="0">
              <a:lnSpc>
                <a:spcPct val="98000"/>
              </a:lnSpc>
              <a:spcBef>
                <a:spcPct val="49000"/>
              </a:spcBef>
              <a:buFontTx/>
              <a:buNone/>
            </a:pPr>
            <a:r>
              <a:rPr lang="en-US" sz="2400"/>
              <a:t>if completed quickly then bit =  0 otherwise bit = 1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711200" y="717550"/>
            <a:ext cx="7874000" cy="517525"/>
          </a:xfrm>
          <a:noFill/>
          <a:ln/>
        </p:spPr>
        <p:txBody>
          <a:bodyPr/>
          <a:lstStyle/>
          <a:p>
            <a:r>
              <a:rPr lang="en-US"/>
              <a:t>COPING WITH COVERT CHANNELS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0" y="2584450"/>
            <a:ext cx="6223000" cy="1847850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89000"/>
              </a:lnSpc>
              <a:spcBef>
                <a:spcPct val="45000"/>
              </a:spcBef>
            </a:pPr>
            <a:r>
              <a:rPr lang="en-US"/>
              <a:t>identification</a:t>
            </a:r>
          </a:p>
          <a:p>
            <a:pPr marL="927100" lvl="1" indent="-330200">
              <a:lnSpc>
                <a:spcPct val="89000"/>
              </a:lnSpc>
              <a:spcBef>
                <a:spcPct val="45000"/>
              </a:spcBef>
              <a:buFontTx/>
              <a:buChar char="•"/>
            </a:pPr>
            <a:r>
              <a:rPr lang="en-US" sz="2400"/>
              <a:t>close the channel or slow it down</a:t>
            </a:r>
          </a:p>
          <a:p>
            <a:pPr marL="927100" lvl="1" indent="-330200">
              <a:lnSpc>
                <a:spcPct val="89000"/>
              </a:lnSpc>
              <a:spcBef>
                <a:spcPct val="45000"/>
              </a:spcBef>
              <a:buFontTx/>
              <a:buChar char="•"/>
            </a:pPr>
            <a:r>
              <a:rPr lang="en-US" sz="2400"/>
              <a:t>detect attempts to use the channel</a:t>
            </a:r>
          </a:p>
          <a:p>
            <a:pPr marL="927100" lvl="1" indent="-330200">
              <a:lnSpc>
                <a:spcPct val="89000"/>
              </a:lnSpc>
              <a:spcBef>
                <a:spcPct val="45000"/>
              </a:spcBef>
              <a:buFontTx/>
              <a:buChar char="•"/>
            </a:pPr>
            <a:r>
              <a:rPr lang="en-US" sz="2400"/>
              <a:t>tolerate its existence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511654" y="717550"/>
            <a:ext cx="8273098" cy="469872"/>
          </a:xfrm>
          <a:noFill/>
          <a:ln/>
        </p:spPr>
        <p:txBody>
          <a:bodyPr/>
          <a:lstStyle/>
          <a:p>
            <a:r>
              <a:rPr lang="en-US" sz="3200" dirty="0" smtClean="0"/>
              <a:t>SIDE CHANNELS VS COVERT CHANNELS</a:t>
            </a:r>
            <a:endParaRPr lang="en-US" sz="3200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0" y="2584450"/>
            <a:ext cx="6223000" cy="1532214"/>
          </a:xfrm>
          <a:noFill/>
          <a:ln w="254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82600" indent="-482600">
              <a:lnSpc>
                <a:spcPct val="89000"/>
              </a:lnSpc>
              <a:spcBef>
                <a:spcPct val="45000"/>
              </a:spcBef>
            </a:pPr>
            <a:r>
              <a:rPr lang="en-US" dirty="0" smtClean="0"/>
              <a:t>Covert channels require a cooperating sender and receiver</a:t>
            </a:r>
          </a:p>
          <a:p>
            <a:pPr marL="482600" indent="-482600">
              <a:lnSpc>
                <a:spcPct val="89000"/>
              </a:lnSpc>
              <a:spcBef>
                <a:spcPct val="45000"/>
              </a:spcBef>
            </a:pPr>
            <a:r>
              <a:rPr lang="en-US" sz="2400" dirty="0" smtClean="0"/>
              <a:t>Side channels do not require a sender but nevertheless information is leaked</a:t>
            </a:r>
            <a:endParaRPr lang="en-US" sz="2400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AAAAAA"/>
      </a:accent5>
      <a:accent6>
        <a:srgbClr val="000000"/>
      </a:accent6>
      <a:hlink>
        <a:srgbClr val="000000"/>
      </a:hlink>
      <a:folHlink>
        <a:srgbClr val="0000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5080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AAAAAA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AAAAAA"/>
      </a:accent5>
      <a:accent6>
        <a:srgbClr val="000000"/>
      </a:accent6>
      <a:hlink>
        <a:srgbClr val="00000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247</Words>
  <Application>Microsoft Office PowerPoint</Application>
  <PresentationFormat>Custom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Times New Roman</vt:lpstr>
      <vt:lpstr>Arial</vt:lpstr>
      <vt:lpstr>Symbol</vt:lpstr>
      <vt:lpstr>Default Design</vt:lpstr>
      <vt:lpstr>Slide 1</vt:lpstr>
      <vt:lpstr>COVERT CHANNELS</vt:lpstr>
      <vt:lpstr>COVERT CHANNELS</vt:lpstr>
      <vt:lpstr>COVERT CHANNELS</vt:lpstr>
      <vt:lpstr>RESOURCE EXHAUSTION CHANNEL (STORAGE CHANNELS)</vt:lpstr>
      <vt:lpstr>LOAD SENSING CHANNEL (TIMING CHANNEL)</vt:lpstr>
      <vt:lpstr>COPING WITH COVERT CHANNELS</vt:lpstr>
      <vt:lpstr>SIDE CHANNELS VS COVERT CHANNELS</vt:lpstr>
    </vt:vector>
  </TitlesOfParts>
  <Company>SingleSignOn.net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</dc:title>
  <dc:creator>Valued Sony Customer</dc:creator>
  <cp:lastModifiedBy>utsa</cp:lastModifiedBy>
  <cp:revision>7</cp:revision>
  <dcterms:created xsi:type="dcterms:W3CDTF">2004-06-24T03:08:34Z</dcterms:created>
  <dcterms:modified xsi:type="dcterms:W3CDTF">2012-03-09T05:29:04Z</dcterms:modified>
</cp:coreProperties>
</file>