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0" r:id="rId3"/>
    <p:sldId id="298" r:id="rId4"/>
    <p:sldId id="299" r:id="rId5"/>
    <p:sldId id="300" r:id="rId6"/>
    <p:sldId id="301" r:id="rId7"/>
    <p:sldId id="303" r:id="rId8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C0128"/>
    </p:penClr>
  </p:showPr>
  <p:clrMru>
    <a:srgbClr val="CC3399"/>
    <a:srgbClr val="FF0066"/>
    <a:srgbClr val="000000"/>
    <a:srgbClr val="FC0128"/>
    <a:srgbClr val="D93192"/>
    <a:srgbClr val="063DE8"/>
    <a:srgbClr val="F7F4AF"/>
    <a:srgbClr val="EDEB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91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655" tIns="46988" rIns="95655" bIns="46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6163"/>
          </a:xfrm>
          <a:ln cap="flat"/>
        </p:spPr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838201" y="5947411"/>
            <a:ext cx="5208693" cy="134239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5442" tIns="26848" rIns="65442" bIns="26848">
            <a:spAutoFit/>
          </a:bodyPr>
          <a:lstStyle/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This is a somewhat busy slide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It shows a bird’s eye view of RBAC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There are many details that need to be debated and filled in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Some of these will be discussed in the subsequent panel</a:t>
            </a:r>
          </a:p>
          <a:p>
            <a:pPr marL="500088" indent="-500088" defTabSz="946474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/>
              <a:t>For our purpose the bird’s eye view will suffice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13763" y="62468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0394F883-7912-4A45-8E53-59F895F26170}" type="slidenum">
              <a:rPr lang="en-US">
                <a:solidFill>
                  <a:srgbClr val="FC0128"/>
                </a:solidFill>
              </a:rPr>
              <a:pPr/>
              <a:t>‹#›</a:t>
            </a:fld>
            <a:endParaRPr lang="en-US">
              <a:solidFill>
                <a:srgbClr val="FC0128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07963" y="6442075"/>
            <a:ext cx="119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solidFill>
                  <a:srgbClr val="FC0128"/>
                </a:solidFill>
                <a:latin typeface="Book Antiqua" pitchFamily="18" charset="0"/>
              </a:rPr>
              <a:t>© Ravi Sandhu</a:t>
            </a:r>
            <a:endParaRPr lang="en-US" sz="1200">
              <a:solidFill>
                <a:srgbClr val="FC012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99"/>
        </a:buClr>
        <a:buSzPct val="75000"/>
        <a:buFont typeface="Wingdings" pitchFamily="2" charset="2"/>
        <a:buChar char="v"/>
        <a:defRPr sz="32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Ø"/>
        <a:defRPr sz="2800" b="1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Char char="•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endParaRPr lang="en-US" sz="4000" b="1" dirty="0">
              <a:solidFill>
                <a:srgbClr val="CC3399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CC3399"/>
                </a:solidFill>
              </a:rPr>
              <a:t>NIST-ANSI RBAC </a:t>
            </a:r>
            <a:r>
              <a:rPr lang="en-US" sz="4400" b="1" dirty="0">
                <a:solidFill>
                  <a:srgbClr val="CC3399"/>
                </a:solidFill>
              </a:rPr>
              <a:t>Model</a:t>
            </a:r>
            <a:endParaRPr lang="en-US" sz="4000" b="1" dirty="0">
              <a:solidFill>
                <a:srgbClr val="CC3399"/>
              </a:solidFill>
            </a:endParaRPr>
          </a:p>
          <a:p>
            <a:pPr algn="ctr"/>
            <a:endParaRPr lang="en-US" sz="4000" b="1" dirty="0">
              <a:solidFill>
                <a:srgbClr val="CC3399"/>
              </a:solidFill>
            </a:endParaRPr>
          </a:p>
          <a:p>
            <a:pPr algn="ctr" eaLnBrk="1"/>
            <a:endParaRPr lang="en-US" sz="4000" b="1" dirty="0">
              <a:solidFill>
                <a:srgbClr val="CC3399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Prof. Ravi </a:t>
            </a:r>
            <a:r>
              <a:rPr lang="en-US" sz="3200" b="1" dirty="0" err="1" smtClean="0">
                <a:solidFill>
                  <a:schemeClr val="tx2"/>
                </a:solidFill>
                <a:latin typeface="Arial" charset="0"/>
              </a:rPr>
              <a:t>Sandhu</a:t>
            </a:r>
            <a:endParaRPr lang="en-US" sz="3200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4098925" cy="1143000"/>
          </a:xfrm>
          <a:noFill/>
          <a:ln/>
        </p:spPr>
        <p:txBody>
          <a:bodyPr/>
          <a:lstStyle/>
          <a:p>
            <a:r>
              <a:rPr lang="en-US" dirty="0" smtClean="0"/>
              <a:t>CORE RBAC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588" y="2057401"/>
            <a:ext cx="8236412" cy="335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543800" cy="1143000"/>
          </a:xfrm>
          <a:noFill/>
          <a:ln/>
        </p:spPr>
        <p:txBody>
          <a:bodyPr/>
          <a:lstStyle/>
          <a:p>
            <a:r>
              <a:rPr lang="en-US" dirty="0" smtClean="0"/>
              <a:t>HIERARCHICAL RBAC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981200"/>
            <a:ext cx="8039228" cy="4122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543800" cy="1143000"/>
          </a:xfrm>
          <a:noFill/>
          <a:ln/>
        </p:spPr>
        <p:txBody>
          <a:bodyPr/>
          <a:lstStyle/>
          <a:p>
            <a:r>
              <a:rPr lang="en-US" sz="4000" dirty="0" smtClean="0"/>
              <a:t>SSD IN </a:t>
            </a:r>
            <a:r>
              <a:rPr lang="en-US" sz="4000" dirty="0" smtClean="0"/>
              <a:t>HIERARCHICAL RBAC</a:t>
            </a:r>
            <a:endParaRPr lang="en-US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247" y="1752601"/>
            <a:ext cx="8776353" cy="434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543800" cy="1143000"/>
          </a:xfrm>
          <a:noFill/>
          <a:ln/>
        </p:spPr>
        <p:txBody>
          <a:bodyPr/>
          <a:lstStyle/>
          <a:p>
            <a:r>
              <a:rPr lang="en-US" sz="4000" dirty="0" smtClean="0"/>
              <a:t>DSD IN </a:t>
            </a:r>
            <a:r>
              <a:rPr lang="en-US" sz="4000" dirty="0" smtClean="0"/>
              <a:t>HIERARCHICAL RBAC</a:t>
            </a:r>
            <a:endParaRPr lang="en-US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510" y="1905001"/>
            <a:ext cx="8794290" cy="3581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543800" cy="1143000"/>
          </a:xfrm>
          <a:noFill/>
          <a:ln/>
        </p:spPr>
        <p:txBody>
          <a:bodyPr/>
          <a:lstStyle/>
          <a:p>
            <a:r>
              <a:rPr lang="en-US" sz="4000" dirty="0" smtClean="0"/>
              <a:t>NIST MODEL FAMILY</a:t>
            </a:r>
            <a:endParaRPr lang="en-US" sz="4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9429" y="1752600"/>
            <a:ext cx="6110571" cy="472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93850" y="228600"/>
            <a:ext cx="5953125" cy="1143000"/>
          </a:xfrm>
          <a:noFill/>
          <a:ln/>
        </p:spPr>
        <p:txBody>
          <a:bodyPr/>
          <a:lstStyle/>
          <a:p>
            <a:r>
              <a:rPr lang="en-US" dirty="0" smtClean="0"/>
              <a:t>COMPARE RBAC96</a:t>
            </a:r>
            <a:endParaRPr lang="en-US" dirty="0"/>
          </a:p>
        </p:txBody>
      </p:sp>
      <p:sp>
        <p:nvSpPr>
          <p:cNvPr id="441347" name="Rectangle 3"/>
          <p:cNvSpPr>
            <a:spLocks noChangeArrowheads="1"/>
          </p:cNvSpPr>
          <p:nvPr/>
        </p:nvSpPr>
        <p:spPr bwMode="auto">
          <a:xfrm>
            <a:off x="3522663" y="5618163"/>
            <a:ext cx="2097087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RBAC0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BASIC RBAC</a:t>
            </a:r>
          </a:p>
        </p:txBody>
      </p:sp>
      <p:sp>
        <p:nvSpPr>
          <p:cNvPr id="441348" name="Rectangle 4"/>
          <p:cNvSpPr>
            <a:spLocks noChangeArrowheads="1"/>
          </p:cNvSpPr>
          <p:nvPr/>
        </p:nvSpPr>
        <p:spPr bwMode="auto">
          <a:xfrm>
            <a:off x="2835275" y="1854200"/>
            <a:ext cx="3475038" cy="107473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RBAC3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ROLE HIERARCHIES +</a:t>
            </a:r>
          </a:p>
          <a:p>
            <a:pPr algn="ctr" defTabSz="895350">
              <a:lnSpc>
                <a:spcPct val="90000"/>
              </a:lnSpc>
            </a:pPr>
            <a:r>
              <a:rPr lang="en-US" b="1">
                <a:latin typeface="Arial" charset="0"/>
              </a:rPr>
              <a:t>CONSTRAINTS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52488" y="3657600"/>
            <a:ext cx="7439025" cy="1074738"/>
            <a:chOff x="537" y="2304"/>
            <a:chExt cx="4686" cy="677"/>
          </a:xfrm>
        </p:grpSpPr>
        <p:sp>
          <p:nvSpPr>
            <p:cNvPr id="441350" name="Rectangle 6"/>
            <p:cNvSpPr>
              <a:spLocks noChangeArrowheads="1"/>
            </p:cNvSpPr>
            <p:nvPr/>
          </p:nvSpPr>
          <p:spPr bwMode="auto">
            <a:xfrm>
              <a:off x="537" y="2304"/>
              <a:ext cx="1438" cy="677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RBAC1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ROLE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HIERARCHIES</a:t>
              </a:r>
            </a:p>
          </p:txBody>
        </p:sp>
        <p:sp>
          <p:nvSpPr>
            <p:cNvPr id="441351" name="Rectangle 7"/>
            <p:cNvSpPr>
              <a:spLocks noChangeArrowheads="1"/>
            </p:cNvSpPr>
            <p:nvPr/>
          </p:nvSpPr>
          <p:spPr bwMode="auto">
            <a:xfrm>
              <a:off x="3722" y="2407"/>
              <a:ext cx="1501" cy="470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RBAC2</a:t>
              </a:r>
            </a:p>
            <a:p>
              <a:pPr algn="ctr" defTabSz="895350">
                <a:lnSpc>
                  <a:spcPct val="90000"/>
                </a:lnSpc>
              </a:pPr>
              <a:r>
                <a:rPr lang="en-US" b="1">
                  <a:latin typeface="Arial" charset="0"/>
                </a:rPr>
                <a:t>CONSTRAINTS</a:t>
              </a:r>
            </a:p>
          </p:txBody>
        </p:sp>
      </p:grpSp>
      <p:sp>
        <p:nvSpPr>
          <p:cNvPr id="441352" name="Line 8"/>
          <p:cNvSpPr>
            <a:spLocks noChangeShapeType="1"/>
          </p:cNvSpPr>
          <p:nvPr/>
        </p:nvSpPr>
        <p:spPr bwMode="auto">
          <a:xfrm flipH="1">
            <a:off x="2032000" y="2997200"/>
            <a:ext cx="2565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3" name="Line 9"/>
          <p:cNvSpPr>
            <a:spLocks noChangeShapeType="1"/>
          </p:cNvSpPr>
          <p:nvPr/>
        </p:nvSpPr>
        <p:spPr bwMode="auto">
          <a:xfrm>
            <a:off x="4597400" y="2997200"/>
            <a:ext cx="2387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4" name="Line 10"/>
          <p:cNvSpPr>
            <a:spLocks noChangeShapeType="1"/>
          </p:cNvSpPr>
          <p:nvPr/>
        </p:nvSpPr>
        <p:spPr bwMode="auto">
          <a:xfrm flipH="1" flipV="1">
            <a:off x="1955800" y="4699000"/>
            <a:ext cx="26416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1355" name="Line 11"/>
          <p:cNvSpPr>
            <a:spLocks noChangeShapeType="1"/>
          </p:cNvSpPr>
          <p:nvPr/>
        </p:nvSpPr>
        <p:spPr bwMode="auto">
          <a:xfrm flipV="1">
            <a:off x="4597400" y="4546600"/>
            <a:ext cx="26162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65lectures">
  <a:themeElements>
    <a:clrScheme name="">
      <a:dk1>
        <a:srgbClr val="000000"/>
      </a:dk1>
      <a:lt1>
        <a:srgbClr val="D2E788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E5F1C3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865lectur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865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65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Office\Templates\865lectures.pot</Template>
  <TotalTime>2088</TotalTime>
  <Pages>110</Pages>
  <Words>262</Words>
  <Application>Microsoft Office PowerPoint</Application>
  <PresentationFormat>On-screen Show (4:3)</PresentationFormat>
  <Paragraphs>44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865lectures</vt:lpstr>
      <vt:lpstr>Slide 1</vt:lpstr>
      <vt:lpstr>CORE RBAC</vt:lpstr>
      <vt:lpstr>HIERARCHICAL RBAC</vt:lpstr>
      <vt:lpstr>SSD IN HIERARCHICAL RBAC</vt:lpstr>
      <vt:lpstr>DSD IN HIERARCHICAL RBAC</vt:lpstr>
      <vt:lpstr>NIST MODEL FAMILY</vt:lpstr>
      <vt:lpstr>COMPARE RBAC96</vt:lpstr>
    </vt:vector>
  </TitlesOfParts>
  <Company>George Mason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Ravi Sandhu</dc:creator>
  <cp:lastModifiedBy>utsa</cp:lastModifiedBy>
  <cp:revision>164</cp:revision>
  <cp:lastPrinted>1999-06-10T16:45:22Z</cp:lastPrinted>
  <dcterms:created xsi:type="dcterms:W3CDTF">1998-10-24T03:45:18Z</dcterms:created>
  <dcterms:modified xsi:type="dcterms:W3CDTF">2012-02-17T05:40:28Z</dcterms:modified>
</cp:coreProperties>
</file>