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C0128"/>
    </p:penClr>
  </p:showPr>
  <p:clrMru>
    <a:srgbClr val="CC3399"/>
    <a:srgbClr val="FF0066"/>
    <a:srgbClr val="000000"/>
    <a:srgbClr val="FC0128"/>
    <a:srgbClr val="D93192"/>
    <a:srgbClr val="063DE8"/>
    <a:srgbClr val="F7F5AF"/>
    <a:srgbClr val="F5F3A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2237"/>
            <a:ext cx="5364480" cy="43188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645" tIns="46984" rIns="95645" bIns="469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725488"/>
            <a:ext cx="4783137" cy="3587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13763" y="62468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B70DD353-B190-4AA7-8308-A7B57F597E9D}" type="slidenum">
              <a:rPr lang="en-US">
                <a:solidFill>
                  <a:srgbClr val="FC0128"/>
                </a:solidFill>
              </a:rPr>
              <a:pPr/>
              <a:t>‹#›</a:t>
            </a:fld>
            <a:endParaRPr lang="en-US">
              <a:solidFill>
                <a:srgbClr val="FC0128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07963" y="6442075"/>
            <a:ext cx="11985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solidFill>
                  <a:srgbClr val="FC0128"/>
                </a:solidFill>
                <a:latin typeface="Book Antiqua" pitchFamily="18" charset="0"/>
              </a:rPr>
              <a:t>© Ravi Sandhu</a:t>
            </a:r>
            <a:endParaRPr lang="en-US" sz="1200">
              <a:solidFill>
                <a:srgbClr val="FC012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3399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99"/>
        </a:buClr>
        <a:buSzPct val="75000"/>
        <a:buFont typeface="Wingdings" pitchFamily="2" charset="2"/>
        <a:buChar char="v"/>
        <a:defRPr sz="32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Ø"/>
        <a:defRPr sz="2800" b="1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Char char="•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09600" y="1676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endParaRPr lang="en-US" b="1" dirty="0">
              <a:solidFill>
                <a:srgbClr val="CC3399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CC3399"/>
                </a:solidFill>
              </a:rPr>
              <a:t>OM-AM </a:t>
            </a:r>
            <a:r>
              <a:rPr lang="en-US" sz="2800" b="1" dirty="0">
                <a:solidFill>
                  <a:srgbClr val="CC3399"/>
                </a:solidFill>
              </a:rPr>
              <a:t>and </a:t>
            </a:r>
            <a:r>
              <a:rPr lang="en-US" sz="2800" b="1" dirty="0" smtClean="0">
                <a:solidFill>
                  <a:srgbClr val="CC3399"/>
                </a:solidFill>
              </a:rPr>
              <a:t>PEI</a:t>
            </a:r>
            <a:endParaRPr lang="en-US" b="1" dirty="0">
              <a:solidFill>
                <a:srgbClr val="CC3399"/>
              </a:solidFill>
            </a:endParaRPr>
          </a:p>
          <a:p>
            <a:pPr algn="ctr"/>
            <a:endParaRPr lang="en-US" b="1" dirty="0">
              <a:solidFill>
                <a:srgbClr val="CC3399"/>
              </a:solidFill>
            </a:endParaRPr>
          </a:p>
          <a:p>
            <a:pPr algn="ctr" eaLnBrk="1"/>
            <a:endParaRPr lang="en-US" b="1" dirty="0">
              <a:solidFill>
                <a:srgbClr val="CC3399"/>
              </a:solidFill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295400" y="3581400"/>
            <a:ext cx="6400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Prof. Ravi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Sandhu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PROXY-BASED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72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0104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981200" y="2819400"/>
            <a:ext cx="19812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962400" y="2286000"/>
            <a:ext cx="1908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Proxy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>
            <a:off x="5867400" y="2819400"/>
            <a:ext cx="11430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11"/>
          <p:cNvSpPr>
            <a:spLocks noChangeShapeType="1"/>
          </p:cNvSpPr>
          <p:nvPr/>
        </p:nvSpPr>
        <p:spPr bwMode="auto">
          <a:xfrm>
            <a:off x="4953000" y="3429000"/>
            <a:ext cx="0" cy="1143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2"/>
          <p:cNvSpPr>
            <a:spLocks noChangeArrowheads="1"/>
          </p:cNvSpPr>
          <p:nvPr/>
        </p:nvSpPr>
        <p:spPr bwMode="auto">
          <a:xfrm>
            <a:off x="4038600" y="4572000"/>
            <a:ext cx="1908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sz="3600" smtClean="0"/>
              <a:t>THE OM-AM WAY</a:t>
            </a:r>
            <a:endParaRPr lang="en-US" sz="54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743200"/>
            <a:ext cx="3048000" cy="25146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mtClean="0"/>
              <a:t>Objectives</a:t>
            </a:r>
          </a:p>
          <a:p>
            <a:pPr algn="ctr">
              <a:buFont typeface="Monotype Sorts" pitchFamily="2" charset="2"/>
              <a:buNone/>
            </a:pPr>
            <a:r>
              <a:rPr lang="en-US" smtClean="0"/>
              <a:t>Model</a:t>
            </a:r>
          </a:p>
          <a:p>
            <a:pPr algn="ctr">
              <a:buFont typeface="Monotype Sorts" pitchFamily="2" charset="2"/>
              <a:buNone/>
            </a:pPr>
            <a:r>
              <a:rPr lang="en-US" smtClean="0"/>
              <a:t>Architecture</a:t>
            </a:r>
          </a:p>
          <a:p>
            <a:pPr algn="ctr">
              <a:buFont typeface="Monotype Sorts" pitchFamily="2" charset="2"/>
              <a:buNone/>
            </a:pPr>
            <a:r>
              <a:rPr lang="en-US" smtClean="0"/>
              <a:t>Mechanism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590800" y="2667000"/>
            <a:ext cx="0" cy="2514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905000" y="1905000"/>
            <a:ext cx="1423988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What?</a:t>
            </a:r>
            <a:endParaRPr lang="en-US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973263" y="5410200"/>
            <a:ext cx="128905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Arial" charset="0"/>
              </a:rPr>
              <a:t>How?</a:t>
            </a:r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200400" y="2743200"/>
            <a:ext cx="3124200" cy="2514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3200400" y="3276600"/>
            <a:ext cx="3124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200400" y="3962400"/>
            <a:ext cx="3124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200400" y="4572000"/>
            <a:ext cx="3124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1066800" y="1752600"/>
            <a:ext cx="7239000" cy="44958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7086600" y="1752600"/>
            <a:ext cx="477838" cy="447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u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c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e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sz="3600" dirty="0" smtClean="0"/>
              <a:t>PEI</a:t>
            </a:r>
            <a:endParaRPr lang="en-US" sz="54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1143000" y="1810110"/>
            <a:ext cx="2557440" cy="553018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36" tIns="41469" rIns="82936" bIns="41469" anchor="ctr"/>
          <a:lstStyle/>
          <a:p>
            <a:pPr algn="ctr" defTabSz="414683" eaLnBrk="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defRPr/>
            </a:pPr>
            <a:r>
              <a:rPr lang="en-US" sz="16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  <a:cs typeface="Arial" charset="0"/>
              </a:rPr>
              <a:t>Security and system goals</a:t>
            </a:r>
          </a:p>
          <a:p>
            <a:pPr algn="ctr" defTabSz="414683" eaLnBrk="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defRPr/>
            </a:pPr>
            <a:r>
              <a:rPr lang="en-US" sz="16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  <a:cs typeface="Arial" charset="0"/>
              </a:rPr>
              <a:t>(objectives/policy)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43000" y="2708764"/>
            <a:ext cx="2557440" cy="553018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36" tIns="41469" rIns="82936" bIns="41469" anchor="ctr"/>
          <a:lstStyle/>
          <a:p>
            <a:pPr algn="ctr" defTabSz="414683" eaLnBrk="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defRPr/>
            </a:pPr>
            <a:r>
              <a:rPr lang="en-US" sz="1600" kern="0" dirty="0">
                <a:solidFill>
                  <a:sysClr val="window" lastClr="FFFFFF"/>
                </a:solidFill>
                <a:latin typeface="Calibri"/>
                <a:cs typeface="Arial" charset="0"/>
              </a:rPr>
              <a:t>Policy models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3000" y="3676546"/>
            <a:ext cx="2557440" cy="553018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36" tIns="41469" rIns="82936" bIns="41469" anchor="ctr"/>
          <a:lstStyle/>
          <a:p>
            <a:pPr algn="ctr" defTabSz="414683" eaLnBrk="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defRPr/>
            </a:pPr>
            <a:r>
              <a:rPr lang="en-US" sz="1600" kern="0" dirty="0">
                <a:solidFill>
                  <a:sysClr val="window" lastClr="FFFFFF"/>
                </a:solidFill>
                <a:latin typeface="Calibri"/>
                <a:cs typeface="Arial" charset="0"/>
              </a:rPr>
              <a:t>Enforcement models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4644328"/>
            <a:ext cx="2557440" cy="553018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36" tIns="41469" rIns="82936" bIns="41469" anchor="ctr"/>
          <a:lstStyle/>
          <a:p>
            <a:pPr algn="ctr" defTabSz="414683" eaLnBrk="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defRPr/>
            </a:pPr>
            <a:r>
              <a:rPr lang="en-US" sz="1600" kern="0" dirty="0">
                <a:solidFill>
                  <a:sysClr val="window" lastClr="FFFFFF"/>
                </a:solidFill>
                <a:latin typeface="Calibri"/>
                <a:cs typeface="Arial" charset="0"/>
              </a:rPr>
              <a:t>Implementation models</a:t>
            </a:r>
          </a:p>
        </p:txBody>
      </p:sp>
      <p:cxnSp>
        <p:nvCxnSpPr>
          <p:cNvPr id="18" name="Straight Connector 38"/>
          <p:cNvCxnSpPr>
            <a:cxnSpLocks noChangeShapeType="1"/>
            <a:stCxn id="15" idx="2"/>
            <a:endCxn id="16" idx="0"/>
          </p:cNvCxnSpPr>
          <p:nvPr/>
        </p:nvCxnSpPr>
        <p:spPr bwMode="auto">
          <a:xfrm rot="5400000">
            <a:off x="2214339" y="3469164"/>
            <a:ext cx="414764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19" name="Straight Connector 39"/>
          <p:cNvCxnSpPr>
            <a:cxnSpLocks noChangeShapeType="1"/>
            <a:stCxn id="16" idx="2"/>
            <a:endCxn id="17" idx="0"/>
          </p:cNvCxnSpPr>
          <p:nvPr/>
        </p:nvCxnSpPr>
        <p:spPr bwMode="auto">
          <a:xfrm rot="5400000">
            <a:off x="2214339" y="4436946"/>
            <a:ext cx="414764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0" name="TextBox 40"/>
          <p:cNvSpPr txBox="1">
            <a:spLocks noChangeArrowheads="1"/>
          </p:cNvSpPr>
          <p:nvPr/>
        </p:nvSpPr>
        <p:spPr bwMode="auto">
          <a:xfrm>
            <a:off x="3976920" y="1915240"/>
            <a:ext cx="2004480" cy="32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36" tIns="41469" rIns="82936" bIns="41469">
            <a:spAutoFit/>
          </a:bodyPr>
          <a:lstStyle/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Necessarily informal</a:t>
            </a:r>
          </a:p>
        </p:txBody>
      </p:sp>
      <p:sp>
        <p:nvSpPr>
          <p:cNvPr id="21" name="TextBox 41"/>
          <p:cNvSpPr txBox="1">
            <a:spLocks noChangeArrowheads="1"/>
          </p:cNvSpPr>
          <p:nvPr/>
        </p:nvSpPr>
        <p:spPr bwMode="auto">
          <a:xfrm>
            <a:off x="3976920" y="2570510"/>
            <a:ext cx="4078080" cy="80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36" tIns="41469" rIns="82936" bIns="41469">
            <a:spAutoFit/>
          </a:bodyPr>
          <a:lstStyle/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Specified using users, subjects, objects, </a:t>
            </a:r>
            <a:r>
              <a:rPr lang="en-US" sz="1500" dirty="0" err="1">
                <a:solidFill>
                  <a:srgbClr val="000000"/>
                </a:solidFill>
                <a:latin typeface="Garamond" pitchFamily="18" charset="0"/>
              </a:rPr>
              <a:t>admins</a:t>
            </a: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, labels, roles, groups, etc. in an ideal setting.</a:t>
            </a:r>
          </a:p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Security analysis (objectives, properties, etc.).</a:t>
            </a:r>
          </a:p>
        </p:txBody>
      </p:sp>
      <p:sp>
        <p:nvSpPr>
          <p:cNvPr id="22" name="TextBox 42"/>
          <p:cNvSpPr txBox="1">
            <a:spLocks noChangeArrowheads="1"/>
          </p:cNvSpPr>
          <p:nvPr/>
        </p:nvSpPr>
        <p:spPr bwMode="auto">
          <a:xfrm>
            <a:off x="3976920" y="3469165"/>
            <a:ext cx="4423680" cy="1237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36" tIns="41469" rIns="82936" bIns="41469">
            <a:spAutoFit/>
          </a:bodyPr>
          <a:lstStyle/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Approximated policy realized using system architecture with trusted servers, protocols, etc.</a:t>
            </a:r>
          </a:p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Enforcement level security analysis (e.g. stale information due to network latency, protocol proofs, etc.).</a:t>
            </a:r>
          </a:p>
        </p:txBody>
      </p:sp>
      <p:sp>
        <p:nvSpPr>
          <p:cNvPr id="23" name="TextBox 43"/>
          <p:cNvSpPr txBox="1">
            <a:spLocks noChangeArrowheads="1"/>
          </p:cNvSpPr>
          <p:nvPr/>
        </p:nvSpPr>
        <p:spPr bwMode="auto">
          <a:xfrm>
            <a:off x="3976920" y="4598244"/>
            <a:ext cx="3801600" cy="1007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36" tIns="41469" rIns="82936" bIns="41469">
            <a:spAutoFit/>
          </a:bodyPr>
          <a:lstStyle/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Technologies such as Cloud Computing, Trusted Computing, etc.</a:t>
            </a:r>
          </a:p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Implementation level security analysis (e.g. vulnerability analysis, penetration testing, etc.)</a:t>
            </a:r>
          </a:p>
        </p:txBody>
      </p:sp>
      <p:sp>
        <p:nvSpPr>
          <p:cNvPr id="24" name="TextBox 44"/>
          <p:cNvSpPr txBox="1">
            <a:spLocks noChangeArrowheads="1"/>
          </p:cNvSpPr>
          <p:nvPr/>
        </p:nvSpPr>
        <p:spPr bwMode="auto">
          <a:xfrm>
            <a:off x="3976920" y="5617870"/>
            <a:ext cx="3801600" cy="32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36" tIns="41469" rIns="82936" bIns="41469">
            <a:spAutoFit/>
          </a:bodyPr>
          <a:lstStyle/>
          <a:p>
            <a:pPr defTabSz="414683" eaLnBrk="1">
              <a:buClr>
                <a:srgbClr val="000000"/>
              </a:buClr>
              <a:buSzPct val="45000"/>
              <a:buFont typeface="Arial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Garamond" pitchFamily="18" charset="0"/>
              </a:rPr>
              <a:t> Software and Hardware</a:t>
            </a:r>
          </a:p>
        </p:txBody>
      </p:sp>
      <p:cxnSp>
        <p:nvCxnSpPr>
          <p:cNvPr id="25" name="Straight Connector 45"/>
          <p:cNvCxnSpPr>
            <a:cxnSpLocks noChangeShapeType="1"/>
            <a:stCxn id="14" idx="2"/>
            <a:endCxn id="15" idx="0"/>
          </p:cNvCxnSpPr>
          <p:nvPr/>
        </p:nvCxnSpPr>
        <p:spPr bwMode="auto">
          <a:xfrm rot="5400000">
            <a:off x="2248902" y="2535946"/>
            <a:ext cx="345636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6" name="Straight Connector 46"/>
          <p:cNvCxnSpPr>
            <a:cxnSpLocks noChangeShapeType="1"/>
            <a:stCxn id="17" idx="2"/>
          </p:cNvCxnSpPr>
          <p:nvPr/>
        </p:nvCxnSpPr>
        <p:spPr bwMode="auto">
          <a:xfrm rot="5400000">
            <a:off x="2248902" y="5370164"/>
            <a:ext cx="345636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27" name="Rectangle 26"/>
          <p:cNvSpPr/>
          <p:nvPr/>
        </p:nvSpPr>
        <p:spPr>
          <a:xfrm>
            <a:off x="1143000" y="5542982"/>
            <a:ext cx="2557440" cy="553018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36" tIns="41469" rIns="82936" bIns="41469" anchor="ctr"/>
          <a:lstStyle/>
          <a:p>
            <a:pPr algn="ctr" defTabSz="414683" eaLnBrk="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defRPr/>
            </a:pPr>
            <a:r>
              <a:rPr lang="en-US" sz="1600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Calibri"/>
                <a:cs typeface="Arial" charset="0"/>
              </a:rPr>
              <a:t>Concrete System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sz="3600" smtClean="0"/>
              <a:t>THE OM-AM WAY</a:t>
            </a:r>
            <a:endParaRPr lang="en-US" sz="54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743200"/>
            <a:ext cx="3048000" cy="25146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mtClean="0"/>
              <a:t>Objectives</a:t>
            </a:r>
          </a:p>
          <a:p>
            <a:pPr algn="ctr">
              <a:buFont typeface="Monotype Sorts" pitchFamily="2" charset="2"/>
              <a:buNone/>
            </a:pPr>
            <a:r>
              <a:rPr lang="en-US" smtClean="0"/>
              <a:t>Model</a:t>
            </a:r>
          </a:p>
          <a:p>
            <a:pPr algn="ctr">
              <a:buFont typeface="Monotype Sorts" pitchFamily="2" charset="2"/>
              <a:buNone/>
            </a:pPr>
            <a:r>
              <a:rPr lang="en-US" smtClean="0"/>
              <a:t>Architecture</a:t>
            </a:r>
          </a:p>
          <a:p>
            <a:pPr algn="ctr">
              <a:buFont typeface="Monotype Sorts" pitchFamily="2" charset="2"/>
              <a:buNone/>
            </a:pPr>
            <a:r>
              <a:rPr lang="en-US" smtClean="0"/>
              <a:t>Mechanism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590800" y="2667000"/>
            <a:ext cx="0" cy="2514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905000" y="1905000"/>
            <a:ext cx="1423988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What?</a:t>
            </a:r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973263" y="5410200"/>
            <a:ext cx="128905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Arial" charset="0"/>
              </a:rPr>
              <a:t>How?</a:t>
            </a:r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200400" y="2743200"/>
            <a:ext cx="3124200" cy="2514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3200400" y="3276600"/>
            <a:ext cx="3124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3200400" y="3962400"/>
            <a:ext cx="3124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3200400" y="4572000"/>
            <a:ext cx="3124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1066800" y="1752600"/>
            <a:ext cx="7239000" cy="44958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7086600" y="1752600"/>
            <a:ext cx="477838" cy="447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u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c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e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LAYERS AND LAYERS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Multics rings</a:t>
            </a:r>
          </a:p>
          <a:p>
            <a:r>
              <a:rPr lang="en-US" sz="2800" smtClean="0"/>
              <a:t>Layered abstractions</a:t>
            </a:r>
          </a:p>
          <a:p>
            <a:r>
              <a:rPr lang="en-US" sz="2800" smtClean="0"/>
              <a:t>Waterfall model</a:t>
            </a:r>
          </a:p>
          <a:p>
            <a:r>
              <a:rPr lang="en-US" sz="2800" smtClean="0"/>
              <a:t>Network protocol stacks</a:t>
            </a:r>
          </a:p>
          <a:p>
            <a:r>
              <a:rPr lang="en-US" sz="2800" smtClean="0"/>
              <a:t>Napolean layers</a:t>
            </a:r>
          </a:p>
          <a:p>
            <a:r>
              <a:rPr lang="en-US" sz="2800" smtClean="0"/>
              <a:t>RoFi layers</a:t>
            </a:r>
          </a:p>
          <a:p>
            <a:r>
              <a:rPr lang="en-US" sz="2800" smtClean="0"/>
              <a:t>OM-AM</a:t>
            </a:r>
          </a:p>
          <a:p>
            <a:r>
              <a:rPr lang="en-US" sz="2800" smtClean="0"/>
              <a:t>etcetera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sz="3600" smtClean="0"/>
              <a:t>OM-AM AND MANDATORY ACCESS CONTROL (MAC)</a:t>
            </a:r>
            <a:endParaRPr lang="en-US" sz="540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1905000"/>
            <a:ext cx="1423988" cy="4084638"/>
            <a:chOff x="0" y="1200"/>
            <a:chExt cx="897" cy="2573"/>
          </a:xfrm>
        </p:grpSpPr>
        <p:sp>
          <p:nvSpPr>
            <p:cNvPr id="6155" name="Line 4"/>
            <p:cNvSpPr>
              <a:spLocks noChangeShapeType="1"/>
            </p:cNvSpPr>
            <p:nvPr/>
          </p:nvSpPr>
          <p:spPr bwMode="auto">
            <a:xfrm>
              <a:off x="432" y="1680"/>
              <a:ext cx="0" cy="15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Text Box 5"/>
            <p:cNvSpPr txBox="1">
              <a:spLocks noChangeArrowheads="1"/>
            </p:cNvSpPr>
            <p:nvPr/>
          </p:nvSpPr>
          <p:spPr bwMode="auto">
            <a:xfrm>
              <a:off x="0" y="1200"/>
              <a:ext cx="897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What?</a:t>
              </a:r>
              <a:endParaRPr lang="en-US"/>
            </a:p>
          </p:txBody>
        </p:sp>
        <p:sp>
          <p:nvSpPr>
            <p:cNvPr id="6157" name="Text Box 6"/>
            <p:cNvSpPr txBox="1">
              <a:spLocks noChangeArrowheads="1"/>
            </p:cNvSpPr>
            <p:nvPr/>
          </p:nvSpPr>
          <p:spPr bwMode="auto">
            <a:xfrm>
              <a:off x="43" y="3408"/>
              <a:ext cx="812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How?</a:t>
              </a:r>
              <a:endParaRPr lang="en-US"/>
            </a:p>
          </p:txBody>
        </p:sp>
      </p:grp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2667000" y="2819400"/>
            <a:ext cx="4876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No information leakage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Lattices (Bell-LaPadula)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Security kernel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Security labels</a:t>
            </a: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2590800" y="2819400"/>
            <a:ext cx="5105400" cy="24384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Line 9"/>
          <p:cNvSpPr>
            <a:spLocks noChangeShapeType="1"/>
          </p:cNvSpPr>
          <p:nvPr/>
        </p:nvSpPr>
        <p:spPr bwMode="auto">
          <a:xfrm>
            <a:off x="2590800" y="3429000"/>
            <a:ext cx="5105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10"/>
          <p:cNvSpPr>
            <a:spLocks noChangeShapeType="1"/>
          </p:cNvSpPr>
          <p:nvPr/>
        </p:nvSpPr>
        <p:spPr bwMode="auto">
          <a:xfrm>
            <a:off x="2590800" y="4038600"/>
            <a:ext cx="5105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>
            <a:off x="2590800" y="4648200"/>
            <a:ext cx="5105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12"/>
          <p:cNvSpPr>
            <a:spLocks noChangeArrowheads="1"/>
          </p:cNvSpPr>
          <p:nvPr/>
        </p:nvSpPr>
        <p:spPr bwMode="auto">
          <a:xfrm>
            <a:off x="533400" y="1752600"/>
            <a:ext cx="8458200" cy="44958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8229600" y="1752600"/>
            <a:ext cx="477838" cy="447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u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c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sz="3600" smtClean="0"/>
              <a:t>OM-AM AND DISCRETIONARY ACCESS CONTROL (DAC)</a:t>
            </a:r>
            <a:endParaRPr lang="en-US" sz="540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1905000"/>
            <a:ext cx="1423988" cy="4084638"/>
            <a:chOff x="0" y="1200"/>
            <a:chExt cx="897" cy="2573"/>
          </a:xfrm>
        </p:grpSpPr>
        <p:sp>
          <p:nvSpPr>
            <p:cNvPr id="7179" name="Line 4"/>
            <p:cNvSpPr>
              <a:spLocks noChangeShapeType="1"/>
            </p:cNvSpPr>
            <p:nvPr/>
          </p:nvSpPr>
          <p:spPr bwMode="auto">
            <a:xfrm>
              <a:off x="432" y="1680"/>
              <a:ext cx="0" cy="15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Text Box 5"/>
            <p:cNvSpPr txBox="1">
              <a:spLocks noChangeArrowheads="1"/>
            </p:cNvSpPr>
            <p:nvPr/>
          </p:nvSpPr>
          <p:spPr bwMode="auto">
            <a:xfrm>
              <a:off x="0" y="1200"/>
              <a:ext cx="897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What?</a:t>
              </a:r>
              <a:endParaRPr lang="en-US"/>
            </a:p>
          </p:txBody>
        </p:sp>
        <p:sp>
          <p:nvSpPr>
            <p:cNvPr id="7181" name="Text Box 6"/>
            <p:cNvSpPr txBox="1">
              <a:spLocks noChangeArrowheads="1"/>
            </p:cNvSpPr>
            <p:nvPr/>
          </p:nvSpPr>
          <p:spPr bwMode="auto">
            <a:xfrm>
              <a:off x="43" y="3408"/>
              <a:ext cx="812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How?</a:t>
              </a:r>
              <a:endParaRPr lang="en-US"/>
            </a:p>
          </p:txBody>
        </p:sp>
      </p:grp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2667000" y="2819400"/>
            <a:ext cx="4876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Owner-based discretion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numerous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numerous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ACLs, Capabilities, etc</a:t>
            </a: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2590800" y="2819400"/>
            <a:ext cx="5105400" cy="24384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>
            <a:off x="2590800" y="3429000"/>
            <a:ext cx="5105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10"/>
          <p:cNvSpPr>
            <a:spLocks noChangeShapeType="1"/>
          </p:cNvSpPr>
          <p:nvPr/>
        </p:nvSpPr>
        <p:spPr bwMode="auto">
          <a:xfrm>
            <a:off x="2590800" y="4038600"/>
            <a:ext cx="5105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11"/>
          <p:cNvSpPr>
            <a:spLocks noChangeShapeType="1"/>
          </p:cNvSpPr>
          <p:nvPr/>
        </p:nvSpPr>
        <p:spPr bwMode="auto">
          <a:xfrm>
            <a:off x="2590800" y="4648200"/>
            <a:ext cx="5105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12"/>
          <p:cNvSpPr>
            <a:spLocks noChangeArrowheads="1"/>
          </p:cNvSpPr>
          <p:nvPr/>
        </p:nvSpPr>
        <p:spPr bwMode="auto">
          <a:xfrm>
            <a:off x="533400" y="1752600"/>
            <a:ext cx="8458200" cy="44958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8229600" y="1752600"/>
            <a:ext cx="477838" cy="447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u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c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e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sz="3600" smtClean="0"/>
              <a:t>OM-AM AND ROLE-BASED ACCESS CONTROL (RBAC)</a:t>
            </a:r>
            <a:endParaRPr lang="en-US" sz="5400" smtClean="0"/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381000" y="1905000"/>
            <a:ext cx="1423988" cy="4084638"/>
            <a:chOff x="0" y="1200"/>
            <a:chExt cx="897" cy="2573"/>
          </a:xfrm>
        </p:grpSpPr>
        <p:sp>
          <p:nvSpPr>
            <p:cNvPr id="8203" name="Line 1028"/>
            <p:cNvSpPr>
              <a:spLocks noChangeShapeType="1"/>
            </p:cNvSpPr>
            <p:nvPr/>
          </p:nvSpPr>
          <p:spPr bwMode="auto">
            <a:xfrm>
              <a:off x="432" y="1680"/>
              <a:ext cx="0" cy="158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" name="Text Box 1029"/>
            <p:cNvSpPr txBox="1">
              <a:spLocks noChangeArrowheads="1"/>
            </p:cNvSpPr>
            <p:nvPr/>
          </p:nvSpPr>
          <p:spPr bwMode="auto">
            <a:xfrm>
              <a:off x="0" y="1200"/>
              <a:ext cx="897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What?</a:t>
              </a:r>
              <a:endParaRPr lang="en-US"/>
            </a:p>
          </p:txBody>
        </p:sp>
        <p:sp>
          <p:nvSpPr>
            <p:cNvPr id="8205" name="Text Box 1030"/>
            <p:cNvSpPr txBox="1">
              <a:spLocks noChangeArrowheads="1"/>
            </p:cNvSpPr>
            <p:nvPr/>
          </p:nvSpPr>
          <p:spPr bwMode="auto">
            <a:xfrm>
              <a:off x="43" y="3408"/>
              <a:ext cx="812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>
                  <a:solidFill>
                    <a:schemeClr val="tx2"/>
                  </a:solidFill>
                  <a:latin typeface="Arial" charset="0"/>
                </a:rPr>
                <a:t>How?</a:t>
              </a:r>
              <a:endParaRPr lang="en-US"/>
            </a:p>
          </p:txBody>
        </p:sp>
      </p:grpSp>
      <p:sp>
        <p:nvSpPr>
          <p:cNvPr id="8196" name="Rectangle 1031"/>
          <p:cNvSpPr>
            <a:spLocks noChangeArrowheads="1"/>
          </p:cNvSpPr>
          <p:nvPr/>
        </p:nvSpPr>
        <p:spPr bwMode="auto">
          <a:xfrm>
            <a:off x="1600200" y="2819400"/>
            <a:ext cx="6400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Objective neutral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RBAC96, ARBAC97, etc.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user-pull, server-pull, etc.</a:t>
            </a:r>
          </a:p>
          <a:p>
            <a:pPr marL="342900" indent="-342900" algn="ctr">
              <a:spcBef>
                <a:spcPct val="20000"/>
              </a:spcBef>
              <a:buClr>
                <a:srgbClr val="CC3399"/>
              </a:buClr>
              <a:buSzPct val="75000"/>
              <a:buFont typeface="Monotype Sorts" pitchFamily="2" charset="2"/>
              <a:buNone/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certificates, tickets, PACs, etc.</a:t>
            </a:r>
          </a:p>
        </p:txBody>
      </p:sp>
      <p:sp>
        <p:nvSpPr>
          <p:cNvPr id="8197" name="Rectangle 1032"/>
          <p:cNvSpPr>
            <a:spLocks noChangeArrowheads="1"/>
          </p:cNvSpPr>
          <p:nvPr/>
        </p:nvSpPr>
        <p:spPr bwMode="auto">
          <a:xfrm>
            <a:off x="1524000" y="2819400"/>
            <a:ext cx="6553200" cy="24384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1033"/>
          <p:cNvSpPr>
            <a:spLocks noChangeShapeType="1"/>
          </p:cNvSpPr>
          <p:nvPr/>
        </p:nvSpPr>
        <p:spPr bwMode="auto">
          <a:xfrm>
            <a:off x="1524000" y="3429000"/>
            <a:ext cx="6553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1034"/>
          <p:cNvSpPr>
            <a:spLocks noChangeShapeType="1"/>
          </p:cNvSpPr>
          <p:nvPr/>
        </p:nvSpPr>
        <p:spPr bwMode="auto">
          <a:xfrm>
            <a:off x="1524000" y="4038600"/>
            <a:ext cx="6553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1035"/>
          <p:cNvSpPr>
            <a:spLocks noChangeShapeType="1"/>
          </p:cNvSpPr>
          <p:nvPr/>
        </p:nvSpPr>
        <p:spPr bwMode="auto">
          <a:xfrm>
            <a:off x="1524000" y="4648200"/>
            <a:ext cx="6553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1036"/>
          <p:cNvSpPr>
            <a:spLocks noChangeArrowheads="1"/>
          </p:cNvSpPr>
          <p:nvPr/>
        </p:nvSpPr>
        <p:spPr bwMode="auto">
          <a:xfrm>
            <a:off x="304800" y="1752600"/>
            <a:ext cx="8686800" cy="44958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37"/>
          <p:cNvSpPr txBox="1">
            <a:spLocks noChangeArrowheads="1"/>
          </p:cNvSpPr>
          <p:nvPr/>
        </p:nvSpPr>
        <p:spPr bwMode="auto">
          <a:xfrm>
            <a:off x="8229600" y="1752600"/>
            <a:ext cx="477838" cy="447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u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c</a:t>
            </a:r>
          </a:p>
          <a:p>
            <a:pPr algn="ctr"/>
            <a:r>
              <a:rPr lang="en-US" sz="3200">
                <a:solidFill>
                  <a:schemeClr val="tx2"/>
                </a:solidFill>
              </a:rPr>
              <a:t>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SERVER MIRROR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8288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7912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352800" y="2819400"/>
            <a:ext cx="24384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657600" y="4495800"/>
            <a:ext cx="1908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6391" name="Line 9"/>
          <p:cNvSpPr>
            <a:spLocks noChangeShapeType="1"/>
          </p:cNvSpPr>
          <p:nvPr/>
        </p:nvSpPr>
        <p:spPr bwMode="auto">
          <a:xfrm flipV="1">
            <a:off x="4572000" y="3124200"/>
            <a:ext cx="1219200" cy="1295400"/>
          </a:xfrm>
          <a:prstGeom prst="line">
            <a:avLst/>
          </a:prstGeom>
          <a:noFill/>
          <a:ln w="38100">
            <a:solidFill>
              <a:srgbClr val="9933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SERVER-PULL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8288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7912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352800" y="2819400"/>
            <a:ext cx="24384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657600" y="4495800"/>
            <a:ext cx="1908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V="1">
            <a:off x="4572000" y="3124200"/>
            <a:ext cx="1219200" cy="1295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USER-PULL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8288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791200" y="2286000"/>
            <a:ext cx="1527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3352800" y="2819400"/>
            <a:ext cx="24384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657600" y="4495800"/>
            <a:ext cx="1908175" cy="11430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 flipV="1">
            <a:off x="2667000" y="3505200"/>
            <a:ext cx="1905000" cy="914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865lectures">
  <a:themeElements>
    <a:clrScheme name="">
      <a:dk1>
        <a:srgbClr val="000000"/>
      </a:dk1>
      <a:lt1>
        <a:srgbClr val="D2E788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E5F1C3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865lectur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865lectu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65lectu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65lectu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Office\Templates\865lectures.pot</Template>
  <TotalTime>372</TotalTime>
  <Pages>110</Pages>
  <Words>317</Words>
  <Application>Microsoft Office PowerPoint</Application>
  <PresentationFormat>On-screen Show (4:3)</PresentationFormat>
  <Paragraphs>133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865lectures</vt:lpstr>
      <vt:lpstr>Slide 1</vt:lpstr>
      <vt:lpstr>THE OM-AM WAY</vt:lpstr>
      <vt:lpstr>LAYERS AND LAYERS</vt:lpstr>
      <vt:lpstr>OM-AM AND MANDATORY ACCESS CONTROL (MAC)</vt:lpstr>
      <vt:lpstr>OM-AM AND DISCRETIONARY ACCESS CONTROL (DAC)</vt:lpstr>
      <vt:lpstr>OM-AM AND ROLE-BASED ACCESS CONTROL (RBAC)</vt:lpstr>
      <vt:lpstr>SERVER MIRROR</vt:lpstr>
      <vt:lpstr>SERVER-PULL</vt:lpstr>
      <vt:lpstr>USER-PULL</vt:lpstr>
      <vt:lpstr>PROXY-BASED</vt:lpstr>
      <vt:lpstr>THE OM-AM WAY</vt:lpstr>
      <vt:lpstr>PEI</vt:lpstr>
    </vt:vector>
  </TitlesOfParts>
  <Company>George Mason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CONTACT INFORMATION</dc:title>
  <dc:creator>Ravi Sandhu</dc:creator>
  <cp:lastModifiedBy>utsa</cp:lastModifiedBy>
  <cp:revision>61</cp:revision>
  <cp:lastPrinted>1999-10-08T23:59:04Z</cp:lastPrinted>
  <dcterms:created xsi:type="dcterms:W3CDTF">1999-02-04T20:06:34Z</dcterms:created>
  <dcterms:modified xsi:type="dcterms:W3CDTF">2012-02-24T00:55:35Z</dcterms:modified>
</cp:coreProperties>
</file>