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31300" cy="6845300"/>
  <p:notesSz cx="6997700" cy="9258300"/>
  <p:defaultTextStyle>
    <a:defPPr>
      <a:defRPr lang="en-US"/>
    </a:defPPr>
    <a:lvl1pPr algn="l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84"/>
      </p:cViewPr>
      <p:guideLst>
        <p:guide orient="horz" pos="2156"/>
        <p:guide pos="287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225550" y="57150"/>
            <a:ext cx="1111250" cy="33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102000"/>
              </a:lnSpc>
            </a:pPr>
            <a:r>
              <a:rPr lang="en-US" sz="900" b="0"/>
              <a:t>INFS 762 Fall 1993</a:t>
            </a:r>
          </a:p>
          <a:p>
            <a:pPr>
              <a:lnSpc>
                <a:spcPct val="102000"/>
              </a:lnSpc>
            </a:pPr>
            <a:r>
              <a:rPr lang="en-US" sz="900" b="0"/>
              <a:t>The Orange Book</a:t>
            </a:r>
          </a:p>
        </p:txBody>
      </p:sp>
      <p:sp useBgFill="1">
        <p:nvSpPr>
          <p:cNvPr id="3075" name="Rectangle 3"/>
          <p:cNvSpPr>
            <a:spLocks noChangeArrowheads="1"/>
          </p:cNvSpPr>
          <p:nvPr/>
        </p:nvSpPr>
        <p:spPr bwMode="auto">
          <a:xfrm>
            <a:off x="1225550" y="4464050"/>
            <a:ext cx="1184275" cy="190500"/>
          </a:xfrm>
          <a:prstGeom prst="rect">
            <a:avLst/>
          </a:prstGeom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102000"/>
              </a:lnSpc>
            </a:pPr>
            <a:r>
              <a:rPr lang="en-US" sz="900" b="0"/>
              <a:t>© 1993 Ravi Sandhu</a:t>
            </a:r>
          </a:p>
        </p:txBody>
      </p:sp>
      <p:sp useBgFill="1">
        <p:nvSpPr>
          <p:cNvPr id="3076" name="Rectangle 4"/>
          <p:cNvSpPr>
            <a:spLocks noChangeArrowheads="1"/>
          </p:cNvSpPr>
          <p:nvPr/>
        </p:nvSpPr>
        <p:spPr bwMode="auto">
          <a:xfrm>
            <a:off x="1225550" y="8502650"/>
            <a:ext cx="1184275" cy="190500"/>
          </a:xfrm>
          <a:prstGeom prst="rect">
            <a:avLst/>
          </a:prstGeom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102000"/>
              </a:lnSpc>
            </a:pPr>
            <a:r>
              <a:rPr lang="en-US" sz="900" b="0"/>
              <a:t>© 1993 Ravi Sandhu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225550" y="615950"/>
            <a:ext cx="4559300" cy="3416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3" y="2127250"/>
            <a:ext cx="7762875" cy="1466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013" y="3878263"/>
            <a:ext cx="6391275" cy="17494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97025"/>
            <a:ext cx="8216900" cy="45180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9875" y="927100"/>
            <a:ext cx="2054225" cy="5187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27100"/>
            <a:ext cx="6010275" cy="51879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97025"/>
            <a:ext cx="8216900" cy="45180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725" y="4398963"/>
            <a:ext cx="7762875" cy="135890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725" y="2901950"/>
            <a:ext cx="7762875" cy="1497013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97025"/>
            <a:ext cx="4032250" cy="45180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1850" y="1597025"/>
            <a:ext cx="4032250" cy="45180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6900" cy="11398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1938"/>
            <a:ext cx="4033838" cy="6381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0113"/>
            <a:ext cx="4033838" cy="394493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8675" y="1531938"/>
            <a:ext cx="4035425" cy="6381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8675" y="2170113"/>
            <a:ext cx="4035425" cy="3944937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3550" cy="1158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288" y="273050"/>
            <a:ext cx="5103812" cy="58420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1925"/>
            <a:ext cx="3003550" cy="46831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9113" y="4791075"/>
            <a:ext cx="548005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89113" y="611188"/>
            <a:ext cx="5480050" cy="4106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89113" y="5357813"/>
            <a:ext cx="5480050" cy="8032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89400" y="927100"/>
            <a:ext cx="977900" cy="495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vert="horz" wrap="non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Title</a:t>
            </a:r>
          </a:p>
        </p:txBody>
      </p:sp>
      <p:sp useBgFill="1">
        <p:nvSpPr>
          <p:cNvPr id="1027" name="Rectangle 3"/>
          <p:cNvSpPr>
            <a:spLocks noChangeArrowheads="1"/>
          </p:cNvSpPr>
          <p:nvPr/>
        </p:nvSpPr>
        <p:spPr bwMode="auto">
          <a:xfrm>
            <a:off x="8743950" y="6521450"/>
            <a:ext cx="279400" cy="228600"/>
          </a:xfrm>
          <a:prstGeom prst="rect">
            <a:avLst/>
          </a:prstGeom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fld id="{0FA81649-970A-447E-95DB-A3F21D269413}" type="slidenum">
              <a:rPr lang="en-US"/>
              <a:pPr>
                <a:lnSpc>
                  <a:spcPct val="85000"/>
                </a:lnSpc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lnSpc>
          <a:spcPct val="88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8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ctr" rtl="0" eaLnBrk="0" fontAlgn="base" hangingPunct="0">
        <a:lnSpc>
          <a:spcPct val="88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ctr" rtl="0" eaLnBrk="0" fontAlgn="base" hangingPunct="0">
        <a:lnSpc>
          <a:spcPct val="88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ctr" rtl="0" eaLnBrk="0" fontAlgn="base" hangingPunct="0">
        <a:lnSpc>
          <a:spcPct val="88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lnSpc>
          <a:spcPct val="88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lnSpc>
          <a:spcPct val="88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lnSpc>
          <a:spcPct val="88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lnSpc>
          <a:spcPct val="88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b="1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b="1">
          <a:solidFill>
            <a:schemeClr val="tx1"/>
          </a:solidFill>
          <a:latin typeface="+mn-lt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 b="1">
          <a:solidFill>
            <a:schemeClr val="tx1"/>
          </a:solidFill>
          <a:latin typeface="+mn-lt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98700" y="1968500"/>
            <a:ext cx="4610100" cy="1409700"/>
          </a:xfrm>
          <a:ln cap="flat"/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>
                <a:solidFill>
                  <a:schemeClr val="tx1"/>
                </a:solidFill>
              </a:rPr>
              <a:t>THE ORANGE BOOK</a:t>
            </a:r>
            <a:br>
              <a:rPr lang="en-US">
                <a:solidFill>
                  <a:schemeClr val="tx1"/>
                </a:solidFill>
              </a:rPr>
            </a:br>
            <a:r>
              <a:rPr lang="en-US">
                <a:solidFill>
                  <a:schemeClr val="tx1"/>
                </a:solidFill>
              </a:rPr>
              <a:t/>
            </a:r>
            <a:br>
              <a:rPr lang="en-US">
                <a:solidFill>
                  <a:schemeClr val="tx1"/>
                </a:solidFill>
              </a:rPr>
            </a:br>
            <a:r>
              <a:rPr lang="en-US">
                <a:solidFill>
                  <a:schemeClr val="tx1"/>
                </a:solidFill>
              </a:rPr>
              <a:t>Ravi Sandhu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854200" y="927100"/>
            <a:ext cx="5448300" cy="952500"/>
          </a:xfrm>
          <a:ln cap="flat"/>
        </p:spPr>
        <p:txBody>
          <a:bodyPr/>
          <a:lstStyle/>
          <a:p>
            <a:pPr>
              <a:lnSpc>
                <a:spcPct val="86000"/>
              </a:lnSpc>
            </a:pPr>
            <a:r>
              <a:rPr lang="en-US"/>
              <a:t>DESIGN SPECIFICATION</a:t>
            </a:r>
            <a:br>
              <a:rPr lang="en-US"/>
            </a:br>
            <a:r>
              <a:rPr lang="en-US"/>
              <a:t>AND VERIFICATION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69950" y="2597150"/>
            <a:ext cx="7505700" cy="3581400"/>
          </a:xfrm>
          <a:noFill/>
          <a:ln w="127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647700" indent="-647700">
              <a:lnSpc>
                <a:spcPct val="85000"/>
              </a:lnSpc>
              <a:spcBef>
                <a:spcPct val="40000"/>
              </a:spcBef>
              <a:buFontTx/>
              <a:buNone/>
            </a:pPr>
            <a:r>
              <a:rPr lang="en-US" sz="1800"/>
              <a:t>C2	No requirement</a:t>
            </a:r>
          </a:p>
          <a:p>
            <a:pPr marL="647700" indent="-647700">
              <a:lnSpc>
                <a:spcPct val="85000"/>
              </a:lnSpc>
              <a:spcBef>
                <a:spcPct val="40000"/>
              </a:spcBef>
              <a:buFontTx/>
              <a:buNone/>
            </a:pPr>
            <a:r>
              <a:rPr lang="en-US" sz="1800"/>
              <a:t>B1	Informal or formal model of the security policy</a:t>
            </a:r>
          </a:p>
          <a:p>
            <a:pPr marL="647700" indent="-647700">
              <a:lnSpc>
                <a:spcPct val="85000"/>
              </a:lnSpc>
              <a:spcBef>
                <a:spcPct val="40000"/>
              </a:spcBef>
              <a:buFontTx/>
              <a:buNone/>
            </a:pPr>
            <a:r>
              <a:rPr lang="en-US" sz="1800"/>
              <a:t>B2	Formal model of the security policy that is proven consistent with its axioms</a:t>
            </a:r>
          </a:p>
          <a:p>
            <a:pPr marL="647700" indent="-647700">
              <a:lnSpc>
                <a:spcPct val="85000"/>
              </a:lnSpc>
              <a:spcBef>
                <a:spcPct val="40000"/>
              </a:spcBef>
              <a:buFontTx/>
              <a:buNone/>
            </a:pPr>
            <a:r>
              <a:rPr lang="en-US" sz="1800"/>
              <a:t>	DTLS (descriptive top-level specification) of the TCB</a:t>
            </a:r>
          </a:p>
          <a:p>
            <a:pPr marL="647700" indent="-647700">
              <a:lnSpc>
                <a:spcPct val="85000"/>
              </a:lnSpc>
              <a:spcBef>
                <a:spcPct val="40000"/>
              </a:spcBef>
              <a:buFontTx/>
              <a:buNone/>
            </a:pPr>
            <a:r>
              <a:rPr lang="en-US" sz="1800"/>
              <a:t>B3	A convincing argument shall be given that the DTLS is consistent with the model</a:t>
            </a:r>
          </a:p>
          <a:p>
            <a:pPr marL="647700" indent="-647700">
              <a:lnSpc>
                <a:spcPct val="85000"/>
              </a:lnSpc>
              <a:spcBef>
                <a:spcPct val="40000"/>
              </a:spcBef>
              <a:buFontTx/>
              <a:buNone/>
            </a:pPr>
            <a:r>
              <a:rPr lang="en-US" sz="1800"/>
              <a:t>A1	FTLS (formal top-level specification) of the TCB</a:t>
            </a:r>
          </a:p>
          <a:p>
            <a:pPr marL="647700" indent="-647700">
              <a:lnSpc>
                <a:spcPct val="85000"/>
              </a:lnSpc>
              <a:spcBef>
                <a:spcPct val="40000"/>
              </a:spcBef>
              <a:buFontTx/>
              <a:buNone/>
            </a:pPr>
            <a:r>
              <a:rPr lang="en-US" sz="1800"/>
              <a:t>	A combination of formal and informal techniques shall be used to show that the FTLS is consistent with the model</a:t>
            </a:r>
          </a:p>
          <a:p>
            <a:pPr marL="647700" indent="-647700">
              <a:lnSpc>
                <a:spcPct val="85000"/>
              </a:lnSpc>
              <a:spcBef>
                <a:spcPct val="40000"/>
              </a:spcBef>
              <a:buFontTx/>
              <a:buNone/>
            </a:pPr>
            <a:r>
              <a:rPr lang="en-US" sz="1800"/>
              <a:t>	A convincing argument shall be given that the DTLS is consistent with the model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663700" y="927100"/>
            <a:ext cx="5829300" cy="952500"/>
          </a:xfrm>
          <a:ln cap="flat"/>
        </p:spPr>
        <p:txBody>
          <a:bodyPr/>
          <a:lstStyle/>
          <a:p>
            <a:pPr>
              <a:lnSpc>
                <a:spcPct val="86000"/>
              </a:lnSpc>
            </a:pPr>
            <a:r>
              <a:rPr lang="en-US"/>
              <a:t>ORANGE BOOK CLASSES</a:t>
            </a:r>
            <a:br>
              <a:rPr lang="en-US"/>
            </a:br>
            <a:r>
              <a:rPr lang="en-US"/>
              <a:t>UNOFFICIAL VIEW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55750" y="2774950"/>
            <a:ext cx="6159500" cy="2552700"/>
          </a:xfrm>
          <a:noFill/>
          <a:ln w="127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1155700" indent="-1155700">
              <a:lnSpc>
                <a:spcPct val="85000"/>
              </a:lnSpc>
              <a:spcBef>
                <a:spcPct val="40000"/>
              </a:spcBef>
              <a:buFontTx/>
              <a:buNone/>
            </a:pPr>
            <a:r>
              <a:rPr lang="en-US" sz="1800"/>
              <a:t>C1, C2	Simple enhancement of existing systems.  No breakage of applications</a:t>
            </a:r>
          </a:p>
          <a:p>
            <a:pPr marL="1155700" indent="-1155700">
              <a:lnSpc>
                <a:spcPct val="85000"/>
              </a:lnSpc>
              <a:spcBef>
                <a:spcPct val="40000"/>
              </a:spcBef>
              <a:buFontTx/>
              <a:buNone/>
            </a:pPr>
            <a:r>
              <a:rPr lang="en-US" sz="1800"/>
              <a:t>B1	Relatively simple enhancement of existing systems.  Will break some applications.</a:t>
            </a:r>
          </a:p>
          <a:p>
            <a:pPr marL="1155700" indent="-1155700">
              <a:lnSpc>
                <a:spcPct val="85000"/>
              </a:lnSpc>
              <a:spcBef>
                <a:spcPct val="40000"/>
              </a:spcBef>
              <a:buFontTx/>
              <a:buNone/>
            </a:pPr>
            <a:r>
              <a:rPr lang="en-US" sz="1800"/>
              <a:t>B2	Relatively major enhancement of existing systems.  Will break many applications.</a:t>
            </a:r>
          </a:p>
          <a:p>
            <a:pPr marL="1155700" indent="-1155700">
              <a:lnSpc>
                <a:spcPct val="85000"/>
              </a:lnSpc>
              <a:spcBef>
                <a:spcPct val="40000"/>
              </a:spcBef>
              <a:buFontTx/>
              <a:buNone/>
            </a:pPr>
            <a:r>
              <a:rPr lang="en-US" sz="1800"/>
              <a:t>B3	Failed A1</a:t>
            </a:r>
          </a:p>
          <a:p>
            <a:pPr marL="1155700" indent="-1155700">
              <a:lnSpc>
                <a:spcPct val="85000"/>
              </a:lnSpc>
              <a:spcBef>
                <a:spcPct val="40000"/>
              </a:spcBef>
              <a:buFontTx/>
              <a:buNone/>
            </a:pPr>
            <a:r>
              <a:rPr lang="en-US" sz="1800"/>
              <a:t>A1	Top down design and implementation of a new system from scratch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927100"/>
            <a:ext cx="5499100" cy="952500"/>
          </a:xfrm>
          <a:ln cap="flat"/>
        </p:spPr>
        <p:txBody>
          <a:bodyPr/>
          <a:lstStyle/>
          <a:p>
            <a:pPr>
              <a:lnSpc>
                <a:spcPct val="86000"/>
              </a:lnSpc>
            </a:pPr>
            <a:r>
              <a:rPr lang="en-US"/>
              <a:t>NCSC RAINBOW SERIES</a:t>
            </a:r>
            <a:br>
              <a:rPr lang="en-US"/>
            </a:br>
            <a:r>
              <a:rPr lang="en-US"/>
              <a:t>SELECTED TITLES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27150" y="2774950"/>
            <a:ext cx="6616700" cy="1295400"/>
          </a:xfrm>
          <a:noFill/>
          <a:ln w="127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1511300" indent="-1511300">
              <a:lnSpc>
                <a:spcPct val="87000"/>
              </a:lnSpc>
              <a:spcBef>
                <a:spcPct val="41000"/>
              </a:spcBef>
              <a:buFontTx/>
              <a:buNone/>
            </a:pPr>
            <a:r>
              <a:rPr lang="en-US" sz="1800"/>
              <a:t>Orange	Trusted Computer System Evaluation Criteria</a:t>
            </a:r>
          </a:p>
          <a:p>
            <a:pPr marL="1511300" indent="-1511300">
              <a:lnSpc>
                <a:spcPct val="87000"/>
              </a:lnSpc>
              <a:spcBef>
                <a:spcPct val="41000"/>
              </a:spcBef>
              <a:buFontTx/>
              <a:buNone/>
            </a:pPr>
            <a:r>
              <a:rPr lang="en-US" sz="1800"/>
              <a:t>Yellow	Guidance for Applying the Orange Book</a:t>
            </a:r>
          </a:p>
          <a:p>
            <a:pPr marL="1511300" indent="-1511300">
              <a:lnSpc>
                <a:spcPct val="87000"/>
              </a:lnSpc>
              <a:spcBef>
                <a:spcPct val="41000"/>
              </a:spcBef>
              <a:buFontTx/>
              <a:buNone/>
            </a:pPr>
            <a:r>
              <a:rPr lang="en-US" sz="1800"/>
              <a:t>Red	Trusted Network Interpretation</a:t>
            </a:r>
          </a:p>
          <a:p>
            <a:pPr marL="1511300" indent="-1511300">
              <a:lnSpc>
                <a:spcPct val="87000"/>
              </a:lnSpc>
              <a:spcBef>
                <a:spcPct val="41000"/>
              </a:spcBef>
              <a:buFontTx/>
              <a:buNone/>
            </a:pPr>
            <a:r>
              <a:rPr lang="en-US" sz="1800"/>
              <a:t>Lavender	Trusted Database Interpretation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2806700" y="927100"/>
            <a:ext cx="3543300" cy="952500"/>
          </a:xfrm>
          <a:ln cap="flat"/>
        </p:spPr>
        <p:txBody>
          <a:bodyPr/>
          <a:lstStyle/>
          <a:p>
            <a:pPr>
              <a:lnSpc>
                <a:spcPct val="86000"/>
              </a:lnSpc>
            </a:pPr>
            <a:r>
              <a:rPr lang="en-US"/>
              <a:t>ORANGE BOOK</a:t>
            </a:r>
            <a:br>
              <a:rPr lang="en-US"/>
            </a:br>
            <a:r>
              <a:rPr lang="en-US"/>
              <a:t>CRITICISMS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8950" y="2724150"/>
            <a:ext cx="5702300" cy="1409700"/>
          </a:xfrm>
          <a:noFill/>
          <a:ln w="127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86000"/>
              </a:lnSpc>
              <a:spcBef>
                <a:spcPct val="41000"/>
              </a:spcBef>
            </a:pPr>
            <a:r>
              <a:rPr lang="en-US" sz="1800"/>
              <a:t>Mixes various levels of abstraction in a single document</a:t>
            </a:r>
          </a:p>
          <a:p>
            <a:pPr marL="342900" indent="-342900">
              <a:lnSpc>
                <a:spcPct val="86000"/>
              </a:lnSpc>
              <a:spcBef>
                <a:spcPct val="41000"/>
              </a:spcBef>
            </a:pPr>
            <a:r>
              <a:rPr lang="en-US" sz="1800"/>
              <a:t>Does not address integrity of data</a:t>
            </a:r>
          </a:p>
          <a:p>
            <a:pPr marL="342900" indent="-342900">
              <a:lnSpc>
                <a:spcPct val="86000"/>
              </a:lnSpc>
              <a:spcBef>
                <a:spcPct val="41000"/>
              </a:spcBef>
            </a:pPr>
            <a:r>
              <a:rPr lang="en-US" sz="1800"/>
              <a:t>Combines functionality and assurance in a single linear rating scale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349500" y="927100"/>
            <a:ext cx="4457700" cy="952500"/>
          </a:xfrm>
          <a:ln cap="flat"/>
        </p:spPr>
        <p:txBody>
          <a:bodyPr/>
          <a:lstStyle/>
          <a:p>
            <a:pPr>
              <a:lnSpc>
                <a:spcPct val="86000"/>
              </a:lnSpc>
            </a:pPr>
            <a:r>
              <a:rPr lang="en-US"/>
              <a:t>FUNCTIONALITY VS</a:t>
            </a:r>
            <a:br>
              <a:rPr lang="en-US"/>
            </a:br>
            <a:r>
              <a:rPr lang="en-US"/>
              <a:t>ASSURANCE</a:t>
            </a:r>
          </a:p>
        </p:txBody>
      </p:sp>
      <p:pic>
        <p:nvPicPr>
          <p:cNvPr id="17411" name="Picture 3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65650" y="2673350"/>
            <a:ext cx="3708400" cy="302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895350" y="3282950"/>
            <a:ext cx="2819400" cy="1066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342900" indent="-342900">
              <a:lnSpc>
                <a:spcPct val="87000"/>
              </a:lnSpc>
              <a:spcBef>
                <a:spcPct val="41000"/>
              </a:spcBef>
              <a:buSzPct val="100000"/>
              <a:buFontTx/>
              <a:buChar char="•"/>
            </a:pPr>
            <a:r>
              <a:rPr lang="en-US"/>
              <a:t>functionality is multi-dimensional</a:t>
            </a:r>
          </a:p>
          <a:p>
            <a:pPr marL="342900" indent="-342900">
              <a:lnSpc>
                <a:spcPct val="87000"/>
              </a:lnSpc>
              <a:spcBef>
                <a:spcPct val="41000"/>
              </a:spcBef>
              <a:buSzPct val="100000"/>
              <a:buFontTx/>
              <a:buChar char="•"/>
            </a:pPr>
            <a:r>
              <a:rPr lang="en-US"/>
              <a:t>assurance has a linear progression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663700" y="927100"/>
            <a:ext cx="5829300" cy="495300"/>
          </a:xfrm>
          <a:ln cap="flat"/>
        </p:spPr>
        <p:txBody>
          <a:bodyPr/>
          <a:lstStyle/>
          <a:p>
            <a:r>
              <a:rPr lang="en-US"/>
              <a:t>ORANGE BOOK CLASSES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0" y="2546350"/>
            <a:ext cx="4330700" cy="2324100"/>
          </a:xfrm>
          <a:noFill/>
          <a:ln w="127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69900" indent="-469900" algn="just">
              <a:lnSpc>
                <a:spcPct val="86000"/>
              </a:lnSpc>
              <a:spcBef>
                <a:spcPct val="40000"/>
              </a:spcBef>
              <a:buFontTx/>
              <a:buNone/>
            </a:pPr>
            <a:r>
              <a:rPr lang="en-US" sz="1800"/>
              <a:t>A1	Verified Design</a:t>
            </a:r>
          </a:p>
          <a:p>
            <a:pPr marL="469900" indent="-469900" algn="just">
              <a:lnSpc>
                <a:spcPct val="86000"/>
              </a:lnSpc>
              <a:spcBef>
                <a:spcPct val="40000"/>
              </a:spcBef>
              <a:buFontTx/>
              <a:buNone/>
            </a:pPr>
            <a:r>
              <a:rPr lang="en-US" sz="1800"/>
              <a:t>B3	Security Domains</a:t>
            </a:r>
          </a:p>
          <a:p>
            <a:pPr marL="469900" indent="-469900" algn="just">
              <a:lnSpc>
                <a:spcPct val="86000"/>
              </a:lnSpc>
              <a:spcBef>
                <a:spcPct val="40000"/>
              </a:spcBef>
              <a:buFontTx/>
              <a:buNone/>
            </a:pPr>
            <a:r>
              <a:rPr lang="en-US" sz="1800"/>
              <a:t>B2	Structured Protection</a:t>
            </a:r>
          </a:p>
          <a:p>
            <a:pPr marL="469900" indent="-469900" algn="just">
              <a:lnSpc>
                <a:spcPct val="86000"/>
              </a:lnSpc>
              <a:spcBef>
                <a:spcPct val="40000"/>
              </a:spcBef>
              <a:buFontTx/>
              <a:buNone/>
            </a:pPr>
            <a:r>
              <a:rPr lang="en-US" sz="1800"/>
              <a:t>B1	Labeled Security Protection</a:t>
            </a:r>
          </a:p>
          <a:p>
            <a:pPr marL="469900" indent="-469900" algn="just">
              <a:lnSpc>
                <a:spcPct val="86000"/>
              </a:lnSpc>
              <a:spcBef>
                <a:spcPct val="40000"/>
              </a:spcBef>
              <a:buFontTx/>
              <a:buNone/>
            </a:pPr>
            <a:r>
              <a:rPr lang="en-US" sz="1800"/>
              <a:t>C2	Controlled Access Protection</a:t>
            </a:r>
          </a:p>
          <a:p>
            <a:pPr marL="469900" indent="-469900" algn="just">
              <a:lnSpc>
                <a:spcPct val="86000"/>
              </a:lnSpc>
              <a:spcBef>
                <a:spcPct val="40000"/>
              </a:spcBef>
              <a:buFontTx/>
              <a:buNone/>
            </a:pPr>
            <a:r>
              <a:rPr lang="en-US" sz="1800"/>
              <a:t>C1	Discretionary Security Protection</a:t>
            </a:r>
          </a:p>
          <a:p>
            <a:pPr marL="469900" indent="-469900" algn="just">
              <a:lnSpc>
                <a:spcPct val="86000"/>
              </a:lnSpc>
              <a:spcBef>
                <a:spcPct val="40000"/>
              </a:spcBef>
              <a:buFontTx/>
              <a:buChar char="D"/>
            </a:pPr>
            <a:r>
              <a:rPr lang="en-US" sz="1800"/>
              <a:t>Minimal Protection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1479550" y="5200650"/>
            <a:ext cx="15748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/>
              <a:t>NO SECURITY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1327150" y="2152650"/>
            <a:ext cx="1803400" cy="228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/>
              <a:t>HIGH SECURITY</a:t>
            </a:r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 flipV="1">
            <a:off x="2203450" y="2660650"/>
            <a:ext cx="0" cy="22098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663700" y="927100"/>
            <a:ext cx="5829300" cy="495300"/>
          </a:xfrm>
          <a:ln cap="flat"/>
        </p:spPr>
        <p:txBody>
          <a:bodyPr/>
          <a:lstStyle/>
          <a:p>
            <a:r>
              <a:rPr lang="en-US"/>
              <a:t>ORANGE BOOK CRITERIA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460750" y="2774950"/>
            <a:ext cx="2336800" cy="1295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342900" indent="-342900" algn="just">
              <a:lnSpc>
                <a:spcPct val="87000"/>
              </a:lnSpc>
              <a:spcBef>
                <a:spcPct val="41000"/>
              </a:spcBef>
            </a:pPr>
            <a:r>
              <a:rPr lang="en-US"/>
              <a:t>SECURITY POLICY</a:t>
            </a:r>
          </a:p>
          <a:p>
            <a:pPr marL="342900" indent="-342900" algn="just">
              <a:lnSpc>
                <a:spcPct val="87000"/>
              </a:lnSpc>
              <a:spcBef>
                <a:spcPct val="41000"/>
              </a:spcBef>
            </a:pPr>
            <a:r>
              <a:rPr lang="en-US"/>
              <a:t>ACCOUNTABILITY</a:t>
            </a:r>
          </a:p>
          <a:p>
            <a:pPr marL="342900" indent="-342900" algn="just">
              <a:lnSpc>
                <a:spcPct val="87000"/>
              </a:lnSpc>
              <a:spcBef>
                <a:spcPct val="41000"/>
              </a:spcBef>
            </a:pPr>
            <a:r>
              <a:rPr lang="en-US"/>
              <a:t>ASSURANCE</a:t>
            </a:r>
          </a:p>
          <a:p>
            <a:pPr marL="342900" indent="-342900" algn="just">
              <a:lnSpc>
                <a:spcPct val="87000"/>
              </a:lnSpc>
              <a:spcBef>
                <a:spcPct val="41000"/>
              </a:spcBef>
            </a:pPr>
            <a:r>
              <a:rPr lang="en-US"/>
              <a:t>DOCUMENTATION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476500" y="698500"/>
            <a:ext cx="4203700" cy="495300"/>
          </a:xfrm>
          <a:ln cap="flat"/>
        </p:spPr>
        <p:txBody>
          <a:bodyPr/>
          <a:lstStyle/>
          <a:p>
            <a:r>
              <a:rPr lang="en-US"/>
              <a:t>SECURITY POLICY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52450" y="1746250"/>
            <a:ext cx="8140700" cy="3352800"/>
          </a:xfrm>
          <a:noFill/>
          <a:ln w="127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95300" indent="-495300" algn="just">
              <a:lnSpc>
                <a:spcPct val="85000"/>
              </a:lnSpc>
              <a:spcBef>
                <a:spcPct val="36000"/>
              </a:spcBef>
              <a:buFontTx/>
              <a:buNone/>
              <a:tabLst>
                <a:tab pos="4572000" algn="l"/>
                <a:tab pos="5143500" algn="l"/>
                <a:tab pos="5715000" algn="l"/>
                <a:tab pos="6286500" algn="l"/>
                <a:tab pos="6883400" algn="l"/>
                <a:tab pos="7429500" algn="l"/>
              </a:tabLst>
            </a:pPr>
            <a:r>
              <a:rPr lang="en-US" sz="1800"/>
              <a:t>		C1   	C2    	B1   	B2   	B3	A1	</a:t>
            </a:r>
          </a:p>
          <a:p>
            <a:pPr marL="495300" indent="-495300" algn="just">
              <a:lnSpc>
                <a:spcPct val="85000"/>
              </a:lnSpc>
              <a:spcBef>
                <a:spcPct val="36000"/>
              </a:spcBef>
              <a:buFontTx/>
              <a:buNone/>
              <a:tabLst>
                <a:tab pos="4572000" algn="l"/>
                <a:tab pos="5143500" algn="l"/>
                <a:tab pos="5715000" algn="l"/>
                <a:tab pos="6286500" algn="l"/>
                <a:tab pos="6883400" algn="l"/>
                <a:tab pos="7429500" algn="l"/>
              </a:tabLst>
            </a:pPr>
            <a:r>
              <a:rPr lang="en-US" sz="1800"/>
              <a:t>Discretionary Access Control	+	+	nc	nc	+	nc</a:t>
            </a:r>
          </a:p>
          <a:p>
            <a:pPr marL="495300" indent="-495300" algn="just">
              <a:lnSpc>
                <a:spcPct val="85000"/>
              </a:lnSpc>
              <a:spcBef>
                <a:spcPct val="36000"/>
              </a:spcBef>
              <a:buFontTx/>
              <a:buNone/>
              <a:tabLst>
                <a:tab pos="4572000" algn="l"/>
                <a:tab pos="5143500" algn="l"/>
                <a:tab pos="5715000" algn="l"/>
                <a:tab pos="6286500" algn="l"/>
                <a:tab pos="6883400" algn="l"/>
                <a:tab pos="7429500" algn="l"/>
              </a:tabLst>
            </a:pPr>
            <a:r>
              <a:rPr lang="en-US" sz="1800"/>
              <a:t>Object Reuse	0	+	nc	nc	nc    	nc</a:t>
            </a:r>
          </a:p>
          <a:p>
            <a:pPr marL="495300" indent="-495300" algn="just">
              <a:lnSpc>
                <a:spcPct val="85000"/>
              </a:lnSpc>
              <a:spcBef>
                <a:spcPct val="36000"/>
              </a:spcBef>
              <a:buFontTx/>
              <a:buNone/>
              <a:tabLst>
                <a:tab pos="4572000" algn="l"/>
                <a:tab pos="5143500" algn="l"/>
                <a:tab pos="5715000" algn="l"/>
                <a:tab pos="6286500" algn="l"/>
                <a:tab pos="6883400" algn="l"/>
                <a:tab pos="7429500" algn="l"/>
              </a:tabLst>
            </a:pPr>
            <a:r>
              <a:rPr lang="en-US" sz="1800"/>
              <a:t>Labels	0	0	+	+	nc    	nc</a:t>
            </a:r>
          </a:p>
          <a:p>
            <a:pPr marL="495300" indent="-495300" algn="just">
              <a:lnSpc>
                <a:spcPct val="85000"/>
              </a:lnSpc>
              <a:spcBef>
                <a:spcPct val="36000"/>
              </a:spcBef>
              <a:buFontTx/>
              <a:buNone/>
              <a:tabLst>
                <a:tab pos="4572000" algn="l"/>
                <a:tab pos="5143500" algn="l"/>
                <a:tab pos="5715000" algn="l"/>
                <a:tab pos="6286500" algn="l"/>
                <a:tab pos="6883400" algn="l"/>
                <a:tab pos="7429500" algn="l"/>
              </a:tabLst>
            </a:pPr>
            <a:r>
              <a:rPr lang="en-US" sz="1800"/>
              <a:t>Label Integrity	0	0	+	nc	nc    	nc</a:t>
            </a:r>
          </a:p>
          <a:p>
            <a:pPr marL="495300" indent="-495300" algn="just">
              <a:lnSpc>
                <a:spcPct val="85000"/>
              </a:lnSpc>
              <a:spcBef>
                <a:spcPct val="36000"/>
              </a:spcBef>
              <a:buFontTx/>
              <a:buNone/>
              <a:tabLst>
                <a:tab pos="4572000" algn="l"/>
                <a:tab pos="5143500" algn="l"/>
                <a:tab pos="5715000" algn="l"/>
                <a:tab pos="6286500" algn="l"/>
                <a:tab pos="6883400" algn="l"/>
                <a:tab pos="7429500" algn="l"/>
              </a:tabLst>
            </a:pPr>
            <a:r>
              <a:rPr lang="en-US" sz="1800"/>
              <a:t>Exportation of Labeled Information	0	0	+	nc	nc    	nc</a:t>
            </a:r>
          </a:p>
          <a:p>
            <a:pPr marL="495300" indent="-495300" algn="just">
              <a:lnSpc>
                <a:spcPct val="85000"/>
              </a:lnSpc>
              <a:spcBef>
                <a:spcPct val="36000"/>
              </a:spcBef>
              <a:buFontTx/>
              <a:buNone/>
              <a:tabLst>
                <a:tab pos="4572000" algn="l"/>
                <a:tab pos="5143500" algn="l"/>
                <a:tab pos="5715000" algn="l"/>
                <a:tab pos="6286500" algn="l"/>
                <a:tab pos="6883400" algn="l"/>
                <a:tab pos="7429500" algn="l"/>
              </a:tabLst>
            </a:pPr>
            <a:r>
              <a:rPr lang="en-US" sz="1800"/>
              <a:t>Labeling Human-Readable Output	0	0	+	nc	nc    	nc</a:t>
            </a:r>
          </a:p>
          <a:p>
            <a:pPr marL="495300" indent="-495300" algn="just">
              <a:lnSpc>
                <a:spcPct val="85000"/>
              </a:lnSpc>
              <a:spcBef>
                <a:spcPct val="36000"/>
              </a:spcBef>
              <a:buFontTx/>
              <a:buNone/>
              <a:tabLst>
                <a:tab pos="4572000" algn="l"/>
                <a:tab pos="5143500" algn="l"/>
                <a:tab pos="5715000" algn="l"/>
                <a:tab pos="6286500" algn="l"/>
                <a:tab pos="6883400" algn="l"/>
                <a:tab pos="7429500" algn="l"/>
              </a:tabLst>
            </a:pPr>
            <a:r>
              <a:rPr lang="en-US" sz="1800"/>
              <a:t>Mandatory Access Control	0	0	+	+	nc    	nc</a:t>
            </a:r>
          </a:p>
          <a:p>
            <a:pPr marL="495300" indent="-495300" algn="just">
              <a:lnSpc>
                <a:spcPct val="85000"/>
              </a:lnSpc>
              <a:spcBef>
                <a:spcPct val="36000"/>
              </a:spcBef>
              <a:buFontTx/>
              <a:buNone/>
              <a:tabLst>
                <a:tab pos="4572000" algn="l"/>
                <a:tab pos="5143500" algn="l"/>
                <a:tab pos="5715000" algn="l"/>
                <a:tab pos="6286500" algn="l"/>
                <a:tab pos="6883400" algn="l"/>
                <a:tab pos="7429500" algn="l"/>
              </a:tabLst>
            </a:pPr>
            <a:r>
              <a:rPr lang="en-US" sz="1800"/>
              <a:t>Subject Sensitivity Labels 	0	0	0	+	nc    	nc</a:t>
            </a:r>
          </a:p>
          <a:p>
            <a:pPr marL="495300" indent="-495300" algn="just">
              <a:lnSpc>
                <a:spcPct val="85000"/>
              </a:lnSpc>
              <a:spcBef>
                <a:spcPct val="36000"/>
              </a:spcBef>
              <a:buFontTx/>
              <a:buNone/>
              <a:tabLst>
                <a:tab pos="4572000" algn="l"/>
                <a:tab pos="5143500" algn="l"/>
                <a:tab pos="5715000" algn="l"/>
                <a:tab pos="6286500" algn="l"/>
                <a:tab pos="6883400" algn="l"/>
                <a:tab pos="7429500" algn="l"/>
              </a:tabLst>
            </a:pPr>
            <a:r>
              <a:rPr lang="en-US" sz="1800"/>
              <a:t>Device Labels	0	0	0	+	nc    	nc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3200400" y="5600700"/>
            <a:ext cx="2832100" cy="711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469900" indent="-469900" algn="just">
              <a:lnSpc>
                <a:spcPct val="85000"/>
              </a:lnSpc>
              <a:buSzPct val="100000"/>
              <a:buFontTx/>
              <a:buChar char="0"/>
            </a:pPr>
            <a:r>
              <a:rPr lang="en-US"/>
              <a:t>no requirement</a:t>
            </a:r>
          </a:p>
          <a:p>
            <a:pPr marL="469900" indent="-469900" algn="just">
              <a:lnSpc>
                <a:spcPct val="85000"/>
              </a:lnSpc>
              <a:buSzPct val="100000"/>
              <a:buFontTx/>
              <a:buChar char="+"/>
            </a:pPr>
            <a:r>
              <a:rPr lang="en-US"/>
              <a:t>added requirement</a:t>
            </a:r>
          </a:p>
          <a:p>
            <a:pPr marL="469900" indent="-469900" algn="just">
              <a:lnSpc>
                <a:spcPct val="85000"/>
              </a:lnSpc>
            </a:pPr>
            <a:r>
              <a:rPr lang="en-US"/>
              <a:t>nc	no change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27300" y="927100"/>
            <a:ext cx="4102100" cy="495300"/>
          </a:xfrm>
          <a:ln cap="flat"/>
        </p:spPr>
        <p:txBody>
          <a:bodyPr/>
          <a:lstStyle/>
          <a:p>
            <a:r>
              <a:rPr lang="en-US"/>
              <a:t>ACCOUNTABILITY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52450" y="2762250"/>
            <a:ext cx="8140700" cy="1295400"/>
          </a:xfrm>
          <a:noFill/>
          <a:ln w="127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95300" indent="-495300" algn="just">
              <a:lnSpc>
                <a:spcPct val="85000"/>
              </a:lnSpc>
              <a:buFontTx/>
              <a:buNone/>
              <a:tabLst>
                <a:tab pos="4572000" algn="l"/>
                <a:tab pos="5143500" algn="l"/>
                <a:tab pos="5715000" algn="l"/>
                <a:tab pos="6286500" algn="l"/>
                <a:tab pos="6883400" algn="l"/>
                <a:tab pos="7429500" algn="l"/>
              </a:tabLst>
            </a:pPr>
            <a:r>
              <a:rPr lang="en-US" sz="1800"/>
              <a:t>		C1   	C2    	B1   	B2   	B3	A1	</a:t>
            </a:r>
          </a:p>
          <a:p>
            <a:pPr marL="495300" indent="-495300" algn="just">
              <a:lnSpc>
                <a:spcPct val="85000"/>
              </a:lnSpc>
              <a:buFontTx/>
              <a:buNone/>
              <a:tabLst>
                <a:tab pos="4572000" algn="l"/>
                <a:tab pos="5143500" algn="l"/>
                <a:tab pos="5715000" algn="l"/>
                <a:tab pos="6286500" algn="l"/>
                <a:tab pos="6883400" algn="l"/>
                <a:tab pos="7429500" algn="l"/>
              </a:tabLst>
            </a:pPr>
            <a:r>
              <a:rPr lang="en-US" sz="1800"/>
              <a:t>Identification and Authentication	+	+	+	nc	nc    	nc</a:t>
            </a:r>
          </a:p>
          <a:p>
            <a:pPr marL="495300" indent="-495300" algn="just">
              <a:lnSpc>
                <a:spcPct val="85000"/>
              </a:lnSpc>
              <a:buFontTx/>
              <a:buNone/>
              <a:tabLst>
                <a:tab pos="4572000" algn="l"/>
                <a:tab pos="5143500" algn="l"/>
                <a:tab pos="5715000" algn="l"/>
                <a:tab pos="6286500" algn="l"/>
                <a:tab pos="6883400" algn="l"/>
                <a:tab pos="7429500" algn="l"/>
              </a:tabLst>
            </a:pPr>
            <a:r>
              <a:rPr lang="en-US" sz="1800"/>
              <a:t>Audit	0	+	+	+	+	nc</a:t>
            </a:r>
          </a:p>
          <a:p>
            <a:pPr marL="495300" indent="-495300" algn="just">
              <a:lnSpc>
                <a:spcPct val="85000"/>
              </a:lnSpc>
              <a:buFontTx/>
              <a:buNone/>
              <a:tabLst>
                <a:tab pos="4572000" algn="l"/>
                <a:tab pos="5143500" algn="l"/>
                <a:tab pos="5715000" algn="l"/>
                <a:tab pos="6286500" algn="l"/>
                <a:tab pos="6883400" algn="l"/>
                <a:tab pos="7429500" algn="l"/>
              </a:tabLst>
            </a:pPr>
            <a:r>
              <a:rPr lang="en-US" sz="1800"/>
              <a:t>Trusted Path	0	0	0	+	+	nc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3200400" y="5143500"/>
            <a:ext cx="2832100" cy="711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469900" indent="-469900" algn="just">
              <a:lnSpc>
                <a:spcPct val="85000"/>
              </a:lnSpc>
              <a:buSzPct val="100000"/>
              <a:buFontTx/>
              <a:buChar char="0"/>
            </a:pPr>
            <a:r>
              <a:rPr lang="en-US"/>
              <a:t>no requirement</a:t>
            </a:r>
          </a:p>
          <a:p>
            <a:pPr marL="469900" indent="-469900" algn="just">
              <a:lnSpc>
                <a:spcPct val="85000"/>
              </a:lnSpc>
              <a:buSzPct val="100000"/>
              <a:buFontTx/>
              <a:buChar char="+"/>
            </a:pPr>
            <a:r>
              <a:rPr lang="en-US"/>
              <a:t>added requirement</a:t>
            </a:r>
          </a:p>
          <a:p>
            <a:pPr marL="469900" indent="-469900" algn="just">
              <a:lnSpc>
                <a:spcPct val="85000"/>
              </a:lnSpc>
            </a:pPr>
            <a:r>
              <a:rPr lang="en-US"/>
              <a:t>nc	no change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111500" y="698500"/>
            <a:ext cx="2933700" cy="495300"/>
          </a:xfrm>
          <a:ln cap="flat"/>
        </p:spPr>
        <p:txBody>
          <a:bodyPr/>
          <a:lstStyle/>
          <a:p>
            <a:r>
              <a:rPr lang="en-US"/>
              <a:t>ASSURANCE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52450" y="1746250"/>
            <a:ext cx="8140700" cy="3352800"/>
          </a:xfrm>
          <a:noFill/>
          <a:ln w="127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95300" indent="-495300" algn="just">
              <a:lnSpc>
                <a:spcPct val="85000"/>
              </a:lnSpc>
              <a:spcBef>
                <a:spcPct val="36000"/>
              </a:spcBef>
              <a:buFontTx/>
              <a:buNone/>
              <a:tabLst>
                <a:tab pos="4572000" algn="l"/>
                <a:tab pos="5143500" algn="l"/>
                <a:tab pos="5715000" algn="l"/>
                <a:tab pos="6286500" algn="l"/>
                <a:tab pos="6883400" algn="l"/>
                <a:tab pos="7429500" algn="l"/>
              </a:tabLst>
            </a:pPr>
            <a:r>
              <a:rPr lang="en-US" sz="1800"/>
              <a:t>		C1   	C2    	B1   	B2   	B3	A1	</a:t>
            </a:r>
          </a:p>
          <a:p>
            <a:pPr marL="495300" indent="-495300" algn="just">
              <a:lnSpc>
                <a:spcPct val="85000"/>
              </a:lnSpc>
              <a:spcBef>
                <a:spcPct val="36000"/>
              </a:spcBef>
              <a:buFontTx/>
              <a:buNone/>
              <a:tabLst>
                <a:tab pos="4572000" algn="l"/>
                <a:tab pos="5143500" algn="l"/>
                <a:tab pos="5715000" algn="l"/>
                <a:tab pos="6286500" algn="l"/>
                <a:tab pos="6883400" algn="l"/>
                <a:tab pos="7429500" algn="l"/>
              </a:tabLst>
            </a:pPr>
            <a:r>
              <a:rPr lang="en-US" sz="1800"/>
              <a:t>System Architecture	+	+	+	+	+	nc</a:t>
            </a:r>
          </a:p>
          <a:p>
            <a:pPr marL="495300" indent="-495300" algn="just">
              <a:lnSpc>
                <a:spcPct val="85000"/>
              </a:lnSpc>
              <a:spcBef>
                <a:spcPct val="36000"/>
              </a:spcBef>
              <a:buFontTx/>
              <a:buNone/>
              <a:tabLst>
                <a:tab pos="4572000" algn="l"/>
                <a:tab pos="5143500" algn="l"/>
                <a:tab pos="5715000" algn="l"/>
                <a:tab pos="6286500" algn="l"/>
                <a:tab pos="6883400" algn="l"/>
                <a:tab pos="7429500" algn="l"/>
              </a:tabLst>
            </a:pPr>
            <a:r>
              <a:rPr lang="en-US" sz="1800"/>
              <a:t>System Integrity	+	nc	nc	nc	nc    	nc</a:t>
            </a:r>
          </a:p>
          <a:p>
            <a:pPr marL="495300" indent="-495300" algn="just">
              <a:lnSpc>
                <a:spcPct val="85000"/>
              </a:lnSpc>
              <a:spcBef>
                <a:spcPct val="36000"/>
              </a:spcBef>
              <a:buFontTx/>
              <a:buNone/>
              <a:tabLst>
                <a:tab pos="4572000" algn="l"/>
                <a:tab pos="5143500" algn="l"/>
                <a:tab pos="5715000" algn="l"/>
                <a:tab pos="6286500" algn="l"/>
                <a:tab pos="6883400" algn="l"/>
                <a:tab pos="7429500" algn="l"/>
              </a:tabLst>
            </a:pPr>
            <a:r>
              <a:rPr lang="en-US" sz="1800"/>
              <a:t>Security Testing	+	+	+	+	+	+</a:t>
            </a:r>
          </a:p>
          <a:p>
            <a:pPr marL="495300" indent="-495300" algn="just">
              <a:lnSpc>
                <a:spcPct val="85000"/>
              </a:lnSpc>
              <a:spcBef>
                <a:spcPct val="36000"/>
              </a:spcBef>
              <a:buFontTx/>
              <a:buNone/>
              <a:tabLst>
                <a:tab pos="4572000" algn="l"/>
                <a:tab pos="5143500" algn="l"/>
                <a:tab pos="5715000" algn="l"/>
                <a:tab pos="6286500" algn="l"/>
                <a:tab pos="6883400" algn="l"/>
                <a:tab pos="7429500" algn="l"/>
              </a:tabLst>
            </a:pPr>
            <a:r>
              <a:rPr lang="en-US" sz="1800"/>
              <a:t>Design Specification and Verification	0	0	+	+	+	+</a:t>
            </a:r>
          </a:p>
          <a:p>
            <a:pPr marL="495300" indent="-495300" algn="just">
              <a:lnSpc>
                <a:spcPct val="85000"/>
              </a:lnSpc>
              <a:spcBef>
                <a:spcPct val="36000"/>
              </a:spcBef>
              <a:buFontTx/>
              <a:buNone/>
              <a:tabLst>
                <a:tab pos="4572000" algn="l"/>
                <a:tab pos="5143500" algn="l"/>
                <a:tab pos="5715000" algn="l"/>
                <a:tab pos="6286500" algn="l"/>
                <a:tab pos="6883400" algn="l"/>
                <a:tab pos="7429500" algn="l"/>
              </a:tabLst>
            </a:pPr>
            <a:r>
              <a:rPr lang="en-US" sz="1800"/>
              <a:t>Covert Channel Analysis	0	0	0	+	+	+</a:t>
            </a:r>
          </a:p>
          <a:p>
            <a:pPr marL="495300" indent="-495300" algn="just">
              <a:lnSpc>
                <a:spcPct val="85000"/>
              </a:lnSpc>
              <a:spcBef>
                <a:spcPct val="36000"/>
              </a:spcBef>
              <a:buFontTx/>
              <a:buNone/>
              <a:tabLst>
                <a:tab pos="4572000" algn="l"/>
                <a:tab pos="5143500" algn="l"/>
                <a:tab pos="5715000" algn="l"/>
                <a:tab pos="6286500" algn="l"/>
                <a:tab pos="6883400" algn="l"/>
                <a:tab pos="7429500" algn="l"/>
              </a:tabLst>
            </a:pPr>
            <a:r>
              <a:rPr lang="en-US" sz="1800"/>
              <a:t>Trusted Facility Management	0	0	0	+	+	nc</a:t>
            </a:r>
          </a:p>
          <a:p>
            <a:pPr marL="495300" indent="-495300" algn="just">
              <a:lnSpc>
                <a:spcPct val="85000"/>
              </a:lnSpc>
              <a:spcBef>
                <a:spcPct val="36000"/>
              </a:spcBef>
              <a:buFontTx/>
              <a:buNone/>
              <a:tabLst>
                <a:tab pos="4572000" algn="l"/>
                <a:tab pos="5143500" algn="l"/>
                <a:tab pos="5715000" algn="l"/>
                <a:tab pos="6286500" algn="l"/>
                <a:tab pos="6883400" algn="l"/>
                <a:tab pos="7429500" algn="l"/>
              </a:tabLst>
            </a:pPr>
            <a:r>
              <a:rPr lang="en-US" sz="1800"/>
              <a:t>Configuration Management	0	0	0	+	nc    	+</a:t>
            </a:r>
          </a:p>
          <a:p>
            <a:pPr marL="495300" indent="-495300" algn="just">
              <a:lnSpc>
                <a:spcPct val="85000"/>
              </a:lnSpc>
              <a:spcBef>
                <a:spcPct val="36000"/>
              </a:spcBef>
              <a:buFontTx/>
              <a:buNone/>
              <a:tabLst>
                <a:tab pos="4572000" algn="l"/>
                <a:tab pos="5143500" algn="l"/>
                <a:tab pos="5715000" algn="l"/>
                <a:tab pos="6286500" algn="l"/>
                <a:tab pos="6883400" algn="l"/>
                <a:tab pos="7429500" algn="l"/>
              </a:tabLst>
            </a:pPr>
            <a:r>
              <a:rPr lang="en-US" sz="1800"/>
              <a:t>Trusted Recovery	0	0	0	0	+	nc</a:t>
            </a:r>
          </a:p>
          <a:p>
            <a:pPr marL="495300" indent="-495300" algn="just">
              <a:lnSpc>
                <a:spcPct val="85000"/>
              </a:lnSpc>
              <a:spcBef>
                <a:spcPct val="36000"/>
              </a:spcBef>
              <a:buFontTx/>
              <a:buNone/>
              <a:tabLst>
                <a:tab pos="4572000" algn="l"/>
                <a:tab pos="5143500" algn="l"/>
                <a:tab pos="5715000" algn="l"/>
                <a:tab pos="6286500" algn="l"/>
                <a:tab pos="6883400" algn="l"/>
                <a:tab pos="7429500" algn="l"/>
              </a:tabLst>
            </a:pPr>
            <a:r>
              <a:rPr lang="en-US" sz="1800"/>
              <a:t>Trusted Distribution	0	0	0	0	0	+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3200400" y="5524500"/>
            <a:ext cx="2832100" cy="711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469900" indent="-469900" algn="just">
              <a:lnSpc>
                <a:spcPct val="85000"/>
              </a:lnSpc>
              <a:buSzPct val="100000"/>
              <a:buFontTx/>
              <a:buChar char="0"/>
            </a:pPr>
            <a:r>
              <a:rPr lang="en-US"/>
              <a:t>no requirement</a:t>
            </a:r>
          </a:p>
          <a:p>
            <a:pPr marL="469900" indent="-469900" algn="just">
              <a:lnSpc>
                <a:spcPct val="85000"/>
              </a:lnSpc>
              <a:buSzPct val="100000"/>
              <a:buFontTx/>
              <a:buChar char="+"/>
            </a:pPr>
            <a:r>
              <a:rPr lang="en-US"/>
              <a:t>added requirement</a:t>
            </a:r>
          </a:p>
          <a:p>
            <a:pPr marL="469900" indent="-469900" algn="just">
              <a:lnSpc>
                <a:spcPct val="85000"/>
              </a:lnSpc>
            </a:pPr>
            <a:r>
              <a:rPr lang="en-US"/>
              <a:t>nc	no change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527300" y="927100"/>
            <a:ext cx="4102100" cy="495300"/>
          </a:xfrm>
          <a:ln cap="flat"/>
        </p:spPr>
        <p:txBody>
          <a:bodyPr/>
          <a:lstStyle/>
          <a:p>
            <a:r>
              <a:rPr lang="en-US"/>
              <a:t>DOCUMENTATION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52450" y="2584450"/>
            <a:ext cx="8140700" cy="1638300"/>
          </a:xfrm>
          <a:noFill/>
          <a:ln w="127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495300" indent="-495300" algn="just">
              <a:lnSpc>
                <a:spcPct val="85000"/>
              </a:lnSpc>
              <a:spcBef>
                <a:spcPct val="26000"/>
              </a:spcBef>
              <a:buFontTx/>
              <a:buNone/>
              <a:tabLst>
                <a:tab pos="4572000" algn="l"/>
                <a:tab pos="5143500" algn="l"/>
                <a:tab pos="5715000" algn="l"/>
                <a:tab pos="6286500" algn="l"/>
                <a:tab pos="6883400" algn="l"/>
                <a:tab pos="7429500" algn="l"/>
              </a:tabLst>
            </a:pPr>
            <a:r>
              <a:rPr lang="en-US" sz="1800"/>
              <a:t>		C1   	C2    	B1   	B2   	B3	A1	</a:t>
            </a:r>
          </a:p>
          <a:p>
            <a:pPr marL="495300" indent="-495300" algn="just">
              <a:lnSpc>
                <a:spcPct val="85000"/>
              </a:lnSpc>
              <a:spcBef>
                <a:spcPct val="26000"/>
              </a:spcBef>
              <a:buFontTx/>
              <a:buNone/>
              <a:tabLst>
                <a:tab pos="4572000" algn="l"/>
                <a:tab pos="5143500" algn="l"/>
                <a:tab pos="5715000" algn="l"/>
                <a:tab pos="6286500" algn="l"/>
                <a:tab pos="6883400" algn="l"/>
                <a:tab pos="7429500" algn="l"/>
              </a:tabLst>
            </a:pPr>
            <a:r>
              <a:rPr lang="en-US" sz="1800"/>
              <a:t>Security Features User's Guide	+	nc	nc	nc	nc    	nc</a:t>
            </a:r>
          </a:p>
          <a:p>
            <a:pPr marL="495300" indent="-495300" algn="just">
              <a:lnSpc>
                <a:spcPct val="85000"/>
              </a:lnSpc>
              <a:spcBef>
                <a:spcPct val="26000"/>
              </a:spcBef>
              <a:buFontTx/>
              <a:buNone/>
              <a:tabLst>
                <a:tab pos="4572000" algn="l"/>
                <a:tab pos="5143500" algn="l"/>
                <a:tab pos="5715000" algn="l"/>
                <a:tab pos="6286500" algn="l"/>
                <a:tab pos="6883400" algn="l"/>
                <a:tab pos="7429500" algn="l"/>
              </a:tabLst>
            </a:pPr>
            <a:r>
              <a:rPr lang="en-US" sz="1800"/>
              <a:t>Trusted Facility Manual	+	+	+	+	+	nc</a:t>
            </a:r>
          </a:p>
          <a:p>
            <a:pPr marL="495300" indent="-495300" algn="just">
              <a:lnSpc>
                <a:spcPct val="85000"/>
              </a:lnSpc>
              <a:spcBef>
                <a:spcPct val="26000"/>
              </a:spcBef>
              <a:buFontTx/>
              <a:buNone/>
              <a:tabLst>
                <a:tab pos="4572000" algn="l"/>
                <a:tab pos="5143500" algn="l"/>
                <a:tab pos="5715000" algn="l"/>
                <a:tab pos="6286500" algn="l"/>
                <a:tab pos="6883400" algn="l"/>
                <a:tab pos="7429500" algn="l"/>
              </a:tabLst>
            </a:pPr>
            <a:r>
              <a:rPr lang="en-US" sz="1800"/>
              <a:t>Test Documentation	+	nc	nc	+	nc    	+</a:t>
            </a:r>
          </a:p>
          <a:p>
            <a:pPr marL="495300" indent="-495300" algn="just">
              <a:lnSpc>
                <a:spcPct val="85000"/>
              </a:lnSpc>
              <a:spcBef>
                <a:spcPct val="26000"/>
              </a:spcBef>
              <a:buFontTx/>
              <a:buNone/>
              <a:tabLst>
                <a:tab pos="4572000" algn="l"/>
                <a:tab pos="5143500" algn="l"/>
                <a:tab pos="5715000" algn="l"/>
                <a:tab pos="6286500" algn="l"/>
                <a:tab pos="6883400" algn="l"/>
                <a:tab pos="7429500" algn="l"/>
              </a:tabLst>
            </a:pPr>
            <a:r>
              <a:rPr lang="en-US" sz="1800"/>
              <a:t>Design Documentation	+	nc	+	+	+	+	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200400" y="5143500"/>
            <a:ext cx="2832100" cy="711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63500" tIns="25400" rIns="63500" bIns="25400">
            <a:spAutoFit/>
          </a:bodyPr>
          <a:lstStyle/>
          <a:p>
            <a:pPr marL="469900" indent="-469900" algn="just">
              <a:lnSpc>
                <a:spcPct val="85000"/>
              </a:lnSpc>
              <a:buSzPct val="100000"/>
              <a:buFontTx/>
              <a:buChar char="0"/>
            </a:pPr>
            <a:r>
              <a:rPr lang="en-US"/>
              <a:t>no requirement</a:t>
            </a:r>
          </a:p>
          <a:p>
            <a:pPr marL="469900" indent="-469900" algn="just">
              <a:lnSpc>
                <a:spcPct val="85000"/>
              </a:lnSpc>
              <a:buSzPct val="100000"/>
              <a:buFontTx/>
              <a:buChar char="+"/>
            </a:pPr>
            <a:r>
              <a:rPr lang="en-US"/>
              <a:t>added requirement</a:t>
            </a:r>
          </a:p>
          <a:p>
            <a:pPr marL="469900" indent="-469900" algn="just">
              <a:lnSpc>
                <a:spcPct val="85000"/>
              </a:lnSpc>
            </a:pPr>
            <a:r>
              <a:rPr lang="en-US"/>
              <a:t>nc	no change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425700" y="927100"/>
            <a:ext cx="4305300" cy="952500"/>
          </a:xfrm>
          <a:ln cap="flat"/>
        </p:spPr>
        <p:txBody>
          <a:bodyPr/>
          <a:lstStyle/>
          <a:p>
            <a:pPr>
              <a:lnSpc>
                <a:spcPct val="86000"/>
              </a:lnSpc>
            </a:pPr>
            <a:r>
              <a:rPr lang="en-US"/>
              <a:t>COVERT CHANNEL</a:t>
            </a:r>
            <a:br>
              <a:rPr lang="en-US"/>
            </a:br>
            <a:r>
              <a:rPr lang="en-US"/>
              <a:t>ANALYSIS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20950" y="3054350"/>
            <a:ext cx="4178300" cy="1524000"/>
          </a:xfrm>
          <a:noFill/>
          <a:ln w="127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647700" indent="-647700">
              <a:lnSpc>
                <a:spcPct val="86000"/>
              </a:lnSpc>
              <a:spcBef>
                <a:spcPct val="41000"/>
              </a:spcBef>
              <a:buFontTx/>
              <a:buNone/>
            </a:pPr>
            <a:r>
              <a:rPr lang="en-US" sz="1800"/>
              <a:t>B1	No requirement</a:t>
            </a:r>
          </a:p>
          <a:p>
            <a:pPr marL="647700" indent="-647700">
              <a:lnSpc>
                <a:spcPct val="86000"/>
              </a:lnSpc>
              <a:spcBef>
                <a:spcPct val="41000"/>
              </a:spcBef>
              <a:buFontTx/>
              <a:buNone/>
            </a:pPr>
            <a:r>
              <a:rPr lang="en-US" sz="1800"/>
              <a:t>B2	Covert storage channels</a:t>
            </a:r>
          </a:p>
          <a:p>
            <a:pPr marL="647700" indent="-647700">
              <a:lnSpc>
                <a:spcPct val="86000"/>
              </a:lnSpc>
              <a:spcBef>
                <a:spcPct val="41000"/>
              </a:spcBef>
              <a:buFontTx/>
              <a:buNone/>
            </a:pPr>
            <a:r>
              <a:rPr lang="en-US" sz="1800"/>
              <a:t>B3	Covert channels (i.e. storage and timing channels)</a:t>
            </a:r>
          </a:p>
          <a:p>
            <a:pPr marL="647700" indent="-647700">
              <a:lnSpc>
                <a:spcPct val="86000"/>
              </a:lnSpc>
              <a:spcBef>
                <a:spcPct val="41000"/>
              </a:spcBef>
              <a:buFontTx/>
              <a:buNone/>
            </a:pPr>
            <a:r>
              <a:rPr lang="en-US" sz="1800"/>
              <a:t>A1	Formal methods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752600" y="927100"/>
            <a:ext cx="5651500" cy="495300"/>
          </a:xfrm>
          <a:ln cap="flat"/>
        </p:spPr>
        <p:txBody>
          <a:bodyPr/>
          <a:lstStyle/>
          <a:p>
            <a:r>
              <a:rPr lang="en-US"/>
              <a:t>SYSTEM ARCHITECTURE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82750" y="2368550"/>
            <a:ext cx="5905500" cy="2895600"/>
          </a:xfrm>
          <a:noFill/>
          <a:ln w="12700">
            <a:miter lim="800000"/>
            <a:headEnd/>
            <a:tailEnd/>
          </a:ln>
        </p:spPr>
        <p:txBody>
          <a:bodyPr vert="horz" wrap="square" lIns="63500" tIns="25400" rIns="63500" bIns="25400" numCol="1" anchor="t" anchorCtr="0" compatLnSpc="1">
            <a:prstTxWarp prst="textNoShape">
              <a:avLst/>
            </a:prstTxWarp>
            <a:spAutoFit/>
          </a:bodyPr>
          <a:lstStyle/>
          <a:p>
            <a:pPr marL="647700" indent="-647700">
              <a:lnSpc>
                <a:spcPct val="85000"/>
              </a:lnSpc>
              <a:spcBef>
                <a:spcPct val="40000"/>
              </a:spcBef>
              <a:buFontTx/>
              <a:buNone/>
            </a:pPr>
            <a:r>
              <a:rPr lang="en-US" sz="1800"/>
              <a:t>C1	The TCB shall maintain a domain for its own execution that protects it from tampering</a:t>
            </a:r>
          </a:p>
          <a:p>
            <a:pPr marL="647700" indent="-647700">
              <a:lnSpc>
                <a:spcPct val="85000"/>
              </a:lnSpc>
              <a:spcBef>
                <a:spcPct val="40000"/>
              </a:spcBef>
              <a:buFontTx/>
              <a:buNone/>
            </a:pPr>
            <a:r>
              <a:rPr lang="en-US" sz="1800"/>
              <a:t>C2	The TCB shall isolate the resources to be protected</a:t>
            </a:r>
          </a:p>
          <a:p>
            <a:pPr marL="647700" indent="-647700">
              <a:lnSpc>
                <a:spcPct val="85000"/>
              </a:lnSpc>
              <a:spcBef>
                <a:spcPct val="40000"/>
              </a:spcBef>
              <a:buFontTx/>
              <a:buNone/>
            </a:pPr>
            <a:r>
              <a:rPr lang="en-US" sz="1800"/>
              <a:t>B1	The TCB shall maintain process isolation</a:t>
            </a:r>
          </a:p>
          <a:p>
            <a:pPr marL="647700" indent="-647700">
              <a:lnSpc>
                <a:spcPct val="85000"/>
              </a:lnSpc>
              <a:spcBef>
                <a:spcPct val="40000"/>
              </a:spcBef>
              <a:buFontTx/>
              <a:buNone/>
            </a:pPr>
            <a:r>
              <a:rPr lang="en-US" sz="1800"/>
              <a:t>B2	The TCB shall be internally structured into well-defined largely independent modules</a:t>
            </a:r>
          </a:p>
          <a:p>
            <a:pPr marL="647700" indent="-647700">
              <a:lnSpc>
                <a:spcPct val="85000"/>
              </a:lnSpc>
              <a:spcBef>
                <a:spcPct val="40000"/>
              </a:spcBef>
              <a:buFontTx/>
              <a:buNone/>
            </a:pPr>
            <a:r>
              <a:rPr lang="en-US" sz="1800"/>
              <a:t>B3	The TCB shall incorporate significant use of layering, abstraction and data hiding</a:t>
            </a:r>
          </a:p>
          <a:p>
            <a:pPr marL="647700" indent="-647700">
              <a:lnSpc>
                <a:spcPct val="85000"/>
              </a:lnSpc>
              <a:spcBef>
                <a:spcPct val="40000"/>
              </a:spcBef>
              <a:buFontTx/>
              <a:buNone/>
            </a:pPr>
            <a:r>
              <a:rPr lang="en-US" sz="1800"/>
              <a:t>A1	No change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8011"/>
      </a:dk2>
      <a:lt2>
        <a:srgbClr val="DD0806"/>
      </a:lt2>
      <a:accent1>
        <a:srgbClr val="0000D4"/>
      </a:accent1>
      <a:accent2>
        <a:srgbClr val="02ABEA"/>
      </a:accent2>
      <a:accent3>
        <a:srgbClr val="FFFFFF"/>
      </a:accent3>
      <a:accent4>
        <a:srgbClr val="000000"/>
      </a:accent4>
      <a:accent5>
        <a:srgbClr val="AAAAE6"/>
      </a:accent5>
      <a:accent6>
        <a:srgbClr val="029BD4"/>
      </a:accent6>
      <a:hlink>
        <a:srgbClr val="F20884"/>
      </a:hlink>
      <a:folHlink>
        <a:srgbClr val="FCF305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8011"/>
      </a:dk2>
      <a:lt2>
        <a:srgbClr val="DD0806"/>
      </a:lt2>
      <a:accent1>
        <a:srgbClr val="0000D4"/>
      </a:accent1>
      <a:accent2>
        <a:srgbClr val="02ABEA"/>
      </a:accent2>
      <a:accent3>
        <a:srgbClr val="FFFFFF"/>
      </a:accent3>
      <a:accent4>
        <a:srgbClr val="000000"/>
      </a:accent4>
      <a:accent5>
        <a:srgbClr val="AAAAE6"/>
      </a:accent5>
      <a:accent6>
        <a:srgbClr val="029BD4"/>
      </a:accent6>
      <a:hlink>
        <a:srgbClr val="F20884"/>
      </a:hlink>
      <a:folHlink>
        <a:srgbClr val="FCF30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8011"/>
      </a:dk2>
      <a:lt2>
        <a:srgbClr val="DD0806"/>
      </a:lt2>
      <a:accent1>
        <a:srgbClr val="0000D4"/>
      </a:accent1>
      <a:accent2>
        <a:srgbClr val="02ABEA"/>
      </a:accent2>
      <a:accent3>
        <a:srgbClr val="FFFFFF"/>
      </a:accent3>
      <a:accent4>
        <a:srgbClr val="000000"/>
      </a:accent4>
      <a:accent5>
        <a:srgbClr val="AAAAE6"/>
      </a:accent5>
      <a:accent6>
        <a:srgbClr val="029BD4"/>
      </a:accent6>
      <a:hlink>
        <a:srgbClr val="F20884"/>
      </a:hlink>
      <a:folHlink>
        <a:srgbClr val="FCF30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100</Words>
  <Application>Microsoft Office PowerPoint</Application>
  <PresentationFormat>Custom</PresentationFormat>
  <Paragraphs>100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Arial</vt:lpstr>
      <vt:lpstr>Default Design</vt:lpstr>
      <vt:lpstr>THE ORANGE BOOK  Ravi Sandhu</vt:lpstr>
      <vt:lpstr>ORANGE BOOK CLASSES</vt:lpstr>
      <vt:lpstr>ORANGE BOOK CRITERIA</vt:lpstr>
      <vt:lpstr>SECURITY POLICY</vt:lpstr>
      <vt:lpstr>ACCOUNTABILITY</vt:lpstr>
      <vt:lpstr>ASSURANCE</vt:lpstr>
      <vt:lpstr>DOCUMENTATION</vt:lpstr>
      <vt:lpstr>COVERT CHANNEL ANALYSIS</vt:lpstr>
      <vt:lpstr>SYSTEM ARCHITECTURE</vt:lpstr>
      <vt:lpstr>DESIGN SPECIFICATION AND VERIFICATION</vt:lpstr>
      <vt:lpstr>ORANGE BOOK CLASSES UNOFFICIAL VIEW</vt:lpstr>
      <vt:lpstr>NCSC RAINBOW SERIES SELECTED TITLES</vt:lpstr>
      <vt:lpstr>ORANGE BOOK CRITICISMS</vt:lpstr>
      <vt:lpstr>FUNCTIONALITY VS ASSURANCE</vt:lpstr>
    </vt:vector>
  </TitlesOfParts>
  <Company>GMU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ORANGE BOOK  Ravi Sandhu</dc:title>
  <dc:creator>GMU</dc:creator>
  <cp:lastModifiedBy>utsa</cp:lastModifiedBy>
  <cp:revision>2</cp:revision>
  <dcterms:created xsi:type="dcterms:W3CDTF">2004-08-17T17:10:10Z</dcterms:created>
  <dcterms:modified xsi:type="dcterms:W3CDTF">2012-03-09T04:34:08Z</dcterms:modified>
</cp:coreProperties>
</file>