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82" r:id="rId3"/>
    <p:sldId id="281" r:id="rId4"/>
    <p:sldId id="268" r:id="rId5"/>
    <p:sldId id="267" r:id="rId6"/>
    <p:sldId id="283" r:id="rId7"/>
    <p:sldId id="269" r:id="rId8"/>
    <p:sldId id="270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94" r:id="rId29"/>
    <p:sldId id="295" r:id="rId30"/>
    <p:sldId id="296" r:id="rId31"/>
    <p:sldId id="297" r:id="rId32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C0128"/>
    </p:penClr>
  </p:showPr>
  <p:clrMru>
    <a:srgbClr val="CC3399"/>
    <a:srgbClr val="FF0066"/>
    <a:srgbClr val="000000"/>
    <a:srgbClr val="FC0128"/>
    <a:srgbClr val="D93192"/>
    <a:srgbClr val="063DE8"/>
    <a:srgbClr val="F7F4AF"/>
    <a:srgbClr val="EDEB8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1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5655" tIns="46988" rIns="95655" bIns="469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3138" cy="3586163"/>
          </a:xfrm>
          <a:ln cap="flat"/>
        </p:spPr>
      </p:sp>
      <p:sp>
        <p:nvSpPr>
          <p:cNvPr id="443395" name="Rectangle 3"/>
          <p:cNvSpPr>
            <a:spLocks noChangeArrowheads="1"/>
          </p:cNvSpPr>
          <p:nvPr/>
        </p:nvSpPr>
        <p:spPr bwMode="auto">
          <a:xfrm>
            <a:off x="838201" y="5947411"/>
            <a:ext cx="5208693" cy="134239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2" tIns="26848" rIns="65442" bIns="26848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This is a somewhat busy slide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It shows a bird’s eye view of RBAC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There are many details that need to be debated and filled in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Some of these will be discussed in the subsequent panel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For our purpose the bird’s eye view will suffice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3138" cy="3586163"/>
          </a:xfrm>
          <a:ln cap="flat"/>
        </p:spPr>
      </p:sp>
      <p:sp>
        <p:nvSpPr>
          <p:cNvPr id="445443" name="Rectangle 3"/>
          <p:cNvSpPr>
            <a:spLocks noChangeArrowheads="1"/>
          </p:cNvSpPr>
          <p:nvPr/>
        </p:nvSpPr>
        <p:spPr bwMode="auto">
          <a:xfrm>
            <a:off x="838201" y="5947411"/>
            <a:ext cx="5208693" cy="134239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2" tIns="26848" rIns="65442" bIns="26848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This is a somewhat busy slide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It shows a bird’s eye view of RBAC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There are many details that need to be debated and filled in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Some of these will be discussed in the subsequent panel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For our purpose the bird’s eye view will suffice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3138" cy="3586163"/>
          </a:xfrm>
          <a:ln cap="flat"/>
        </p:spPr>
      </p:sp>
      <p:sp>
        <p:nvSpPr>
          <p:cNvPr id="454659" name="Rectangle 3"/>
          <p:cNvSpPr>
            <a:spLocks noChangeArrowheads="1"/>
          </p:cNvSpPr>
          <p:nvPr/>
        </p:nvSpPr>
        <p:spPr bwMode="auto">
          <a:xfrm>
            <a:off x="838201" y="5947411"/>
            <a:ext cx="5208693" cy="134239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2" tIns="26848" rIns="65442" bIns="26848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This is a somewhat busy slide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It shows a bird’s eye view of RBAC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There are many details that need to be debated and filled in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Some of these will be discussed in the subsequent panel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For our purpose the bird’s eye view will suffice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cap="flat"/>
        </p:spPr>
      </p:sp>
      <p:sp>
        <p:nvSpPr>
          <p:cNvPr id="460803" name="Rectangle 3"/>
          <p:cNvSpPr>
            <a:spLocks noChangeArrowheads="1"/>
          </p:cNvSpPr>
          <p:nvPr/>
        </p:nvSpPr>
        <p:spPr bwMode="auto">
          <a:xfrm>
            <a:off x="838201" y="5947410"/>
            <a:ext cx="5208693" cy="42227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7" tIns="26850" rIns="65447" bIns="26850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RBAC should be a flexible concept that can accommodate all of these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cap="flat"/>
        </p:spPr>
      </p:sp>
      <p:sp>
        <p:nvSpPr>
          <p:cNvPr id="462851" name="Rectangle 3"/>
          <p:cNvSpPr>
            <a:spLocks noChangeArrowheads="1"/>
          </p:cNvSpPr>
          <p:nvPr/>
        </p:nvSpPr>
        <p:spPr bwMode="auto">
          <a:xfrm>
            <a:off x="838201" y="5947410"/>
            <a:ext cx="5208693" cy="42227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7" tIns="26850" rIns="65447" bIns="26850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RBAC should be a flexible concept that can accommodate all of these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cap="flat"/>
        </p:spPr>
      </p:sp>
      <p:sp>
        <p:nvSpPr>
          <p:cNvPr id="464899" name="Rectangle 3"/>
          <p:cNvSpPr>
            <a:spLocks noChangeArrowheads="1"/>
          </p:cNvSpPr>
          <p:nvPr/>
        </p:nvSpPr>
        <p:spPr bwMode="auto">
          <a:xfrm>
            <a:off x="838201" y="5947410"/>
            <a:ext cx="5208693" cy="42227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7" tIns="26850" rIns="65447" bIns="26850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RBAC should be a flexible concept that can accommodate all of these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cap="flat"/>
        </p:spPr>
      </p:sp>
      <p:sp>
        <p:nvSpPr>
          <p:cNvPr id="467971" name="Rectangle 3"/>
          <p:cNvSpPr>
            <a:spLocks noChangeArrowheads="1"/>
          </p:cNvSpPr>
          <p:nvPr/>
        </p:nvSpPr>
        <p:spPr bwMode="auto">
          <a:xfrm>
            <a:off x="1156547" y="5869067"/>
            <a:ext cx="5003799" cy="2098567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7" tIns="26850" rIns="65447" bIns="26850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Several mechanisms can be used should not be</a:t>
            </a:r>
          </a:p>
          <a:p>
            <a:pPr marL="959900" lvl="1" indent="-338986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surprising, or</a:t>
            </a:r>
          </a:p>
          <a:p>
            <a:pPr marL="959900" lvl="1" indent="-338986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disturbing</a:t>
            </a:r>
          </a:p>
          <a:p>
            <a:pPr marL="959900" lvl="1" indent="-338986" defTabSz="946474">
              <a:lnSpc>
                <a:spcPct val="92000"/>
              </a:lnSpc>
              <a:spcBef>
                <a:spcPct val="46000"/>
              </a:spcBef>
            </a:pPr>
            <a:r>
              <a:rPr lang="en-US" sz="1300" b="1" dirty="0"/>
              <a:t>Just as</a:t>
            </a:r>
          </a:p>
          <a:p>
            <a:pPr marL="959900" lvl="1" indent="-338986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a car can have front-wheel or rear-wheel drive, or</a:t>
            </a:r>
          </a:p>
          <a:p>
            <a:pPr marL="959900" lvl="1" indent="-338986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a RISC or CISC CPU can execute the same program</a:t>
            </a:r>
          </a:p>
          <a:p>
            <a:pPr marL="500088" indent="-500088" defTabSz="946474"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sz="1300" b="1" i="1" dirty="0"/>
              <a:t>Some mechanisms are better suited than others</a:t>
            </a:r>
            <a:endParaRPr lang="en-US" sz="1300" b="1" dirty="0"/>
          </a:p>
          <a:p>
            <a:pPr marL="959900" lvl="1" indent="-338986" defTabSz="946474">
              <a:lnSpc>
                <a:spcPct val="90000"/>
              </a:lnSpc>
              <a:spcBef>
                <a:spcPct val="30000"/>
              </a:spcBef>
            </a:pPr>
            <a:r>
              <a:rPr lang="en-US" sz="1300" b="1" dirty="0"/>
              <a:t>is the key issue in this paper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cap="flat"/>
        </p:spPr>
      </p:sp>
      <p:sp>
        <p:nvSpPr>
          <p:cNvPr id="470019" name="Rectangle 3"/>
          <p:cNvSpPr>
            <a:spLocks noChangeArrowheads="1"/>
          </p:cNvSpPr>
          <p:nvPr/>
        </p:nvSpPr>
        <p:spPr bwMode="auto">
          <a:xfrm>
            <a:off x="838201" y="5947410"/>
            <a:ext cx="5208693" cy="42227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7" tIns="26850" rIns="65447" bIns="26850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RBAC should be a flexible concept that can accommodate all of these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cap="flat"/>
        </p:spPr>
      </p:sp>
      <p:sp>
        <p:nvSpPr>
          <p:cNvPr id="472067" name="Rectangle 3"/>
          <p:cNvSpPr>
            <a:spLocks noChangeArrowheads="1"/>
          </p:cNvSpPr>
          <p:nvPr/>
        </p:nvSpPr>
        <p:spPr bwMode="auto">
          <a:xfrm>
            <a:off x="838201" y="5947410"/>
            <a:ext cx="5208693" cy="42227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7" tIns="26850" rIns="65447" bIns="26850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RBAC should be a flexible concept that can accommodate all of these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cap="flat"/>
        </p:spPr>
      </p:sp>
      <p:sp>
        <p:nvSpPr>
          <p:cNvPr id="474115" name="Rectangle 3"/>
          <p:cNvSpPr>
            <a:spLocks noChangeArrowheads="1"/>
          </p:cNvSpPr>
          <p:nvPr/>
        </p:nvSpPr>
        <p:spPr bwMode="auto">
          <a:xfrm>
            <a:off x="838201" y="5947410"/>
            <a:ext cx="5208693" cy="42227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7" tIns="26850" rIns="65447" bIns="26850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RBAC should be a flexible concept that can accommodate all of these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cap="flat"/>
        </p:spPr>
      </p:sp>
      <p:sp>
        <p:nvSpPr>
          <p:cNvPr id="476163" name="Rectangle 3"/>
          <p:cNvSpPr>
            <a:spLocks noChangeArrowheads="1"/>
          </p:cNvSpPr>
          <p:nvPr/>
        </p:nvSpPr>
        <p:spPr bwMode="auto">
          <a:xfrm>
            <a:off x="838201" y="5947410"/>
            <a:ext cx="5208693" cy="42227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7" tIns="26850" rIns="65447" bIns="26850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RBAC should be a flexible concept that can accommodate all of these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4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1428750"/>
            <a:ext cx="9132888" cy="152400"/>
            <a:chOff x="0" y="900"/>
            <a:chExt cx="5753" cy="96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auto">
            <a:xfrm>
              <a:off x="0" y="900"/>
              <a:ext cx="5753" cy="47"/>
            </a:xfrm>
            <a:prstGeom prst="rect">
              <a:avLst/>
            </a:prstGeom>
            <a:gradFill rotWithShape="0">
              <a:gsLst>
                <a:gs pos="0">
                  <a:srgbClr val="00C0C0">
                    <a:gamma/>
                    <a:shade val="49804"/>
                    <a:invGamma/>
                  </a:srgbClr>
                </a:gs>
                <a:gs pos="50000">
                  <a:srgbClr val="00C0C0"/>
                </a:gs>
                <a:gs pos="100000">
                  <a:srgbClr val="00C0C0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0" y="972"/>
              <a:ext cx="5753" cy="24"/>
            </a:xfrm>
            <a:prstGeom prst="rect">
              <a:avLst/>
            </a:prstGeom>
            <a:gradFill rotWithShape="0">
              <a:gsLst>
                <a:gs pos="0">
                  <a:srgbClr val="FF00FF">
                    <a:gamma/>
                    <a:shade val="69804"/>
                    <a:invGamma/>
                  </a:srgbClr>
                </a:gs>
                <a:gs pos="50000">
                  <a:srgbClr val="FF00FF"/>
                </a:gs>
                <a:gs pos="100000">
                  <a:srgbClr val="FF00FF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513763" y="6246813"/>
            <a:ext cx="536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0394F883-7912-4A45-8E53-59F895F26170}" type="slidenum">
              <a:rPr lang="en-US">
                <a:solidFill>
                  <a:srgbClr val="FC0128"/>
                </a:solidFill>
              </a:rPr>
              <a:pPr/>
              <a:t>‹#›</a:t>
            </a:fld>
            <a:endParaRPr lang="en-US">
              <a:solidFill>
                <a:srgbClr val="FC0128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07963" y="6442075"/>
            <a:ext cx="119856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200">
                <a:solidFill>
                  <a:srgbClr val="FC0128"/>
                </a:solidFill>
                <a:latin typeface="Book Antiqua" pitchFamily="18" charset="0"/>
              </a:rPr>
              <a:t>© Ravi Sandhu</a:t>
            </a:r>
            <a:endParaRPr lang="en-US" sz="1200">
              <a:solidFill>
                <a:srgbClr val="FC0128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99"/>
        </a:buClr>
        <a:buSzPct val="75000"/>
        <a:buFont typeface="Wingdings" pitchFamily="2" charset="2"/>
        <a:buChar char="v"/>
        <a:defRPr sz="32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Ø"/>
        <a:defRPr sz="2800" b="1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Char char="•"/>
        <a:defRPr sz="2400"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22860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endParaRPr lang="en-US" sz="4000" b="1" dirty="0">
              <a:solidFill>
                <a:srgbClr val="CC3399"/>
              </a:solidFill>
            </a:endParaRPr>
          </a:p>
          <a:p>
            <a:pPr algn="ctr"/>
            <a:r>
              <a:rPr lang="en-US" sz="4400" b="1" dirty="0">
                <a:solidFill>
                  <a:srgbClr val="CC3399"/>
                </a:solidFill>
              </a:rPr>
              <a:t>The RBAC96 Model</a:t>
            </a:r>
            <a:endParaRPr lang="en-US" sz="4000" b="1" dirty="0">
              <a:solidFill>
                <a:srgbClr val="CC3399"/>
              </a:solidFill>
            </a:endParaRPr>
          </a:p>
          <a:p>
            <a:pPr algn="ctr"/>
            <a:endParaRPr lang="en-US" sz="4000" b="1" dirty="0">
              <a:solidFill>
                <a:srgbClr val="CC3399"/>
              </a:solidFill>
            </a:endParaRPr>
          </a:p>
          <a:p>
            <a:pPr algn="ctr" eaLnBrk="1"/>
            <a:endParaRPr lang="en-US" sz="4000" b="1" dirty="0">
              <a:solidFill>
                <a:srgbClr val="CC3399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371600" y="4495800"/>
            <a:ext cx="6400800" cy="175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Prof. Ravi </a:t>
            </a:r>
            <a:r>
              <a:rPr lang="en-US" sz="3200" b="1" dirty="0" err="1" smtClean="0">
                <a:solidFill>
                  <a:schemeClr val="tx2"/>
                </a:solidFill>
                <a:latin typeface="Arial" charset="0"/>
              </a:rPr>
              <a:t>Sandhu</a:t>
            </a:r>
            <a:endParaRPr lang="en-US" sz="3200" b="1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35138" y="228600"/>
            <a:ext cx="5680075" cy="1143000"/>
          </a:xfrm>
          <a:noFill/>
          <a:ln/>
        </p:spPr>
        <p:txBody>
          <a:bodyPr/>
          <a:lstStyle/>
          <a:p>
            <a:r>
              <a:rPr lang="en-US"/>
              <a:t>PERMISSIONS</a:t>
            </a:r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System permissions</a:t>
            </a:r>
          </a:p>
          <a:p>
            <a:pPr lvl="1"/>
            <a:r>
              <a:rPr lang="en-US"/>
              <a:t>Auditor</a:t>
            </a:r>
          </a:p>
          <a:p>
            <a:r>
              <a:rPr lang="en-US"/>
              <a:t>Object permissions</a:t>
            </a:r>
          </a:p>
          <a:p>
            <a:pPr lvl="1"/>
            <a:r>
              <a:rPr lang="en-US"/>
              <a:t>read, write, append, execute, credit, debit, inquiry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35138" y="228600"/>
            <a:ext cx="5680075" cy="1143000"/>
          </a:xfrm>
          <a:noFill/>
          <a:ln/>
        </p:spPr>
        <p:txBody>
          <a:bodyPr/>
          <a:lstStyle/>
          <a:p>
            <a:r>
              <a:rPr lang="en-US"/>
              <a:t>PERMISSIONS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Permissions are positive</a:t>
            </a:r>
          </a:p>
          <a:p>
            <a:r>
              <a:rPr lang="en-US"/>
              <a:t>No negative permissions or denials</a:t>
            </a:r>
          </a:p>
          <a:p>
            <a:pPr lvl="1"/>
            <a:r>
              <a:rPr lang="en-US"/>
              <a:t>negative permissions and denials can be handled by constraints</a:t>
            </a:r>
          </a:p>
          <a:p>
            <a:r>
              <a:rPr lang="en-US"/>
              <a:t>No duties or obligations</a:t>
            </a:r>
          </a:p>
          <a:p>
            <a:pPr lvl="1"/>
            <a:r>
              <a:rPr lang="en-US"/>
              <a:t>	outside scope of access control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315200" cy="1143000"/>
          </a:xfrm>
          <a:noFill/>
          <a:ln/>
        </p:spPr>
        <p:txBody>
          <a:bodyPr/>
          <a:lstStyle/>
          <a:p>
            <a:r>
              <a:rPr lang="en-US"/>
              <a:t>ROLES AS POLICY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A role brings together</a:t>
            </a:r>
          </a:p>
          <a:p>
            <a:pPr lvl="1"/>
            <a:r>
              <a:rPr lang="en-US"/>
              <a:t>a collection of users and</a:t>
            </a:r>
          </a:p>
          <a:p>
            <a:pPr lvl="1"/>
            <a:r>
              <a:rPr lang="en-US"/>
              <a:t>a collection of permissions</a:t>
            </a:r>
          </a:p>
          <a:p>
            <a:r>
              <a:rPr lang="en-US"/>
              <a:t>These collections will vary over time</a:t>
            </a:r>
          </a:p>
          <a:p>
            <a:pPr lvl="1"/>
            <a:r>
              <a:rPr lang="en-US"/>
              <a:t>A role has significance and meaning beyond the particular users and permissions brought together at any moment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-496888" y="228600"/>
            <a:ext cx="10134601" cy="1143000"/>
          </a:xfrm>
          <a:noFill/>
          <a:ln/>
        </p:spPr>
        <p:txBody>
          <a:bodyPr/>
          <a:lstStyle/>
          <a:p>
            <a:r>
              <a:rPr lang="en-US"/>
              <a:t>ROLES VERSUS GROUPS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Groups are often defined as</a:t>
            </a:r>
          </a:p>
          <a:p>
            <a:pPr lvl="1"/>
            <a:r>
              <a:rPr lang="en-US"/>
              <a:t>a collection of users</a:t>
            </a:r>
          </a:p>
          <a:p>
            <a:r>
              <a:rPr lang="en-US"/>
              <a:t>A role is</a:t>
            </a:r>
          </a:p>
          <a:p>
            <a:pPr lvl="1"/>
            <a:r>
              <a:rPr lang="en-US"/>
              <a:t>a collection of users and</a:t>
            </a:r>
          </a:p>
          <a:p>
            <a:pPr lvl="1"/>
            <a:r>
              <a:rPr lang="en-US"/>
              <a:t>a collection of permissions</a:t>
            </a:r>
          </a:p>
          <a:p>
            <a:r>
              <a:rPr lang="en-US"/>
              <a:t>Some authors define role as </a:t>
            </a:r>
          </a:p>
          <a:p>
            <a:pPr lvl="1"/>
            <a:r>
              <a:rPr lang="en-US"/>
              <a:t>a collection of permissions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25" y="228600"/>
            <a:ext cx="2819400" cy="1143000"/>
          </a:xfrm>
          <a:noFill/>
          <a:ln/>
        </p:spPr>
        <p:txBody>
          <a:bodyPr/>
          <a:lstStyle/>
          <a:p>
            <a:r>
              <a:rPr lang="en-US"/>
              <a:t>USERS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Users are</a:t>
            </a:r>
          </a:p>
          <a:p>
            <a:pPr lvl="1"/>
            <a:r>
              <a:rPr lang="en-US"/>
              <a:t>human beings or</a:t>
            </a:r>
          </a:p>
          <a:p>
            <a:pPr lvl="1"/>
            <a:r>
              <a:rPr lang="en-US"/>
              <a:t>other active agents</a:t>
            </a:r>
          </a:p>
          <a:p>
            <a:r>
              <a:rPr lang="en-US"/>
              <a:t>Each individual should be known as exactly one user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>
          <a:xfrm>
            <a:off x="-635000" y="228600"/>
            <a:ext cx="10407650" cy="1143000"/>
          </a:xfrm>
          <a:noFill/>
          <a:ln/>
        </p:spPr>
        <p:txBody>
          <a:bodyPr/>
          <a:lstStyle/>
          <a:p>
            <a:r>
              <a:rPr lang="en-US"/>
              <a:t>USER-ROLE ASSIGNMENT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A user can be a member of many roles</a:t>
            </a:r>
          </a:p>
          <a:p>
            <a:r>
              <a:rPr lang="en-US"/>
              <a:t>Each role can have many users as members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79675" y="228600"/>
            <a:ext cx="4181475" cy="1143000"/>
          </a:xfrm>
          <a:noFill/>
          <a:ln/>
        </p:spPr>
        <p:txBody>
          <a:bodyPr/>
          <a:lstStyle/>
          <a:p>
            <a:r>
              <a:rPr lang="en-US"/>
              <a:t>SESSIONS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A user can invoke multiple sessions</a:t>
            </a:r>
          </a:p>
          <a:p>
            <a:r>
              <a:rPr lang="en-US"/>
              <a:t>In each session a user can invoke any subset of roles that the user is a member of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-2062163" y="228600"/>
            <a:ext cx="13268326" cy="1143000"/>
          </a:xfrm>
          <a:noFill/>
          <a:ln/>
        </p:spPr>
        <p:txBody>
          <a:bodyPr/>
          <a:lstStyle/>
          <a:p>
            <a:r>
              <a:rPr lang="en-US"/>
              <a:t>PERMISSION-ROLE ASSIGNMENT</a:t>
            </a:r>
          </a:p>
        </p:txBody>
      </p:sp>
      <p:sp>
        <p:nvSpPr>
          <p:cNvPr id="475139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A permission can be assigned to many roles</a:t>
            </a:r>
          </a:p>
          <a:p>
            <a:r>
              <a:rPr lang="en-US"/>
              <a:t>Each role can have many permissions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>
          <a:xfrm>
            <a:off x="-292100" y="228600"/>
            <a:ext cx="9723438" cy="1143000"/>
          </a:xfrm>
          <a:noFill/>
          <a:ln/>
        </p:spPr>
        <p:txBody>
          <a:bodyPr/>
          <a:lstStyle/>
          <a:p>
            <a:r>
              <a:rPr lang="en-US"/>
              <a:t>MANAGEMENT OF RBAC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Option 1:</a:t>
            </a:r>
          </a:p>
          <a:p>
            <a:pPr>
              <a:buFont typeface="Wingdings" pitchFamily="2" charset="2"/>
              <a:buNone/>
            </a:pPr>
            <a:r>
              <a:rPr lang="en-US"/>
              <a:t> 	USER-ROLE-ASSIGNMENT and PERMISSION-ROLE ASSIGNMENT can be changed only by the chief security officer</a:t>
            </a:r>
          </a:p>
          <a:p>
            <a:r>
              <a:rPr lang="en-US"/>
              <a:t>Option 2:</a:t>
            </a:r>
          </a:p>
          <a:p>
            <a:pPr>
              <a:buFont typeface="Wingdings" pitchFamily="2" charset="2"/>
              <a:buNone/>
            </a:pPr>
            <a:r>
              <a:rPr lang="en-US"/>
              <a:t> 	Use RBAC to manage RBAC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82875" y="228600"/>
            <a:ext cx="3771900" cy="1143000"/>
          </a:xfrm>
          <a:noFill/>
          <a:ln/>
        </p:spPr>
        <p:txBody>
          <a:bodyPr/>
          <a:lstStyle/>
          <a:p>
            <a:r>
              <a:rPr lang="en-US"/>
              <a:t>RBAC1</a:t>
            </a:r>
          </a:p>
        </p:txBody>
      </p:sp>
      <p:sp>
        <p:nvSpPr>
          <p:cNvPr id="444419" name="Oval 3"/>
          <p:cNvSpPr>
            <a:spLocks noChangeArrowheads="1"/>
          </p:cNvSpPr>
          <p:nvPr/>
        </p:nvSpPr>
        <p:spPr bwMode="auto">
          <a:xfrm>
            <a:off x="3543300" y="3230563"/>
            <a:ext cx="1755775" cy="1144587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ROLES</a:t>
            </a:r>
          </a:p>
        </p:txBody>
      </p:sp>
      <p:sp>
        <p:nvSpPr>
          <p:cNvPr id="444420" name="Line 4"/>
          <p:cNvSpPr>
            <a:spLocks noChangeShapeType="1"/>
          </p:cNvSpPr>
          <p:nvPr/>
        </p:nvSpPr>
        <p:spPr bwMode="auto">
          <a:xfrm>
            <a:off x="1887538" y="3802063"/>
            <a:ext cx="16049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21" name="Line 5"/>
          <p:cNvSpPr>
            <a:spLocks noChangeShapeType="1"/>
          </p:cNvSpPr>
          <p:nvPr/>
        </p:nvSpPr>
        <p:spPr bwMode="auto">
          <a:xfrm flipH="1">
            <a:off x="5299075" y="3802063"/>
            <a:ext cx="148113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22" name="Rectangle 6"/>
          <p:cNvSpPr>
            <a:spLocks noChangeArrowheads="1"/>
          </p:cNvSpPr>
          <p:nvPr/>
        </p:nvSpPr>
        <p:spPr bwMode="auto">
          <a:xfrm>
            <a:off x="1382713" y="2354263"/>
            <a:ext cx="2212975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USER-ROLE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ASSIGNMENT</a:t>
            </a:r>
          </a:p>
        </p:txBody>
      </p:sp>
      <p:sp>
        <p:nvSpPr>
          <p:cNvPr id="444423" name="Rectangle 7"/>
          <p:cNvSpPr>
            <a:spLocks noChangeArrowheads="1"/>
          </p:cNvSpPr>
          <p:nvPr/>
        </p:nvSpPr>
        <p:spPr bwMode="auto">
          <a:xfrm>
            <a:off x="5259388" y="2354263"/>
            <a:ext cx="3041650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PERMISSION-ROLE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ASSIGNMENT</a:t>
            </a:r>
          </a:p>
        </p:txBody>
      </p:sp>
      <p:sp>
        <p:nvSpPr>
          <p:cNvPr id="444424" name="Oval 8"/>
          <p:cNvSpPr>
            <a:spLocks noChangeArrowheads="1"/>
          </p:cNvSpPr>
          <p:nvPr/>
        </p:nvSpPr>
        <p:spPr bwMode="auto">
          <a:xfrm>
            <a:off x="82550" y="3230563"/>
            <a:ext cx="1754188" cy="1144587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USERS</a:t>
            </a:r>
          </a:p>
        </p:txBody>
      </p:sp>
      <p:sp>
        <p:nvSpPr>
          <p:cNvPr id="444425" name="Oval 9"/>
          <p:cNvSpPr>
            <a:spLocks noChangeArrowheads="1"/>
          </p:cNvSpPr>
          <p:nvPr/>
        </p:nvSpPr>
        <p:spPr bwMode="auto">
          <a:xfrm>
            <a:off x="6854825" y="3230563"/>
            <a:ext cx="2206625" cy="1144587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PERMISSIONS</a:t>
            </a:r>
          </a:p>
        </p:txBody>
      </p:sp>
      <p:sp>
        <p:nvSpPr>
          <p:cNvPr id="444426" name="Line 10"/>
          <p:cNvSpPr>
            <a:spLocks noChangeShapeType="1"/>
          </p:cNvSpPr>
          <p:nvPr/>
        </p:nvSpPr>
        <p:spPr bwMode="auto">
          <a:xfrm flipH="1">
            <a:off x="5600700" y="3802063"/>
            <a:ext cx="8778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27" name="Line 11"/>
          <p:cNvSpPr>
            <a:spLocks noChangeShapeType="1"/>
          </p:cNvSpPr>
          <p:nvPr/>
        </p:nvSpPr>
        <p:spPr bwMode="auto">
          <a:xfrm>
            <a:off x="2263775" y="3802063"/>
            <a:ext cx="9286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28" name="Oval 12"/>
          <p:cNvSpPr>
            <a:spLocks noChangeArrowheads="1"/>
          </p:cNvSpPr>
          <p:nvPr/>
        </p:nvSpPr>
        <p:spPr bwMode="auto">
          <a:xfrm>
            <a:off x="2455863" y="4799013"/>
            <a:ext cx="550862" cy="1741487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4429" name="Group 13"/>
          <p:cNvGrpSpPr>
            <a:grpSpLocks/>
          </p:cNvGrpSpPr>
          <p:nvPr/>
        </p:nvGrpSpPr>
        <p:grpSpPr bwMode="auto">
          <a:xfrm>
            <a:off x="2411413" y="5022850"/>
            <a:ext cx="638175" cy="1293813"/>
            <a:chOff x="1519" y="3164"/>
            <a:chExt cx="402" cy="815"/>
          </a:xfrm>
        </p:grpSpPr>
        <p:sp>
          <p:nvSpPr>
            <p:cNvPr id="444430" name="Oval 14"/>
            <p:cNvSpPr>
              <a:spLocks noChangeArrowheads="1"/>
            </p:cNvSpPr>
            <p:nvPr/>
          </p:nvSpPr>
          <p:spPr bwMode="auto">
            <a:xfrm>
              <a:off x="1665" y="3164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4431" name="Oval 15"/>
            <p:cNvSpPr>
              <a:spLocks noChangeArrowheads="1"/>
            </p:cNvSpPr>
            <p:nvPr/>
          </p:nvSpPr>
          <p:spPr bwMode="auto">
            <a:xfrm>
              <a:off x="1665" y="3399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4432" name="Oval 16"/>
            <p:cNvSpPr>
              <a:spLocks noChangeArrowheads="1"/>
            </p:cNvSpPr>
            <p:nvPr/>
          </p:nvSpPr>
          <p:spPr bwMode="auto">
            <a:xfrm>
              <a:off x="1665" y="3870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4433" name="Rectangle 17"/>
            <p:cNvSpPr>
              <a:spLocks noChangeArrowheads="1"/>
            </p:cNvSpPr>
            <p:nvPr/>
          </p:nvSpPr>
          <p:spPr bwMode="auto">
            <a:xfrm>
              <a:off x="1519" y="3405"/>
              <a:ext cx="402" cy="428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defTabSz="895350">
                <a:lnSpc>
                  <a:spcPct val="90000"/>
                </a:lnSpc>
              </a:pPr>
              <a:r>
                <a:rPr lang="en-US" sz="4300">
                  <a:latin typeface="Arial" charset="0"/>
                </a:rPr>
                <a:t>...</a:t>
              </a:r>
            </a:p>
          </p:txBody>
        </p:sp>
      </p:grpSp>
      <p:sp>
        <p:nvSpPr>
          <p:cNvPr id="444434" name="Line 18"/>
          <p:cNvSpPr>
            <a:spLocks noChangeShapeType="1"/>
          </p:cNvSpPr>
          <p:nvPr/>
        </p:nvSpPr>
        <p:spPr bwMode="auto">
          <a:xfrm flipH="1" flipV="1">
            <a:off x="1160463" y="4375150"/>
            <a:ext cx="1630362" cy="116998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35" name="Line 19"/>
          <p:cNvSpPr>
            <a:spLocks noChangeShapeType="1"/>
          </p:cNvSpPr>
          <p:nvPr/>
        </p:nvSpPr>
        <p:spPr bwMode="auto">
          <a:xfrm flipV="1">
            <a:off x="2867025" y="4300538"/>
            <a:ext cx="1152525" cy="1244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36" name="Line 20"/>
          <p:cNvSpPr>
            <a:spLocks noChangeShapeType="1"/>
          </p:cNvSpPr>
          <p:nvPr/>
        </p:nvSpPr>
        <p:spPr bwMode="auto">
          <a:xfrm flipV="1">
            <a:off x="3167063" y="4524375"/>
            <a:ext cx="627062" cy="7223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37" name="Rectangle 21"/>
          <p:cNvSpPr>
            <a:spLocks noChangeArrowheads="1"/>
          </p:cNvSpPr>
          <p:nvPr/>
        </p:nvSpPr>
        <p:spPr bwMode="auto">
          <a:xfrm>
            <a:off x="3240088" y="5602288"/>
            <a:ext cx="1738312" cy="4175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SESSIONS</a:t>
            </a:r>
          </a:p>
        </p:txBody>
      </p:sp>
      <p:sp>
        <p:nvSpPr>
          <p:cNvPr id="444438" name="Line 22"/>
          <p:cNvSpPr>
            <a:spLocks noChangeShapeType="1"/>
          </p:cNvSpPr>
          <p:nvPr/>
        </p:nvSpPr>
        <p:spPr bwMode="auto">
          <a:xfrm>
            <a:off x="4044950" y="2333625"/>
            <a:ext cx="0" cy="9207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39" name="Line 23"/>
          <p:cNvSpPr>
            <a:spLocks noChangeShapeType="1"/>
          </p:cNvSpPr>
          <p:nvPr/>
        </p:nvSpPr>
        <p:spPr bwMode="auto">
          <a:xfrm>
            <a:off x="4044950" y="2259013"/>
            <a:ext cx="0" cy="6969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40" name="Line 24"/>
          <p:cNvSpPr>
            <a:spLocks noChangeShapeType="1"/>
          </p:cNvSpPr>
          <p:nvPr/>
        </p:nvSpPr>
        <p:spPr bwMode="auto">
          <a:xfrm>
            <a:off x="4948238" y="2333625"/>
            <a:ext cx="0" cy="9207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41" name="Line 25"/>
          <p:cNvSpPr>
            <a:spLocks noChangeShapeType="1"/>
          </p:cNvSpPr>
          <p:nvPr/>
        </p:nvSpPr>
        <p:spPr bwMode="auto">
          <a:xfrm>
            <a:off x="4948238" y="2259013"/>
            <a:ext cx="0" cy="6969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42" name="Line 26"/>
          <p:cNvSpPr>
            <a:spLocks noChangeShapeType="1"/>
          </p:cNvSpPr>
          <p:nvPr/>
        </p:nvSpPr>
        <p:spPr bwMode="auto">
          <a:xfrm>
            <a:off x="4070350" y="2233613"/>
            <a:ext cx="8524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4443" name="Rectangle 27"/>
          <p:cNvSpPr>
            <a:spLocks noChangeArrowheads="1"/>
          </p:cNvSpPr>
          <p:nvPr/>
        </p:nvSpPr>
        <p:spPr bwMode="auto">
          <a:xfrm>
            <a:off x="2965450" y="1608138"/>
            <a:ext cx="3213100" cy="4175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ROLE HIERARCHIES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WHAT IS RBAC?</a:t>
            </a:r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multidimensional</a:t>
            </a:r>
          </a:p>
          <a:p>
            <a:r>
              <a:rPr lang="en-US"/>
              <a:t>open ended</a:t>
            </a:r>
          </a:p>
          <a:p>
            <a:r>
              <a:rPr lang="en-US"/>
              <a:t>ranges from simple to sophisticated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" y="228600"/>
            <a:ext cx="9090025" cy="1143000"/>
          </a:xfrm>
          <a:noFill/>
          <a:ln/>
        </p:spPr>
        <p:txBody>
          <a:bodyPr/>
          <a:lstStyle/>
          <a:p>
            <a:r>
              <a:rPr lang="en-US"/>
              <a:t>HIERARCHICAL ROLES</a:t>
            </a:r>
          </a:p>
        </p:txBody>
      </p:sp>
      <p:sp>
        <p:nvSpPr>
          <p:cNvPr id="446467" name="Rectangle 3"/>
          <p:cNvSpPr>
            <a:spLocks noChangeArrowheads="1"/>
          </p:cNvSpPr>
          <p:nvPr/>
        </p:nvSpPr>
        <p:spPr bwMode="auto">
          <a:xfrm>
            <a:off x="2984500" y="5527675"/>
            <a:ext cx="3214688" cy="41751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Health-Care Provider</a:t>
            </a:r>
          </a:p>
        </p:txBody>
      </p:sp>
      <p:sp>
        <p:nvSpPr>
          <p:cNvPr id="446468" name="Rectangle 4"/>
          <p:cNvSpPr>
            <a:spLocks noChangeArrowheads="1"/>
          </p:cNvSpPr>
          <p:nvPr/>
        </p:nvSpPr>
        <p:spPr bwMode="auto">
          <a:xfrm>
            <a:off x="3779838" y="4110038"/>
            <a:ext cx="1603375" cy="4175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446469" name="Rectangle 5"/>
          <p:cNvSpPr>
            <a:spLocks noChangeArrowheads="1"/>
          </p:cNvSpPr>
          <p:nvPr/>
        </p:nvSpPr>
        <p:spPr bwMode="auto">
          <a:xfrm>
            <a:off x="1350963" y="1943100"/>
            <a:ext cx="2098675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Primary-Care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446470" name="Rectangle 6"/>
          <p:cNvSpPr>
            <a:spLocks noChangeArrowheads="1"/>
          </p:cNvSpPr>
          <p:nvPr/>
        </p:nvSpPr>
        <p:spPr bwMode="auto">
          <a:xfrm>
            <a:off x="6189663" y="1943100"/>
            <a:ext cx="1603375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Specialist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446471" name="Line 7"/>
          <p:cNvSpPr>
            <a:spLocks noChangeShapeType="1"/>
          </p:cNvSpPr>
          <p:nvPr/>
        </p:nvSpPr>
        <p:spPr bwMode="auto">
          <a:xfrm>
            <a:off x="4572000" y="4724400"/>
            <a:ext cx="0" cy="6207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6472" name="Line 8"/>
          <p:cNvSpPr>
            <a:spLocks noChangeShapeType="1"/>
          </p:cNvSpPr>
          <p:nvPr/>
        </p:nvSpPr>
        <p:spPr bwMode="auto">
          <a:xfrm>
            <a:off x="2463800" y="2768600"/>
            <a:ext cx="20828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6473" name="Line 9"/>
          <p:cNvSpPr>
            <a:spLocks noChangeShapeType="1"/>
          </p:cNvSpPr>
          <p:nvPr/>
        </p:nvSpPr>
        <p:spPr bwMode="auto">
          <a:xfrm flipH="1">
            <a:off x="4546600" y="2768600"/>
            <a:ext cx="21844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" y="228600"/>
            <a:ext cx="9090025" cy="1143000"/>
          </a:xfrm>
          <a:noFill/>
          <a:ln/>
        </p:spPr>
        <p:txBody>
          <a:bodyPr/>
          <a:lstStyle/>
          <a:p>
            <a:r>
              <a:rPr lang="en-US"/>
              <a:t>HIERARCHICAL ROLES</a:t>
            </a:r>
          </a:p>
        </p:txBody>
      </p:sp>
      <p:grpSp>
        <p:nvGrpSpPr>
          <p:cNvPr id="447491" name="Group 3"/>
          <p:cNvGrpSpPr>
            <a:grpSpLocks/>
          </p:cNvGrpSpPr>
          <p:nvPr/>
        </p:nvGrpSpPr>
        <p:grpSpPr bwMode="auto">
          <a:xfrm>
            <a:off x="1585913" y="1897063"/>
            <a:ext cx="5969000" cy="4008437"/>
            <a:chOff x="999" y="1195"/>
            <a:chExt cx="3760" cy="2525"/>
          </a:xfrm>
        </p:grpSpPr>
        <p:sp>
          <p:nvSpPr>
            <p:cNvPr id="447492" name="Rectangle 4"/>
            <p:cNvSpPr>
              <a:spLocks noChangeArrowheads="1"/>
            </p:cNvSpPr>
            <p:nvPr/>
          </p:nvSpPr>
          <p:spPr bwMode="auto">
            <a:xfrm>
              <a:off x="2417" y="3457"/>
              <a:ext cx="935" cy="263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Engineer</a:t>
              </a:r>
            </a:p>
          </p:txBody>
        </p:sp>
        <p:sp>
          <p:nvSpPr>
            <p:cNvPr id="447493" name="Rectangle 5"/>
            <p:cNvSpPr>
              <a:spLocks noChangeArrowheads="1"/>
            </p:cNvSpPr>
            <p:nvPr/>
          </p:nvSpPr>
          <p:spPr bwMode="auto">
            <a:xfrm>
              <a:off x="999" y="2443"/>
              <a:ext cx="990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Hardware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Engineer</a:t>
              </a:r>
            </a:p>
          </p:txBody>
        </p:sp>
        <p:sp>
          <p:nvSpPr>
            <p:cNvPr id="447494" name="Rectangle 6"/>
            <p:cNvSpPr>
              <a:spLocks noChangeArrowheads="1"/>
            </p:cNvSpPr>
            <p:nvPr/>
          </p:nvSpPr>
          <p:spPr bwMode="auto">
            <a:xfrm>
              <a:off x="3824" y="2443"/>
              <a:ext cx="935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Software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Engineer</a:t>
              </a:r>
            </a:p>
          </p:txBody>
        </p:sp>
        <p:sp>
          <p:nvSpPr>
            <p:cNvPr id="447495" name="Rectangle 7"/>
            <p:cNvSpPr>
              <a:spLocks noChangeArrowheads="1"/>
            </p:cNvSpPr>
            <p:nvPr/>
          </p:nvSpPr>
          <p:spPr bwMode="auto">
            <a:xfrm>
              <a:off x="2274" y="1195"/>
              <a:ext cx="1212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Supervising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Engineer</a:t>
              </a:r>
            </a:p>
          </p:txBody>
        </p:sp>
        <p:sp>
          <p:nvSpPr>
            <p:cNvPr id="447496" name="Line 8"/>
            <p:cNvSpPr>
              <a:spLocks noChangeShapeType="1"/>
            </p:cNvSpPr>
            <p:nvPr/>
          </p:nvSpPr>
          <p:spPr bwMode="auto">
            <a:xfrm flipH="1">
              <a:off x="1726" y="1800"/>
              <a:ext cx="1170" cy="53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497" name="Line 9"/>
            <p:cNvSpPr>
              <a:spLocks noChangeShapeType="1"/>
            </p:cNvSpPr>
            <p:nvPr/>
          </p:nvSpPr>
          <p:spPr bwMode="auto">
            <a:xfrm>
              <a:off x="1711" y="2976"/>
              <a:ext cx="1153" cy="34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498" name="Line 10"/>
            <p:cNvSpPr>
              <a:spLocks noChangeShapeType="1"/>
            </p:cNvSpPr>
            <p:nvPr/>
          </p:nvSpPr>
          <p:spPr bwMode="auto">
            <a:xfrm flipV="1">
              <a:off x="2896" y="2944"/>
              <a:ext cx="1343" cy="40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499" name="Line 11"/>
            <p:cNvSpPr>
              <a:spLocks noChangeShapeType="1"/>
            </p:cNvSpPr>
            <p:nvPr/>
          </p:nvSpPr>
          <p:spPr bwMode="auto">
            <a:xfrm>
              <a:off x="2896" y="1800"/>
              <a:ext cx="1343" cy="53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22388" y="228600"/>
            <a:ext cx="6499225" cy="1143000"/>
          </a:xfrm>
          <a:noFill/>
          <a:ln/>
        </p:spPr>
        <p:txBody>
          <a:bodyPr/>
          <a:lstStyle/>
          <a:p>
            <a:r>
              <a:rPr lang="en-US"/>
              <a:t>PRIVATE ROLES</a:t>
            </a:r>
          </a:p>
        </p:txBody>
      </p:sp>
      <p:grpSp>
        <p:nvGrpSpPr>
          <p:cNvPr id="448515" name="Group 3"/>
          <p:cNvGrpSpPr>
            <a:grpSpLocks/>
          </p:cNvGrpSpPr>
          <p:nvPr/>
        </p:nvGrpSpPr>
        <p:grpSpPr bwMode="auto">
          <a:xfrm>
            <a:off x="382588" y="1887538"/>
            <a:ext cx="8418512" cy="4017962"/>
            <a:chOff x="241" y="1189"/>
            <a:chExt cx="5303" cy="2531"/>
          </a:xfrm>
        </p:grpSpPr>
        <p:sp>
          <p:nvSpPr>
            <p:cNvPr id="448516" name="Rectangle 4"/>
            <p:cNvSpPr>
              <a:spLocks noChangeArrowheads="1"/>
            </p:cNvSpPr>
            <p:nvPr/>
          </p:nvSpPr>
          <p:spPr bwMode="auto">
            <a:xfrm>
              <a:off x="2417" y="3457"/>
              <a:ext cx="935" cy="263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Engineer</a:t>
              </a:r>
            </a:p>
          </p:txBody>
        </p:sp>
        <p:sp>
          <p:nvSpPr>
            <p:cNvPr id="448517" name="Rectangle 5"/>
            <p:cNvSpPr>
              <a:spLocks noChangeArrowheads="1"/>
            </p:cNvSpPr>
            <p:nvPr/>
          </p:nvSpPr>
          <p:spPr bwMode="auto">
            <a:xfrm>
              <a:off x="999" y="2443"/>
              <a:ext cx="990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Hardware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Engineer</a:t>
              </a:r>
            </a:p>
          </p:txBody>
        </p:sp>
        <p:sp>
          <p:nvSpPr>
            <p:cNvPr id="448518" name="Rectangle 6"/>
            <p:cNvSpPr>
              <a:spLocks noChangeArrowheads="1"/>
            </p:cNvSpPr>
            <p:nvPr/>
          </p:nvSpPr>
          <p:spPr bwMode="auto">
            <a:xfrm>
              <a:off x="3824" y="2443"/>
              <a:ext cx="935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Software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Engineer</a:t>
              </a:r>
            </a:p>
          </p:txBody>
        </p:sp>
        <p:sp>
          <p:nvSpPr>
            <p:cNvPr id="448519" name="Rectangle 7"/>
            <p:cNvSpPr>
              <a:spLocks noChangeArrowheads="1"/>
            </p:cNvSpPr>
            <p:nvPr/>
          </p:nvSpPr>
          <p:spPr bwMode="auto">
            <a:xfrm>
              <a:off x="2274" y="1195"/>
              <a:ext cx="1212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Supervising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Engineer</a:t>
              </a:r>
            </a:p>
          </p:txBody>
        </p:sp>
        <p:sp>
          <p:nvSpPr>
            <p:cNvPr id="448520" name="Line 8"/>
            <p:cNvSpPr>
              <a:spLocks noChangeShapeType="1"/>
            </p:cNvSpPr>
            <p:nvPr/>
          </p:nvSpPr>
          <p:spPr bwMode="auto">
            <a:xfrm flipH="1">
              <a:off x="1726" y="1800"/>
              <a:ext cx="1170" cy="53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8521" name="Line 9"/>
            <p:cNvSpPr>
              <a:spLocks noChangeShapeType="1"/>
            </p:cNvSpPr>
            <p:nvPr/>
          </p:nvSpPr>
          <p:spPr bwMode="auto">
            <a:xfrm>
              <a:off x="1711" y="2976"/>
              <a:ext cx="1153" cy="34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8522" name="Line 10"/>
            <p:cNvSpPr>
              <a:spLocks noChangeShapeType="1"/>
            </p:cNvSpPr>
            <p:nvPr/>
          </p:nvSpPr>
          <p:spPr bwMode="auto">
            <a:xfrm flipV="1">
              <a:off x="2896" y="2944"/>
              <a:ext cx="1343" cy="40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8523" name="Line 11"/>
            <p:cNvSpPr>
              <a:spLocks noChangeShapeType="1"/>
            </p:cNvSpPr>
            <p:nvPr/>
          </p:nvSpPr>
          <p:spPr bwMode="auto">
            <a:xfrm>
              <a:off x="2896" y="1800"/>
              <a:ext cx="1343" cy="53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8524" name="Rectangle 12"/>
            <p:cNvSpPr>
              <a:spLocks noChangeArrowheads="1"/>
            </p:cNvSpPr>
            <p:nvPr/>
          </p:nvSpPr>
          <p:spPr bwMode="auto">
            <a:xfrm>
              <a:off x="241" y="1189"/>
              <a:ext cx="990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Hardware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Engineer’</a:t>
              </a:r>
            </a:p>
          </p:txBody>
        </p:sp>
        <p:sp>
          <p:nvSpPr>
            <p:cNvPr id="448525" name="Rectangle 13"/>
            <p:cNvSpPr>
              <a:spLocks noChangeArrowheads="1"/>
            </p:cNvSpPr>
            <p:nvPr/>
          </p:nvSpPr>
          <p:spPr bwMode="auto">
            <a:xfrm>
              <a:off x="4556" y="1189"/>
              <a:ext cx="988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Software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Engineer’</a:t>
              </a:r>
            </a:p>
          </p:txBody>
        </p:sp>
        <p:sp>
          <p:nvSpPr>
            <p:cNvPr id="448526" name="Line 14"/>
            <p:cNvSpPr>
              <a:spLocks noChangeShapeType="1"/>
            </p:cNvSpPr>
            <p:nvPr/>
          </p:nvSpPr>
          <p:spPr bwMode="auto">
            <a:xfrm flipH="1" flipV="1">
              <a:off x="810" y="1799"/>
              <a:ext cx="932" cy="54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8527" name="Line 15"/>
            <p:cNvSpPr>
              <a:spLocks noChangeShapeType="1"/>
            </p:cNvSpPr>
            <p:nvPr/>
          </p:nvSpPr>
          <p:spPr bwMode="auto">
            <a:xfrm flipV="1">
              <a:off x="4287" y="1799"/>
              <a:ext cx="868" cy="54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0525" y="228600"/>
            <a:ext cx="8359775" cy="1143000"/>
          </a:xfrm>
          <a:noFill/>
          <a:ln/>
        </p:spPr>
        <p:txBody>
          <a:bodyPr/>
          <a:lstStyle/>
          <a:p>
            <a:r>
              <a:rPr lang="en-US"/>
              <a:t>EXAMPLE ROLE HIERARCHY</a:t>
            </a:r>
          </a:p>
        </p:txBody>
      </p:sp>
      <p:sp>
        <p:nvSpPr>
          <p:cNvPr id="449539" name="Rectangle 3"/>
          <p:cNvSpPr>
            <a:spLocks noChangeArrowheads="1"/>
          </p:cNvSpPr>
          <p:nvPr/>
        </p:nvSpPr>
        <p:spPr bwMode="auto">
          <a:xfrm>
            <a:off x="3757613" y="6226175"/>
            <a:ext cx="16287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Employee (E)</a:t>
            </a:r>
          </a:p>
        </p:txBody>
      </p:sp>
      <p:sp>
        <p:nvSpPr>
          <p:cNvPr id="449540" name="Rectangle 4"/>
          <p:cNvSpPr>
            <a:spLocks noChangeArrowheads="1"/>
          </p:cNvSpPr>
          <p:nvPr/>
        </p:nvSpPr>
        <p:spPr bwMode="auto">
          <a:xfrm>
            <a:off x="2855913" y="5311775"/>
            <a:ext cx="34321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Engineering Department  (ED)</a:t>
            </a:r>
          </a:p>
        </p:txBody>
      </p:sp>
      <p:sp>
        <p:nvSpPr>
          <p:cNvPr id="449541" name="Rectangle 5"/>
          <p:cNvSpPr>
            <a:spLocks noChangeArrowheads="1"/>
          </p:cNvSpPr>
          <p:nvPr/>
        </p:nvSpPr>
        <p:spPr bwMode="auto">
          <a:xfrm>
            <a:off x="1109663" y="2416175"/>
            <a:ext cx="17430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Project Lead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(PL1)</a:t>
            </a:r>
          </a:p>
        </p:txBody>
      </p:sp>
      <p:sp>
        <p:nvSpPr>
          <p:cNvPr id="449542" name="Rectangle 6"/>
          <p:cNvSpPr>
            <a:spLocks noChangeArrowheads="1"/>
          </p:cNvSpPr>
          <p:nvPr/>
        </p:nvSpPr>
        <p:spPr bwMode="auto">
          <a:xfrm>
            <a:off x="1306513" y="4321175"/>
            <a:ext cx="13493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Engineer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(E1)</a:t>
            </a:r>
          </a:p>
        </p:txBody>
      </p:sp>
      <p:sp>
        <p:nvSpPr>
          <p:cNvPr id="449543" name="Rectangle 7"/>
          <p:cNvSpPr>
            <a:spLocks noChangeArrowheads="1"/>
          </p:cNvSpPr>
          <p:nvPr/>
        </p:nvSpPr>
        <p:spPr bwMode="auto">
          <a:xfrm>
            <a:off x="423863" y="3338513"/>
            <a:ext cx="1577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Production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(P1)</a:t>
            </a:r>
          </a:p>
        </p:txBody>
      </p:sp>
      <p:sp>
        <p:nvSpPr>
          <p:cNvPr id="449544" name="Rectangle 8"/>
          <p:cNvSpPr>
            <a:spLocks noChangeArrowheads="1"/>
          </p:cNvSpPr>
          <p:nvPr/>
        </p:nvSpPr>
        <p:spPr bwMode="auto">
          <a:xfrm>
            <a:off x="2392363" y="3338513"/>
            <a:ext cx="11461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Quality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(Q1)</a:t>
            </a:r>
          </a:p>
        </p:txBody>
      </p:sp>
      <p:sp>
        <p:nvSpPr>
          <p:cNvPr id="449545" name="Line 9"/>
          <p:cNvSpPr>
            <a:spLocks noChangeShapeType="1"/>
          </p:cNvSpPr>
          <p:nvPr/>
        </p:nvSpPr>
        <p:spPr bwMode="auto">
          <a:xfrm flipH="1">
            <a:off x="1206500" y="30607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46" name="Line 10"/>
          <p:cNvSpPr>
            <a:spLocks noChangeShapeType="1"/>
          </p:cNvSpPr>
          <p:nvPr/>
        </p:nvSpPr>
        <p:spPr bwMode="auto">
          <a:xfrm flipH="1">
            <a:off x="2120900" y="40513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47" name="Line 11"/>
          <p:cNvSpPr>
            <a:spLocks noChangeShapeType="1"/>
          </p:cNvSpPr>
          <p:nvPr/>
        </p:nvSpPr>
        <p:spPr bwMode="auto">
          <a:xfrm flipH="1" flipV="1">
            <a:off x="1358900" y="40259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48" name="Line 12"/>
          <p:cNvSpPr>
            <a:spLocks noChangeShapeType="1"/>
          </p:cNvSpPr>
          <p:nvPr/>
        </p:nvSpPr>
        <p:spPr bwMode="auto">
          <a:xfrm flipH="1" flipV="1">
            <a:off x="1968500" y="30353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49" name="Line 13"/>
          <p:cNvSpPr>
            <a:spLocks noChangeShapeType="1"/>
          </p:cNvSpPr>
          <p:nvPr/>
        </p:nvSpPr>
        <p:spPr bwMode="auto">
          <a:xfrm>
            <a:off x="2070100" y="4965700"/>
            <a:ext cx="2489200" cy="2794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50" name="Line 14"/>
          <p:cNvSpPr>
            <a:spLocks noChangeShapeType="1"/>
          </p:cNvSpPr>
          <p:nvPr/>
        </p:nvSpPr>
        <p:spPr bwMode="auto">
          <a:xfrm>
            <a:off x="4572000" y="5727700"/>
            <a:ext cx="0" cy="508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51" name="Rectangle 15"/>
          <p:cNvSpPr>
            <a:spLocks noChangeArrowheads="1"/>
          </p:cNvSpPr>
          <p:nvPr/>
        </p:nvSpPr>
        <p:spPr bwMode="auto">
          <a:xfrm>
            <a:off x="3738563" y="1730375"/>
            <a:ext cx="16668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Director (DIR)</a:t>
            </a:r>
          </a:p>
        </p:txBody>
      </p:sp>
      <p:sp>
        <p:nvSpPr>
          <p:cNvPr id="449552" name="Line 16"/>
          <p:cNvSpPr>
            <a:spLocks noChangeShapeType="1"/>
          </p:cNvSpPr>
          <p:nvPr/>
        </p:nvSpPr>
        <p:spPr bwMode="auto">
          <a:xfrm flipH="1">
            <a:off x="2044700" y="2070100"/>
            <a:ext cx="2540000" cy="2794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53" name="Line 17"/>
          <p:cNvSpPr>
            <a:spLocks noChangeShapeType="1"/>
          </p:cNvSpPr>
          <p:nvPr/>
        </p:nvSpPr>
        <p:spPr bwMode="auto">
          <a:xfrm flipH="1" flipV="1">
            <a:off x="4559300" y="2044700"/>
            <a:ext cx="2540000" cy="330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54" name="Line 18"/>
          <p:cNvSpPr>
            <a:spLocks noChangeShapeType="1"/>
          </p:cNvSpPr>
          <p:nvPr/>
        </p:nvSpPr>
        <p:spPr bwMode="auto">
          <a:xfrm flipV="1">
            <a:off x="4584700" y="4940300"/>
            <a:ext cx="2489200" cy="330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55" name="Rectangle 19"/>
          <p:cNvSpPr>
            <a:spLocks noChangeArrowheads="1"/>
          </p:cNvSpPr>
          <p:nvPr/>
        </p:nvSpPr>
        <p:spPr bwMode="auto">
          <a:xfrm>
            <a:off x="6291263" y="2416175"/>
            <a:ext cx="17430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Project Lead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(PL2)</a:t>
            </a:r>
          </a:p>
        </p:txBody>
      </p:sp>
      <p:sp>
        <p:nvSpPr>
          <p:cNvPr id="449556" name="Rectangle 20"/>
          <p:cNvSpPr>
            <a:spLocks noChangeArrowheads="1"/>
          </p:cNvSpPr>
          <p:nvPr/>
        </p:nvSpPr>
        <p:spPr bwMode="auto">
          <a:xfrm>
            <a:off x="6488113" y="4321175"/>
            <a:ext cx="13493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Engineer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(E2)</a:t>
            </a:r>
          </a:p>
        </p:txBody>
      </p:sp>
      <p:sp>
        <p:nvSpPr>
          <p:cNvPr id="449557" name="Rectangle 21"/>
          <p:cNvSpPr>
            <a:spLocks noChangeArrowheads="1"/>
          </p:cNvSpPr>
          <p:nvPr/>
        </p:nvSpPr>
        <p:spPr bwMode="auto">
          <a:xfrm>
            <a:off x="5605463" y="3338513"/>
            <a:ext cx="1577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Production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(P2)</a:t>
            </a:r>
          </a:p>
        </p:txBody>
      </p:sp>
      <p:sp>
        <p:nvSpPr>
          <p:cNvPr id="449558" name="Rectangle 22"/>
          <p:cNvSpPr>
            <a:spLocks noChangeArrowheads="1"/>
          </p:cNvSpPr>
          <p:nvPr/>
        </p:nvSpPr>
        <p:spPr bwMode="auto">
          <a:xfrm>
            <a:off x="7573963" y="3338513"/>
            <a:ext cx="11461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Quality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(Q2)</a:t>
            </a:r>
          </a:p>
        </p:txBody>
      </p:sp>
      <p:sp>
        <p:nvSpPr>
          <p:cNvPr id="449559" name="Line 23"/>
          <p:cNvSpPr>
            <a:spLocks noChangeShapeType="1"/>
          </p:cNvSpPr>
          <p:nvPr/>
        </p:nvSpPr>
        <p:spPr bwMode="auto">
          <a:xfrm flipH="1">
            <a:off x="6388100" y="30607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60" name="Line 24"/>
          <p:cNvSpPr>
            <a:spLocks noChangeShapeType="1"/>
          </p:cNvSpPr>
          <p:nvPr/>
        </p:nvSpPr>
        <p:spPr bwMode="auto">
          <a:xfrm flipH="1">
            <a:off x="7302500" y="40513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61" name="Line 25"/>
          <p:cNvSpPr>
            <a:spLocks noChangeShapeType="1"/>
          </p:cNvSpPr>
          <p:nvPr/>
        </p:nvSpPr>
        <p:spPr bwMode="auto">
          <a:xfrm flipH="1" flipV="1">
            <a:off x="6540500" y="40259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62" name="Line 26"/>
          <p:cNvSpPr>
            <a:spLocks noChangeShapeType="1"/>
          </p:cNvSpPr>
          <p:nvPr/>
        </p:nvSpPr>
        <p:spPr bwMode="auto">
          <a:xfrm flipH="1" flipV="1">
            <a:off x="7150100" y="30353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9563" name="Rectangle 27"/>
          <p:cNvSpPr>
            <a:spLocks noChangeArrowheads="1"/>
          </p:cNvSpPr>
          <p:nvPr/>
        </p:nvSpPr>
        <p:spPr bwMode="auto">
          <a:xfrm>
            <a:off x="7300913" y="5365750"/>
            <a:ext cx="15938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>
                <a:solidFill>
                  <a:srgbClr val="08019D"/>
                </a:solidFill>
                <a:latin typeface="Arial" charset="0"/>
              </a:rPr>
              <a:t>PROJECT 2</a:t>
            </a:r>
          </a:p>
        </p:txBody>
      </p:sp>
      <p:sp>
        <p:nvSpPr>
          <p:cNvPr id="449564" name="Rectangle 28"/>
          <p:cNvSpPr>
            <a:spLocks noChangeArrowheads="1"/>
          </p:cNvSpPr>
          <p:nvPr/>
        </p:nvSpPr>
        <p:spPr bwMode="auto">
          <a:xfrm>
            <a:off x="519113" y="5365750"/>
            <a:ext cx="15938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>
                <a:solidFill>
                  <a:srgbClr val="08019D"/>
                </a:solidFill>
                <a:latin typeface="Arial" charset="0"/>
              </a:rPr>
              <a:t>PROJECT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0525" y="228600"/>
            <a:ext cx="8359775" cy="1143000"/>
          </a:xfrm>
          <a:noFill/>
          <a:ln/>
        </p:spPr>
        <p:txBody>
          <a:bodyPr/>
          <a:lstStyle/>
          <a:p>
            <a:r>
              <a:rPr lang="en-US"/>
              <a:t>EXAMPLE ROLE HIERARCHY</a:t>
            </a:r>
          </a:p>
        </p:txBody>
      </p:sp>
      <p:sp>
        <p:nvSpPr>
          <p:cNvPr id="450563" name="Rectangle 3"/>
          <p:cNvSpPr>
            <a:spLocks noChangeArrowheads="1"/>
          </p:cNvSpPr>
          <p:nvPr/>
        </p:nvSpPr>
        <p:spPr bwMode="auto">
          <a:xfrm>
            <a:off x="3757613" y="6226175"/>
            <a:ext cx="16287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Employee (E)</a:t>
            </a:r>
          </a:p>
        </p:txBody>
      </p:sp>
      <p:sp>
        <p:nvSpPr>
          <p:cNvPr id="450564" name="Rectangle 4"/>
          <p:cNvSpPr>
            <a:spLocks noChangeArrowheads="1"/>
          </p:cNvSpPr>
          <p:nvPr/>
        </p:nvSpPr>
        <p:spPr bwMode="auto">
          <a:xfrm>
            <a:off x="2855913" y="5311775"/>
            <a:ext cx="34321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Engineering Department  (ED)</a:t>
            </a:r>
          </a:p>
        </p:txBody>
      </p:sp>
      <p:sp>
        <p:nvSpPr>
          <p:cNvPr id="450565" name="Rectangle 5"/>
          <p:cNvSpPr>
            <a:spLocks noChangeArrowheads="1"/>
          </p:cNvSpPr>
          <p:nvPr/>
        </p:nvSpPr>
        <p:spPr bwMode="auto">
          <a:xfrm>
            <a:off x="1109663" y="2416175"/>
            <a:ext cx="17430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Project Lead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(PL1)</a:t>
            </a:r>
          </a:p>
        </p:txBody>
      </p:sp>
      <p:sp>
        <p:nvSpPr>
          <p:cNvPr id="450566" name="Rectangle 6"/>
          <p:cNvSpPr>
            <a:spLocks noChangeArrowheads="1"/>
          </p:cNvSpPr>
          <p:nvPr/>
        </p:nvSpPr>
        <p:spPr bwMode="auto">
          <a:xfrm>
            <a:off x="1306513" y="4321175"/>
            <a:ext cx="13493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Engineer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(E1)</a:t>
            </a:r>
          </a:p>
        </p:txBody>
      </p:sp>
      <p:sp>
        <p:nvSpPr>
          <p:cNvPr id="450567" name="Rectangle 7"/>
          <p:cNvSpPr>
            <a:spLocks noChangeArrowheads="1"/>
          </p:cNvSpPr>
          <p:nvPr/>
        </p:nvSpPr>
        <p:spPr bwMode="auto">
          <a:xfrm>
            <a:off x="423863" y="3338513"/>
            <a:ext cx="1577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Production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(P1)</a:t>
            </a:r>
          </a:p>
        </p:txBody>
      </p:sp>
      <p:sp>
        <p:nvSpPr>
          <p:cNvPr id="450568" name="Rectangle 8"/>
          <p:cNvSpPr>
            <a:spLocks noChangeArrowheads="1"/>
          </p:cNvSpPr>
          <p:nvPr/>
        </p:nvSpPr>
        <p:spPr bwMode="auto">
          <a:xfrm>
            <a:off x="2392363" y="3338513"/>
            <a:ext cx="11461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Quality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(Q1)</a:t>
            </a:r>
          </a:p>
        </p:txBody>
      </p:sp>
      <p:sp>
        <p:nvSpPr>
          <p:cNvPr id="450569" name="Line 9"/>
          <p:cNvSpPr>
            <a:spLocks noChangeShapeType="1"/>
          </p:cNvSpPr>
          <p:nvPr/>
        </p:nvSpPr>
        <p:spPr bwMode="auto">
          <a:xfrm flipH="1">
            <a:off x="1206500" y="30607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70" name="Line 10"/>
          <p:cNvSpPr>
            <a:spLocks noChangeShapeType="1"/>
          </p:cNvSpPr>
          <p:nvPr/>
        </p:nvSpPr>
        <p:spPr bwMode="auto">
          <a:xfrm flipH="1">
            <a:off x="2120900" y="40513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71" name="Line 11"/>
          <p:cNvSpPr>
            <a:spLocks noChangeShapeType="1"/>
          </p:cNvSpPr>
          <p:nvPr/>
        </p:nvSpPr>
        <p:spPr bwMode="auto">
          <a:xfrm flipH="1" flipV="1">
            <a:off x="1358900" y="40259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72" name="Line 12"/>
          <p:cNvSpPr>
            <a:spLocks noChangeShapeType="1"/>
          </p:cNvSpPr>
          <p:nvPr/>
        </p:nvSpPr>
        <p:spPr bwMode="auto">
          <a:xfrm flipH="1" flipV="1">
            <a:off x="1968500" y="30353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73" name="Line 13"/>
          <p:cNvSpPr>
            <a:spLocks noChangeShapeType="1"/>
          </p:cNvSpPr>
          <p:nvPr/>
        </p:nvSpPr>
        <p:spPr bwMode="auto">
          <a:xfrm>
            <a:off x="2070100" y="4965700"/>
            <a:ext cx="2489200" cy="2794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74" name="Line 14"/>
          <p:cNvSpPr>
            <a:spLocks noChangeShapeType="1"/>
          </p:cNvSpPr>
          <p:nvPr/>
        </p:nvSpPr>
        <p:spPr bwMode="auto">
          <a:xfrm>
            <a:off x="4572000" y="5727700"/>
            <a:ext cx="0" cy="508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75" name="Line 15"/>
          <p:cNvSpPr>
            <a:spLocks noChangeShapeType="1"/>
          </p:cNvSpPr>
          <p:nvPr/>
        </p:nvSpPr>
        <p:spPr bwMode="auto">
          <a:xfrm flipV="1">
            <a:off x="4584700" y="4940300"/>
            <a:ext cx="2489200" cy="330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76" name="Rectangle 16"/>
          <p:cNvSpPr>
            <a:spLocks noChangeArrowheads="1"/>
          </p:cNvSpPr>
          <p:nvPr/>
        </p:nvSpPr>
        <p:spPr bwMode="auto">
          <a:xfrm>
            <a:off x="6291263" y="2416175"/>
            <a:ext cx="17430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Project Lead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(PL2)</a:t>
            </a:r>
          </a:p>
        </p:txBody>
      </p:sp>
      <p:sp>
        <p:nvSpPr>
          <p:cNvPr id="450577" name="Rectangle 17"/>
          <p:cNvSpPr>
            <a:spLocks noChangeArrowheads="1"/>
          </p:cNvSpPr>
          <p:nvPr/>
        </p:nvSpPr>
        <p:spPr bwMode="auto">
          <a:xfrm>
            <a:off x="6488113" y="4321175"/>
            <a:ext cx="13493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Engineer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(E2)</a:t>
            </a:r>
          </a:p>
        </p:txBody>
      </p:sp>
      <p:sp>
        <p:nvSpPr>
          <p:cNvPr id="450578" name="Rectangle 18"/>
          <p:cNvSpPr>
            <a:spLocks noChangeArrowheads="1"/>
          </p:cNvSpPr>
          <p:nvPr/>
        </p:nvSpPr>
        <p:spPr bwMode="auto">
          <a:xfrm>
            <a:off x="5605463" y="3338513"/>
            <a:ext cx="1577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Production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(P2)</a:t>
            </a:r>
          </a:p>
        </p:txBody>
      </p:sp>
      <p:sp>
        <p:nvSpPr>
          <p:cNvPr id="450579" name="Rectangle 19"/>
          <p:cNvSpPr>
            <a:spLocks noChangeArrowheads="1"/>
          </p:cNvSpPr>
          <p:nvPr/>
        </p:nvSpPr>
        <p:spPr bwMode="auto">
          <a:xfrm>
            <a:off x="7573963" y="3338513"/>
            <a:ext cx="11461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Quality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(Q2)</a:t>
            </a:r>
          </a:p>
        </p:txBody>
      </p:sp>
      <p:sp>
        <p:nvSpPr>
          <p:cNvPr id="450580" name="Line 20"/>
          <p:cNvSpPr>
            <a:spLocks noChangeShapeType="1"/>
          </p:cNvSpPr>
          <p:nvPr/>
        </p:nvSpPr>
        <p:spPr bwMode="auto">
          <a:xfrm flipH="1">
            <a:off x="6388100" y="30607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1" name="Line 21"/>
          <p:cNvSpPr>
            <a:spLocks noChangeShapeType="1"/>
          </p:cNvSpPr>
          <p:nvPr/>
        </p:nvSpPr>
        <p:spPr bwMode="auto">
          <a:xfrm flipH="1">
            <a:off x="7302500" y="40513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2" name="Line 22"/>
          <p:cNvSpPr>
            <a:spLocks noChangeShapeType="1"/>
          </p:cNvSpPr>
          <p:nvPr/>
        </p:nvSpPr>
        <p:spPr bwMode="auto">
          <a:xfrm flipH="1" flipV="1">
            <a:off x="6540500" y="40259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3" name="Line 23"/>
          <p:cNvSpPr>
            <a:spLocks noChangeShapeType="1"/>
          </p:cNvSpPr>
          <p:nvPr/>
        </p:nvSpPr>
        <p:spPr bwMode="auto">
          <a:xfrm flipH="1" flipV="1">
            <a:off x="7150100" y="30353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4" name="Rectangle 24"/>
          <p:cNvSpPr>
            <a:spLocks noChangeArrowheads="1"/>
          </p:cNvSpPr>
          <p:nvPr/>
        </p:nvSpPr>
        <p:spPr bwMode="auto">
          <a:xfrm>
            <a:off x="7300913" y="5365750"/>
            <a:ext cx="15938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>
                <a:solidFill>
                  <a:srgbClr val="08019D"/>
                </a:solidFill>
                <a:latin typeface="Arial" charset="0"/>
              </a:rPr>
              <a:t>PROJECT 2</a:t>
            </a:r>
          </a:p>
        </p:txBody>
      </p:sp>
      <p:sp>
        <p:nvSpPr>
          <p:cNvPr id="450585" name="Rectangle 25"/>
          <p:cNvSpPr>
            <a:spLocks noChangeArrowheads="1"/>
          </p:cNvSpPr>
          <p:nvPr/>
        </p:nvSpPr>
        <p:spPr bwMode="auto">
          <a:xfrm>
            <a:off x="519113" y="5365750"/>
            <a:ext cx="15938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>
                <a:solidFill>
                  <a:srgbClr val="08019D"/>
                </a:solidFill>
                <a:latin typeface="Arial" charset="0"/>
              </a:rPr>
              <a:t>PROJECT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90525" y="228600"/>
            <a:ext cx="8359775" cy="1143000"/>
          </a:xfrm>
          <a:noFill/>
          <a:ln/>
        </p:spPr>
        <p:txBody>
          <a:bodyPr/>
          <a:lstStyle/>
          <a:p>
            <a:r>
              <a:rPr lang="en-US"/>
              <a:t>EXAMPLE ROLE HIERARCHY</a:t>
            </a:r>
          </a:p>
        </p:txBody>
      </p:sp>
      <p:sp>
        <p:nvSpPr>
          <p:cNvPr id="451587" name="Rectangle 3"/>
          <p:cNvSpPr>
            <a:spLocks noChangeArrowheads="1"/>
          </p:cNvSpPr>
          <p:nvPr/>
        </p:nvSpPr>
        <p:spPr bwMode="auto">
          <a:xfrm>
            <a:off x="1109663" y="2416175"/>
            <a:ext cx="17430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Project Lead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(PL1)</a:t>
            </a:r>
          </a:p>
        </p:txBody>
      </p:sp>
      <p:sp>
        <p:nvSpPr>
          <p:cNvPr id="451588" name="Rectangle 4"/>
          <p:cNvSpPr>
            <a:spLocks noChangeArrowheads="1"/>
          </p:cNvSpPr>
          <p:nvPr/>
        </p:nvSpPr>
        <p:spPr bwMode="auto">
          <a:xfrm>
            <a:off x="1306513" y="4321175"/>
            <a:ext cx="13493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Engineer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(E1)</a:t>
            </a:r>
          </a:p>
        </p:txBody>
      </p:sp>
      <p:sp>
        <p:nvSpPr>
          <p:cNvPr id="451589" name="Rectangle 5"/>
          <p:cNvSpPr>
            <a:spLocks noChangeArrowheads="1"/>
          </p:cNvSpPr>
          <p:nvPr/>
        </p:nvSpPr>
        <p:spPr bwMode="auto">
          <a:xfrm>
            <a:off x="423863" y="3338513"/>
            <a:ext cx="1577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Production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(P1)</a:t>
            </a:r>
          </a:p>
        </p:txBody>
      </p:sp>
      <p:sp>
        <p:nvSpPr>
          <p:cNvPr id="451590" name="Rectangle 6"/>
          <p:cNvSpPr>
            <a:spLocks noChangeArrowheads="1"/>
          </p:cNvSpPr>
          <p:nvPr/>
        </p:nvSpPr>
        <p:spPr bwMode="auto">
          <a:xfrm>
            <a:off x="2392363" y="3338513"/>
            <a:ext cx="11461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Quality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(Q1)</a:t>
            </a:r>
          </a:p>
        </p:txBody>
      </p:sp>
      <p:sp>
        <p:nvSpPr>
          <p:cNvPr id="451591" name="Line 7"/>
          <p:cNvSpPr>
            <a:spLocks noChangeShapeType="1"/>
          </p:cNvSpPr>
          <p:nvPr/>
        </p:nvSpPr>
        <p:spPr bwMode="auto">
          <a:xfrm flipH="1">
            <a:off x="1206500" y="30607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1592" name="Line 8"/>
          <p:cNvSpPr>
            <a:spLocks noChangeShapeType="1"/>
          </p:cNvSpPr>
          <p:nvPr/>
        </p:nvSpPr>
        <p:spPr bwMode="auto">
          <a:xfrm flipH="1">
            <a:off x="2120900" y="40513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1593" name="Line 9"/>
          <p:cNvSpPr>
            <a:spLocks noChangeShapeType="1"/>
          </p:cNvSpPr>
          <p:nvPr/>
        </p:nvSpPr>
        <p:spPr bwMode="auto">
          <a:xfrm flipH="1" flipV="1">
            <a:off x="1358900" y="40259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1594" name="Line 10"/>
          <p:cNvSpPr>
            <a:spLocks noChangeShapeType="1"/>
          </p:cNvSpPr>
          <p:nvPr/>
        </p:nvSpPr>
        <p:spPr bwMode="auto">
          <a:xfrm flipH="1" flipV="1">
            <a:off x="1968500" y="30353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1595" name="Rectangle 11"/>
          <p:cNvSpPr>
            <a:spLocks noChangeArrowheads="1"/>
          </p:cNvSpPr>
          <p:nvPr/>
        </p:nvSpPr>
        <p:spPr bwMode="auto">
          <a:xfrm>
            <a:off x="3738563" y="1730375"/>
            <a:ext cx="16668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Director (DIR)</a:t>
            </a:r>
          </a:p>
        </p:txBody>
      </p:sp>
      <p:sp>
        <p:nvSpPr>
          <p:cNvPr id="451596" name="Line 12"/>
          <p:cNvSpPr>
            <a:spLocks noChangeShapeType="1"/>
          </p:cNvSpPr>
          <p:nvPr/>
        </p:nvSpPr>
        <p:spPr bwMode="auto">
          <a:xfrm flipH="1">
            <a:off x="2044700" y="2070100"/>
            <a:ext cx="2540000" cy="2794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1597" name="Line 13"/>
          <p:cNvSpPr>
            <a:spLocks noChangeShapeType="1"/>
          </p:cNvSpPr>
          <p:nvPr/>
        </p:nvSpPr>
        <p:spPr bwMode="auto">
          <a:xfrm flipH="1" flipV="1">
            <a:off x="4559300" y="2044700"/>
            <a:ext cx="2540000" cy="330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1598" name="Rectangle 14"/>
          <p:cNvSpPr>
            <a:spLocks noChangeArrowheads="1"/>
          </p:cNvSpPr>
          <p:nvPr/>
        </p:nvSpPr>
        <p:spPr bwMode="auto">
          <a:xfrm>
            <a:off x="6291263" y="2416175"/>
            <a:ext cx="17430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Project Lead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(PL2)</a:t>
            </a:r>
          </a:p>
        </p:txBody>
      </p:sp>
      <p:sp>
        <p:nvSpPr>
          <p:cNvPr id="451599" name="Rectangle 15"/>
          <p:cNvSpPr>
            <a:spLocks noChangeArrowheads="1"/>
          </p:cNvSpPr>
          <p:nvPr/>
        </p:nvSpPr>
        <p:spPr bwMode="auto">
          <a:xfrm>
            <a:off x="6488113" y="4321175"/>
            <a:ext cx="13493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Engineer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(E2)</a:t>
            </a:r>
          </a:p>
        </p:txBody>
      </p:sp>
      <p:sp>
        <p:nvSpPr>
          <p:cNvPr id="451600" name="Rectangle 16"/>
          <p:cNvSpPr>
            <a:spLocks noChangeArrowheads="1"/>
          </p:cNvSpPr>
          <p:nvPr/>
        </p:nvSpPr>
        <p:spPr bwMode="auto">
          <a:xfrm>
            <a:off x="5605463" y="3338513"/>
            <a:ext cx="1577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Production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(P2)</a:t>
            </a:r>
          </a:p>
        </p:txBody>
      </p:sp>
      <p:sp>
        <p:nvSpPr>
          <p:cNvPr id="451601" name="Rectangle 17"/>
          <p:cNvSpPr>
            <a:spLocks noChangeArrowheads="1"/>
          </p:cNvSpPr>
          <p:nvPr/>
        </p:nvSpPr>
        <p:spPr bwMode="auto">
          <a:xfrm>
            <a:off x="7573963" y="3338513"/>
            <a:ext cx="11461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Quality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(Q2)</a:t>
            </a:r>
          </a:p>
        </p:txBody>
      </p:sp>
      <p:sp>
        <p:nvSpPr>
          <p:cNvPr id="451602" name="Line 18"/>
          <p:cNvSpPr>
            <a:spLocks noChangeShapeType="1"/>
          </p:cNvSpPr>
          <p:nvPr/>
        </p:nvSpPr>
        <p:spPr bwMode="auto">
          <a:xfrm flipH="1">
            <a:off x="6388100" y="30607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1603" name="Line 19"/>
          <p:cNvSpPr>
            <a:spLocks noChangeShapeType="1"/>
          </p:cNvSpPr>
          <p:nvPr/>
        </p:nvSpPr>
        <p:spPr bwMode="auto">
          <a:xfrm flipH="1">
            <a:off x="7302500" y="40513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1604" name="Line 20"/>
          <p:cNvSpPr>
            <a:spLocks noChangeShapeType="1"/>
          </p:cNvSpPr>
          <p:nvPr/>
        </p:nvSpPr>
        <p:spPr bwMode="auto">
          <a:xfrm flipH="1" flipV="1">
            <a:off x="6540500" y="40259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1605" name="Line 21"/>
          <p:cNvSpPr>
            <a:spLocks noChangeShapeType="1"/>
          </p:cNvSpPr>
          <p:nvPr/>
        </p:nvSpPr>
        <p:spPr bwMode="auto">
          <a:xfrm flipH="1" flipV="1">
            <a:off x="7150100" y="30353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1606" name="Rectangle 22"/>
          <p:cNvSpPr>
            <a:spLocks noChangeArrowheads="1"/>
          </p:cNvSpPr>
          <p:nvPr/>
        </p:nvSpPr>
        <p:spPr bwMode="auto">
          <a:xfrm>
            <a:off x="7300913" y="5365750"/>
            <a:ext cx="15938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>
                <a:solidFill>
                  <a:srgbClr val="08019D"/>
                </a:solidFill>
                <a:latin typeface="Arial" charset="0"/>
              </a:rPr>
              <a:t>PROJECT 2</a:t>
            </a:r>
          </a:p>
        </p:txBody>
      </p:sp>
      <p:sp>
        <p:nvSpPr>
          <p:cNvPr id="451607" name="Rectangle 23"/>
          <p:cNvSpPr>
            <a:spLocks noChangeArrowheads="1"/>
          </p:cNvSpPr>
          <p:nvPr/>
        </p:nvSpPr>
        <p:spPr bwMode="auto">
          <a:xfrm>
            <a:off x="519113" y="5365750"/>
            <a:ext cx="15938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>
                <a:solidFill>
                  <a:srgbClr val="08019D"/>
                </a:solidFill>
                <a:latin typeface="Arial" charset="0"/>
              </a:rPr>
              <a:t>PROJECT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0525" y="228600"/>
            <a:ext cx="8359775" cy="1143000"/>
          </a:xfrm>
          <a:noFill/>
          <a:ln/>
        </p:spPr>
        <p:txBody>
          <a:bodyPr/>
          <a:lstStyle/>
          <a:p>
            <a:r>
              <a:rPr lang="en-US"/>
              <a:t>EXAMPLE ROLE HIERARCHY</a:t>
            </a:r>
          </a:p>
        </p:txBody>
      </p:sp>
      <p:sp>
        <p:nvSpPr>
          <p:cNvPr id="452611" name="Rectangle 3"/>
          <p:cNvSpPr>
            <a:spLocks noChangeArrowheads="1"/>
          </p:cNvSpPr>
          <p:nvPr/>
        </p:nvSpPr>
        <p:spPr bwMode="auto">
          <a:xfrm>
            <a:off x="1109663" y="2416175"/>
            <a:ext cx="17430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Project Lead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(PL1)</a:t>
            </a:r>
          </a:p>
        </p:txBody>
      </p:sp>
      <p:sp>
        <p:nvSpPr>
          <p:cNvPr id="452612" name="Rectangle 4"/>
          <p:cNvSpPr>
            <a:spLocks noChangeArrowheads="1"/>
          </p:cNvSpPr>
          <p:nvPr/>
        </p:nvSpPr>
        <p:spPr bwMode="auto">
          <a:xfrm>
            <a:off x="1306513" y="4321175"/>
            <a:ext cx="13493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Engineer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(E1)</a:t>
            </a:r>
          </a:p>
        </p:txBody>
      </p:sp>
      <p:sp>
        <p:nvSpPr>
          <p:cNvPr id="452613" name="Rectangle 5"/>
          <p:cNvSpPr>
            <a:spLocks noChangeArrowheads="1"/>
          </p:cNvSpPr>
          <p:nvPr/>
        </p:nvSpPr>
        <p:spPr bwMode="auto">
          <a:xfrm>
            <a:off x="423863" y="3338513"/>
            <a:ext cx="1577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Production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(P1)</a:t>
            </a:r>
          </a:p>
        </p:txBody>
      </p:sp>
      <p:sp>
        <p:nvSpPr>
          <p:cNvPr id="452614" name="Rectangle 6"/>
          <p:cNvSpPr>
            <a:spLocks noChangeArrowheads="1"/>
          </p:cNvSpPr>
          <p:nvPr/>
        </p:nvSpPr>
        <p:spPr bwMode="auto">
          <a:xfrm>
            <a:off x="2392363" y="3338513"/>
            <a:ext cx="11461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Quality 1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(Q1)</a:t>
            </a:r>
          </a:p>
        </p:txBody>
      </p:sp>
      <p:sp>
        <p:nvSpPr>
          <p:cNvPr id="452615" name="Line 7"/>
          <p:cNvSpPr>
            <a:spLocks noChangeShapeType="1"/>
          </p:cNvSpPr>
          <p:nvPr/>
        </p:nvSpPr>
        <p:spPr bwMode="auto">
          <a:xfrm flipH="1">
            <a:off x="1206500" y="30607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16" name="Line 8"/>
          <p:cNvSpPr>
            <a:spLocks noChangeShapeType="1"/>
          </p:cNvSpPr>
          <p:nvPr/>
        </p:nvSpPr>
        <p:spPr bwMode="auto">
          <a:xfrm flipH="1">
            <a:off x="2120900" y="40513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17" name="Line 9"/>
          <p:cNvSpPr>
            <a:spLocks noChangeShapeType="1"/>
          </p:cNvSpPr>
          <p:nvPr/>
        </p:nvSpPr>
        <p:spPr bwMode="auto">
          <a:xfrm flipH="1" flipV="1">
            <a:off x="1358900" y="40259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18" name="Line 10"/>
          <p:cNvSpPr>
            <a:spLocks noChangeShapeType="1"/>
          </p:cNvSpPr>
          <p:nvPr/>
        </p:nvSpPr>
        <p:spPr bwMode="auto">
          <a:xfrm flipH="1" flipV="1">
            <a:off x="1968500" y="30353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19" name="Rectangle 11"/>
          <p:cNvSpPr>
            <a:spLocks noChangeArrowheads="1"/>
          </p:cNvSpPr>
          <p:nvPr/>
        </p:nvSpPr>
        <p:spPr bwMode="auto">
          <a:xfrm>
            <a:off x="6291263" y="2416175"/>
            <a:ext cx="17430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Project Lead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(PL2)</a:t>
            </a:r>
          </a:p>
        </p:txBody>
      </p:sp>
      <p:sp>
        <p:nvSpPr>
          <p:cNvPr id="452620" name="Rectangle 12"/>
          <p:cNvSpPr>
            <a:spLocks noChangeArrowheads="1"/>
          </p:cNvSpPr>
          <p:nvPr/>
        </p:nvSpPr>
        <p:spPr bwMode="auto">
          <a:xfrm>
            <a:off x="6488113" y="4321175"/>
            <a:ext cx="13493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Engineer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(E2)</a:t>
            </a:r>
          </a:p>
        </p:txBody>
      </p:sp>
      <p:sp>
        <p:nvSpPr>
          <p:cNvPr id="452621" name="Rectangle 13"/>
          <p:cNvSpPr>
            <a:spLocks noChangeArrowheads="1"/>
          </p:cNvSpPr>
          <p:nvPr/>
        </p:nvSpPr>
        <p:spPr bwMode="auto">
          <a:xfrm>
            <a:off x="5605463" y="3338513"/>
            <a:ext cx="1577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Production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(P2)</a:t>
            </a:r>
          </a:p>
        </p:txBody>
      </p:sp>
      <p:sp>
        <p:nvSpPr>
          <p:cNvPr id="452622" name="Rectangle 14"/>
          <p:cNvSpPr>
            <a:spLocks noChangeArrowheads="1"/>
          </p:cNvSpPr>
          <p:nvPr/>
        </p:nvSpPr>
        <p:spPr bwMode="auto">
          <a:xfrm>
            <a:off x="7573963" y="3338513"/>
            <a:ext cx="11461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Quality 2</a:t>
            </a:r>
          </a:p>
          <a:p>
            <a:pPr algn="ctr"/>
            <a:r>
              <a:rPr lang="en-US" sz="1800" b="1">
                <a:solidFill>
                  <a:srgbClr val="007774"/>
                </a:solidFill>
                <a:latin typeface="Arial" charset="0"/>
              </a:rPr>
              <a:t>(Q2)</a:t>
            </a:r>
          </a:p>
        </p:txBody>
      </p:sp>
      <p:sp>
        <p:nvSpPr>
          <p:cNvPr id="452623" name="Line 15"/>
          <p:cNvSpPr>
            <a:spLocks noChangeShapeType="1"/>
          </p:cNvSpPr>
          <p:nvPr/>
        </p:nvSpPr>
        <p:spPr bwMode="auto">
          <a:xfrm flipH="1">
            <a:off x="6388100" y="30607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24" name="Line 16"/>
          <p:cNvSpPr>
            <a:spLocks noChangeShapeType="1"/>
          </p:cNvSpPr>
          <p:nvPr/>
        </p:nvSpPr>
        <p:spPr bwMode="auto">
          <a:xfrm flipH="1">
            <a:off x="7302500" y="4051300"/>
            <a:ext cx="787400" cy="2032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25" name="Line 17"/>
          <p:cNvSpPr>
            <a:spLocks noChangeShapeType="1"/>
          </p:cNvSpPr>
          <p:nvPr/>
        </p:nvSpPr>
        <p:spPr bwMode="auto">
          <a:xfrm flipH="1" flipV="1">
            <a:off x="6540500" y="40259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26" name="Line 18"/>
          <p:cNvSpPr>
            <a:spLocks noChangeShapeType="1"/>
          </p:cNvSpPr>
          <p:nvPr/>
        </p:nvSpPr>
        <p:spPr bwMode="auto">
          <a:xfrm flipH="1" flipV="1">
            <a:off x="7150100" y="3035300"/>
            <a:ext cx="787400" cy="2540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2627" name="Rectangle 19"/>
          <p:cNvSpPr>
            <a:spLocks noChangeArrowheads="1"/>
          </p:cNvSpPr>
          <p:nvPr/>
        </p:nvSpPr>
        <p:spPr bwMode="auto">
          <a:xfrm>
            <a:off x="7300913" y="5365750"/>
            <a:ext cx="15938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>
                <a:solidFill>
                  <a:srgbClr val="08019D"/>
                </a:solidFill>
                <a:latin typeface="Arial" charset="0"/>
              </a:rPr>
              <a:t>PROJECT 2</a:t>
            </a:r>
          </a:p>
        </p:txBody>
      </p:sp>
      <p:sp>
        <p:nvSpPr>
          <p:cNvPr id="452628" name="Rectangle 20"/>
          <p:cNvSpPr>
            <a:spLocks noChangeArrowheads="1"/>
          </p:cNvSpPr>
          <p:nvPr/>
        </p:nvSpPr>
        <p:spPr bwMode="auto">
          <a:xfrm>
            <a:off x="519113" y="5365750"/>
            <a:ext cx="15938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u="sng">
                <a:solidFill>
                  <a:srgbClr val="08019D"/>
                </a:solidFill>
                <a:latin typeface="Arial" charset="0"/>
              </a:rPr>
              <a:t>PROJECT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682875" y="228600"/>
            <a:ext cx="3771900" cy="1143000"/>
          </a:xfrm>
          <a:noFill/>
          <a:ln/>
        </p:spPr>
        <p:txBody>
          <a:bodyPr/>
          <a:lstStyle/>
          <a:p>
            <a:r>
              <a:rPr lang="en-US"/>
              <a:t>RBAC3</a:t>
            </a:r>
          </a:p>
        </p:txBody>
      </p:sp>
      <p:sp>
        <p:nvSpPr>
          <p:cNvPr id="453635" name="Oval 3"/>
          <p:cNvSpPr>
            <a:spLocks noChangeArrowheads="1"/>
          </p:cNvSpPr>
          <p:nvPr/>
        </p:nvSpPr>
        <p:spPr bwMode="auto">
          <a:xfrm>
            <a:off x="3543300" y="3230563"/>
            <a:ext cx="1755775" cy="1144587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ROLES</a:t>
            </a:r>
          </a:p>
        </p:txBody>
      </p:sp>
      <p:sp>
        <p:nvSpPr>
          <p:cNvPr id="453636" name="Line 4"/>
          <p:cNvSpPr>
            <a:spLocks noChangeShapeType="1"/>
          </p:cNvSpPr>
          <p:nvPr/>
        </p:nvSpPr>
        <p:spPr bwMode="auto">
          <a:xfrm>
            <a:off x="1887538" y="3802063"/>
            <a:ext cx="16049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37" name="Line 5"/>
          <p:cNvSpPr>
            <a:spLocks noChangeShapeType="1"/>
          </p:cNvSpPr>
          <p:nvPr/>
        </p:nvSpPr>
        <p:spPr bwMode="auto">
          <a:xfrm flipH="1">
            <a:off x="5299075" y="3802063"/>
            <a:ext cx="148113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38" name="Rectangle 6"/>
          <p:cNvSpPr>
            <a:spLocks noChangeArrowheads="1"/>
          </p:cNvSpPr>
          <p:nvPr/>
        </p:nvSpPr>
        <p:spPr bwMode="auto">
          <a:xfrm>
            <a:off x="1382713" y="2354263"/>
            <a:ext cx="2212975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USER-ROLE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ASSIGNMENT</a:t>
            </a:r>
          </a:p>
        </p:txBody>
      </p:sp>
      <p:sp>
        <p:nvSpPr>
          <p:cNvPr id="453639" name="Rectangle 7"/>
          <p:cNvSpPr>
            <a:spLocks noChangeArrowheads="1"/>
          </p:cNvSpPr>
          <p:nvPr/>
        </p:nvSpPr>
        <p:spPr bwMode="auto">
          <a:xfrm>
            <a:off x="5157788" y="2354263"/>
            <a:ext cx="3244850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PERMISSIONS-ROLE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ASSIGNMENT</a:t>
            </a:r>
          </a:p>
        </p:txBody>
      </p:sp>
      <p:sp>
        <p:nvSpPr>
          <p:cNvPr id="453640" name="Oval 8"/>
          <p:cNvSpPr>
            <a:spLocks noChangeArrowheads="1"/>
          </p:cNvSpPr>
          <p:nvPr/>
        </p:nvSpPr>
        <p:spPr bwMode="auto">
          <a:xfrm>
            <a:off x="82550" y="3230563"/>
            <a:ext cx="1754188" cy="1144587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USERS</a:t>
            </a:r>
          </a:p>
        </p:txBody>
      </p:sp>
      <p:sp>
        <p:nvSpPr>
          <p:cNvPr id="453641" name="Oval 9"/>
          <p:cNvSpPr>
            <a:spLocks noChangeArrowheads="1"/>
          </p:cNvSpPr>
          <p:nvPr/>
        </p:nvSpPr>
        <p:spPr bwMode="auto">
          <a:xfrm>
            <a:off x="6854825" y="3230563"/>
            <a:ext cx="2206625" cy="1144587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PERMISSIONS</a:t>
            </a:r>
          </a:p>
        </p:txBody>
      </p:sp>
      <p:sp>
        <p:nvSpPr>
          <p:cNvPr id="453642" name="Line 10"/>
          <p:cNvSpPr>
            <a:spLocks noChangeShapeType="1"/>
          </p:cNvSpPr>
          <p:nvPr/>
        </p:nvSpPr>
        <p:spPr bwMode="auto">
          <a:xfrm flipH="1">
            <a:off x="5600700" y="3802063"/>
            <a:ext cx="8778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43" name="Line 11"/>
          <p:cNvSpPr>
            <a:spLocks noChangeShapeType="1"/>
          </p:cNvSpPr>
          <p:nvPr/>
        </p:nvSpPr>
        <p:spPr bwMode="auto">
          <a:xfrm>
            <a:off x="2263775" y="3802063"/>
            <a:ext cx="9286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44" name="Oval 12"/>
          <p:cNvSpPr>
            <a:spLocks noChangeArrowheads="1"/>
          </p:cNvSpPr>
          <p:nvPr/>
        </p:nvSpPr>
        <p:spPr bwMode="auto">
          <a:xfrm>
            <a:off x="2455863" y="4799013"/>
            <a:ext cx="550862" cy="1741487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53645" name="Group 13"/>
          <p:cNvGrpSpPr>
            <a:grpSpLocks/>
          </p:cNvGrpSpPr>
          <p:nvPr/>
        </p:nvGrpSpPr>
        <p:grpSpPr bwMode="auto">
          <a:xfrm>
            <a:off x="2411413" y="5022850"/>
            <a:ext cx="638175" cy="1293813"/>
            <a:chOff x="1519" y="3164"/>
            <a:chExt cx="402" cy="815"/>
          </a:xfrm>
        </p:grpSpPr>
        <p:sp>
          <p:nvSpPr>
            <p:cNvPr id="453646" name="Oval 14"/>
            <p:cNvSpPr>
              <a:spLocks noChangeArrowheads="1"/>
            </p:cNvSpPr>
            <p:nvPr/>
          </p:nvSpPr>
          <p:spPr bwMode="auto">
            <a:xfrm>
              <a:off x="1665" y="3164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47" name="Oval 15"/>
            <p:cNvSpPr>
              <a:spLocks noChangeArrowheads="1"/>
            </p:cNvSpPr>
            <p:nvPr/>
          </p:nvSpPr>
          <p:spPr bwMode="auto">
            <a:xfrm>
              <a:off x="1665" y="3399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48" name="Oval 16"/>
            <p:cNvSpPr>
              <a:spLocks noChangeArrowheads="1"/>
            </p:cNvSpPr>
            <p:nvPr/>
          </p:nvSpPr>
          <p:spPr bwMode="auto">
            <a:xfrm>
              <a:off x="1665" y="3870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49" name="Rectangle 17"/>
            <p:cNvSpPr>
              <a:spLocks noChangeArrowheads="1"/>
            </p:cNvSpPr>
            <p:nvPr/>
          </p:nvSpPr>
          <p:spPr bwMode="auto">
            <a:xfrm>
              <a:off x="1519" y="3405"/>
              <a:ext cx="402" cy="428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defTabSz="895350">
                <a:lnSpc>
                  <a:spcPct val="90000"/>
                </a:lnSpc>
              </a:pPr>
              <a:r>
                <a:rPr lang="en-US" sz="4300">
                  <a:latin typeface="Arial" charset="0"/>
                </a:rPr>
                <a:t>...</a:t>
              </a:r>
            </a:p>
          </p:txBody>
        </p:sp>
      </p:grpSp>
      <p:sp>
        <p:nvSpPr>
          <p:cNvPr id="453650" name="Line 18"/>
          <p:cNvSpPr>
            <a:spLocks noChangeShapeType="1"/>
          </p:cNvSpPr>
          <p:nvPr/>
        </p:nvSpPr>
        <p:spPr bwMode="auto">
          <a:xfrm flipH="1" flipV="1">
            <a:off x="1160463" y="4375150"/>
            <a:ext cx="1630362" cy="116998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51" name="Line 19"/>
          <p:cNvSpPr>
            <a:spLocks noChangeShapeType="1"/>
          </p:cNvSpPr>
          <p:nvPr/>
        </p:nvSpPr>
        <p:spPr bwMode="auto">
          <a:xfrm flipV="1">
            <a:off x="2867025" y="4300538"/>
            <a:ext cx="1152525" cy="1244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52" name="Line 20"/>
          <p:cNvSpPr>
            <a:spLocks noChangeShapeType="1"/>
          </p:cNvSpPr>
          <p:nvPr/>
        </p:nvSpPr>
        <p:spPr bwMode="auto">
          <a:xfrm flipV="1">
            <a:off x="3167063" y="4524375"/>
            <a:ext cx="627062" cy="7223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53" name="Rectangle 21"/>
          <p:cNvSpPr>
            <a:spLocks noChangeArrowheads="1"/>
          </p:cNvSpPr>
          <p:nvPr/>
        </p:nvSpPr>
        <p:spPr bwMode="auto">
          <a:xfrm>
            <a:off x="3240088" y="5602288"/>
            <a:ext cx="1738312" cy="4175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SESSIONS</a:t>
            </a:r>
          </a:p>
        </p:txBody>
      </p:sp>
      <p:sp>
        <p:nvSpPr>
          <p:cNvPr id="453654" name="Line 22"/>
          <p:cNvSpPr>
            <a:spLocks noChangeShapeType="1"/>
          </p:cNvSpPr>
          <p:nvPr/>
        </p:nvSpPr>
        <p:spPr bwMode="auto">
          <a:xfrm>
            <a:off x="4044950" y="2333625"/>
            <a:ext cx="0" cy="9207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55" name="Line 23"/>
          <p:cNvSpPr>
            <a:spLocks noChangeShapeType="1"/>
          </p:cNvSpPr>
          <p:nvPr/>
        </p:nvSpPr>
        <p:spPr bwMode="auto">
          <a:xfrm>
            <a:off x="4044950" y="2259013"/>
            <a:ext cx="0" cy="6969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56" name="Line 24"/>
          <p:cNvSpPr>
            <a:spLocks noChangeShapeType="1"/>
          </p:cNvSpPr>
          <p:nvPr/>
        </p:nvSpPr>
        <p:spPr bwMode="auto">
          <a:xfrm>
            <a:off x="4948238" y="2333625"/>
            <a:ext cx="0" cy="9207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57" name="Line 25"/>
          <p:cNvSpPr>
            <a:spLocks noChangeShapeType="1"/>
          </p:cNvSpPr>
          <p:nvPr/>
        </p:nvSpPr>
        <p:spPr bwMode="auto">
          <a:xfrm>
            <a:off x="4948238" y="2259013"/>
            <a:ext cx="0" cy="6969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58" name="Line 26"/>
          <p:cNvSpPr>
            <a:spLocks noChangeShapeType="1"/>
          </p:cNvSpPr>
          <p:nvPr/>
        </p:nvSpPr>
        <p:spPr bwMode="auto">
          <a:xfrm>
            <a:off x="4070350" y="2233613"/>
            <a:ext cx="8524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59" name="Rectangle 27"/>
          <p:cNvSpPr>
            <a:spLocks noChangeArrowheads="1"/>
          </p:cNvSpPr>
          <p:nvPr/>
        </p:nvSpPr>
        <p:spPr bwMode="auto">
          <a:xfrm>
            <a:off x="2965450" y="1608138"/>
            <a:ext cx="3213100" cy="4175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ROLE HIERARCHIES</a:t>
            </a:r>
          </a:p>
        </p:txBody>
      </p:sp>
      <p:sp>
        <p:nvSpPr>
          <p:cNvPr id="453660" name="Rectangle 28"/>
          <p:cNvSpPr>
            <a:spLocks noChangeArrowheads="1"/>
          </p:cNvSpPr>
          <p:nvPr/>
        </p:nvSpPr>
        <p:spPr bwMode="auto">
          <a:xfrm>
            <a:off x="5510213" y="5876925"/>
            <a:ext cx="2433637" cy="46831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CONSTRAINTS</a:t>
            </a:r>
          </a:p>
        </p:txBody>
      </p:sp>
      <p:sp>
        <p:nvSpPr>
          <p:cNvPr id="453661" name="Line 29"/>
          <p:cNvSpPr>
            <a:spLocks noChangeShapeType="1"/>
          </p:cNvSpPr>
          <p:nvPr/>
        </p:nvSpPr>
        <p:spPr bwMode="auto">
          <a:xfrm flipH="1" flipV="1">
            <a:off x="4922838" y="5718175"/>
            <a:ext cx="1781175" cy="125413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62" name="Line 30"/>
          <p:cNvSpPr>
            <a:spLocks noChangeShapeType="1"/>
          </p:cNvSpPr>
          <p:nvPr/>
        </p:nvSpPr>
        <p:spPr bwMode="auto">
          <a:xfrm flipH="1" flipV="1">
            <a:off x="6051550" y="3105150"/>
            <a:ext cx="652463" cy="2738438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63" name="Line 31"/>
          <p:cNvSpPr>
            <a:spLocks noChangeShapeType="1"/>
          </p:cNvSpPr>
          <p:nvPr/>
        </p:nvSpPr>
        <p:spPr bwMode="auto">
          <a:xfrm flipH="1" flipV="1">
            <a:off x="3568700" y="5121275"/>
            <a:ext cx="3060700" cy="722313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64" name="Line 32"/>
          <p:cNvSpPr>
            <a:spLocks noChangeShapeType="1"/>
          </p:cNvSpPr>
          <p:nvPr/>
        </p:nvSpPr>
        <p:spPr bwMode="auto">
          <a:xfrm flipH="1" flipV="1">
            <a:off x="2816225" y="3925888"/>
            <a:ext cx="3813175" cy="1917700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3665" name="Line 33"/>
          <p:cNvSpPr>
            <a:spLocks noChangeShapeType="1"/>
          </p:cNvSpPr>
          <p:nvPr/>
        </p:nvSpPr>
        <p:spPr bwMode="auto">
          <a:xfrm flipH="1" flipV="1">
            <a:off x="4471988" y="2432050"/>
            <a:ext cx="2082800" cy="3336925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38300" y="228600"/>
            <a:ext cx="5862638" cy="1143000"/>
          </a:xfrm>
          <a:noFill/>
          <a:ln/>
        </p:spPr>
        <p:txBody>
          <a:bodyPr/>
          <a:lstStyle/>
          <a:p>
            <a:r>
              <a:rPr lang="en-US"/>
              <a:t>CONSTRAINTS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Mutually Exclusive Roles</a:t>
            </a:r>
          </a:p>
          <a:p>
            <a:pPr lvl="1"/>
            <a:r>
              <a:rPr lang="en-US"/>
              <a:t>Static Exclusion: The same individual can never hold both roles</a:t>
            </a:r>
          </a:p>
          <a:p>
            <a:pPr lvl="1"/>
            <a:r>
              <a:rPr lang="en-US"/>
              <a:t>Dynamic Exclusion: The same individual can never hold both roles in the same context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38300" y="228600"/>
            <a:ext cx="5862638" cy="1143000"/>
          </a:xfrm>
          <a:noFill/>
          <a:ln/>
        </p:spPr>
        <p:txBody>
          <a:bodyPr/>
          <a:lstStyle/>
          <a:p>
            <a:r>
              <a:rPr lang="en-US"/>
              <a:t>CONSTRAINTS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Mutually Exclusive Permissions</a:t>
            </a:r>
          </a:p>
          <a:p>
            <a:pPr lvl="1"/>
            <a:r>
              <a:rPr lang="en-US"/>
              <a:t>Static Exclusion: The same role should never be assigned both permissions</a:t>
            </a:r>
          </a:p>
          <a:p>
            <a:pPr lvl="1"/>
            <a:r>
              <a:rPr lang="en-US"/>
              <a:t>Dynamic Exclusion: The same role can never hold both permissions in the same context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-1676400" y="228600"/>
            <a:ext cx="12495213" cy="1143000"/>
          </a:xfrm>
          <a:noFill/>
          <a:ln/>
        </p:spPr>
        <p:txBody>
          <a:bodyPr/>
          <a:lstStyle/>
          <a:p>
            <a:r>
              <a:rPr lang="en-US"/>
              <a:t>WHAT IS THE POLICY IN RBAC?</a:t>
            </a:r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53400" cy="4114800"/>
          </a:xfrm>
          <a:noFill/>
          <a:ln/>
        </p:spPr>
        <p:txBody>
          <a:bodyPr/>
          <a:lstStyle/>
          <a:p>
            <a:r>
              <a:rPr lang="en-US" sz="2800" dirty="0" smtClean="0"/>
              <a:t>LBAC is policy driven: one-directional information flow in a lattice of security labels</a:t>
            </a:r>
          </a:p>
          <a:p>
            <a:r>
              <a:rPr lang="en-US" sz="2800" dirty="0" smtClean="0"/>
              <a:t>DAC is policy driven: owner-based discretion</a:t>
            </a:r>
          </a:p>
          <a:p>
            <a:r>
              <a:rPr lang="en-US" sz="2800" dirty="0" smtClean="0"/>
              <a:t>RBAC </a:t>
            </a:r>
            <a:r>
              <a:rPr lang="en-US" sz="2800" dirty="0"/>
              <a:t>is a framework to help in articulating policy</a:t>
            </a:r>
          </a:p>
          <a:p>
            <a:r>
              <a:rPr lang="en-US" sz="2800" dirty="0"/>
              <a:t>The main point of RBAC is to facilitate security </a:t>
            </a:r>
            <a:r>
              <a:rPr lang="en-US" sz="2800" dirty="0" smtClean="0"/>
              <a:t>management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CONSTRAINTS</a:t>
            </a:r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Cardinality Constraints on User-Role Assignment</a:t>
            </a:r>
          </a:p>
          <a:p>
            <a:pPr lvl="1"/>
            <a:r>
              <a:rPr lang="en-US"/>
              <a:t>At most k users can belong to the role</a:t>
            </a:r>
          </a:p>
          <a:p>
            <a:pPr lvl="1"/>
            <a:r>
              <a:rPr lang="en-US"/>
              <a:t>At least k users must belong to the role</a:t>
            </a:r>
          </a:p>
          <a:p>
            <a:pPr lvl="1"/>
            <a:r>
              <a:rPr lang="en-US"/>
              <a:t>Exactly k users must belong to the role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CONSTRAINTS</a:t>
            </a:r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Cardinality Constraints on Permissions-Role Assignment</a:t>
            </a:r>
          </a:p>
          <a:p>
            <a:pPr lvl="1"/>
            <a:r>
              <a:rPr lang="en-US"/>
              <a:t>At most k roles can get the permission</a:t>
            </a:r>
          </a:p>
          <a:p>
            <a:pPr lvl="1"/>
            <a:r>
              <a:rPr lang="en-US"/>
              <a:t>At least k roles must get the permission</a:t>
            </a:r>
          </a:p>
          <a:p>
            <a:pPr lvl="1"/>
            <a:r>
              <a:rPr lang="en-US"/>
              <a:t>Exactly k roles must get the permission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RBAC96</a:t>
            </a:r>
            <a:endParaRPr lang="en-US" dirty="0"/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Policy neutral</a:t>
            </a:r>
          </a:p>
          <a:p>
            <a:r>
              <a:rPr lang="en-US" dirty="0"/>
              <a:t>can be configured to do </a:t>
            </a:r>
            <a:r>
              <a:rPr lang="en-US" dirty="0" smtClean="0"/>
              <a:t>LBAC</a:t>
            </a:r>
            <a:endParaRPr lang="en-US" dirty="0"/>
          </a:p>
          <a:p>
            <a:pPr lvl="1"/>
            <a:r>
              <a:rPr lang="en-US" dirty="0"/>
              <a:t>roles simulate clearances (ESORICS 96)</a:t>
            </a:r>
          </a:p>
          <a:p>
            <a:r>
              <a:rPr lang="en-US" dirty="0"/>
              <a:t>can be configured to do DAC</a:t>
            </a:r>
          </a:p>
          <a:p>
            <a:pPr lvl="1"/>
            <a:r>
              <a:rPr lang="en-US" dirty="0"/>
              <a:t>roles simulate identity (RBAC98)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RBAC SECURITY PRINCIPLES</a:t>
            </a:r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least privilege</a:t>
            </a:r>
          </a:p>
          <a:p>
            <a:r>
              <a:rPr lang="en-US"/>
              <a:t>separation of duties</a:t>
            </a:r>
          </a:p>
          <a:p>
            <a:r>
              <a:rPr lang="en-US"/>
              <a:t>separation of administration and access</a:t>
            </a:r>
          </a:p>
          <a:p>
            <a:r>
              <a:rPr lang="en-US"/>
              <a:t>abstract operations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RBAC CONUNDRUM</a:t>
            </a:r>
          </a:p>
        </p:txBody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turn on all roles all the time</a:t>
            </a:r>
          </a:p>
          <a:p>
            <a:r>
              <a:rPr lang="en-US"/>
              <a:t>turn on one role only at a time</a:t>
            </a:r>
          </a:p>
          <a:p>
            <a:r>
              <a:rPr lang="en-US"/>
              <a:t>turn on a user-specified subset of roles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93850" y="228600"/>
            <a:ext cx="5953125" cy="1143000"/>
          </a:xfrm>
          <a:noFill/>
          <a:ln/>
        </p:spPr>
        <p:txBody>
          <a:bodyPr/>
          <a:lstStyle/>
          <a:p>
            <a:r>
              <a:rPr lang="en-US"/>
              <a:t>RBAC96 FAMILY OF MODELS</a:t>
            </a:r>
          </a:p>
        </p:txBody>
      </p:sp>
      <p:sp>
        <p:nvSpPr>
          <p:cNvPr id="441347" name="Rectangle 3"/>
          <p:cNvSpPr>
            <a:spLocks noChangeArrowheads="1"/>
          </p:cNvSpPr>
          <p:nvPr/>
        </p:nvSpPr>
        <p:spPr bwMode="auto">
          <a:xfrm>
            <a:off x="3522663" y="5618163"/>
            <a:ext cx="2097087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RBAC0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BASIC RBAC</a:t>
            </a:r>
          </a:p>
        </p:txBody>
      </p:sp>
      <p:sp>
        <p:nvSpPr>
          <p:cNvPr id="441348" name="Rectangle 4"/>
          <p:cNvSpPr>
            <a:spLocks noChangeArrowheads="1"/>
          </p:cNvSpPr>
          <p:nvPr/>
        </p:nvSpPr>
        <p:spPr bwMode="auto">
          <a:xfrm>
            <a:off x="2835275" y="1854200"/>
            <a:ext cx="3475038" cy="107473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RBAC3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ROLE HIERARCHIES +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CONSTRAINTS</a:t>
            </a:r>
          </a:p>
        </p:txBody>
      </p:sp>
      <p:grpSp>
        <p:nvGrpSpPr>
          <p:cNvPr id="441349" name="Group 5"/>
          <p:cNvGrpSpPr>
            <a:grpSpLocks/>
          </p:cNvGrpSpPr>
          <p:nvPr/>
        </p:nvGrpSpPr>
        <p:grpSpPr bwMode="auto">
          <a:xfrm>
            <a:off x="852488" y="3657600"/>
            <a:ext cx="7439025" cy="1074738"/>
            <a:chOff x="537" y="2304"/>
            <a:chExt cx="4686" cy="677"/>
          </a:xfrm>
        </p:grpSpPr>
        <p:sp>
          <p:nvSpPr>
            <p:cNvPr id="441350" name="Rectangle 6"/>
            <p:cNvSpPr>
              <a:spLocks noChangeArrowheads="1"/>
            </p:cNvSpPr>
            <p:nvPr/>
          </p:nvSpPr>
          <p:spPr bwMode="auto">
            <a:xfrm>
              <a:off x="537" y="2304"/>
              <a:ext cx="1438" cy="677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RBAC1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ROLE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HIERARCHIES</a:t>
              </a:r>
            </a:p>
          </p:txBody>
        </p:sp>
        <p:sp>
          <p:nvSpPr>
            <p:cNvPr id="441351" name="Rectangle 7"/>
            <p:cNvSpPr>
              <a:spLocks noChangeArrowheads="1"/>
            </p:cNvSpPr>
            <p:nvPr/>
          </p:nvSpPr>
          <p:spPr bwMode="auto">
            <a:xfrm>
              <a:off x="3722" y="2407"/>
              <a:ext cx="1501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RBAC2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CONSTRAINTS</a:t>
              </a:r>
            </a:p>
          </p:txBody>
        </p:sp>
      </p:grpSp>
      <p:sp>
        <p:nvSpPr>
          <p:cNvPr id="441352" name="Line 8"/>
          <p:cNvSpPr>
            <a:spLocks noChangeShapeType="1"/>
          </p:cNvSpPr>
          <p:nvPr/>
        </p:nvSpPr>
        <p:spPr bwMode="auto">
          <a:xfrm flipH="1">
            <a:off x="2032000" y="2997200"/>
            <a:ext cx="25654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1353" name="Line 9"/>
          <p:cNvSpPr>
            <a:spLocks noChangeShapeType="1"/>
          </p:cNvSpPr>
          <p:nvPr/>
        </p:nvSpPr>
        <p:spPr bwMode="auto">
          <a:xfrm>
            <a:off x="4597400" y="2997200"/>
            <a:ext cx="23876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1354" name="Line 10"/>
          <p:cNvSpPr>
            <a:spLocks noChangeShapeType="1"/>
          </p:cNvSpPr>
          <p:nvPr/>
        </p:nvSpPr>
        <p:spPr bwMode="auto">
          <a:xfrm flipH="1" flipV="1">
            <a:off x="1955800" y="4699000"/>
            <a:ext cx="2641600" cy="812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1355" name="Line 11"/>
          <p:cNvSpPr>
            <a:spLocks noChangeShapeType="1"/>
          </p:cNvSpPr>
          <p:nvPr/>
        </p:nvSpPr>
        <p:spPr bwMode="auto">
          <a:xfrm flipV="1">
            <a:off x="4597400" y="4546600"/>
            <a:ext cx="2616200" cy="965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682875" y="228600"/>
            <a:ext cx="3771900" cy="1143000"/>
          </a:xfrm>
          <a:noFill/>
          <a:ln/>
        </p:spPr>
        <p:txBody>
          <a:bodyPr/>
          <a:lstStyle/>
          <a:p>
            <a:r>
              <a:rPr lang="en-US"/>
              <a:t>RBAC0</a:t>
            </a:r>
          </a:p>
        </p:txBody>
      </p:sp>
      <p:grpSp>
        <p:nvGrpSpPr>
          <p:cNvPr id="442371" name="Group 3"/>
          <p:cNvGrpSpPr>
            <a:grpSpLocks/>
          </p:cNvGrpSpPr>
          <p:nvPr/>
        </p:nvGrpSpPr>
        <p:grpSpPr bwMode="auto">
          <a:xfrm>
            <a:off x="119063" y="1955800"/>
            <a:ext cx="8905875" cy="4186238"/>
            <a:chOff x="75" y="1232"/>
            <a:chExt cx="5610" cy="2637"/>
          </a:xfrm>
        </p:grpSpPr>
        <p:sp>
          <p:nvSpPr>
            <p:cNvPr id="442372" name="Oval 4"/>
            <p:cNvSpPr>
              <a:spLocks noChangeArrowheads="1"/>
            </p:cNvSpPr>
            <p:nvPr/>
          </p:nvSpPr>
          <p:spPr bwMode="auto">
            <a:xfrm>
              <a:off x="2256" y="1784"/>
              <a:ext cx="1106" cy="721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ROLES</a:t>
              </a:r>
            </a:p>
          </p:txBody>
        </p:sp>
        <p:sp>
          <p:nvSpPr>
            <p:cNvPr id="442373" name="Line 5"/>
            <p:cNvSpPr>
              <a:spLocks noChangeShapeType="1"/>
            </p:cNvSpPr>
            <p:nvPr/>
          </p:nvSpPr>
          <p:spPr bwMode="auto">
            <a:xfrm>
              <a:off x="1213" y="2144"/>
              <a:ext cx="1011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2374" name="Line 6"/>
            <p:cNvSpPr>
              <a:spLocks noChangeShapeType="1"/>
            </p:cNvSpPr>
            <p:nvPr/>
          </p:nvSpPr>
          <p:spPr bwMode="auto">
            <a:xfrm flipH="1">
              <a:off x="3362" y="2144"/>
              <a:ext cx="933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2375" name="Rectangle 7"/>
            <p:cNvSpPr>
              <a:spLocks noChangeArrowheads="1"/>
            </p:cNvSpPr>
            <p:nvPr/>
          </p:nvSpPr>
          <p:spPr bwMode="auto">
            <a:xfrm>
              <a:off x="1085" y="1232"/>
              <a:ext cx="1394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USER-ROLE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ASSIGNMENT</a:t>
              </a:r>
            </a:p>
          </p:txBody>
        </p:sp>
        <p:sp>
          <p:nvSpPr>
            <p:cNvPr id="442376" name="Rectangle 8"/>
            <p:cNvSpPr>
              <a:spLocks noChangeArrowheads="1"/>
            </p:cNvSpPr>
            <p:nvPr/>
          </p:nvSpPr>
          <p:spPr bwMode="auto">
            <a:xfrm>
              <a:off x="2846" y="1232"/>
              <a:ext cx="1916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PERMISSION-ROLE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ASSIGNMENT</a:t>
              </a:r>
            </a:p>
          </p:txBody>
        </p:sp>
        <p:sp>
          <p:nvSpPr>
            <p:cNvPr id="442377" name="Oval 9"/>
            <p:cNvSpPr>
              <a:spLocks noChangeArrowheads="1"/>
            </p:cNvSpPr>
            <p:nvPr/>
          </p:nvSpPr>
          <p:spPr bwMode="auto">
            <a:xfrm>
              <a:off x="75" y="1784"/>
              <a:ext cx="1106" cy="721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USERS</a:t>
              </a:r>
            </a:p>
          </p:txBody>
        </p:sp>
        <p:sp>
          <p:nvSpPr>
            <p:cNvPr id="442378" name="Oval 10"/>
            <p:cNvSpPr>
              <a:spLocks noChangeArrowheads="1"/>
            </p:cNvSpPr>
            <p:nvPr/>
          </p:nvSpPr>
          <p:spPr bwMode="auto">
            <a:xfrm>
              <a:off x="4295" y="1784"/>
              <a:ext cx="1390" cy="721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PERMISSIONS</a:t>
              </a:r>
            </a:p>
          </p:txBody>
        </p:sp>
        <p:sp>
          <p:nvSpPr>
            <p:cNvPr id="442379" name="Line 11"/>
            <p:cNvSpPr>
              <a:spLocks noChangeShapeType="1"/>
            </p:cNvSpPr>
            <p:nvPr/>
          </p:nvSpPr>
          <p:spPr bwMode="auto">
            <a:xfrm flipH="1">
              <a:off x="3551" y="2144"/>
              <a:ext cx="55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2380" name="Line 12"/>
            <p:cNvSpPr>
              <a:spLocks noChangeShapeType="1"/>
            </p:cNvSpPr>
            <p:nvPr/>
          </p:nvSpPr>
          <p:spPr bwMode="auto">
            <a:xfrm>
              <a:off x="1450" y="2144"/>
              <a:ext cx="58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2381" name="Oval 13"/>
            <p:cNvSpPr>
              <a:spLocks noChangeArrowheads="1"/>
            </p:cNvSpPr>
            <p:nvPr/>
          </p:nvSpPr>
          <p:spPr bwMode="auto">
            <a:xfrm>
              <a:off x="1594" y="2772"/>
              <a:ext cx="348" cy="1097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2382" name="Group 14"/>
            <p:cNvGrpSpPr>
              <a:grpSpLocks/>
            </p:cNvGrpSpPr>
            <p:nvPr/>
          </p:nvGrpSpPr>
          <p:grpSpPr bwMode="auto">
            <a:xfrm>
              <a:off x="1567" y="2913"/>
              <a:ext cx="402" cy="815"/>
              <a:chOff x="1567" y="2913"/>
              <a:chExt cx="402" cy="815"/>
            </a:xfrm>
          </p:grpSpPr>
          <p:sp>
            <p:nvSpPr>
              <p:cNvPr id="442383" name="Oval 15"/>
              <p:cNvSpPr>
                <a:spLocks noChangeArrowheads="1"/>
              </p:cNvSpPr>
              <p:nvPr/>
            </p:nvSpPr>
            <p:spPr bwMode="auto">
              <a:xfrm>
                <a:off x="1713" y="2913"/>
                <a:ext cx="110" cy="109"/>
              </a:xfrm>
              <a:prstGeom prst="ellipse">
                <a:avLst/>
              </a:prstGeom>
              <a:solidFill>
                <a:schemeClr val="accent1"/>
              </a:solidFill>
              <a:ln w="508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84" name="Oval 16"/>
              <p:cNvSpPr>
                <a:spLocks noChangeArrowheads="1"/>
              </p:cNvSpPr>
              <p:nvPr/>
            </p:nvSpPr>
            <p:spPr bwMode="auto">
              <a:xfrm>
                <a:off x="1713" y="3148"/>
                <a:ext cx="110" cy="109"/>
              </a:xfrm>
              <a:prstGeom prst="ellipse">
                <a:avLst/>
              </a:prstGeom>
              <a:solidFill>
                <a:schemeClr val="accent1"/>
              </a:solidFill>
              <a:ln w="508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85" name="Oval 17"/>
              <p:cNvSpPr>
                <a:spLocks noChangeArrowheads="1"/>
              </p:cNvSpPr>
              <p:nvPr/>
            </p:nvSpPr>
            <p:spPr bwMode="auto">
              <a:xfrm>
                <a:off x="1713" y="3619"/>
                <a:ext cx="110" cy="109"/>
              </a:xfrm>
              <a:prstGeom prst="ellipse">
                <a:avLst/>
              </a:prstGeom>
              <a:solidFill>
                <a:schemeClr val="accent1"/>
              </a:solidFill>
              <a:ln w="508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86" name="Rectangle 18"/>
              <p:cNvSpPr>
                <a:spLocks noChangeArrowheads="1"/>
              </p:cNvSpPr>
              <p:nvPr/>
            </p:nvSpPr>
            <p:spPr bwMode="auto">
              <a:xfrm>
                <a:off x="1567" y="3154"/>
                <a:ext cx="402" cy="428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defTabSz="895350">
                  <a:lnSpc>
                    <a:spcPct val="90000"/>
                  </a:lnSpc>
                </a:pPr>
                <a:r>
                  <a:rPr lang="en-US" sz="4300">
                    <a:latin typeface="Arial" charset="0"/>
                  </a:rPr>
                  <a:t>...</a:t>
                </a:r>
              </a:p>
            </p:txBody>
          </p:sp>
        </p:grpSp>
        <p:sp>
          <p:nvSpPr>
            <p:cNvPr id="442387" name="Line 19"/>
            <p:cNvSpPr>
              <a:spLocks noChangeShapeType="1"/>
            </p:cNvSpPr>
            <p:nvPr/>
          </p:nvSpPr>
          <p:spPr bwMode="auto">
            <a:xfrm flipH="1" flipV="1">
              <a:off x="754" y="2505"/>
              <a:ext cx="1028" cy="737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2388" name="Line 20"/>
            <p:cNvSpPr>
              <a:spLocks noChangeShapeType="1"/>
            </p:cNvSpPr>
            <p:nvPr/>
          </p:nvSpPr>
          <p:spPr bwMode="auto">
            <a:xfrm flipV="1">
              <a:off x="1829" y="2458"/>
              <a:ext cx="727" cy="78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2389" name="Line 21"/>
            <p:cNvSpPr>
              <a:spLocks noChangeShapeType="1"/>
            </p:cNvSpPr>
            <p:nvPr/>
          </p:nvSpPr>
          <p:spPr bwMode="auto">
            <a:xfrm flipV="1">
              <a:off x="2019" y="2599"/>
              <a:ext cx="395" cy="45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2390" name="Rectangle 22"/>
            <p:cNvSpPr>
              <a:spLocks noChangeArrowheads="1"/>
            </p:cNvSpPr>
            <p:nvPr/>
          </p:nvSpPr>
          <p:spPr bwMode="auto">
            <a:xfrm>
              <a:off x="2088" y="3278"/>
              <a:ext cx="1095" cy="263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SESSIONS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35138" y="228600"/>
            <a:ext cx="5680075" cy="1143000"/>
          </a:xfrm>
          <a:noFill/>
          <a:ln/>
        </p:spPr>
        <p:txBody>
          <a:bodyPr/>
          <a:lstStyle/>
          <a:p>
            <a:r>
              <a:rPr lang="en-US"/>
              <a:t>PERMISSIONS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Primitive permissions</a:t>
            </a:r>
          </a:p>
          <a:p>
            <a:pPr lvl="1"/>
            <a:r>
              <a:rPr lang="en-US"/>
              <a:t>read, write, append, execute</a:t>
            </a:r>
          </a:p>
          <a:p>
            <a:r>
              <a:rPr lang="en-US"/>
              <a:t>Abstract permissions</a:t>
            </a:r>
          </a:p>
          <a:p>
            <a:pPr lvl="1"/>
            <a:r>
              <a:rPr lang="en-US"/>
              <a:t>credit, debit, inquiry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65lectures">
  <a:themeElements>
    <a:clrScheme name="">
      <a:dk1>
        <a:srgbClr val="000000"/>
      </a:dk1>
      <a:lt1>
        <a:srgbClr val="D2E788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E5F1C3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865lecture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865lectu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65lectur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Office\Templates\865lectures.pot</Template>
  <TotalTime>2074</TotalTime>
  <Pages>110</Pages>
  <Words>1044</Words>
  <Application>Microsoft Office PowerPoint</Application>
  <PresentationFormat>On-screen Show (4:3)</PresentationFormat>
  <Paragraphs>277</Paragraphs>
  <Slides>31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Times New Roman</vt:lpstr>
      <vt:lpstr>Arial</vt:lpstr>
      <vt:lpstr>Wingdings</vt:lpstr>
      <vt:lpstr>Book Antiqua</vt:lpstr>
      <vt:lpstr>865lectures</vt:lpstr>
      <vt:lpstr>Slide 1</vt:lpstr>
      <vt:lpstr>WHAT IS RBAC?</vt:lpstr>
      <vt:lpstr>WHAT IS THE POLICY IN RBAC?</vt:lpstr>
      <vt:lpstr>RBAC96</vt:lpstr>
      <vt:lpstr>RBAC SECURITY PRINCIPLES</vt:lpstr>
      <vt:lpstr>RBAC CONUNDRUM</vt:lpstr>
      <vt:lpstr>RBAC96 FAMILY OF MODELS</vt:lpstr>
      <vt:lpstr>RBAC0</vt:lpstr>
      <vt:lpstr>PERMISSIONS</vt:lpstr>
      <vt:lpstr>PERMISSIONS</vt:lpstr>
      <vt:lpstr>PERMISSIONS</vt:lpstr>
      <vt:lpstr>ROLES AS POLICY</vt:lpstr>
      <vt:lpstr>ROLES VERSUS GROUPS</vt:lpstr>
      <vt:lpstr>USERS</vt:lpstr>
      <vt:lpstr>USER-ROLE ASSIGNMENT</vt:lpstr>
      <vt:lpstr>SESSIONS</vt:lpstr>
      <vt:lpstr>PERMISSION-ROLE ASSIGNMENT</vt:lpstr>
      <vt:lpstr>MANAGEMENT OF RBAC</vt:lpstr>
      <vt:lpstr>RBAC1</vt:lpstr>
      <vt:lpstr>HIERARCHICAL ROLES</vt:lpstr>
      <vt:lpstr>HIERARCHICAL ROLES</vt:lpstr>
      <vt:lpstr>PRIVATE ROLES</vt:lpstr>
      <vt:lpstr>EXAMPLE ROLE HIERARCHY</vt:lpstr>
      <vt:lpstr>EXAMPLE ROLE HIERARCHY</vt:lpstr>
      <vt:lpstr>EXAMPLE ROLE HIERARCHY</vt:lpstr>
      <vt:lpstr>EXAMPLE ROLE HIERARCHY</vt:lpstr>
      <vt:lpstr>RBAC3</vt:lpstr>
      <vt:lpstr>CONSTRAINTS</vt:lpstr>
      <vt:lpstr>CONSTRAINTS</vt:lpstr>
      <vt:lpstr>CONSTRAINTS</vt:lpstr>
      <vt:lpstr>CONSTRAINTS</vt:lpstr>
    </vt:vector>
  </TitlesOfParts>
  <Company>George Mason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Ravi Sandhu</dc:creator>
  <cp:lastModifiedBy>utsa</cp:lastModifiedBy>
  <cp:revision>159</cp:revision>
  <cp:lastPrinted>1999-06-10T16:45:22Z</cp:lastPrinted>
  <dcterms:created xsi:type="dcterms:W3CDTF">1998-10-24T03:45:18Z</dcterms:created>
  <dcterms:modified xsi:type="dcterms:W3CDTF">2012-02-17T05:21:11Z</dcterms:modified>
</cp:coreProperties>
</file>