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5"/>
  </p:notesMasterIdLst>
  <p:handoutMasterIdLst>
    <p:handoutMasterId r:id="rId26"/>
  </p:handoutMasterIdLst>
  <p:sldIdLst>
    <p:sldId id="468" r:id="rId6"/>
    <p:sldId id="469" r:id="rId7"/>
    <p:sldId id="498" r:id="rId8"/>
    <p:sldId id="503" r:id="rId9"/>
    <p:sldId id="470" r:id="rId10"/>
    <p:sldId id="499" r:id="rId11"/>
    <p:sldId id="501" r:id="rId12"/>
    <p:sldId id="502" r:id="rId13"/>
    <p:sldId id="512" r:id="rId14"/>
    <p:sldId id="505" r:id="rId15"/>
    <p:sldId id="506" r:id="rId16"/>
    <p:sldId id="507" r:id="rId17"/>
    <p:sldId id="509" r:id="rId18"/>
    <p:sldId id="511" r:id="rId19"/>
    <p:sldId id="513" r:id="rId20"/>
    <p:sldId id="514" r:id="rId21"/>
    <p:sldId id="517" r:id="rId22"/>
    <p:sldId id="515" r:id="rId23"/>
    <p:sldId id="516" r:id="rId24"/>
  </p:sldIdLst>
  <p:sldSz cx="10080625" cy="7559675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5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49"/>
        <p:guide pos="2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t" anchorCtr="0" compatLnSpc="1">
            <a:prstTxWarp prst="textNoShape">
              <a:avLst/>
            </a:prstTxWarp>
          </a:bodyPr>
          <a:lstStyle>
            <a:lvl1pPr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t" anchorCtr="0" compatLnSpc="1">
            <a:prstTxWarp prst="textNoShape">
              <a:avLst/>
            </a:prstTxWarp>
          </a:bodyPr>
          <a:lstStyle>
            <a:lvl1pPr algn="r"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b" anchorCtr="0" compatLnSpc="1">
            <a:prstTxWarp prst="textNoShape">
              <a:avLst/>
            </a:prstTxWarp>
          </a:bodyPr>
          <a:lstStyle>
            <a:lvl1pPr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b" anchorCtr="0" compatLnSpc="1">
            <a:prstTxWarp prst="textNoShape">
              <a:avLst/>
            </a:prstTxWarp>
          </a:bodyPr>
          <a:lstStyle>
            <a:lvl1pPr algn="r"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41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3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9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9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6976">
              <a:tabLst>
                <a:tab pos="680704" algn="l"/>
                <a:tab pos="1369341" algn="l"/>
                <a:tab pos="2054805" algn="l"/>
                <a:tab pos="2741854" algn="l"/>
              </a:tabLst>
            </a:pPr>
            <a:fld id="{0C137A8E-DCD0-4026-8679-7DAC59B2E3EE}" type="slidenum">
              <a:rPr lang="en-GB" smtClean="0"/>
              <a:pPr defTabSz="456976">
                <a:tabLst>
                  <a:tab pos="680704" algn="l"/>
                  <a:tab pos="1369341" algn="l"/>
                  <a:tab pos="2054805" algn="l"/>
                  <a:tab pos="2741854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3"/>
            <a:ext cx="5853112" cy="43211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4/12/2013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dirty="0" smtClean="0"/>
              <a:t>Cloud Computing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April 12, 2013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6393 Lecture 10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8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“We argue that Cloud </a:t>
            </a:r>
            <a:r>
              <a:rPr lang="en-US" sz="2400" dirty="0">
                <a:ea typeface="ＭＳ Ｐゴシック" pitchFamily="34" charset="-128"/>
              </a:rPr>
              <a:t>Computing not only overlaps with </a:t>
            </a:r>
            <a:r>
              <a:rPr lang="en-US" sz="2400" dirty="0" smtClean="0">
                <a:ea typeface="ＭＳ Ｐゴシック" pitchFamily="34" charset="-128"/>
              </a:rPr>
              <a:t>Grid Computing</a:t>
            </a:r>
            <a:r>
              <a:rPr lang="en-US" sz="2400" dirty="0">
                <a:ea typeface="ＭＳ Ｐゴシック" pitchFamily="34" charset="-128"/>
              </a:rPr>
              <a:t>, it is indeed evolved out of Grid Computing </a:t>
            </a:r>
            <a:r>
              <a:rPr lang="en-US" sz="2400" dirty="0" smtClean="0">
                <a:ea typeface="ＭＳ Ｐゴシック" pitchFamily="34" charset="-128"/>
              </a:rPr>
              <a:t>and relies </a:t>
            </a:r>
            <a:r>
              <a:rPr lang="en-US" sz="2400" dirty="0">
                <a:ea typeface="ＭＳ Ｐゴシック" pitchFamily="34" charset="-128"/>
              </a:rPr>
              <a:t>on Grid Computing as its backbone and </a:t>
            </a:r>
            <a:r>
              <a:rPr lang="en-US" sz="2400" dirty="0" smtClean="0">
                <a:ea typeface="ＭＳ Ｐゴシック" pitchFamily="34" charset="-128"/>
              </a:rPr>
              <a:t>infrastructure support.”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I don’t think so</a:t>
            </a: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Cloud and Grid: Foster et al 2008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Cloud and Grid: Foster et al </a:t>
            </a:r>
            <a:r>
              <a:rPr lang="en-US" sz="2800" dirty="0" smtClean="0"/>
              <a:t>2008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35" y="1213533"/>
            <a:ext cx="5349087" cy="45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Coordinates resources that are not subject to centralized control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Virtual Organization (VO)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Uses standard, open, general-purpose protocols and interfaces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 err="1" smtClean="0">
                <a:ea typeface="ＭＳ Ｐゴシック" pitchFamily="34" charset="-128"/>
              </a:rPr>
              <a:t>Globus</a:t>
            </a:r>
            <a:r>
              <a:rPr lang="en-US" sz="2000" dirty="0" smtClean="0">
                <a:ea typeface="ＭＳ Ｐゴシック" pitchFamily="34" charset="-128"/>
              </a:rPr>
              <a:t> toolkit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Delivers non-trivial qualities of service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Grid 3 Point Checklist: Foster 2002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Coordinates resources that are not subject to centralized control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Virtual Organization (VO)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Uses standard, open, general-purpose protocols and interfaces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 err="1" smtClean="0">
                <a:ea typeface="ＭＳ Ｐゴシック" pitchFamily="34" charset="-128"/>
              </a:rPr>
              <a:t>Globus</a:t>
            </a:r>
            <a:r>
              <a:rPr lang="en-US" sz="2000" dirty="0" smtClean="0">
                <a:ea typeface="ＭＳ Ｐゴシック" pitchFamily="34" charset="-128"/>
              </a:rPr>
              <a:t> toolkit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Delivers non-trivial qualities of service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Grid versus Cloud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2459" y="4502668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On-demand self service</a:t>
            </a:r>
          </a:p>
          <a:p>
            <a:r>
              <a:rPr lang="en-US" dirty="0" smtClean="0"/>
              <a:t>Broad network access</a:t>
            </a:r>
          </a:p>
          <a:p>
            <a:r>
              <a:rPr lang="en-US" dirty="0" smtClean="0"/>
              <a:t>Resource pooling (multi-tenant)</a:t>
            </a:r>
          </a:p>
          <a:p>
            <a:r>
              <a:rPr lang="en-US" dirty="0" smtClean="0"/>
              <a:t>Rapid elasticity</a:t>
            </a:r>
          </a:p>
          <a:p>
            <a:r>
              <a:rPr lang="en-US" dirty="0" smtClean="0"/>
              <a:t>Measured service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89042" y="4502668"/>
            <a:ext cx="25571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Geographic distribution</a:t>
            </a:r>
          </a:p>
          <a:p>
            <a:r>
              <a:rPr lang="en-US" dirty="0" smtClean="0"/>
              <a:t>Homogeneity</a:t>
            </a:r>
          </a:p>
          <a:p>
            <a:r>
              <a:rPr lang="en-US" dirty="0" smtClean="0"/>
              <a:t>Resilience</a:t>
            </a:r>
          </a:p>
          <a:p>
            <a:r>
              <a:rPr lang="en-US" dirty="0" smtClean="0"/>
              <a:t>Massive scale</a:t>
            </a:r>
          </a:p>
          <a:p>
            <a:r>
              <a:rPr lang="en-US" dirty="0" smtClean="0"/>
              <a:t>Virtualization</a:t>
            </a:r>
          </a:p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19619" y="1704975"/>
            <a:ext cx="270061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 but VOs may be enabled on demand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6172" y="2657475"/>
            <a:ext cx="3991582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but standard </a:t>
            </a:r>
            <a:r>
              <a:rPr lang="en-US" dirty="0" err="1" smtClean="0">
                <a:solidFill>
                  <a:srgbClr val="FF0000"/>
                </a:solidFill>
              </a:rPr>
              <a:t>opensource</a:t>
            </a:r>
            <a:r>
              <a:rPr lang="en-US" dirty="0" smtClean="0">
                <a:solidFill>
                  <a:srgbClr val="FF0000"/>
                </a:solidFill>
              </a:rPr>
              <a:t> software and APIs may emerge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OpenStack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is the current contender)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7913" y="3817382"/>
            <a:ext cx="2700619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658" y="962025"/>
            <a:ext cx="77825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Grid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658" y="4876800"/>
            <a:ext cx="93859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Cloud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Grid versus Cloud Drivers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04825" y="1101725"/>
            <a:ext cx="4452938" cy="704850"/>
          </a:xfrm>
          <a:prstGeom prst="rect">
            <a:avLst/>
          </a:prstGeom>
        </p:spPr>
        <p:txBody>
          <a:bodyPr/>
          <a:lstStyle/>
          <a:p>
            <a:pPr marL="431800" marR="0" lvl="0" indent="-3238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Cloud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04825" y="1806575"/>
            <a:ext cx="4452938" cy="4356100"/>
          </a:xfrm>
          <a:prstGeom prst="rect">
            <a:avLst/>
          </a:prstGeom>
        </p:spPr>
        <p:txBody>
          <a:bodyPr/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Commercially developed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Little or no academic input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Pay-per-use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Payment driven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Centrally owned hardware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Centrally scheduled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Single point of trust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Simple security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Interactive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Commodity computing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Small and medium businesses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Virtualization essential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Not so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predictable performance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baseline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Cost </a:t>
            </a:r>
            <a:r>
              <a:rPr lang="en-US" sz="2000" kern="0" baseline="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associativity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121275" y="1101725"/>
            <a:ext cx="4456113" cy="704850"/>
          </a:xfrm>
          <a:prstGeom prst="rect">
            <a:avLst/>
          </a:prstGeom>
        </p:spPr>
        <p:txBody>
          <a:bodyPr/>
          <a:lstStyle/>
          <a:p>
            <a:pPr marL="431800" marR="0" lvl="0" indent="-3238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Grid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121275" y="1806575"/>
            <a:ext cx="4708525" cy="4356100"/>
          </a:xfrm>
          <a:prstGeom prst="rect">
            <a:avLst/>
          </a:prstGeom>
        </p:spPr>
        <p:txBody>
          <a:bodyPr/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DoD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funded, no commercial traction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Mainly academic driven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Pay-per-seat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(one-time payment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baseline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Project</a:t>
            </a: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oriented, proposal driven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Multiply owned hardware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Distributed scheduling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Multiple trust points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Complex PKI based security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Batch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High performance computing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High end organizations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Virtualization often not used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Predictable performance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Not to same degree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endParaRPr lang="en-US" sz="2000" kern="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Cloud and Grid: Foster et al 2008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 descr="cloud-vs-grid-200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5269" y="1704975"/>
            <a:ext cx="4918233" cy="327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4" name="Picture 163" descr="Pages from p50-armbrust_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600" y="1333500"/>
            <a:ext cx="7180265" cy="3613721"/>
          </a:xfrm>
          <a:prstGeom prst="rect">
            <a:avLst/>
          </a:prstGeom>
        </p:spPr>
      </p:pic>
      <p:sp>
        <p:nvSpPr>
          <p:cNvPr id="165" name="Rectangle 164"/>
          <p:cNvSpPr/>
          <p:nvPr/>
        </p:nvSpPr>
        <p:spPr bwMode="auto">
          <a:xfrm>
            <a:off x="8410575" y="1333500"/>
            <a:ext cx="590550" cy="423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Not </a:t>
            </a:r>
            <a:r>
              <a:rPr lang="en-US" sz="2400" dirty="0" err="1" smtClean="0">
                <a:ea typeface="ＭＳ Ｐゴシック" pitchFamily="34" charset="-128"/>
              </a:rPr>
              <a:t>IaaS</a:t>
            </a:r>
            <a:r>
              <a:rPr lang="en-US" sz="2400" dirty="0" smtClean="0">
                <a:ea typeface="ＭＳ Ｐゴシック" pitchFamily="34" charset="-128"/>
              </a:rPr>
              <a:t> or </a:t>
            </a:r>
            <a:r>
              <a:rPr lang="en-US" sz="2400" dirty="0" err="1" smtClean="0">
                <a:ea typeface="ＭＳ Ｐゴシック" pitchFamily="34" charset="-128"/>
              </a:rPr>
              <a:t>PaaS</a:t>
            </a:r>
            <a:r>
              <a:rPr lang="en-US" sz="2400" dirty="0" smtClean="0">
                <a:ea typeface="ＭＳ Ｐゴシック" pitchFamily="34" charset="-128"/>
              </a:rPr>
              <a:t> but classes of utility computing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169150" y="2200275"/>
            <a:ext cx="57150" cy="3352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492766" y="5781675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Abstraction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Level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8778875" y="2209800"/>
            <a:ext cx="57150" cy="3352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115314" y="5791200"/>
            <a:ext cx="1441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Application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Specificity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911" y="5067300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Amazon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EC2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8346" y="4038600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Microsoft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Azure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9518" y="3076575"/>
            <a:ext cx="1441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Google</a:t>
            </a:r>
          </a:p>
          <a:p>
            <a:pPr algn="ctr"/>
            <a:r>
              <a:rPr lang="en-US" sz="2000" dirty="0" err="1" smtClean="0">
                <a:solidFill>
                  <a:srgbClr val="0070C0"/>
                </a:solidFill>
              </a:rPr>
              <a:t>AppEngine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6504" y="2162175"/>
            <a:ext cx="1483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70C0"/>
                </a:solidFill>
              </a:rPr>
              <a:t>SalesForce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force.com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410575" y="1333500"/>
            <a:ext cx="590550" cy="423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8" name="Picture 7" descr="Pages from p50-armbrust_2010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0309" y="1485900"/>
            <a:ext cx="6426489" cy="34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410575" y="1333500"/>
            <a:ext cx="590550" cy="423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9" name="Picture 8" descr="Pages from p50-armbrust_2010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236099"/>
            <a:ext cx="6675183" cy="41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The Cloud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84" y="1589512"/>
            <a:ext cx="4088384" cy="30254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04945" y="5509192"/>
            <a:ext cx="3642485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Network is the Computer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- Sun Microsystems, early 1990s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71647" y="5078333"/>
            <a:ext cx="3643913" cy="1508049"/>
            <a:chOff x="5671647" y="5078333"/>
            <a:chExt cx="3643913" cy="1508049"/>
          </a:xfrm>
        </p:grpSpPr>
        <p:sp>
          <p:nvSpPr>
            <p:cNvPr id="15" name="TextBox 14"/>
            <p:cNvSpPr txBox="1"/>
            <p:nvPr/>
          </p:nvSpPr>
          <p:spPr>
            <a:xfrm>
              <a:off x="5673075" y="5078333"/>
              <a:ext cx="3642485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The Cloud is the Computer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- IEEE Spectrum, 2008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1647" y="5940051"/>
              <a:ext cx="3642485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Datacenter as a Computer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- </a:t>
              </a:r>
              <a:r>
                <a:rPr lang="pt-BR" dirty="0" smtClean="0">
                  <a:solidFill>
                    <a:srgbClr val="FF0000"/>
                  </a:solidFill>
                </a:rPr>
                <a:t>Barroso </a:t>
              </a:r>
              <a:r>
                <a:rPr lang="pt-BR" dirty="0">
                  <a:solidFill>
                    <a:srgbClr val="FF0000"/>
                  </a:solidFill>
                </a:rPr>
                <a:t>and </a:t>
              </a:r>
              <a:r>
                <a:rPr lang="pt-BR" dirty="0" smtClean="0">
                  <a:solidFill>
                    <a:srgbClr val="FF0000"/>
                  </a:solidFill>
                </a:rPr>
                <a:t>Hölzle, 2009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err="1" smtClean="0"/>
              <a:t>Cloudwashing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4" y="1486964"/>
            <a:ext cx="9132763" cy="40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The Cloud: Perspectives and Forces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16" y="2540351"/>
            <a:ext cx="4398755" cy="31143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5358213" y="1563880"/>
            <a:ext cx="0" cy="97647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781366" y="1125200"/>
            <a:ext cx="1153693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Science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638516" y="4177469"/>
            <a:ext cx="847458" cy="124911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27948" y="5654670"/>
            <a:ext cx="1546787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Engineering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2518034" y="4176041"/>
            <a:ext cx="847458" cy="124911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775952" y="5653242"/>
            <a:ext cx="1546787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Business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NIST Cloud Computing 3-4-5 Definition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16 versions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5 Essential Characteristics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 Service Models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 Deployment Models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NIST Cloud Computing 3-4-5 Definition</a:t>
            </a: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16 versions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5 Essential Characteristics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 Service Models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9506" y="5270181"/>
            <a:ext cx="135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</a:t>
            </a:r>
          </a:p>
          <a:p>
            <a:r>
              <a:rPr lang="en-US" dirty="0" smtClean="0"/>
              <a:t>Private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Hybrid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97748" y="5268753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 smtClean="0"/>
              <a:t>NIST Cloud Computing 3-4-5 Definition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16 versions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5 Essential Characteristics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 Service Models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9506" y="5338549"/>
            <a:ext cx="135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</a:t>
            </a:r>
          </a:p>
          <a:p>
            <a:r>
              <a:rPr lang="en-US" dirty="0" smtClean="0"/>
              <a:t>Private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Hybrid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97748" y="5338549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8934" y="1978543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On-demand self service</a:t>
            </a:r>
          </a:p>
          <a:p>
            <a:r>
              <a:rPr lang="en-US" dirty="0" smtClean="0"/>
              <a:t>Broad network access</a:t>
            </a:r>
          </a:p>
          <a:p>
            <a:r>
              <a:rPr lang="en-US" dirty="0" smtClean="0"/>
              <a:t>Resource pooling (multi-tenant)</a:t>
            </a:r>
          </a:p>
          <a:p>
            <a:r>
              <a:rPr lang="en-US" dirty="0" smtClean="0"/>
              <a:t>Rapid elasticity</a:t>
            </a:r>
          </a:p>
          <a:p>
            <a:r>
              <a:rPr lang="en-US" dirty="0" smtClean="0"/>
              <a:t>Measured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 smtClean="0"/>
              <a:t>NIST Cloud Computing 3-4-5 Definition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16 versions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5 Essential Characteristics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 Service Models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9506" y="5338549"/>
            <a:ext cx="135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</a:t>
            </a:r>
          </a:p>
          <a:p>
            <a:r>
              <a:rPr lang="en-US" dirty="0" smtClean="0"/>
              <a:t>Private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Hybrid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97748" y="5338549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8934" y="1978543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On-demand self service</a:t>
            </a:r>
          </a:p>
          <a:p>
            <a:r>
              <a:rPr lang="en-US" dirty="0" smtClean="0"/>
              <a:t>Broad network access</a:t>
            </a:r>
          </a:p>
          <a:p>
            <a:r>
              <a:rPr lang="en-US" dirty="0" smtClean="0"/>
              <a:t>Resource pooling (multi-tenant)</a:t>
            </a:r>
          </a:p>
          <a:p>
            <a:r>
              <a:rPr lang="en-US" dirty="0" smtClean="0"/>
              <a:t>Rapid elasticity</a:t>
            </a:r>
          </a:p>
          <a:p>
            <a:r>
              <a:rPr lang="en-US" dirty="0" smtClean="0"/>
              <a:t>Measured service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70092" y="2370231"/>
            <a:ext cx="25571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Geographic distribution</a:t>
            </a:r>
          </a:p>
          <a:p>
            <a:r>
              <a:rPr lang="en-US" dirty="0" smtClean="0"/>
              <a:t>Homogeneity</a:t>
            </a:r>
          </a:p>
          <a:p>
            <a:r>
              <a:rPr lang="en-US" dirty="0" smtClean="0"/>
              <a:t>Resilience</a:t>
            </a:r>
          </a:p>
          <a:p>
            <a:r>
              <a:rPr lang="en-US" dirty="0" smtClean="0"/>
              <a:t>Massive scale</a:t>
            </a:r>
          </a:p>
          <a:p>
            <a:r>
              <a:rPr lang="en-US" dirty="0" smtClean="0"/>
              <a:t>Virtualization</a:t>
            </a:r>
          </a:p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46234" y="1931801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Other Common Characteristics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231312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err="1" smtClean="0">
                <a:ea typeface="ＭＳ Ｐゴシック" pitchFamily="34" charset="-128"/>
              </a:rPr>
              <a:t>IaaS</a:t>
            </a:r>
            <a:r>
              <a:rPr lang="en-US" sz="2400" dirty="0" smtClean="0">
                <a:ea typeface="ＭＳ Ｐゴシック" pitchFamily="34" charset="-128"/>
              </a:rPr>
              <a:t>: Amazon Web Services (AWS)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Compute (EC2)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Storage (S3)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Database (multiple)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Plus more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err="1" smtClean="0">
                <a:ea typeface="ＭＳ Ｐゴシック" pitchFamily="34" charset="-128"/>
              </a:rPr>
              <a:t>IaaS</a:t>
            </a:r>
            <a:r>
              <a:rPr lang="en-US" sz="2400" dirty="0" smtClean="0">
                <a:ea typeface="ＭＳ Ｐゴシック" pitchFamily="34" charset="-128"/>
              </a:rPr>
              <a:t>: other players</a:t>
            </a:r>
            <a:endParaRPr lang="en-US" sz="18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Eucalyptus: </a:t>
            </a:r>
            <a:r>
              <a:rPr lang="en-US" sz="2000" dirty="0" err="1" smtClean="0">
                <a:ea typeface="ＭＳ Ｐゴシック" pitchFamily="34" charset="-128"/>
              </a:rPr>
              <a:t>opensource</a:t>
            </a:r>
            <a:r>
              <a:rPr lang="en-US" sz="2000" dirty="0" smtClean="0">
                <a:ea typeface="ＭＳ Ｐゴシック" pitchFamily="34" charset="-128"/>
              </a:rPr>
              <a:t> with EC2 APIs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err="1" smtClean="0">
                <a:ea typeface="ＭＳ Ｐゴシック" pitchFamily="34" charset="-128"/>
              </a:rPr>
              <a:t>OpenStack</a:t>
            </a:r>
            <a:r>
              <a:rPr lang="en-US" sz="2000" dirty="0" smtClean="0">
                <a:ea typeface="ＭＳ Ｐゴシック" pitchFamily="34" charset="-128"/>
              </a:rPr>
              <a:t>: industry backed </a:t>
            </a:r>
            <a:r>
              <a:rPr lang="en-US" sz="2000" dirty="0" err="1" smtClean="0">
                <a:ea typeface="ＭＳ Ｐゴシック" pitchFamily="34" charset="-128"/>
              </a:rPr>
              <a:t>opensource</a:t>
            </a:r>
            <a:r>
              <a:rPr lang="en-US" sz="2000" dirty="0" smtClean="0">
                <a:ea typeface="ＭＳ Ｐゴシック" pitchFamily="34" charset="-128"/>
              </a:rPr>
              <a:t> consortium (</a:t>
            </a:r>
            <a:r>
              <a:rPr lang="en-US" sz="2000" dirty="0" err="1" smtClean="0">
                <a:ea typeface="ＭＳ Ｐゴシック" pitchFamily="34" charset="-128"/>
              </a:rPr>
              <a:t>Rackspace</a:t>
            </a:r>
            <a:r>
              <a:rPr lang="en-US" sz="2000" dirty="0" smtClean="0">
                <a:ea typeface="ＭＳ Ｐゴシック" pitchFamily="34" charset="-128"/>
              </a:rPr>
              <a:t> genesis)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err="1" smtClean="0">
                <a:ea typeface="ＭＳ Ｐゴシック" pitchFamily="34" charset="-128"/>
              </a:rPr>
              <a:t>Joyent</a:t>
            </a:r>
            <a:r>
              <a:rPr lang="en-US" sz="2000" dirty="0" smtClean="0">
                <a:ea typeface="ＭＳ Ｐゴシック" pitchFamily="34" charset="-128"/>
              </a:rPr>
              <a:t>: </a:t>
            </a:r>
            <a:r>
              <a:rPr lang="en-US" sz="2000" dirty="0" err="1" smtClean="0">
                <a:ea typeface="ＭＳ Ｐゴシック" pitchFamily="34" charset="-128"/>
              </a:rPr>
              <a:t>SmartOS</a:t>
            </a:r>
            <a:r>
              <a:rPr lang="en-US" sz="2000" dirty="0" smtClean="0">
                <a:ea typeface="ＭＳ Ｐゴシック" pitchFamily="34" charset="-128"/>
              </a:rPr>
              <a:t> based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SaaS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SalesForce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, CRM (Customer Relationship Management)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Any web application can be pitched as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SaaS</a:t>
            </a: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But don’t forget “On-demand self service” and “Rapid elasticity”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chemeClr val="tx1"/>
                </a:solidFill>
                <a:ea typeface="ＭＳ Ｐゴシック" pitchFamily="34" charset="-128"/>
              </a:rPr>
              <a:t>PaaS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: least well defined service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Salesforce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: force.com plus more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Microsoft Azure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Google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AppEngine</a:t>
            </a: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Cloud </a:t>
            </a:r>
            <a:r>
              <a:rPr lang="en-US" sz="2800" dirty="0" smtClean="0"/>
              <a:t>Pioneers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9565</TotalTime>
  <Words>849</Words>
  <Application>Microsoft Office PowerPoint</Application>
  <PresentationFormat>Custom</PresentationFormat>
  <Paragraphs>248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</cp:lastModifiedBy>
  <cp:revision>1277</cp:revision>
  <cp:lastPrinted>2012-11-13T22:38:33Z</cp:lastPrinted>
  <dcterms:created xsi:type="dcterms:W3CDTF">2010-02-19T20:53:39Z</dcterms:created>
  <dcterms:modified xsi:type="dcterms:W3CDTF">2013-04-12T16:27:25Z</dcterms:modified>
</cp:coreProperties>
</file>