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4"/>
  </p:notesMasterIdLst>
  <p:handoutMasterIdLst>
    <p:handoutMasterId r:id="rId35"/>
  </p:handoutMasterIdLst>
  <p:sldIdLst>
    <p:sldId id="468" r:id="rId6"/>
    <p:sldId id="437" r:id="rId7"/>
    <p:sldId id="438" r:id="rId8"/>
    <p:sldId id="470" r:id="rId9"/>
    <p:sldId id="401" r:id="rId10"/>
    <p:sldId id="439" r:id="rId11"/>
    <p:sldId id="454" r:id="rId12"/>
    <p:sldId id="457" r:id="rId13"/>
    <p:sldId id="458" r:id="rId14"/>
    <p:sldId id="440" r:id="rId15"/>
    <p:sldId id="444" r:id="rId16"/>
    <p:sldId id="441" r:id="rId17"/>
    <p:sldId id="445" r:id="rId18"/>
    <p:sldId id="446" r:id="rId19"/>
    <p:sldId id="474" r:id="rId20"/>
    <p:sldId id="476" r:id="rId21"/>
    <p:sldId id="477" r:id="rId22"/>
    <p:sldId id="447" r:id="rId23"/>
    <p:sldId id="448" r:id="rId24"/>
    <p:sldId id="410" r:id="rId25"/>
    <p:sldId id="449" r:id="rId26"/>
    <p:sldId id="464" r:id="rId27"/>
    <p:sldId id="465" r:id="rId28"/>
    <p:sldId id="466" r:id="rId29"/>
    <p:sldId id="413" r:id="rId30"/>
    <p:sldId id="414" r:id="rId31"/>
    <p:sldId id="416" r:id="rId32"/>
    <p:sldId id="467" r:id="rId33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3900"/>
            <a:ext cx="4789488" cy="3590925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831851" y="5942014"/>
            <a:ext cx="5221288" cy="138301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5409" tIns="26836" rIns="65409" bIns="26836">
            <a:spAutoFit/>
          </a:bodyPr>
          <a:lstStyle/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This is a somewhat busy slide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 shows a bird’s eye view of RBAC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There are many details that need to be debated and filled in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Some of these will be discussed in the subsequent panel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3900"/>
            <a:ext cx="4789488" cy="3590925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831851" y="5942014"/>
            <a:ext cx="5221288" cy="138301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5409" tIns="26836" rIns="65409" bIns="26836">
            <a:spAutoFit/>
          </a:bodyPr>
          <a:lstStyle/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This is a somewhat busy slide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 shows a bird’s eye view of RBAC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There are many details that need to be debated and filled in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Some of these will be discussed in the subsequent panel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3900"/>
            <a:ext cx="4789488" cy="3590925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831851" y="5942014"/>
            <a:ext cx="5221288" cy="138301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5409" tIns="26836" rIns="65409" bIns="26836">
            <a:spAutoFit/>
          </a:bodyPr>
          <a:lstStyle/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This is a somewhat busy slide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 shows a bird’s eye view of RBAC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There are many details that need to be debated and filled in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Some of these will be discussed in the subsequent panel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3900"/>
            <a:ext cx="4789488" cy="3590925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831851" y="5942014"/>
            <a:ext cx="5221288" cy="138301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5409" tIns="26836" rIns="65409" bIns="26836">
            <a:spAutoFit/>
          </a:bodyPr>
          <a:lstStyle/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This is a somewhat busy slide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 shows a bird’s eye view of RBAC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There are many details that need to be debated and filled in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Some of these will be discussed in the subsequent panel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For our purpose the bird’s eye view will suffice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3900"/>
            <a:ext cx="4789488" cy="3590925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831851" y="5942014"/>
            <a:ext cx="5221288" cy="1383014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5409" tIns="26836" rIns="65409" bIns="26836">
            <a:spAutoFit/>
          </a:bodyPr>
          <a:lstStyle/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This is a somewhat busy slide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 shows a bird’s eye view of RBAC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There are many details that need to be debated and filled in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Some of these will be discussed in the subsequent panel</a:t>
            </a:r>
          </a:p>
          <a:p>
            <a:pPr marL="499981" indent="-499981" defTabSz="942821" eaLnBrk="0">
              <a:lnSpc>
                <a:spcPct val="92000"/>
              </a:lnSpc>
              <a:spcBef>
                <a:spcPct val="46000"/>
              </a:spcBef>
              <a:buFontTx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For our purpose the bird’s eye view will suffice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1/31/2013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Access Control Models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January 25,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&amp;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smtClean="0">
                <a:solidFill>
                  <a:schemeClr val="tx2"/>
                </a:solidFill>
              </a:rPr>
              <a:t>February 1</a:t>
            </a:r>
            <a:r>
              <a:rPr lang="en-US" sz="2000" dirty="0" smtClean="0">
                <a:solidFill>
                  <a:schemeClr val="tx2"/>
                </a:solidFill>
              </a:rPr>
              <a:t>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2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DAC: TROJAN HORSE EXAMPLE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35488" y="1646238"/>
            <a:ext cx="1854200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218363" y="1646238"/>
            <a:ext cx="954087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591050" y="3622675"/>
            <a:ext cx="1852613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191375" y="3622675"/>
            <a:ext cx="995363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87488" y="5322888"/>
            <a:ext cx="3325812" cy="46196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algn="ctr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  <a:defRPr/>
            </a:pPr>
            <a:r>
              <a:rPr lang="en-US" sz="2600" b="1">
                <a:solidFill>
                  <a:srgbClr val="000000"/>
                </a:solidFill>
              </a:rPr>
              <a:t>B cannot read file F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7205663" y="987425"/>
            <a:ext cx="814387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DAC: TROJAN HORSE EXAMPLE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497513" y="2027238"/>
            <a:ext cx="1852612" cy="10429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F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8178800" y="2027238"/>
            <a:ext cx="955675" cy="97313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5551488" y="4003675"/>
            <a:ext cx="1854200" cy="10414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File G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151813" y="4003675"/>
            <a:ext cx="995362" cy="9747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B:r</a:t>
            </a:r>
          </a:p>
          <a:p>
            <a:pPr marL="371475" indent="-371475" defTabSz="992188" eaLnBrk="0"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A:w</a:t>
            </a:r>
          </a:p>
        </p:txBody>
      </p:sp>
      <p:sp>
        <p:nvSpPr>
          <p:cNvPr id="17" name="Rectangle 7"/>
          <p:cNvSpPr txBox="1">
            <a:spLocks noChangeArrowheads="1"/>
          </p:cNvSpPr>
          <p:nvPr/>
        </p:nvSpPr>
        <p:spPr>
          <a:xfrm>
            <a:off x="1458913" y="5456238"/>
            <a:ext cx="7165975" cy="5318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B can read contents of file F copied to file G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8166100" y="1368425"/>
            <a:ext cx="81438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ACL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000250" y="1387475"/>
            <a:ext cx="3746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085850" y="2617788"/>
            <a:ext cx="3055938" cy="14859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Program Goodies</a:t>
            </a:r>
          </a:p>
          <a:p>
            <a:pPr marL="523875" indent="-523875" defTabSz="992188" eaLnBrk="0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  <a:p>
            <a:pPr marL="523875" indent="-523875" defTabSz="992188">
              <a:lnSpc>
                <a:spcPct val="88000"/>
              </a:lnSpc>
              <a:spcBef>
                <a:spcPct val="42000"/>
              </a:spcBef>
              <a:buClrTx/>
              <a:buSzTx/>
              <a:buFontTx/>
              <a:buNone/>
            </a:pPr>
            <a:endParaRPr lang="en-US" sz="2600" b="1">
              <a:solidFill>
                <a:srgbClr val="000000"/>
              </a:solidFill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1873250" y="3632200"/>
            <a:ext cx="2225675" cy="4778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94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Trojan Horse</a:t>
            </a: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2260600" y="1971675"/>
            <a:ext cx="609600" cy="6048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744788" y="1808163"/>
            <a:ext cx="15525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executes</a:t>
            </a:r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H="1">
            <a:off x="4168775" y="2630488"/>
            <a:ext cx="1300163" cy="10985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4168775" y="3921125"/>
            <a:ext cx="1355725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4349750" y="2384425"/>
            <a:ext cx="835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read</a:t>
            </a: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4238625" y="4579938"/>
            <a:ext cx="90805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35688" y="4551363"/>
            <a:ext cx="20843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Unclassified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35688" y="3495675"/>
            <a:ext cx="204470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Confidential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632575" y="2452688"/>
            <a:ext cx="1147763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Secret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291263" y="1341438"/>
            <a:ext cx="184467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Top Secret</a:t>
            </a: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V="1">
            <a:off x="7213600" y="3933825"/>
            <a:ext cx="0" cy="617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V="1">
            <a:off x="7213600" y="2932113"/>
            <a:ext cx="0" cy="5635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 flipV="1">
            <a:off x="7213600" y="1779588"/>
            <a:ext cx="0" cy="727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V="1">
            <a:off x="4518025" y="1546225"/>
            <a:ext cx="0" cy="3403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867150" y="5251450"/>
            <a:ext cx="14763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can-flow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711325" y="5251450"/>
            <a:ext cx="1881188" cy="825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dominance</a:t>
            </a:r>
          </a:p>
          <a:p>
            <a:pPr algn="ctr" defTabSz="496888" eaLnBrk="0">
              <a:lnSpc>
                <a:spcPct val="9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latin typeface="Symbol" pitchFamily="18" charset="2"/>
              </a:rPr>
              <a:t>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2678113" y="1570038"/>
            <a:ext cx="14287" cy="32972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7170738" y="1317625"/>
            <a:ext cx="2517775" cy="11763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Hierarchical</a:t>
            </a:r>
          </a:p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Classes with</a:t>
            </a:r>
          </a:p>
          <a:p>
            <a:pPr algn="ctr"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Compartments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598988" y="6064250"/>
            <a:ext cx="449262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937125" y="3938588"/>
            <a:ext cx="962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{A,B}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5081588" y="6051550"/>
            <a:ext cx="3937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{}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3954463" y="4911725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{A}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6276975" y="4911725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{B}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506788" y="4940300"/>
            <a:ext cx="449262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59450" y="4911725"/>
            <a:ext cx="44926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4473575" y="3938588"/>
            <a:ext cx="44926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S,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3375025" y="3294063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3954463" y="1166813"/>
            <a:ext cx="9620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{A,B}</a:t>
            </a: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044950" y="3279775"/>
            <a:ext cx="3937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{}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2751138" y="2141538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{A}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5461000" y="2112963"/>
            <a:ext cx="63182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{B}</a:t>
            </a:r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2171700" y="2168525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868863" y="2141538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3305175" y="1166813"/>
            <a:ext cx="650875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TS,</a:t>
            </a:r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 flipV="1">
            <a:off x="2982913" y="1646238"/>
            <a:ext cx="1106487" cy="4397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>
            <a:off x="4144963" y="1701800"/>
            <a:ext cx="939800" cy="3571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2982913" y="2771775"/>
            <a:ext cx="830262" cy="411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3"/>
          <p:cNvSpPr>
            <a:spLocks noChangeShapeType="1"/>
          </p:cNvSpPr>
          <p:nvPr/>
        </p:nvSpPr>
        <p:spPr bwMode="auto">
          <a:xfrm flipV="1">
            <a:off x="3868738" y="2717800"/>
            <a:ext cx="1216025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 flipH="1">
            <a:off x="4062413" y="4527550"/>
            <a:ext cx="1160462" cy="2746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5"/>
          <p:cNvSpPr>
            <a:spLocks noChangeShapeType="1"/>
          </p:cNvSpPr>
          <p:nvPr/>
        </p:nvSpPr>
        <p:spPr bwMode="auto">
          <a:xfrm>
            <a:off x="4117975" y="5516563"/>
            <a:ext cx="939800" cy="35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V="1">
            <a:off x="5113338" y="5487988"/>
            <a:ext cx="1077912" cy="4397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7"/>
          <p:cNvSpPr>
            <a:spLocks noChangeShapeType="1"/>
          </p:cNvSpPr>
          <p:nvPr/>
        </p:nvSpPr>
        <p:spPr bwMode="auto">
          <a:xfrm>
            <a:off x="5222875" y="4500563"/>
            <a:ext cx="1106488" cy="2746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>
            <a:off x="2982913" y="2798763"/>
            <a:ext cx="747712" cy="203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29"/>
          <p:cNvSpPr>
            <a:spLocks noChangeShapeType="1"/>
          </p:cNvSpPr>
          <p:nvPr/>
        </p:nvSpPr>
        <p:spPr bwMode="auto">
          <a:xfrm>
            <a:off x="4033838" y="3814763"/>
            <a:ext cx="1023937" cy="205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 flipV="1">
            <a:off x="5084763" y="2689225"/>
            <a:ext cx="1327150" cy="2141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31"/>
          <p:cNvSpPr>
            <a:spLocks noChangeShapeType="1"/>
          </p:cNvSpPr>
          <p:nvPr/>
        </p:nvSpPr>
        <p:spPr bwMode="auto">
          <a:xfrm>
            <a:off x="4144963" y="1701800"/>
            <a:ext cx="912812" cy="20034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>
          <a:xfrm>
            <a:off x="773113" y="1036638"/>
            <a:ext cx="8504237" cy="5126037"/>
          </a:xfrm>
          <a:prstGeom prst="rect">
            <a:avLst/>
          </a:prstGeom>
          <a:noFill/>
        </p:spPr>
        <p:txBody>
          <a:bodyPr lIns="68904" tIns="27562" rIns="68904" bIns="27562">
            <a:spAutoFit/>
          </a:bodyPr>
          <a:lstStyle/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SIMPLE-SECURITY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read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label(S) dominates label(O)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STAR-PROPERTY (LIBERAL)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write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label(O) dominates label(S)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STAR-PROPERTY (STRICT)</a:t>
            </a:r>
          </a:p>
          <a:p>
            <a:pPr marL="482600" marR="0" lvl="0" indent="-37465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 S can write object O only if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label(O) equals label(S)</a:t>
            </a:r>
          </a:p>
          <a:p>
            <a:pPr marL="927100" marR="0" lvl="1" indent="-330200" algn="l" defTabSz="457200" rtl="0" eaLnBrk="0" fontAlgn="base" latinLnBrk="0" hangingPunct="0">
              <a:lnSpc>
                <a:spcPct val="100000"/>
              </a:lnSpc>
              <a:spcBef>
                <a:spcPct val="44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EQUIVALENCE OF BLP AND BIBA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8739" y="2048166"/>
            <a:ext cx="275365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HI (High Integrity)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5823" y="4545191"/>
            <a:ext cx="262541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LI (Low Integrity)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150257" y="265184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323312" y="3090880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780687" y="5399330"/>
            <a:ext cx="232257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BIBA LATTICE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7059203" y="265184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950477" y="5399330"/>
            <a:ext cx="438166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BLP LATTICE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744769" y="2061886"/>
            <a:ext cx="262541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LI (Low Integrity)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5736826" y="4545191"/>
            <a:ext cx="275365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HI (High Integrity)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7764" y="622935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downwards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293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EQUIVALENCE OF BLP AND BIBA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764" y="6229350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downwards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293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39" name="Rectangle 3"/>
          <p:cNvSpPr>
            <a:spLocks noChangeArrowheads="1"/>
          </p:cNvSpPr>
          <p:nvPr/>
        </p:nvSpPr>
        <p:spPr bwMode="auto">
          <a:xfrm>
            <a:off x="672901" y="2067562"/>
            <a:ext cx="290112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 (High Secrecy)</a:t>
            </a: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749985" y="4564587"/>
            <a:ext cx="277288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 (Low Secrecy)</a:t>
            </a: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>
            <a:off x="2136429" y="2671238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4309484" y="3110275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1020913" y="5497541"/>
            <a:ext cx="2205104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BLP LATTICE</a:t>
            </a:r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7045375" y="2671238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5073235" y="5511261"/>
            <a:ext cx="4499129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BIBA LATTICE</a:t>
            </a: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5658931" y="2081282"/>
            <a:ext cx="277288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 (Low Secrecy)</a:t>
            </a:r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5650987" y="4564587"/>
            <a:ext cx="290112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 (High Secrecy)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COMBINATION OF DISTINCT LATTICES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764" y="6257925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92689" y="626745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Information flow upwards</a:t>
            </a:r>
            <a:endParaRPr lang="en-US" dirty="0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612303" y="1960517"/>
            <a:ext cx="60242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51654" y="4457542"/>
            <a:ext cx="547919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933391" y="256419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964492" y="1946797"/>
            <a:ext cx="418076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 smtClean="0"/>
              <a:t>LI</a:t>
            </a:r>
            <a:endParaRPr lang="en-US" sz="2600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2930328" y="4443822"/>
            <a:ext cx="472578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 smtClean="0"/>
              <a:t>HI</a:t>
            </a:r>
            <a:endParaRPr lang="en-US" sz="2600" dirty="0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87358" y="2550473"/>
            <a:ext cx="0" cy="18110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615755" y="5717947"/>
            <a:ext cx="1177900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GIVEN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700131" y="5182871"/>
            <a:ext cx="770737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BLP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866706" y="5196591"/>
            <a:ext cx="900580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BIBA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724324" y="3099270"/>
            <a:ext cx="467769" cy="4877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600" dirty="0">
                <a:latin typeface="Symbol" pitchFamily="18" charset="2"/>
              </a:rPr>
              <a:t>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7051886" y="1946797"/>
            <a:ext cx="106729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HS, LI</a:t>
            </a: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5315147" y="3263909"/>
            <a:ext cx="1121795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HS, HI</a:t>
            </a: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8537992" y="3250189"/>
            <a:ext cx="1012791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LS, LI</a:t>
            </a: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7148682" y="4443822"/>
            <a:ext cx="1067292" cy="403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600" dirty="0"/>
              <a:t>LS, HI</a:t>
            </a: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 flipH="1">
            <a:off x="5966790" y="2440713"/>
            <a:ext cx="1631706" cy="71343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980618" y="3757826"/>
            <a:ext cx="1590222" cy="68599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 flipV="1">
            <a:off x="7626152" y="3689226"/>
            <a:ext cx="1355146" cy="809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H="1" flipV="1">
            <a:off x="7543184" y="2372114"/>
            <a:ext cx="1479598" cy="891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222" tIns="49611" rIns="99222" bIns="49611" anchor="ctr"/>
          <a:lstStyle/>
          <a:p>
            <a:endParaRPr lang="en-US"/>
          </a:p>
        </p:txBody>
      </p:sp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5296177" y="5676788"/>
            <a:ext cx="4381662" cy="431791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904" tIns="27562" rIns="68904" bIns="27562">
            <a:spAutoFit/>
          </a:bodyPr>
          <a:lstStyle/>
          <a:p>
            <a:pPr algn="ctr">
              <a:lnSpc>
                <a:spcPct val="94000"/>
              </a:lnSpc>
            </a:pPr>
            <a:r>
              <a:rPr lang="en-US" sz="2600" dirty="0"/>
              <a:t>EQUIVALENT BLP LATTICE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LBAC: LATTICE STRUCTURES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155700" y="4783138"/>
            <a:ext cx="162401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User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5649913" y="1189038"/>
            <a:ext cx="3097212" cy="1316037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644900" y="184785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20750" y="1655763"/>
            <a:ext cx="1697038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High User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732463" y="4357688"/>
            <a:ext cx="3097212" cy="1317625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8189" tIns="48233" rIns="98189" bIns="48233" anchor="ctr"/>
          <a:lstStyle/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Low Trojan Horse</a:t>
            </a:r>
          </a:p>
          <a:p>
            <a:pPr algn="ctr" defTabSz="496888" eaLnBrk="0"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Infected Subject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727450" y="5016500"/>
            <a:ext cx="19907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7129463" y="2505075"/>
            <a:ext cx="0" cy="1838325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526338" y="2971800"/>
            <a:ext cx="17494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COVERT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16" name="Rectangle 11"/>
          <p:cNvSpPr txBox="1">
            <a:spLocks noChangeArrowheads="1"/>
          </p:cNvSpPr>
          <p:nvPr/>
        </p:nvSpPr>
        <p:spPr>
          <a:xfrm>
            <a:off x="531813" y="2511425"/>
            <a:ext cx="4976812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RBAC: Role-Based Access Control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252413" y="1008063"/>
            <a:ext cx="6804025" cy="223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Access is determined by roles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user’s roles are assigned by security administrators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A role’s permissions are assigned by security administrators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4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640513" y="1265238"/>
            <a:ext cx="3200400" cy="8096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3333CC"/>
                </a:solidFill>
                <a:latin typeface="Times" pitchFamily="18" charset="0"/>
                <a:cs typeface="Arial" charset="0"/>
              </a:rPr>
              <a:t>First emerged: mid 1970s</a:t>
            </a:r>
          </a:p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3333CC"/>
                </a:solidFill>
                <a:latin typeface="Times" pitchFamily="18" charset="0"/>
                <a:cs typeface="Arial" charset="0"/>
              </a:rPr>
              <a:t>First models: mid 1990s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44513" y="3094038"/>
            <a:ext cx="4208462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Is RBAC MAC or DAC or neither?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15913" y="3932238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r>
              <a:rPr lang="en-US" sz="280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544513" y="5456238"/>
            <a:ext cx="4495800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Information needs to be protected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In motion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At rest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In use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Absolute security is impossible and unnecessary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Trying to approximate absolute security is a bad strategy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“Good enough” security is feasible and meaningful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Better than “good enough” is bad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Security is meaningless without application context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Cannot know we have “good enough” without this context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Models and abstractions are all important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Without a conceptual framework it is hard to separate “what needs to be done” from “how we do it” </a:t>
            </a:r>
          </a:p>
          <a:p>
            <a:pPr>
              <a:buSzPct val="90000"/>
              <a:buNone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Foundational Security Assumptions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125913" y="6008688"/>
            <a:ext cx="4848225" cy="40005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CC3300"/>
                </a:solidFill>
              </a:rPr>
              <a:t>We are not very good at doing any of 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r>
              <a:rPr lang="en-US" sz="2800" dirty="0" smtClean="0"/>
              <a:t>RBAC: RBAC96 Model</a:t>
            </a:r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ROLES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USER-ROLE</a:t>
            </a:r>
          </a:p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ASSIGNMENT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PERMISSIONS-ROLE</a:t>
            </a:r>
          </a:p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ASSIGNMENT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USERS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PERMISSIONS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defTabSz="1008063" hangingPunct="1">
              <a:buClrTx/>
              <a:buSzTx/>
              <a:buFontTx/>
              <a:buNone/>
            </a:pPr>
            <a:endParaRPr lang="en-US" sz="260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55328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55329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55330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defTabSz="1008063" hangingPunct="1">
                <a:buClrTx/>
                <a:buSzTx/>
                <a:buFontTx/>
                <a:buNone/>
              </a:pPr>
              <a:endParaRPr lang="en-US" sz="2600">
                <a:solidFill>
                  <a:srgbClr val="000000"/>
                </a:solidFill>
                <a:latin typeface="Times" pitchFamily="18" charset="0"/>
                <a:cs typeface="Arial" charset="0"/>
              </a:endParaRPr>
            </a:p>
          </p:txBody>
        </p:sp>
        <p:sp>
          <p:nvSpPr>
            <p:cNvPr id="55331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defTabSz="987425" eaLnBrk="0">
                <a:lnSpc>
                  <a:spcPct val="90000"/>
                </a:lnSpc>
                <a:buClrTx/>
                <a:buSzTx/>
                <a:buFontTx/>
                <a:buNone/>
              </a:pPr>
              <a:r>
                <a:rPr lang="en-US" sz="4700">
                  <a:solidFill>
                    <a:srgbClr val="000000"/>
                  </a:solidFill>
                  <a:cs typeface="Arial" charset="0"/>
                </a:rPr>
                <a:t>...</a:t>
              </a:r>
            </a:p>
          </p:txBody>
        </p:sp>
      </p:grpSp>
      <p:sp>
        <p:nvSpPr>
          <p:cNvPr id="55310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3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SESSIONS</a:t>
            </a:r>
          </a:p>
        </p:txBody>
      </p:sp>
      <p:sp>
        <p:nvSpPr>
          <p:cNvPr id="55314" name="Line 22"/>
          <p:cNvSpPr>
            <a:spLocks noChangeShapeType="1"/>
          </p:cNvSpPr>
          <p:nvPr/>
        </p:nvSpPr>
        <p:spPr bwMode="auto">
          <a:xfrm>
            <a:off x="454977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5" name="Line 23"/>
          <p:cNvSpPr>
            <a:spLocks noChangeShapeType="1"/>
          </p:cNvSpPr>
          <p:nvPr/>
        </p:nvSpPr>
        <p:spPr bwMode="auto">
          <a:xfrm>
            <a:off x="454977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6" name="Line 24"/>
          <p:cNvSpPr>
            <a:spLocks noChangeShapeType="1"/>
          </p:cNvSpPr>
          <p:nvPr/>
        </p:nvSpPr>
        <p:spPr bwMode="auto">
          <a:xfrm>
            <a:off x="554672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7" name="Line 25"/>
          <p:cNvSpPr>
            <a:spLocks noChangeShapeType="1"/>
          </p:cNvSpPr>
          <p:nvPr/>
        </p:nvSpPr>
        <p:spPr bwMode="auto">
          <a:xfrm>
            <a:off x="554672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Line 26"/>
          <p:cNvSpPr>
            <a:spLocks noChangeShapeType="1"/>
          </p:cNvSpPr>
          <p:nvPr/>
        </p:nvSpPr>
        <p:spPr bwMode="auto">
          <a:xfrm>
            <a:off x="4578350" y="17573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Rectangle 27"/>
          <p:cNvSpPr>
            <a:spLocks noChangeArrowheads="1"/>
          </p:cNvSpPr>
          <p:nvPr/>
        </p:nvSpPr>
        <p:spPr bwMode="auto">
          <a:xfrm>
            <a:off x="3360738" y="1060450"/>
            <a:ext cx="35417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algn="ctr"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ROLE HIERARCHIES</a:t>
            </a:r>
          </a:p>
        </p:txBody>
      </p:sp>
      <p:sp>
        <p:nvSpPr>
          <p:cNvPr id="55320" name="Rectangle 28"/>
          <p:cNvSpPr>
            <a:spLocks noChangeArrowheads="1"/>
          </p:cNvSpPr>
          <p:nvPr/>
        </p:nvSpPr>
        <p:spPr bwMode="auto">
          <a:xfrm>
            <a:off x="6186488" y="5794375"/>
            <a:ext cx="26273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defTabSz="987425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  <a:cs typeface="Arial" charset="0"/>
              </a:rPr>
              <a:t>CONSTRAINTS</a:t>
            </a:r>
          </a:p>
        </p:txBody>
      </p:sp>
      <p:sp>
        <p:nvSpPr>
          <p:cNvPr id="55321" name="Line 29"/>
          <p:cNvSpPr>
            <a:spLocks noChangeShapeType="1"/>
          </p:cNvSpPr>
          <p:nvPr/>
        </p:nvSpPr>
        <p:spPr bwMode="auto">
          <a:xfrm flipH="1" flipV="1">
            <a:off x="5518150" y="5597525"/>
            <a:ext cx="1963738" cy="1381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Line 30"/>
          <p:cNvSpPr>
            <a:spLocks noChangeShapeType="1"/>
          </p:cNvSpPr>
          <p:nvPr/>
        </p:nvSpPr>
        <p:spPr bwMode="auto">
          <a:xfrm flipH="1" flipV="1">
            <a:off x="6762750" y="2717800"/>
            <a:ext cx="719138" cy="30178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Line 31"/>
          <p:cNvSpPr>
            <a:spLocks noChangeShapeType="1"/>
          </p:cNvSpPr>
          <p:nvPr/>
        </p:nvSpPr>
        <p:spPr bwMode="auto">
          <a:xfrm flipH="1" flipV="1">
            <a:off x="4025900" y="4940300"/>
            <a:ext cx="3373438" cy="7953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4" name="Line 32"/>
          <p:cNvSpPr>
            <a:spLocks noChangeShapeType="1"/>
          </p:cNvSpPr>
          <p:nvPr/>
        </p:nvSpPr>
        <p:spPr bwMode="auto">
          <a:xfrm flipH="1" flipV="1">
            <a:off x="3195638" y="3622675"/>
            <a:ext cx="4203700" cy="211296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5" name="Line 33"/>
          <p:cNvSpPr>
            <a:spLocks noChangeShapeType="1"/>
          </p:cNvSpPr>
          <p:nvPr/>
        </p:nvSpPr>
        <p:spPr bwMode="auto">
          <a:xfrm flipH="1" flipV="1">
            <a:off x="5021263" y="1976438"/>
            <a:ext cx="2295525" cy="3678237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latin typeface="Bitstream Charter" pitchFamily="16" charset="0"/>
              </a:rPr>
              <a:t>© Ravi  Sandhu</a:t>
            </a:r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3B1454FD-053B-4FE5-AC77-29C2795DBB75}" type="slidenum">
              <a:rPr lang="en-GB" sz="1400">
                <a:solidFill>
                  <a:srgbClr val="000000"/>
                </a:solidFill>
                <a:latin typeface="Bitstream Charter" pitchFamily="16" charset="0"/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20</a:t>
            </a:fld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 smtClean="0"/>
              <a:t>The RBAC Story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latin typeface="Bitstream Charter" pitchFamily="16" charset="0"/>
              </a:rPr>
              <a:t>© Ravi  Sandhu</a:t>
            </a:r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3B1454FD-053B-4FE5-AC77-29C2795DBB75}" type="slidenum">
              <a:rPr lang="en-GB" sz="1400">
                <a:solidFill>
                  <a:srgbClr val="000000"/>
                </a:solidFill>
                <a:latin typeface="Bitstream Charter" pitchFamily="16" charset="0"/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21</a:t>
            </a:fld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8513" y="103663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3744913" y="339883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3059113" y="278923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paper</a:t>
            </a:r>
          </a:p>
        </p:txBody>
      </p:sp>
      <p:sp>
        <p:nvSpPr>
          <p:cNvPr id="39" name="Line 8"/>
          <p:cNvSpPr>
            <a:spLocks noChangeShapeType="1"/>
          </p:cNvSpPr>
          <p:nvPr/>
        </p:nvSpPr>
        <p:spPr bwMode="auto">
          <a:xfrm>
            <a:off x="5497513" y="179863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4811713" y="118903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Proposed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6640513" y="88423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6716713" y="808038"/>
            <a:ext cx="1066800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 smtClean="0"/>
              <a:t>RBAC: SERVER PULL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latin typeface="Bitstream Charter" pitchFamily="16" charset="0"/>
              </a:rPr>
              <a:t>© Ravi  Sandhu</a:t>
            </a:r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3B1454FD-053B-4FE5-AC77-29C2795DBB75}" type="slidenum">
              <a:rPr lang="en-GB" sz="1400">
                <a:solidFill>
                  <a:srgbClr val="000000"/>
                </a:solidFill>
                <a:latin typeface="Bitstream Charter" pitchFamily="16" charset="0"/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22</a:t>
            </a:fld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016126" y="223414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6384397" y="223414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>
            <a:off x="3696229" y="2822116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4032251" y="4670037"/>
            <a:ext cx="2103630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41" name="Line 7"/>
          <p:cNvSpPr>
            <a:spLocks noChangeShapeType="1"/>
          </p:cNvSpPr>
          <p:nvPr/>
        </p:nvSpPr>
        <p:spPr bwMode="auto">
          <a:xfrm flipV="1">
            <a:off x="5040313" y="3158102"/>
            <a:ext cx="1344083" cy="1427939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 smtClean="0"/>
              <a:t>RBAC: CLIENT PULL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latin typeface="Bitstream Charter" pitchFamily="16" charset="0"/>
              </a:rPr>
              <a:t>© Ravi  Sandhu</a:t>
            </a:r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3B1454FD-053B-4FE5-AC77-29C2795DBB75}" type="slidenum">
              <a:rPr lang="en-GB" sz="1400">
                <a:solidFill>
                  <a:srgbClr val="000000"/>
                </a:solidFill>
                <a:latin typeface="Bitstream Charter" pitchFamily="16" charset="0"/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23</a:t>
            </a:fld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016126" y="217699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384397" y="217699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3696229" y="2764966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032251" y="4612887"/>
            <a:ext cx="2103630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2940182" y="3520934"/>
            <a:ext cx="2100130" cy="1007957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 smtClean="0"/>
              <a:t>RBAC: PROXY-BASED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  <a:latin typeface="Bitstream Charter" pitchFamily="16" charset="0"/>
              </a:rPr>
              <a:t>© Ravi  Sandhu</a:t>
            </a:r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3B1454FD-053B-4FE5-AC77-29C2795DBB75}" type="slidenum">
              <a:rPr lang="en-GB" sz="1400">
                <a:solidFill>
                  <a:srgbClr val="000000"/>
                </a:solidFill>
                <a:latin typeface="Bitstream Charter" pitchFamily="16" charset="0"/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24</a:t>
            </a:fld>
            <a:endParaRPr lang="en-GB" sz="140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504032" y="251989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7728480" y="2519892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2184136" y="3107866"/>
            <a:ext cx="2184135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368272" y="2519892"/>
            <a:ext cx="2103630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Proxy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>
            <a:off x="6468401" y="3107866"/>
            <a:ext cx="1260078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5460339" y="3779837"/>
            <a:ext cx="0" cy="1259946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4452277" y="5039783"/>
            <a:ext cx="2103630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Server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800" dirty="0" smtClean="0"/>
              <a:t>UCON: Usage Control Scope</a:t>
            </a:r>
          </a:p>
        </p:txBody>
      </p:sp>
      <p:sp>
        <p:nvSpPr>
          <p:cNvPr id="3" name="Date Placeholder 2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41E81A25-E266-4584-BAF1-9FF3084866C5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63713" y="1112838"/>
          <a:ext cx="6469062" cy="5006975"/>
        </p:xfrm>
        <a:graphic>
          <a:graphicData uri="http://schemas.openxmlformats.org/presentationml/2006/ole">
            <p:oleObj spid="_x0000_s83974" name="VISIO" r:id="rId3" imgW="8276400" imgH="4847400" progId="">
              <p:embed/>
            </p:oleObj>
          </a:graphicData>
        </a:graphic>
      </p:graphicFrame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315913" y="2865438"/>
            <a:ext cx="13509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Security</a:t>
            </a:r>
          </a:p>
          <a:p>
            <a:pPr algn="ctr"/>
            <a:r>
              <a:rPr lang="en-US" b="1"/>
              <a:t>Objectives</a:t>
            </a:r>
          </a:p>
        </p:txBody>
      </p:sp>
      <p:sp>
        <p:nvSpPr>
          <p:cNvPr id="1031" name="TextBox 6"/>
          <p:cNvSpPr txBox="1">
            <a:spLocks noChangeArrowheads="1"/>
          </p:cNvSpPr>
          <p:nvPr/>
        </p:nvSpPr>
        <p:spPr bwMode="auto">
          <a:xfrm>
            <a:off x="4659313" y="6218238"/>
            <a:ext cx="2743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Security Architectures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 idx="4294967295"/>
          </p:nvPr>
        </p:nvSpPr>
        <p:spPr>
          <a:xfrm>
            <a:off x="2268538" y="0"/>
            <a:ext cx="5719762" cy="684213"/>
          </a:xfrm>
        </p:spPr>
        <p:txBody>
          <a:bodyPr/>
          <a:lstStyle/>
          <a:p>
            <a:pPr algn="ctr"/>
            <a:r>
              <a:rPr lang="en-US" sz="2800" dirty="0" smtClean="0"/>
              <a:t>UCON: Usage Control Model</a:t>
            </a:r>
          </a:p>
        </p:txBody>
      </p:sp>
      <p:sp>
        <p:nvSpPr>
          <p:cNvPr id="3" name="Date Placeholder 2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5D2714E-C997-4645-8686-051D537BBD1D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592513" y="1646238"/>
          <a:ext cx="6216650" cy="3938587"/>
        </p:xfrm>
        <a:graphic>
          <a:graphicData uri="http://schemas.openxmlformats.org/presentationml/2006/ole">
            <p:oleObj spid="_x0000_s85002" name="VISIO" r:id="rId3" imgW="5129784" imgH="3247644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36550" y="4535488"/>
          <a:ext cx="4198938" cy="1892300"/>
        </p:xfrm>
        <a:graphic>
          <a:graphicData uri="http://schemas.openxmlformats.org/presentationml/2006/ole">
            <p:oleObj spid="_x0000_s85003" name="VISIO" r:id="rId4" imgW="6568440" imgH="2955036" progId="">
              <p:embed/>
            </p:oleObj>
          </a:graphicData>
        </a:graphic>
      </p:graphicFrame>
      <p:sp>
        <p:nvSpPr>
          <p:cNvPr id="2055" name="Text Box 5"/>
          <p:cNvSpPr txBox="1">
            <a:spLocks noChangeArrowheads="1"/>
          </p:cNvSpPr>
          <p:nvPr/>
        </p:nvSpPr>
        <p:spPr bwMode="auto">
          <a:xfrm>
            <a:off x="168275" y="1511300"/>
            <a:ext cx="3297238" cy="2471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00794" tIns="50397" rIns="100794" bIns="50397">
            <a:spAutoFit/>
          </a:bodyPr>
          <a:lstStyle/>
          <a:p>
            <a:pPr>
              <a:buFontTx/>
              <a:buChar char="•"/>
            </a:pPr>
            <a:r>
              <a:rPr lang="en-US" sz="2200">
                <a:latin typeface="Times New Roman" pitchFamily="18" charset="0"/>
              </a:rPr>
              <a:t> unified model integrating</a:t>
            </a:r>
          </a:p>
          <a:p>
            <a:pPr lvl="1">
              <a:buFontTx/>
              <a:buChar char="•"/>
            </a:pPr>
            <a:r>
              <a:rPr lang="en-US" sz="2200">
                <a:latin typeface="Times New Roman" pitchFamily="18" charset="0"/>
              </a:rPr>
              <a:t> authorization</a:t>
            </a:r>
          </a:p>
          <a:p>
            <a:pPr lvl="1">
              <a:buFontTx/>
              <a:buChar char="•"/>
            </a:pPr>
            <a:r>
              <a:rPr lang="en-US" sz="2200">
                <a:latin typeface="Times New Roman" pitchFamily="18" charset="0"/>
              </a:rPr>
              <a:t> obligation</a:t>
            </a:r>
          </a:p>
          <a:p>
            <a:pPr lvl="1">
              <a:buFontTx/>
              <a:buChar char="•"/>
            </a:pPr>
            <a:r>
              <a:rPr lang="en-US" sz="2200">
                <a:latin typeface="Times New Roman" pitchFamily="18" charset="0"/>
              </a:rPr>
              <a:t> conditions</a:t>
            </a:r>
          </a:p>
          <a:p>
            <a:pPr>
              <a:buFontTx/>
              <a:buChar char="•"/>
            </a:pPr>
            <a:r>
              <a:rPr lang="en-US" sz="2200">
                <a:latin typeface="Times New Roman" pitchFamily="18" charset="0"/>
              </a:rPr>
              <a:t> and incorporating</a:t>
            </a:r>
          </a:p>
          <a:p>
            <a:pPr lvl="1">
              <a:buFontTx/>
              <a:buChar char="•"/>
            </a:pPr>
            <a:r>
              <a:rPr lang="en-US" sz="2200">
                <a:latin typeface="Times New Roman" pitchFamily="18" charset="0"/>
              </a:rPr>
              <a:t> continuity of decisions</a:t>
            </a:r>
          </a:p>
          <a:p>
            <a:pPr lvl="1">
              <a:buFontTx/>
              <a:buChar char="•"/>
            </a:pPr>
            <a:r>
              <a:rPr lang="en-US" sz="2200">
                <a:latin typeface="Times New Roman" pitchFamily="18" charset="0"/>
              </a:rPr>
              <a:t> mutability of attributes</a:t>
            </a:r>
          </a:p>
        </p:txBody>
      </p:sp>
      <p:sp>
        <p:nvSpPr>
          <p:cNvPr id="2057" name="Text Box 4"/>
          <p:cNvSpPr txBox="1">
            <a:spLocks noChangeArrowheads="1"/>
          </p:cNvSpPr>
          <p:nvPr/>
        </p:nvSpPr>
        <p:spPr bwMode="auto">
          <a:xfrm>
            <a:off x="5192713" y="5989638"/>
            <a:ext cx="3581400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UCON is ABAC on steroids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 smtClean="0"/>
              <a:t>Application-Centric Security Models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61475" cy="5842000"/>
          </a:xfrm>
        </p:spPr>
        <p:txBody>
          <a:bodyPr/>
          <a:lstStyle/>
          <a:p>
            <a:r>
              <a:rPr lang="en-US" smtClean="0"/>
              <a:t>Our Basic Premise</a:t>
            </a:r>
          </a:p>
          <a:p>
            <a:pPr lvl="1"/>
            <a:r>
              <a:rPr lang="en-US" smtClean="0"/>
              <a:t>There can be no security model without application context</a:t>
            </a:r>
          </a:p>
          <a:p>
            <a:r>
              <a:rPr lang="en-US" smtClean="0"/>
              <a:t>So how does one customize an application-centric security model?</a:t>
            </a:r>
          </a:p>
          <a:p>
            <a:pPr lvl="1"/>
            <a:r>
              <a:rPr lang="en-US" smtClean="0"/>
              <a:t>Meaningfully combine the essential insights of</a:t>
            </a:r>
          </a:p>
          <a:p>
            <a:pPr lvl="2">
              <a:buFont typeface="Wingdings" pitchFamily="2" charset="2"/>
              <a:buChar char="Ø"/>
            </a:pPr>
            <a:r>
              <a:rPr lang="en-US" smtClean="0"/>
              <a:t>DAC, LBAC, RBAC, ABAC, UCON, etcetera</a:t>
            </a:r>
          </a:p>
          <a:p>
            <a:pPr lvl="1"/>
            <a:r>
              <a:rPr lang="en-US" smtClean="0"/>
              <a:t>Directly address the application-specific trade-offs</a:t>
            </a:r>
          </a:p>
          <a:p>
            <a:pPr lvl="2">
              <a:buFont typeface="Wingdings" pitchFamily="2" charset="2"/>
              <a:buChar char="Ø"/>
            </a:pPr>
            <a:r>
              <a:rPr lang="en-US" smtClean="0"/>
              <a:t>Within  the security objectives of confidentiality, integrity and availability</a:t>
            </a:r>
          </a:p>
          <a:p>
            <a:pPr lvl="2">
              <a:buFont typeface="Wingdings" pitchFamily="2" charset="2"/>
              <a:buChar char="Ø"/>
            </a:pPr>
            <a:r>
              <a:rPr lang="en-US" smtClean="0"/>
              <a:t>Across security, performance, cost and usability objectives</a:t>
            </a:r>
          </a:p>
          <a:p>
            <a:pPr lvl="1"/>
            <a:r>
              <a:rPr lang="en-US" smtClean="0"/>
              <a:t>Separate the real-world concerns of</a:t>
            </a:r>
          </a:p>
          <a:p>
            <a:pPr lvl="2">
              <a:buFont typeface="Wingdings" pitchFamily="2" charset="2"/>
              <a:buChar char="Ø"/>
            </a:pPr>
            <a:r>
              <a:rPr lang="en-US" smtClean="0"/>
              <a:t>practical distributed systems and ensuing staleness and approximations (enforcement layer) from</a:t>
            </a:r>
          </a:p>
          <a:p>
            <a:pPr lvl="2">
              <a:buFont typeface="Wingdings" pitchFamily="2" charset="2"/>
              <a:buChar char="Ø"/>
            </a:pPr>
            <a:r>
              <a:rPr lang="en-US" smtClean="0"/>
              <a:t>policy concerns in a idealized environment (policy layer)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PEI Models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5513" y="1465263"/>
            <a:ext cx="6938962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196263" y="2492375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Idealized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012113" y="3217863"/>
            <a:ext cx="161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Enforceable</a:t>
            </a:r>
          </a:p>
          <a:p>
            <a:r>
              <a:rPr lang="en-US"/>
              <a:t>(Approximate)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088313" y="4132263"/>
            <a:ext cx="116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Codeable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040313" y="5837238"/>
            <a:ext cx="4648200" cy="73977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C3300"/>
                </a:solidFill>
              </a:rPr>
              <a:t>At the policy layer security models are essentially access control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PEI Models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5513" y="1465263"/>
            <a:ext cx="6938962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196263" y="2492375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Idealized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012113" y="3217863"/>
            <a:ext cx="161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Enforceable</a:t>
            </a:r>
          </a:p>
          <a:p>
            <a:r>
              <a:rPr lang="en-US"/>
              <a:t>(Approximate)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088313" y="4132263"/>
            <a:ext cx="116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Codeable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040313" y="5837238"/>
            <a:ext cx="4648200" cy="73977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C3300"/>
                </a:solidFill>
              </a:rPr>
              <a:t>At the policy layer security models are essentially access control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OM-AM (Older Version of PEI)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232374" y="2477005"/>
            <a:ext cx="3360208" cy="3018342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algn="ctr">
              <a:buFont typeface="Monotype Sorts" pitchFamily="2" charset="2"/>
              <a:buNone/>
            </a:pPr>
            <a:r>
              <a:rPr lang="en-US" smtClean="0"/>
              <a:t>Objectives</a:t>
            </a:r>
          </a:p>
          <a:p>
            <a:pPr algn="ctr">
              <a:buFont typeface="Monotype Sorts" pitchFamily="2" charset="2"/>
              <a:buNone/>
            </a:pPr>
            <a:endParaRPr lang="en-US" smtClean="0"/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Model</a:t>
            </a:r>
          </a:p>
          <a:p>
            <a:pPr algn="ctr">
              <a:buFont typeface="Monotype Sorts" pitchFamily="2" charset="2"/>
              <a:buNone/>
            </a:pPr>
            <a:endParaRPr lang="en-US" smtClean="0"/>
          </a:p>
          <a:p>
            <a:pPr algn="ctr">
              <a:buFont typeface="Monotype Sorts" pitchFamily="2" charset="2"/>
              <a:buNone/>
            </a:pPr>
            <a:r>
              <a:rPr lang="en-US" smtClean="0"/>
              <a:t>Architecture</a:t>
            </a:r>
          </a:p>
          <a:p>
            <a:pPr algn="ctr">
              <a:buFont typeface="Monotype Sorts" pitchFamily="2" charset="2"/>
              <a:buNone/>
            </a:pPr>
            <a:endParaRPr lang="en-US" smtClean="0"/>
          </a:p>
          <a:p>
            <a:pPr algn="ctr">
              <a:buFont typeface="Monotype Sorts" pitchFamily="2" charset="2"/>
              <a:buNone/>
            </a:pPr>
            <a:r>
              <a:rPr lang="en-US" smtClean="0"/>
              <a:t>Mechanism</a:t>
            </a:r>
            <a:endParaRPr lang="en-US" dirty="0" smtClean="0"/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560332" y="2393009"/>
            <a:ext cx="0" cy="277188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804285" y="1553045"/>
            <a:ext cx="1569848" cy="638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794" tIns="50397" rIns="100794" bIns="50397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500" b="1">
                <a:solidFill>
                  <a:schemeClr val="tx2"/>
                </a:solidFill>
                <a:latin typeface="Arial" charset="0"/>
              </a:rPr>
              <a:t>What?</a:t>
            </a:r>
            <a:endParaRPr lang="en-US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879540" y="5416879"/>
            <a:ext cx="1421088" cy="638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794" tIns="50397" rIns="100794" bIns="50397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3500" b="1">
                <a:solidFill>
                  <a:schemeClr val="tx2"/>
                </a:solidFill>
                <a:latin typeface="Arial" charset="0"/>
              </a:rPr>
              <a:t>How?</a:t>
            </a:r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3232374" y="2477005"/>
            <a:ext cx="3444214" cy="3018342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3232374" y="3181521"/>
            <a:ext cx="3444214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3232374" y="3986176"/>
            <a:ext cx="3444214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3232374" y="4770824"/>
            <a:ext cx="3444214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880228" y="1385052"/>
            <a:ext cx="7980495" cy="4955787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7516639" y="1385052"/>
            <a:ext cx="526783" cy="49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0794" tIns="50397" rIns="100794" bIns="50397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35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s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u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r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a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n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c</a:t>
            </a:r>
          </a:p>
          <a:p>
            <a:pPr algn="ctr"/>
            <a:r>
              <a:rPr lang="en-US" sz="3500">
                <a:solidFill>
                  <a:schemeClr val="tx2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xmlns="" val="289651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2524125" y="0"/>
            <a:ext cx="5197475" cy="684213"/>
          </a:xfrm>
        </p:spPr>
        <p:txBody>
          <a:bodyPr/>
          <a:lstStyle/>
          <a:p>
            <a:r>
              <a:rPr lang="en-US" dirty="0" smtClean="0"/>
              <a:t>Access Control Models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smtClean="0"/>
              <a:t>Discretionary Access Control (DAC)</a:t>
            </a:r>
          </a:p>
          <a:p>
            <a:pPr lvl="1"/>
            <a:r>
              <a:rPr lang="en-US" dirty="0" smtClean="0"/>
              <a:t>Owner controls access but only to the original, not to copies</a:t>
            </a:r>
          </a:p>
          <a:p>
            <a:r>
              <a:rPr lang="en-US" dirty="0" smtClean="0"/>
              <a:t>Mandatory Access Control (MAC)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Same as Lattice-Based Access Control (LBAC)</a:t>
            </a:r>
          </a:p>
          <a:p>
            <a:pPr lvl="1"/>
            <a:r>
              <a:rPr lang="en-US" dirty="0" smtClean="0"/>
              <a:t>Access based on security labels</a:t>
            </a:r>
          </a:p>
          <a:p>
            <a:pPr lvl="1"/>
            <a:r>
              <a:rPr lang="en-US" dirty="0" smtClean="0"/>
              <a:t>Labels propagate to copies</a:t>
            </a:r>
          </a:p>
          <a:p>
            <a:r>
              <a:rPr lang="en-US" dirty="0" smtClean="0"/>
              <a:t>Role-Based Access Control (RBAC)</a:t>
            </a:r>
          </a:p>
          <a:p>
            <a:pPr lvl="1"/>
            <a:r>
              <a:rPr lang="en-US" dirty="0" smtClean="0"/>
              <a:t>Access based on roles</a:t>
            </a:r>
          </a:p>
          <a:p>
            <a:pPr lvl="1"/>
            <a:r>
              <a:rPr lang="en-US" dirty="0" smtClean="0"/>
              <a:t>Can be configured to do DAC or MAC</a:t>
            </a:r>
          </a:p>
          <a:p>
            <a:pPr lvl="1"/>
            <a:r>
              <a:rPr lang="en-US" dirty="0" smtClean="0"/>
              <a:t>Generalizes to Attribute-Based Access Control (ABAC)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65B37B3-587D-462C-A114-37EECAD1C294}" type="slidenum">
              <a:rPr lang="en-GB" sz="1400">
                <a:solidFill>
                  <a:srgbClr val="000000"/>
                </a:solidFill>
                <a:latin typeface="+mn-lt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8679" name="Text Box 5"/>
          <p:cNvSpPr txBox="1">
            <a:spLocks noChangeArrowheads="1"/>
          </p:cNvSpPr>
          <p:nvPr/>
        </p:nvSpPr>
        <p:spPr bwMode="auto">
          <a:xfrm>
            <a:off x="2144713" y="5227638"/>
            <a:ext cx="5486400" cy="43497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C3300"/>
                </a:solidFill>
              </a:rPr>
              <a:t>Numerous other models but only 3 successes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DAC: ACCESS MATRIX MODEL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220913" y="2179638"/>
            <a:ext cx="6084887" cy="348456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193925" y="2646363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27188" y="2824163"/>
            <a:ext cx="37465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2193925" y="3455988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3870325" y="2659063"/>
            <a:ext cx="7969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 w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own</a:t>
            </a: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2193925" y="4044950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1627188" y="4224338"/>
            <a:ext cx="3571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2193925" y="4786313"/>
            <a:ext cx="61404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116388" y="1671638"/>
            <a:ext cx="339725" cy="398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3852863" y="2152650"/>
            <a:ext cx="0" cy="3538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4683125" y="2152650"/>
            <a:ext cx="0" cy="35385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687388" y="2741613"/>
            <a:ext cx="357187" cy="28225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b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j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e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c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t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3784600" y="1177925"/>
            <a:ext cx="37179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Objects (and Subjects)</a:t>
            </a:r>
          </a:p>
        </p:txBody>
      </p:sp>
      <p:sp>
        <p:nvSpPr>
          <p:cNvPr id="26" name="Line 16"/>
          <p:cNvSpPr>
            <a:spLocks noChangeShapeType="1"/>
          </p:cNvSpPr>
          <p:nvPr/>
        </p:nvSpPr>
        <p:spPr bwMode="auto">
          <a:xfrm>
            <a:off x="2193925" y="1411288"/>
            <a:ext cx="14938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7"/>
          <p:cNvSpPr>
            <a:spLocks noChangeShapeType="1"/>
          </p:cNvSpPr>
          <p:nvPr/>
        </p:nvSpPr>
        <p:spPr bwMode="auto">
          <a:xfrm>
            <a:off x="7489825" y="1411288"/>
            <a:ext cx="16589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866775" y="2233613"/>
            <a:ext cx="0" cy="412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9"/>
          <p:cNvSpPr>
            <a:spLocks noChangeShapeType="1"/>
          </p:cNvSpPr>
          <p:nvPr/>
        </p:nvSpPr>
        <p:spPr bwMode="auto">
          <a:xfrm>
            <a:off x="852488" y="5719763"/>
            <a:ext cx="0" cy="6572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5557838" y="4044950"/>
            <a:ext cx="796925" cy="7461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 w</a:t>
            </a:r>
          </a:p>
          <a:p>
            <a:pPr algn="ctr"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own</a:t>
            </a: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5803900" y="1657350"/>
            <a:ext cx="395288" cy="398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5540375" y="2179638"/>
            <a:ext cx="0" cy="35401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23"/>
          <p:cNvSpPr>
            <a:spLocks noChangeShapeType="1"/>
          </p:cNvSpPr>
          <p:nvPr/>
        </p:nvSpPr>
        <p:spPr bwMode="auto">
          <a:xfrm>
            <a:off x="6370638" y="2179638"/>
            <a:ext cx="0" cy="35401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5775325" y="2782888"/>
            <a:ext cx="265113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5" name="Line 25"/>
          <p:cNvSpPr>
            <a:spLocks noChangeShapeType="1"/>
          </p:cNvSpPr>
          <p:nvPr/>
        </p:nvSpPr>
        <p:spPr bwMode="auto">
          <a:xfrm flipH="1" flipV="1">
            <a:off x="6148388" y="3167063"/>
            <a:ext cx="2019300" cy="28257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8347075" y="5856288"/>
            <a:ext cx="1054100" cy="4000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8904" tIns="27562" rIns="68904" bIns="27562">
            <a:spAutoFit/>
          </a:bodyPr>
          <a:lstStyle/>
          <a:p>
            <a:pPr defTabSz="496888" eaLnBrk="0">
              <a:lnSpc>
                <a:spcPct val="87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rights</a:t>
            </a: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P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LISTS (ACLs)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178050" y="1595438"/>
            <a:ext cx="1770063" cy="206216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F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U:r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U:w</a:t>
            </a:r>
          </a:p>
          <a:p>
            <a:pPr marL="523875" indent="-523875" defTabSz="992188" eaLnBrk="0"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U:own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2165350" y="2076450"/>
            <a:ext cx="1811338" cy="15906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815013" y="1622425"/>
            <a:ext cx="1770062" cy="25574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8904" tIns="27562" rIns="68904" bIns="27562">
            <a:spAutoFit/>
          </a:bodyPr>
          <a:lstStyle/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G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U:r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V:r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V:w</a:t>
            </a:r>
          </a:p>
          <a:p>
            <a:pPr marL="523875" indent="-523875" defTabSz="992188" eaLnBrk="0"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V:own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5802313" y="2103438"/>
            <a:ext cx="1838325" cy="20161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Rectangle 7"/>
          <p:cNvSpPr txBox="1">
            <a:spLocks noChangeArrowheads="1"/>
          </p:cNvSpPr>
          <p:nvPr/>
        </p:nvSpPr>
        <p:spPr>
          <a:xfrm>
            <a:off x="1347788" y="4538663"/>
            <a:ext cx="7354887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CAPABILITY LISTS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3378200" y="1785938"/>
            <a:ext cx="3152775" cy="5207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363913" y="2636838"/>
            <a:ext cx="2835275" cy="49371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1558925" y="4035425"/>
            <a:ext cx="7354888" cy="863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0" marR="0" lvl="0" indent="10795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830513" y="1874838"/>
            <a:ext cx="3651250" cy="452437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8189" tIns="48233" rIns="98189" bIns="48233">
            <a:spAutoFit/>
          </a:bodyPr>
          <a:lstStyle/>
          <a:p>
            <a:pPr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U	F/r, F/w, F/own, G/r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886075" y="2725738"/>
            <a:ext cx="3155950" cy="452437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8189" tIns="48233" rIns="98189" bIns="48233">
            <a:spAutoFit/>
          </a:bodyPr>
          <a:lstStyle/>
          <a:p>
            <a:pPr defTabSz="496888" eaLnBrk="0">
              <a:lnSpc>
                <a:spcPct val="90000"/>
              </a:lnSpc>
              <a:buClrTx/>
              <a:buSzTx/>
              <a:buFontTx/>
              <a:buNone/>
            </a:pPr>
            <a:r>
              <a:rPr lang="en-US" sz="2600" b="1">
                <a:solidFill>
                  <a:srgbClr val="000000"/>
                </a:solidFill>
              </a:rPr>
              <a:t>V	G/r, G/w, G/own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TRIPLES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92113" y="1211233"/>
            <a:ext cx="1189037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C3300"/>
                </a:solidFill>
              </a:rPr>
              <a:t>E model</a:t>
            </a:r>
            <a:endParaRPr lang="en-US" sz="2000" dirty="0">
              <a:solidFill>
                <a:srgbClr val="CC3300"/>
              </a:solidFill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2373313" y="960438"/>
            <a:ext cx="5349875" cy="433228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</a:ln>
        </p:spPr>
        <p:txBody>
          <a:bodyPr lIns="68904" tIns="27562" rIns="68904" bIns="27562">
            <a:spAutoFit/>
          </a:bodyPr>
          <a:lstStyle/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37465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>
            <a:off x="2363788" y="1493838"/>
            <a:ext cx="53578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3963988" y="960438"/>
            <a:ext cx="9525" cy="434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6021388" y="960438"/>
            <a:ext cx="9525" cy="434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373313" y="5684838"/>
            <a:ext cx="5421312" cy="8128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8904" tIns="27562" rIns="68904" bIns="27562">
            <a:spAutoFit/>
          </a:bodyPr>
          <a:lstStyle/>
          <a:p>
            <a:pPr marL="26988" indent="-26988" algn="ctr" defTabSz="992188" eaLnBrk="0">
              <a:lnSpc>
                <a:spcPct val="89000"/>
              </a:lnSpc>
              <a:spcBef>
                <a:spcPct val="43000"/>
              </a:spcBef>
              <a:buClrTx/>
              <a:buSzTx/>
              <a:buFontTx/>
              <a:buNone/>
              <a:defRPr/>
            </a:pPr>
            <a:r>
              <a:rPr lang="en-US" sz="2600" b="1">
                <a:solidFill>
                  <a:srgbClr val="000000"/>
                </a:solidFill>
                <a:latin typeface="Arial" charset="0"/>
              </a:rPr>
              <a:t>commonly used in relational database management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7597</TotalTime>
  <Words>1346</Words>
  <Application>Microsoft Office PowerPoint</Application>
  <PresentationFormat>Custom</PresentationFormat>
  <Paragraphs>423</Paragraphs>
  <Slides>28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1_Custom Design</vt:lpstr>
      <vt:lpstr>2_Custom Design</vt:lpstr>
      <vt:lpstr>3_Custom Design</vt:lpstr>
      <vt:lpstr>Custom Design</vt:lpstr>
      <vt:lpstr>3_Default Design</vt:lpstr>
      <vt:lpstr>VISIO</vt:lpstr>
      <vt:lpstr>Slide 1</vt:lpstr>
      <vt:lpstr>Slide 2</vt:lpstr>
      <vt:lpstr>Slide 3</vt:lpstr>
      <vt:lpstr>Slide 4</vt:lpstr>
      <vt:lpstr>Access Control Models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RBAC: RBAC96 Model</vt:lpstr>
      <vt:lpstr>The RBAC Story</vt:lpstr>
      <vt:lpstr>RBAC: SERVER PULL</vt:lpstr>
      <vt:lpstr>RBAC: CLIENT PULL</vt:lpstr>
      <vt:lpstr>RBAC: PROXY-BASED</vt:lpstr>
      <vt:lpstr>UCON: Usage Control Scope</vt:lpstr>
      <vt:lpstr>UCON: Usage Control Model</vt:lpstr>
      <vt:lpstr>Application-Centric Security Models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985</cp:revision>
  <cp:lastPrinted>2012-11-13T22:38:33Z</cp:lastPrinted>
  <dcterms:created xsi:type="dcterms:W3CDTF">2010-02-19T20:53:39Z</dcterms:created>
  <dcterms:modified xsi:type="dcterms:W3CDTF">2013-02-01T03:51:30Z</dcterms:modified>
</cp:coreProperties>
</file>