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72" r:id="rId1"/>
    <p:sldMasterId id="2147483684" r:id="rId2"/>
    <p:sldMasterId id="2147483696" r:id="rId3"/>
    <p:sldMasterId id="2147483660" r:id="rId4"/>
    <p:sldMasterId id="2147484044" r:id="rId5"/>
  </p:sldMasterIdLst>
  <p:notesMasterIdLst>
    <p:notesMasterId r:id="rId17"/>
  </p:notesMasterIdLst>
  <p:handoutMasterIdLst>
    <p:handoutMasterId r:id="rId18"/>
  </p:handoutMasterIdLst>
  <p:sldIdLst>
    <p:sldId id="468" r:id="rId6"/>
    <p:sldId id="444" r:id="rId7"/>
    <p:sldId id="438" r:id="rId8"/>
    <p:sldId id="437" r:id="rId9"/>
    <p:sldId id="479" r:id="rId10"/>
    <p:sldId id="480" r:id="rId11"/>
    <p:sldId id="484" r:id="rId12"/>
    <p:sldId id="481" r:id="rId13"/>
    <p:sldId id="482" r:id="rId14"/>
    <p:sldId id="485" r:id="rId15"/>
    <p:sldId id="486" r:id="rId16"/>
  </p:sldIdLst>
  <p:sldSz cx="10080625" cy="7559675"/>
  <p:notesSz cx="7315200" cy="9601200"/>
  <p:defaultTextStyle>
    <a:defPPr>
      <a:defRPr lang="en-GB"/>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318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6477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8636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0795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a:srgbClr val="CC3300"/>
    <a:srgbClr val="131F4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p:restoredTop sz="94660"/>
  </p:normalViewPr>
  <p:slideViewPr>
    <p:cSldViewPr snapToGrid="0" snapToObjects="1">
      <p:cViewPr varScale="1">
        <p:scale>
          <a:sx n="80" d="100"/>
          <a:sy n="80" d="100"/>
        </p:scale>
        <p:origin x="-1286" y="-8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90" d="100"/>
        <a:sy n="90" d="100"/>
      </p:scale>
      <p:origin x="0" y="0"/>
    </p:cViewPr>
  </p:sorterViewPr>
  <p:notesViewPr>
    <p:cSldViewPr snapToGrid="0" snapToObjects="1">
      <p:cViewPr varScale="1">
        <p:scale>
          <a:sx n="60" d="100"/>
          <a:sy n="60" d="100"/>
        </p:scale>
        <p:origin x="-2672" y="-104"/>
      </p:cViewPr>
      <p:guideLst>
        <p:guide orient="horz" pos="2749"/>
        <p:guide pos="2033"/>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3" y="0"/>
            <a:ext cx="3170238" cy="481013"/>
          </a:xfrm>
          <a:prstGeom prst="rect">
            <a:avLst/>
          </a:prstGeom>
          <a:noFill/>
          <a:ln w="9525">
            <a:noFill/>
            <a:miter lim="800000"/>
            <a:headEnd/>
            <a:tailEnd/>
          </a:ln>
        </p:spPr>
        <p:txBody>
          <a:bodyPr vert="horz" wrap="square" lIns="86657" tIns="43329" rIns="86657" bIns="43329" numCol="1" anchor="t" anchorCtr="0" compatLnSpc="1">
            <a:prstTxWarp prst="textNoShape">
              <a:avLst/>
            </a:prstTxWarp>
          </a:bodyPr>
          <a:lstStyle>
            <a:lvl1pPr defTabSz="457561" hangingPunct="0">
              <a:buClr>
                <a:srgbClr val="000000"/>
              </a:buClr>
              <a:buSzPct val="45000"/>
              <a:buFont typeface="Wingdings" pitchFamily="2" charset="2"/>
              <a:buNone/>
              <a:defRPr sz="1100">
                <a:latin typeface="Arial" pitchFamily="34" charset="0"/>
              </a:defRPr>
            </a:lvl1pPr>
          </a:lstStyle>
          <a:p>
            <a:pPr>
              <a:defRPr/>
            </a:pPr>
            <a:endParaRPr lang="en-US"/>
          </a:p>
        </p:txBody>
      </p:sp>
      <p:sp>
        <p:nvSpPr>
          <p:cNvPr id="3" name="Date Placeholder 2"/>
          <p:cNvSpPr>
            <a:spLocks noGrp="1"/>
          </p:cNvSpPr>
          <p:nvPr>
            <p:ph type="dt" sz="quarter" idx="1"/>
          </p:nvPr>
        </p:nvSpPr>
        <p:spPr bwMode="auto">
          <a:xfrm>
            <a:off x="4143375" y="0"/>
            <a:ext cx="3170238" cy="481013"/>
          </a:xfrm>
          <a:prstGeom prst="rect">
            <a:avLst/>
          </a:prstGeom>
          <a:noFill/>
          <a:ln w="9525">
            <a:noFill/>
            <a:miter lim="800000"/>
            <a:headEnd/>
            <a:tailEnd/>
          </a:ln>
        </p:spPr>
        <p:txBody>
          <a:bodyPr vert="horz" wrap="square" lIns="86657" tIns="43329" rIns="86657" bIns="43329" numCol="1" anchor="t" anchorCtr="0" compatLnSpc="1">
            <a:prstTxWarp prst="textNoShape">
              <a:avLst/>
            </a:prstTxWarp>
          </a:bodyPr>
          <a:lstStyle>
            <a:lvl1pPr algn="r" defTabSz="457561" hangingPunct="0">
              <a:buClr>
                <a:srgbClr val="000000"/>
              </a:buClr>
              <a:buSzPct val="45000"/>
              <a:buFont typeface="Wingdings" pitchFamily="2" charset="2"/>
              <a:buNone/>
              <a:defRPr sz="1100">
                <a:latin typeface="Arial" pitchFamily="34" charset="0"/>
              </a:defRPr>
            </a:lvl1pPr>
          </a:lstStyle>
          <a:p>
            <a:pPr>
              <a:defRPr/>
            </a:pPr>
            <a:fld id="{9EFA1752-2B6F-40E1-9F93-0C9DB23DB42C}" type="datetime1">
              <a:rPr lang="en-US"/>
              <a:pPr>
                <a:defRPr/>
              </a:pPr>
              <a:t>1/31/2013</a:t>
            </a:fld>
            <a:endParaRPr lang="en-US"/>
          </a:p>
        </p:txBody>
      </p:sp>
      <p:sp>
        <p:nvSpPr>
          <p:cNvPr id="4" name="Footer Placeholder 3"/>
          <p:cNvSpPr>
            <a:spLocks noGrp="1"/>
          </p:cNvSpPr>
          <p:nvPr>
            <p:ph type="ftr" sz="quarter" idx="2"/>
          </p:nvPr>
        </p:nvSpPr>
        <p:spPr bwMode="auto">
          <a:xfrm>
            <a:off x="3" y="9118600"/>
            <a:ext cx="3170238" cy="481013"/>
          </a:xfrm>
          <a:prstGeom prst="rect">
            <a:avLst/>
          </a:prstGeom>
          <a:noFill/>
          <a:ln w="9525">
            <a:noFill/>
            <a:miter lim="800000"/>
            <a:headEnd/>
            <a:tailEnd/>
          </a:ln>
        </p:spPr>
        <p:txBody>
          <a:bodyPr vert="horz" wrap="square" lIns="86657" tIns="43329" rIns="86657" bIns="43329" numCol="1" anchor="b" anchorCtr="0" compatLnSpc="1">
            <a:prstTxWarp prst="textNoShape">
              <a:avLst/>
            </a:prstTxWarp>
          </a:bodyPr>
          <a:lstStyle>
            <a:lvl1pPr defTabSz="457561" hangingPunct="0">
              <a:buClr>
                <a:srgbClr val="000000"/>
              </a:buClr>
              <a:buSzPct val="45000"/>
              <a:buFont typeface="Wingdings" pitchFamily="2" charset="2"/>
              <a:buNone/>
              <a:defRPr sz="1100">
                <a:latin typeface="Arial" pitchFamily="34" charset="0"/>
              </a:defRPr>
            </a:lvl1pPr>
          </a:lstStyle>
          <a:p>
            <a:pPr>
              <a:defRPr/>
            </a:pPr>
            <a:endParaRPr lang="en-US"/>
          </a:p>
        </p:txBody>
      </p:sp>
      <p:sp>
        <p:nvSpPr>
          <p:cNvPr id="5" name="Slide Number Placeholder 4"/>
          <p:cNvSpPr>
            <a:spLocks noGrp="1"/>
          </p:cNvSpPr>
          <p:nvPr>
            <p:ph type="sldNum" sz="quarter" idx="3"/>
          </p:nvPr>
        </p:nvSpPr>
        <p:spPr bwMode="auto">
          <a:xfrm>
            <a:off x="4143375" y="9118600"/>
            <a:ext cx="3170238" cy="481013"/>
          </a:xfrm>
          <a:prstGeom prst="rect">
            <a:avLst/>
          </a:prstGeom>
          <a:noFill/>
          <a:ln w="9525">
            <a:noFill/>
            <a:miter lim="800000"/>
            <a:headEnd/>
            <a:tailEnd/>
          </a:ln>
        </p:spPr>
        <p:txBody>
          <a:bodyPr vert="horz" wrap="square" lIns="86657" tIns="43329" rIns="86657" bIns="43329" numCol="1" anchor="b" anchorCtr="0" compatLnSpc="1">
            <a:prstTxWarp prst="textNoShape">
              <a:avLst/>
            </a:prstTxWarp>
          </a:bodyPr>
          <a:lstStyle>
            <a:lvl1pPr algn="r" defTabSz="457561" hangingPunct="0">
              <a:buClr>
                <a:srgbClr val="000000"/>
              </a:buClr>
              <a:buSzPct val="45000"/>
              <a:buFont typeface="Wingdings" pitchFamily="2" charset="2"/>
              <a:buNone/>
              <a:defRPr sz="1100">
                <a:latin typeface="Arial" pitchFamily="34" charset="0"/>
              </a:defRPr>
            </a:lvl1pPr>
          </a:lstStyle>
          <a:p>
            <a:pPr>
              <a:defRPr/>
            </a:pPr>
            <a:fld id="{5DDCD5CE-D939-433D-9705-3D24953AD675}" type="slidenum">
              <a:rPr lang="en-US"/>
              <a:pPr>
                <a:defRPr/>
              </a:pPr>
              <a:t>‹#›</a:t>
            </a:fld>
            <a:endParaRPr lang="en-US"/>
          </a:p>
        </p:txBody>
      </p:sp>
    </p:spTree>
    <p:extLst>
      <p:ext uri="{BB962C8B-B14F-4D97-AF65-F5344CB8AC3E}">
        <p14:creationId xmlns:p14="http://schemas.microsoft.com/office/powerpoint/2010/main" xmlns="" val="3187560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1"/>
          <p:cNvSpPr>
            <a:spLocks noGrp="1" noRot="1" noChangeAspect="1" noChangeArrowheads="1"/>
          </p:cNvSpPr>
          <p:nvPr>
            <p:ph type="sldImg"/>
          </p:nvPr>
        </p:nvSpPr>
        <p:spPr bwMode="auto">
          <a:xfrm>
            <a:off x="1257300" y="728663"/>
            <a:ext cx="4799013" cy="3598862"/>
          </a:xfrm>
          <a:prstGeom prst="rect">
            <a:avLst/>
          </a:prstGeom>
          <a:noFill/>
          <a:ln w="9525">
            <a:noFill/>
            <a:round/>
            <a:headEnd/>
            <a:tailEnd/>
          </a:ln>
        </p:spPr>
      </p:sp>
      <p:sp>
        <p:nvSpPr>
          <p:cNvPr id="2050" name="Rectangle 2"/>
          <p:cNvSpPr>
            <a:spLocks noGrp="1" noChangeArrowheads="1"/>
          </p:cNvSpPr>
          <p:nvPr>
            <p:ph type="body"/>
          </p:nvPr>
        </p:nvSpPr>
        <p:spPr bwMode="auto">
          <a:xfrm>
            <a:off x="731841" y="4559300"/>
            <a:ext cx="5851525" cy="431958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
        <p:nvSpPr>
          <p:cNvPr id="2051" name="Rectangle 3"/>
          <p:cNvSpPr>
            <a:spLocks noGrp="1" noChangeArrowheads="1"/>
          </p:cNvSpPr>
          <p:nvPr>
            <p:ph type="hdr"/>
          </p:nvPr>
        </p:nvSpPr>
        <p:spPr bwMode="auto">
          <a:xfrm>
            <a:off x="0" y="3"/>
            <a:ext cx="3173414" cy="479425"/>
          </a:xfrm>
          <a:prstGeom prst="rect">
            <a:avLst/>
          </a:prstGeom>
          <a:noFill/>
          <a:ln w="54720">
            <a:noFill/>
            <a:round/>
            <a:headEnd/>
            <a:tailEnd/>
          </a:ln>
          <a:effectLst/>
        </p:spPr>
        <p:txBody>
          <a:bodyPr vert="horz" wrap="square" lIns="0" tIns="0" rIns="0" bIns="0" numCol="1" anchor="t" anchorCtr="0" compatLnSpc="1">
            <a:prstTxWarp prst="textNoShape">
              <a:avLst/>
            </a:prstTxWarp>
          </a:bodyPr>
          <a:lstStyle>
            <a:lvl1pPr defTabSz="457561" hangingPunct="0">
              <a:lnSpc>
                <a:spcPct val="93000"/>
              </a:lnSpc>
              <a:buClr>
                <a:srgbClr val="000000"/>
              </a:buClr>
              <a:buSzPct val="45000"/>
              <a:buFont typeface="Wingdings" pitchFamily="2" charset="2"/>
              <a:buNone/>
              <a:tabLst>
                <a:tab pos="684697" algn="l"/>
                <a:tab pos="1372684" algn="l"/>
                <a:tab pos="2057382" algn="l"/>
                <a:tab pos="2745372" algn="l"/>
              </a:tabLst>
              <a:defRPr sz="1300">
                <a:solidFill>
                  <a:srgbClr val="000000"/>
                </a:solidFill>
                <a:latin typeface="Times New Roman" pitchFamily="18" charset="0"/>
              </a:defRPr>
            </a:lvl1pPr>
          </a:lstStyle>
          <a:p>
            <a:pPr>
              <a:defRPr/>
            </a:pPr>
            <a:endParaRPr lang="en-US"/>
          </a:p>
        </p:txBody>
      </p:sp>
      <p:sp>
        <p:nvSpPr>
          <p:cNvPr id="2052" name="Rectangle 4"/>
          <p:cNvSpPr>
            <a:spLocks noGrp="1" noChangeArrowheads="1"/>
          </p:cNvSpPr>
          <p:nvPr>
            <p:ph type="dt"/>
          </p:nvPr>
        </p:nvSpPr>
        <p:spPr bwMode="auto">
          <a:xfrm>
            <a:off x="4140200" y="3"/>
            <a:ext cx="3173414" cy="479425"/>
          </a:xfrm>
          <a:prstGeom prst="rect">
            <a:avLst/>
          </a:prstGeom>
          <a:noFill/>
          <a:ln w="54720">
            <a:noFill/>
            <a:round/>
            <a:headEnd/>
            <a:tailEnd/>
          </a:ln>
          <a:effectLst/>
        </p:spPr>
        <p:txBody>
          <a:bodyPr vert="horz" wrap="square" lIns="0" tIns="0" rIns="0" bIns="0" numCol="1" anchor="t" anchorCtr="0" compatLnSpc="1">
            <a:prstTxWarp prst="textNoShape">
              <a:avLst/>
            </a:prstTxWarp>
          </a:bodyPr>
          <a:lstStyle>
            <a:lvl1pPr algn="r" defTabSz="457561" hangingPunct="0">
              <a:lnSpc>
                <a:spcPct val="93000"/>
              </a:lnSpc>
              <a:buClr>
                <a:srgbClr val="000000"/>
              </a:buClr>
              <a:buSzPct val="45000"/>
              <a:buFont typeface="Wingdings" pitchFamily="2" charset="2"/>
              <a:buNone/>
              <a:tabLst>
                <a:tab pos="684697" algn="l"/>
                <a:tab pos="1372684" algn="l"/>
                <a:tab pos="2057382" algn="l"/>
                <a:tab pos="2745372" algn="l"/>
              </a:tabLst>
              <a:defRPr sz="1300">
                <a:solidFill>
                  <a:srgbClr val="000000"/>
                </a:solidFill>
                <a:latin typeface="Times New Roman" pitchFamily="18" charset="0"/>
              </a:defRPr>
            </a:lvl1pPr>
          </a:lstStyle>
          <a:p>
            <a:pPr>
              <a:defRPr/>
            </a:pPr>
            <a:endParaRPr lang="en-US"/>
          </a:p>
        </p:txBody>
      </p:sp>
      <p:sp>
        <p:nvSpPr>
          <p:cNvPr id="2053" name="Rectangle 5"/>
          <p:cNvSpPr>
            <a:spLocks noGrp="1" noChangeArrowheads="1"/>
          </p:cNvSpPr>
          <p:nvPr>
            <p:ph type="ftr"/>
          </p:nvPr>
        </p:nvSpPr>
        <p:spPr bwMode="auto">
          <a:xfrm>
            <a:off x="0" y="9120191"/>
            <a:ext cx="3173414" cy="479425"/>
          </a:xfrm>
          <a:prstGeom prst="rect">
            <a:avLst/>
          </a:prstGeom>
          <a:noFill/>
          <a:ln w="54720">
            <a:noFill/>
            <a:round/>
            <a:headEnd/>
            <a:tailEnd/>
          </a:ln>
          <a:effectLst/>
        </p:spPr>
        <p:txBody>
          <a:bodyPr vert="horz" wrap="square" lIns="0" tIns="0" rIns="0" bIns="0" numCol="1" anchor="b" anchorCtr="0" compatLnSpc="1">
            <a:prstTxWarp prst="textNoShape">
              <a:avLst/>
            </a:prstTxWarp>
          </a:bodyPr>
          <a:lstStyle>
            <a:lvl1pPr defTabSz="457561" hangingPunct="0">
              <a:lnSpc>
                <a:spcPct val="93000"/>
              </a:lnSpc>
              <a:buClr>
                <a:srgbClr val="000000"/>
              </a:buClr>
              <a:buSzPct val="45000"/>
              <a:buFont typeface="Wingdings" pitchFamily="2" charset="2"/>
              <a:buNone/>
              <a:tabLst>
                <a:tab pos="684697" algn="l"/>
                <a:tab pos="1372684" algn="l"/>
                <a:tab pos="2057382" algn="l"/>
                <a:tab pos="2745372" algn="l"/>
              </a:tabLst>
              <a:defRPr sz="1300">
                <a:solidFill>
                  <a:srgbClr val="000000"/>
                </a:solidFill>
                <a:latin typeface="Times New Roman" pitchFamily="18" charset="0"/>
              </a:defRPr>
            </a:lvl1pPr>
          </a:lstStyle>
          <a:p>
            <a:pPr>
              <a:defRPr/>
            </a:pPr>
            <a:endParaRPr lang="en-US"/>
          </a:p>
        </p:txBody>
      </p:sp>
      <p:sp>
        <p:nvSpPr>
          <p:cNvPr id="2054" name="Rectangle 6"/>
          <p:cNvSpPr>
            <a:spLocks noGrp="1" noChangeArrowheads="1"/>
          </p:cNvSpPr>
          <p:nvPr>
            <p:ph type="sldNum"/>
          </p:nvPr>
        </p:nvSpPr>
        <p:spPr bwMode="auto">
          <a:xfrm>
            <a:off x="4140200" y="9120191"/>
            <a:ext cx="3173414" cy="479425"/>
          </a:xfrm>
          <a:prstGeom prst="rect">
            <a:avLst/>
          </a:prstGeom>
          <a:noFill/>
          <a:ln w="54720">
            <a:noFill/>
            <a:round/>
            <a:headEnd/>
            <a:tailEnd/>
          </a:ln>
          <a:effectLst/>
        </p:spPr>
        <p:txBody>
          <a:bodyPr vert="horz" wrap="square" lIns="0" tIns="0" rIns="0" bIns="0" numCol="1" anchor="b" anchorCtr="0" compatLnSpc="1">
            <a:prstTxWarp prst="textNoShape">
              <a:avLst/>
            </a:prstTxWarp>
          </a:bodyPr>
          <a:lstStyle>
            <a:lvl1pPr algn="r" defTabSz="457561" hangingPunct="0">
              <a:lnSpc>
                <a:spcPct val="93000"/>
              </a:lnSpc>
              <a:buClr>
                <a:srgbClr val="000000"/>
              </a:buClr>
              <a:buSzPct val="45000"/>
              <a:buFont typeface="Wingdings" pitchFamily="2" charset="2"/>
              <a:buNone/>
              <a:tabLst>
                <a:tab pos="684697" algn="l"/>
                <a:tab pos="1372684" algn="l"/>
                <a:tab pos="2057382" algn="l"/>
                <a:tab pos="2745372" algn="l"/>
              </a:tabLst>
              <a:defRPr sz="1300">
                <a:solidFill>
                  <a:srgbClr val="000000"/>
                </a:solidFill>
                <a:latin typeface="Times New Roman" pitchFamily="18" charset="0"/>
              </a:defRPr>
            </a:lvl1pPr>
          </a:lstStyle>
          <a:p>
            <a:pPr>
              <a:defRPr/>
            </a:pPr>
            <a:fld id="{EE6703E5-A21F-4313-BA9E-B2DFCA6C23E3}" type="slidenum">
              <a:rPr lang="en-GB"/>
              <a:pPr>
                <a:defRPr/>
              </a:pPr>
              <a:t>‹#›</a:t>
            </a:fld>
            <a:endParaRPr lang="en-GB"/>
          </a:p>
        </p:txBody>
      </p:sp>
    </p:spTree>
    <p:extLst>
      <p:ext uri="{BB962C8B-B14F-4D97-AF65-F5344CB8AC3E}">
        <p14:creationId xmlns:p14="http://schemas.microsoft.com/office/powerpoint/2010/main" xmlns="" val="400897652"/>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ＭＳ Ｐゴシック" charset="-128"/>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6"/>
          <p:cNvSpPr>
            <a:spLocks noGrp="1" noChangeArrowheads="1"/>
          </p:cNvSpPr>
          <p:nvPr>
            <p:ph type="sldNum" sz="quarter"/>
          </p:nvPr>
        </p:nvSpPr>
        <p:spPr>
          <a:noFill/>
        </p:spPr>
        <p:txBody>
          <a:bodyPr/>
          <a:lstStyle/>
          <a:p>
            <a:pPr defTabSz="456976">
              <a:tabLst>
                <a:tab pos="680704" algn="l"/>
                <a:tab pos="1369341" algn="l"/>
                <a:tab pos="2054805" algn="l"/>
                <a:tab pos="2741854" algn="l"/>
              </a:tabLst>
            </a:pPr>
            <a:fld id="{0C137A8E-DCD0-4026-8679-7DAC59B2E3EE}" type="slidenum">
              <a:rPr lang="en-GB" smtClean="0"/>
              <a:pPr defTabSz="456976">
                <a:tabLst>
                  <a:tab pos="680704" algn="l"/>
                  <a:tab pos="1369341" algn="l"/>
                  <a:tab pos="2054805" algn="l"/>
                  <a:tab pos="2741854" algn="l"/>
                </a:tabLst>
              </a:pPr>
              <a:t>1</a:t>
            </a:fld>
            <a:endParaRPr lang="en-GB" dirty="0" smtClean="0"/>
          </a:p>
        </p:txBody>
      </p:sp>
      <p:sp>
        <p:nvSpPr>
          <p:cNvPr id="35843" name="Rectangle 1"/>
          <p:cNvSpPr>
            <a:spLocks noGrp="1" noRot="1" noChangeAspect="1" noChangeArrowheads="1" noTextEdit="1"/>
          </p:cNvSpPr>
          <p:nvPr>
            <p:ph type="sldImg"/>
          </p:nvPr>
        </p:nvSpPr>
        <p:spPr>
          <a:xfrm>
            <a:off x="1257300" y="728663"/>
            <a:ext cx="4800600" cy="3600450"/>
          </a:xfrm>
          <a:solidFill>
            <a:srgbClr val="FFFFFF"/>
          </a:solidFill>
          <a:ln>
            <a:solidFill>
              <a:srgbClr val="000000"/>
            </a:solidFill>
            <a:miter lim="800000"/>
          </a:ln>
        </p:spPr>
      </p:sp>
      <p:sp>
        <p:nvSpPr>
          <p:cNvPr id="35844" name="Rectangle 2"/>
          <p:cNvSpPr>
            <a:spLocks noGrp="1" noChangeArrowheads="1"/>
          </p:cNvSpPr>
          <p:nvPr>
            <p:ph type="body" idx="1"/>
          </p:nvPr>
        </p:nvSpPr>
        <p:spPr>
          <a:xfrm>
            <a:off x="731838" y="4559303"/>
            <a:ext cx="5853112" cy="4321175"/>
          </a:xfrm>
          <a:noFill/>
          <a:ln/>
        </p:spPr>
        <p:txBody>
          <a:bodyPr wrap="none" anchor="ctr"/>
          <a:lstStyle/>
          <a:p>
            <a:endParaRPr lang="en-US" smtClean="0">
              <a:latin typeface="Times New Roman" pitchFamily="18"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C8A8533-5538-4759-B24B-7285295CFABD}"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F1D29D39-929B-47D6-9F07-C55381DFF55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5DFD001-DF5A-49ED-8BC5-7BBFC3FB44F9}"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824C882D-BA0E-4156-A3F2-6CCA4F2A597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F6F0AE7-28DD-4852-BA3E-E7905EE3F562}"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5E97BA52-FCD2-45E7-A9BF-0C63A4B2FF7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ED042CA-B8CD-41D9-8949-D03C1566A0E3}"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F0380607-37F1-48F1-8925-DA1C269E8EF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8F0B157-99C1-4433-B83A-B82C44B5479D}"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017C474C-46B2-4446-BA07-B1E887D7E7B0}"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CFD56CB-245D-4A10-8A5C-92A415482CCA}"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B0462919-9C21-4FD6-9997-562236006DD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F3DF5EE-C6D4-4B1E-92E0-D20E05AE8C1C}"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2425F226-6A3A-4E06-99F4-9A0F29AB9F8A}"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64AABD7-C966-40EA-9470-64EDB373436E}" type="datetime1">
              <a:rPr lang="en-US"/>
              <a:pPr>
                <a:defRPr/>
              </a:pPr>
              <a:t>1/31/2013</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71DE3DD5-0851-4F4F-8B79-CE1028EA4C67}"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EF71528-2F75-40B3-83AB-5E0C7F5FFE00}" type="datetime1">
              <a:rPr lang="en-US"/>
              <a:pPr>
                <a:defRPr/>
              </a:pPr>
              <a:t>1/31/2013</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5BB7CE04-270F-489C-8609-BD36C52103E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CF8B1DD-2EEB-4C92-A939-6E15ED568C0A}" type="datetime1">
              <a:rPr lang="en-US"/>
              <a:pPr>
                <a:defRPr/>
              </a:pPr>
              <a:t>1/31/2013</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54553FF5-46BB-4294-AE5B-96801AF98162}"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6042173-893D-43B8-953F-46F57DCD2CB1}"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9635EA9B-512A-4AF6-A1FD-0DBF8A24861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2B2D772-0122-45E8-9279-27AD1ACB66F5}"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D1C6AEA6-42C7-4650-B746-966DF6EC9BD7}"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28E7923-3BD9-4E2C-AE2B-C103004F0883}"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A15B6617-A612-4062-BE23-203378EC98B7}"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E1BDA36-4BE0-4353-AAC4-0131C4D69FDB}"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3F7FA396-2E9F-423F-9BC1-B3A4D95062A2}"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2DCED28-C685-4939-A5D5-27F99889AF6E}"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0EDA231E-3063-4692-B6D4-1D3D91F98C36}"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1AEE209-7275-4909-97D1-F8A0D95EA75C}"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6F91E322-F0BB-4838-9F63-EA2CAAE09B93}"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FCEA9BE-16EF-489E-BF20-57B585EC6CC9}"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64E539CF-4739-4542-A10F-6B52583B52EF}"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70990B6-74C3-4125-8F0F-2C933149C71B}"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078E3A25-ABD4-406C-921E-0CAE11307A11}"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5B68C61-A4FA-4602-8348-0356D25F60A7}"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3D55FCEB-737C-4861-AE0F-6165CC74C68B}"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E000D1B-60A9-4757-876A-FFBF061455A1}" type="datetime1">
              <a:rPr lang="en-US"/>
              <a:pPr>
                <a:defRPr/>
              </a:pPr>
              <a:t>1/31/2013</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6ADA9942-232C-4926-BADB-CDF670E440D8}"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22CA543-36D1-482B-A6B0-8C3E0820FA1B}" type="datetime1">
              <a:rPr lang="en-US"/>
              <a:pPr>
                <a:defRPr/>
              </a:pPr>
              <a:t>1/31/2013</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B0B76DA8-8693-4B28-B910-D6DD04FCC1E1}"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E94DB5A-AD82-43C4-97F9-539A7A86B068}" type="datetime1">
              <a:rPr lang="en-US"/>
              <a:pPr>
                <a:defRPr/>
              </a:pPr>
              <a:t>1/31/2013</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01C7F81A-DF60-4D16-865A-3A33A62465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42EAB87-838F-438F-A3CF-FC5CD66EB65C}"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6369FE96-4C50-4285-9E4E-F42E734AF1E4}"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B34E17-700E-40E7-83AE-664FDDCCB4AC}"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FA20C0D1-6E3E-472C-AEE1-64D973207D77}"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48B8E3B-C21E-43E0-B284-FCB59AA662D1}"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7651AA86-94FB-44EB-82C9-7716D904A8F5}"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96CE7DA-F81F-4ED0-827C-311EF0D810C4}"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545D3A46-114A-4AC1-9A9D-A12BBCC1966F}"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32D3DC3-E015-46ED-85A6-ABF7C5FE13F1}"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946B850B-2489-4CB1-A1EC-995AFD52B975}"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6A09B26-E0FC-40AE-902A-28747004F551}"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C153E78E-8BD0-4625-9C22-F59FBA683C98}"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A8D9BA3-C815-46C5-8537-EB5659753393}"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87AB2595-7489-4763-8ADA-B5EE6F5EAA2F}"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F65FAA4-AE56-406D-A66B-666E6023E096}"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F5CB87D8-701F-416A-8323-77B07D210D03}"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0F81480-BFB3-4DDE-90CB-E57E0443E987}"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3D675CBD-E781-4854-A4A8-CCC5BD2D21F3}"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64D003F-A569-490B-8E1A-16CC19E2F27E}" type="datetime1">
              <a:rPr lang="en-US"/>
              <a:pPr>
                <a:defRPr/>
              </a:pPr>
              <a:t>1/31/2013</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85DD51AA-89A7-4D93-93B2-B313D917BACD}"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F9D87FF-43A9-4947-B646-01BBB80BF1A4}" type="datetime1">
              <a:rPr lang="en-US"/>
              <a:pPr>
                <a:defRPr/>
              </a:pPr>
              <a:t>1/31/2013</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671526D9-F268-4FBB-8041-B6F369E1ABE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52FC324-FA63-48F7-87F3-755973C2A6EE}"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9FE40098-0EFE-4E55-9AF4-9BECC105AFB1}"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73EEF30-4D1C-473C-A9C2-E2E15F758D89}" type="datetime1">
              <a:rPr lang="en-US"/>
              <a:pPr>
                <a:defRPr/>
              </a:pPr>
              <a:t>1/31/2013</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F833CF39-4DA2-41D0-91FF-0E5EE6338EE6}"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9203CE4-0665-4827-A05B-586F539067A6}"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CC25DA87-D9B2-4A0B-ACAD-A7263E500396}"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8F34C9D-9DC9-447E-B9D7-AD3799284B23}"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294FC467-D2A4-4587-BFD3-35FED9BBF379}"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D79E979-A7A0-4DFD-8016-FAA76B28996F}"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DED656D5-3B46-4F42-8E53-4A737C0415D8}"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8172033-AE60-4856-97CF-28E50271BBE1}" type="datetime1">
              <a:rPr lang="en-US"/>
              <a:pPr>
                <a:defRPr/>
              </a:pPr>
              <a:t>1/31/2013</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5C8B727F-B332-4C9F-93EC-2F16F7EAC258}"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Line 8"/>
          <p:cNvSpPr>
            <a:spLocks noChangeShapeType="1"/>
          </p:cNvSpPr>
          <p:nvPr/>
        </p:nvSpPr>
        <p:spPr bwMode="auto">
          <a:xfrm>
            <a:off x="2527300" y="687388"/>
            <a:ext cx="5257800" cy="1587"/>
          </a:xfrm>
          <a:prstGeom prst="line">
            <a:avLst/>
          </a:prstGeom>
          <a:noFill/>
          <a:ln w="54720">
            <a:solidFill>
              <a:srgbClr val="FF950E"/>
            </a:solidFill>
            <a:round/>
            <a:headEnd/>
            <a:tailEnd/>
          </a:ln>
          <a:effectLst/>
        </p:spPr>
        <p:txBody>
          <a:bodyPr/>
          <a:lstStyle/>
          <a:p>
            <a:pPr hangingPunct="0">
              <a:buClr>
                <a:srgbClr val="000000"/>
              </a:buClr>
              <a:buSzPct val="45000"/>
              <a:buFont typeface="Wingdings" charset="2"/>
              <a:buNone/>
              <a:defRPr/>
            </a:pPr>
            <a:endParaRPr lang="en-US">
              <a:ea typeface="+mn-ea"/>
            </a:endParaRPr>
          </a:p>
        </p:txBody>
      </p:sp>
      <p:sp>
        <p:nvSpPr>
          <p:cNvPr id="3" name="Line 9"/>
          <p:cNvSpPr>
            <a:spLocks noChangeShapeType="1"/>
          </p:cNvSpPr>
          <p:nvPr/>
        </p:nvSpPr>
        <p:spPr bwMode="auto">
          <a:xfrm>
            <a:off x="498475" y="6811963"/>
            <a:ext cx="9102725" cy="1587"/>
          </a:xfrm>
          <a:prstGeom prst="line">
            <a:avLst/>
          </a:prstGeom>
          <a:noFill/>
          <a:ln w="54720">
            <a:solidFill>
              <a:srgbClr val="FF950E"/>
            </a:solidFill>
            <a:round/>
            <a:headEnd/>
            <a:tailEnd/>
          </a:ln>
          <a:effectLst/>
        </p:spPr>
        <p:txBody>
          <a:bodyPr/>
          <a:lstStyle/>
          <a:p>
            <a:pPr hangingPunct="0">
              <a:buClr>
                <a:srgbClr val="000000"/>
              </a:buClr>
              <a:buSzPct val="45000"/>
              <a:buFont typeface="Wingdings" charset="2"/>
              <a:buNone/>
              <a:defRPr/>
            </a:pPr>
            <a:endParaRPr lang="en-US">
              <a:ea typeface="+mn-ea"/>
            </a:endParaRPr>
          </a:p>
        </p:txBody>
      </p:sp>
      <p:pic>
        <p:nvPicPr>
          <p:cNvPr id="4" name="Picture 9" descr="UTSAGifBlue.gif"/>
          <p:cNvPicPr>
            <a:picLocks noChangeAspect="1"/>
          </p:cNvPicPr>
          <p:nvPr userDrawn="1"/>
        </p:nvPicPr>
        <p:blipFill>
          <a:blip r:embed="rId2" cstate="print"/>
          <a:srcRect/>
          <a:stretch>
            <a:fillRect/>
          </a:stretch>
        </p:blipFill>
        <p:spPr bwMode="auto">
          <a:xfrm>
            <a:off x="8447088" y="304800"/>
            <a:ext cx="1444625" cy="473075"/>
          </a:xfrm>
          <a:prstGeom prst="rect">
            <a:avLst/>
          </a:prstGeom>
          <a:noFill/>
          <a:ln w="9525">
            <a:noFill/>
            <a:miter lim="800000"/>
            <a:headEnd/>
            <a:tailEnd/>
          </a:ln>
        </p:spPr>
      </p:pic>
      <p:pic>
        <p:nvPicPr>
          <p:cNvPr id="5" name="Picture 13" descr="ICS_Medium.png"/>
          <p:cNvPicPr>
            <a:picLocks noChangeAspect="1"/>
          </p:cNvPicPr>
          <p:nvPr userDrawn="1"/>
        </p:nvPicPr>
        <p:blipFill>
          <a:blip r:embed="rId3" cstate="print"/>
          <a:srcRect/>
          <a:stretch>
            <a:fillRect/>
          </a:stretch>
        </p:blipFill>
        <p:spPr bwMode="auto">
          <a:xfrm>
            <a:off x="449263" y="0"/>
            <a:ext cx="1479550" cy="919163"/>
          </a:xfrm>
          <a:prstGeom prst="rect">
            <a:avLst/>
          </a:prstGeom>
          <a:noFill/>
          <a:ln w="9525">
            <a:noFill/>
            <a:miter lim="800000"/>
            <a:headEnd/>
            <a:tailEnd/>
          </a:ln>
        </p:spPr>
      </p:pic>
      <p:sp>
        <p:nvSpPr>
          <p:cNvPr id="6" name="Rectangle 3"/>
          <p:cNvSpPr>
            <a:spLocks noGrp="1" noChangeArrowheads="1"/>
          </p:cNvSpPr>
          <p:nvPr>
            <p:ph type="dt" idx="10"/>
          </p:nvPr>
        </p:nvSpPr>
        <p:spPr/>
        <p:txBody>
          <a:bodyPr/>
          <a:lstStyle>
            <a:lvl1pPr>
              <a:defRPr/>
            </a:lvl1pPr>
          </a:lstStyle>
          <a:p>
            <a:pPr>
              <a:defRPr/>
            </a:pPr>
            <a:fld id="{49C0AC0B-A916-4877-ADE0-E50404926DAE}" type="datetime1">
              <a:rPr lang="en-US"/>
              <a:pPr>
                <a:defRPr/>
              </a:pPr>
              <a:t>1/31/2013</a:t>
            </a:fld>
            <a:r>
              <a:rPr lang="en-US"/>
              <a:t>© Ravi  Sandhu</a:t>
            </a:r>
            <a:endParaRPr lang="en-GB"/>
          </a:p>
        </p:txBody>
      </p:sp>
      <p:sp>
        <p:nvSpPr>
          <p:cNvPr id="7" name="Rectangle 4"/>
          <p:cNvSpPr>
            <a:spLocks noGrp="1" noChangeArrowheads="1"/>
          </p:cNvSpPr>
          <p:nvPr>
            <p:ph type="ftr" idx="11"/>
          </p:nvPr>
        </p:nvSpPr>
        <p:spPr/>
        <p:txBody>
          <a:bodyPr/>
          <a:lstStyle>
            <a:lvl1pPr>
              <a:defRPr/>
            </a:lvl1pPr>
          </a:lstStyle>
          <a:p>
            <a:pPr>
              <a:defRPr/>
            </a:pPr>
            <a:r>
              <a:rPr lang="en-US"/>
              <a:t>World-Leading Research with Real-World Impact!</a:t>
            </a:r>
          </a:p>
        </p:txBody>
      </p:sp>
      <p:sp>
        <p:nvSpPr>
          <p:cNvPr id="8" name="Rectangle 5"/>
          <p:cNvSpPr>
            <a:spLocks noGrp="1" noChangeArrowheads="1"/>
          </p:cNvSpPr>
          <p:nvPr>
            <p:ph type="sldNum" idx="12"/>
          </p:nvPr>
        </p:nvSpPr>
        <p:spPr/>
        <p:txBody>
          <a:bodyPr/>
          <a:lstStyle>
            <a:lvl1pPr>
              <a:defRPr/>
            </a:lvl1pPr>
          </a:lstStyle>
          <a:p>
            <a:pPr>
              <a:defRPr/>
            </a:pPr>
            <a:fld id="{BB4D5EB0-CF48-4948-8478-82307DB621F4}"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921FEAC-EFBC-4F59-9ED1-883C63297C14}" type="datetime1">
              <a:rPr lang="en-US"/>
              <a:pPr>
                <a:defRPr/>
              </a:pPr>
              <a:t>1/31/2013</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DAD4BB1D-2AFD-4006-B095-647BD40C734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99BC112-D9B6-4B9C-86C3-4D8E2649AA72}" type="datetime1">
              <a:rPr lang="en-US"/>
              <a:pPr>
                <a:defRPr/>
              </a:pPr>
              <a:t>1/31/2013</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7C25EB1F-37DE-4C51-9E66-337583CBBE0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9E95961-C4CA-42E6-96F8-89428B0DC235}" type="datetime1">
              <a:rPr lang="en-US"/>
              <a:pPr>
                <a:defRPr/>
              </a:pPr>
              <a:t>1/31/2013</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3C28F701-7412-4176-B81B-535EC073A9F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9DD9104-C032-4CBE-8F37-8867382B493F}"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AEF7894E-BB77-4D63-A5EA-B83339D01D0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A92EC7E-925E-4441-B13E-B43806856169}" type="datetime1">
              <a:rPr lang="en-US"/>
              <a:pPr>
                <a:defRPr/>
              </a:pPr>
              <a:t>1/31/2013</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68920E3F-7349-4CB6-9CDC-27BB8E8AD55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jpeg"/></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04825" y="303213"/>
            <a:ext cx="9072563" cy="12588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504825" y="1763713"/>
            <a:ext cx="9072563" cy="4989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4825" y="7007225"/>
            <a:ext cx="2351088" cy="401638"/>
          </a:xfrm>
          <a:prstGeom prst="rect">
            <a:avLst/>
          </a:prstGeom>
        </p:spPr>
        <p:txBody>
          <a:bodyPr vert="horz" wrap="square" lIns="91440" tIns="45720" rIns="91440" bIns="45720" numCol="1" anchor="ctr" anchorCtr="0" compatLnSpc="1">
            <a:prstTxWarp prst="textNoShape">
              <a:avLst/>
            </a:prstTxWarp>
          </a:bodyPr>
          <a:lstStyle>
            <a:lvl1pP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58642E3D-FE0C-4A26-BB08-3B273E1EEAC9}" type="datetime1">
              <a:rPr lang="en-US"/>
              <a:pPr>
                <a:defRPr/>
              </a:pPr>
              <a:t>1/31/2013</a:t>
            </a:fld>
            <a:r>
              <a:rPr lang="en-US"/>
              <a:t>© Ravi  Sandhu</a:t>
            </a:r>
          </a:p>
        </p:txBody>
      </p:sp>
      <p:sp>
        <p:nvSpPr>
          <p:cNvPr id="5" name="Footer Placeholder 4"/>
          <p:cNvSpPr>
            <a:spLocks noGrp="1"/>
          </p:cNvSpPr>
          <p:nvPr>
            <p:ph type="ftr" sz="quarter" idx="3"/>
          </p:nvPr>
        </p:nvSpPr>
        <p:spPr>
          <a:xfrm>
            <a:off x="3444875" y="7007225"/>
            <a:ext cx="3190875" cy="401638"/>
          </a:xfrm>
          <a:prstGeom prst="rect">
            <a:avLst/>
          </a:prstGeom>
        </p:spPr>
        <p:txBody>
          <a:bodyPr vert="horz" wrap="square" lIns="91440" tIns="45720" rIns="91440" bIns="45720" numCol="1" anchor="ctr" anchorCtr="0" compatLnSpc="1">
            <a:prstTxWarp prst="textNoShape">
              <a:avLst/>
            </a:prstTxWarp>
          </a:bodyPr>
          <a:lstStyle>
            <a:lvl1pPr algn="ctr" hangingPunct="0">
              <a:buClr>
                <a:srgbClr val="000000"/>
              </a:buClr>
              <a:buSzPct val="45000"/>
              <a:buFont typeface="Wingdings" pitchFamily="2" charset="2"/>
              <a:buNone/>
              <a:defRPr sz="1200">
                <a:solidFill>
                  <a:srgbClr val="898989"/>
                </a:solidFill>
                <a:latin typeface="Arial" pitchFamily="34" charset="0"/>
              </a:defRPr>
            </a:lvl1pPr>
          </a:lstStyle>
          <a:p>
            <a:pPr>
              <a:defRPr/>
            </a:pPr>
            <a:r>
              <a:rPr lang="en-US"/>
              <a:t>World-Leading Research with Real-World Impact!</a:t>
            </a:r>
          </a:p>
        </p:txBody>
      </p:sp>
      <p:sp>
        <p:nvSpPr>
          <p:cNvPr id="6"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3A962563-6407-4E9B-88F1-1AD04C99F4E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42" r:id="rId1"/>
    <p:sldLayoutId id="2147484343" r:id="rId2"/>
    <p:sldLayoutId id="2147484344" r:id="rId3"/>
    <p:sldLayoutId id="2147484345" r:id="rId4"/>
    <p:sldLayoutId id="2147484346" r:id="rId5"/>
    <p:sldLayoutId id="2147484347" r:id="rId6"/>
    <p:sldLayoutId id="2147484348" r:id="rId7"/>
    <p:sldLayoutId id="2147484349" r:id="rId8"/>
    <p:sldLayoutId id="2147484350" r:id="rId9"/>
    <p:sldLayoutId id="2147484351" r:id="rId10"/>
    <p:sldLayoutId id="2147484352"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504825" y="303213"/>
            <a:ext cx="9072563" cy="12588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504825" y="1763713"/>
            <a:ext cx="9072563" cy="4989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4825" y="7007225"/>
            <a:ext cx="2351088" cy="401638"/>
          </a:xfrm>
          <a:prstGeom prst="rect">
            <a:avLst/>
          </a:prstGeom>
        </p:spPr>
        <p:txBody>
          <a:bodyPr vert="horz" wrap="square" lIns="91440" tIns="45720" rIns="91440" bIns="45720" numCol="1" anchor="ctr" anchorCtr="0" compatLnSpc="1">
            <a:prstTxWarp prst="textNoShape">
              <a:avLst/>
            </a:prstTxWarp>
          </a:bodyPr>
          <a:lstStyle>
            <a:lvl1pP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474FC442-BB0D-4A0D-884B-021EE3E35A59}" type="datetime1">
              <a:rPr lang="en-US"/>
              <a:pPr>
                <a:defRPr/>
              </a:pPr>
              <a:t>1/31/2013</a:t>
            </a:fld>
            <a:r>
              <a:rPr lang="en-US"/>
              <a:t>© Ravi  Sandhu</a:t>
            </a:r>
          </a:p>
        </p:txBody>
      </p:sp>
      <p:sp>
        <p:nvSpPr>
          <p:cNvPr id="5" name="Footer Placeholder 4"/>
          <p:cNvSpPr>
            <a:spLocks noGrp="1"/>
          </p:cNvSpPr>
          <p:nvPr>
            <p:ph type="ftr" sz="quarter" idx="3"/>
          </p:nvPr>
        </p:nvSpPr>
        <p:spPr>
          <a:xfrm>
            <a:off x="3444875" y="7007225"/>
            <a:ext cx="3190875" cy="401638"/>
          </a:xfrm>
          <a:prstGeom prst="rect">
            <a:avLst/>
          </a:prstGeom>
        </p:spPr>
        <p:txBody>
          <a:bodyPr vert="horz" wrap="square" lIns="91440" tIns="45720" rIns="91440" bIns="45720" numCol="1" anchor="ctr" anchorCtr="0" compatLnSpc="1">
            <a:prstTxWarp prst="textNoShape">
              <a:avLst/>
            </a:prstTxWarp>
          </a:bodyPr>
          <a:lstStyle>
            <a:lvl1pPr algn="ctr" hangingPunct="0">
              <a:buClr>
                <a:srgbClr val="000000"/>
              </a:buClr>
              <a:buSzPct val="45000"/>
              <a:buFont typeface="Wingdings" pitchFamily="2" charset="2"/>
              <a:buNone/>
              <a:defRPr sz="1200">
                <a:solidFill>
                  <a:srgbClr val="898989"/>
                </a:solidFill>
                <a:latin typeface="Arial" pitchFamily="34" charset="0"/>
              </a:defRPr>
            </a:lvl1pPr>
          </a:lstStyle>
          <a:p>
            <a:pPr>
              <a:defRPr/>
            </a:pPr>
            <a:r>
              <a:rPr lang="en-US"/>
              <a:t>World-Leading Research with Real-World Impact!</a:t>
            </a:r>
          </a:p>
        </p:txBody>
      </p:sp>
      <p:sp>
        <p:nvSpPr>
          <p:cNvPr id="6"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E32EDE55-3144-4269-9BDB-65928EBB12A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53" r:id="rId1"/>
    <p:sldLayoutId id="2147484354" r:id="rId2"/>
    <p:sldLayoutId id="2147484355" r:id="rId3"/>
    <p:sldLayoutId id="2147484356" r:id="rId4"/>
    <p:sldLayoutId id="2147484357" r:id="rId5"/>
    <p:sldLayoutId id="2147484358" r:id="rId6"/>
    <p:sldLayoutId id="2147484359" r:id="rId7"/>
    <p:sldLayoutId id="2147484360" r:id="rId8"/>
    <p:sldLayoutId id="2147484361" r:id="rId9"/>
    <p:sldLayoutId id="2147484362" r:id="rId10"/>
    <p:sldLayoutId id="2147484363"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504825" y="303213"/>
            <a:ext cx="9072563" cy="12588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504825" y="1763713"/>
            <a:ext cx="9072563" cy="4989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4825" y="7007225"/>
            <a:ext cx="2351088" cy="401638"/>
          </a:xfrm>
          <a:prstGeom prst="rect">
            <a:avLst/>
          </a:prstGeom>
        </p:spPr>
        <p:txBody>
          <a:bodyPr vert="horz" wrap="square" lIns="91440" tIns="45720" rIns="91440" bIns="45720" numCol="1" anchor="ctr" anchorCtr="0" compatLnSpc="1">
            <a:prstTxWarp prst="textNoShape">
              <a:avLst/>
            </a:prstTxWarp>
          </a:bodyPr>
          <a:lstStyle>
            <a:lvl1pP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D53CCD91-9A9B-449B-AA0D-FBBFCB6024C2}" type="datetime1">
              <a:rPr lang="en-US"/>
              <a:pPr>
                <a:defRPr/>
              </a:pPr>
              <a:t>1/31/2013</a:t>
            </a:fld>
            <a:r>
              <a:rPr lang="en-US"/>
              <a:t>© Ravi  Sandhu</a:t>
            </a:r>
          </a:p>
        </p:txBody>
      </p:sp>
      <p:sp>
        <p:nvSpPr>
          <p:cNvPr id="5" name="Footer Placeholder 4"/>
          <p:cNvSpPr>
            <a:spLocks noGrp="1"/>
          </p:cNvSpPr>
          <p:nvPr>
            <p:ph type="ftr" sz="quarter" idx="3"/>
          </p:nvPr>
        </p:nvSpPr>
        <p:spPr>
          <a:xfrm>
            <a:off x="3444875" y="7007225"/>
            <a:ext cx="3190875" cy="401638"/>
          </a:xfrm>
          <a:prstGeom prst="rect">
            <a:avLst/>
          </a:prstGeom>
        </p:spPr>
        <p:txBody>
          <a:bodyPr vert="horz" wrap="square" lIns="91440" tIns="45720" rIns="91440" bIns="45720" numCol="1" anchor="ctr" anchorCtr="0" compatLnSpc="1">
            <a:prstTxWarp prst="textNoShape">
              <a:avLst/>
            </a:prstTxWarp>
          </a:bodyPr>
          <a:lstStyle>
            <a:lvl1pPr algn="ctr" hangingPunct="0">
              <a:buClr>
                <a:srgbClr val="000000"/>
              </a:buClr>
              <a:buSzPct val="45000"/>
              <a:buFont typeface="Wingdings" pitchFamily="2" charset="2"/>
              <a:buNone/>
              <a:defRPr sz="1200">
                <a:solidFill>
                  <a:srgbClr val="898989"/>
                </a:solidFill>
                <a:latin typeface="Arial" pitchFamily="34" charset="0"/>
              </a:defRPr>
            </a:lvl1pPr>
          </a:lstStyle>
          <a:p>
            <a:pPr>
              <a:defRPr/>
            </a:pPr>
            <a:r>
              <a:rPr lang="en-US"/>
              <a:t>World-Leading Research with Real-World Impact!</a:t>
            </a:r>
          </a:p>
        </p:txBody>
      </p:sp>
      <p:sp>
        <p:nvSpPr>
          <p:cNvPr id="6"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BB840911-77F9-430E-9286-9CE0CF8B5DA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64" r:id="rId1"/>
    <p:sldLayoutId id="2147484365" r:id="rId2"/>
    <p:sldLayoutId id="2147484366" r:id="rId3"/>
    <p:sldLayoutId id="2147484367" r:id="rId4"/>
    <p:sldLayoutId id="2147484368" r:id="rId5"/>
    <p:sldLayoutId id="2147484369" r:id="rId6"/>
    <p:sldLayoutId id="2147484370" r:id="rId7"/>
    <p:sldLayoutId id="2147484371" r:id="rId8"/>
    <p:sldLayoutId id="2147484372" r:id="rId9"/>
    <p:sldLayoutId id="2147484373" r:id="rId10"/>
    <p:sldLayoutId id="2147484374"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2690813" y="57150"/>
            <a:ext cx="4721225" cy="690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504825" y="1204913"/>
            <a:ext cx="9072563" cy="53197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levelv</a:t>
            </a:r>
          </a:p>
        </p:txBody>
      </p:sp>
      <p:sp>
        <p:nvSpPr>
          <p:cNvPr id="4" name="Date Placeholder 3"/>
          <p:cNvSpPr>
            <a:spLocks noGrp="1"/>
          </p:cNvSpPr>
          <p:nvPr>
            <p:ph type="dt" sz="half" idx="2"/>
          </p:nvPr>
        </p:nvSpPr>
        <p:spPr>
          <a:xfrm>
            <a:off x="504825" y="6980238"/>
            <a:ext cx="2351088" cy="401637"/>
          </a:xfrm>
          <a:prstGeom prst="rect">
            <a:avLst/>
          </a:prstGeom>
        </p:spPr>
        <p:txBody>
          <a:bodyPr vert="horz" wrap="square" lIns="91440" tIns="45720" rIns="91440" bIns="45720" numCol="1" anchor="ctr" anchorCtr="0" compatLnSpc="1">
            <a:prstTxWarp prst="textNoShape">
              <a:avLst/>
            </a:prstTxWarp>
          </a:bodyPr>
          <a:lstStyle>
            <a:lvl1pP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2E6E2357-4B04-4F99-AF83-0C6F0A23AA75}" type="datetime1">
              <a:rPr lang="en-US"/>
              <a:pPr>
                <a:defRPr/>
              </a:pPr>
              <a:t>1/31/2013</a:t>
            </a:fld>
            <a:endParaRPr lang="en-US"/>
          </a:p>
        </p:txBody>
      </p:sp>
      <p:sp>
        <p:nvSpPr>
          <p:cNvPr id="5" name="Footer Placeholder 4"/>
          <p:cNvSpPr>
            <a:spLocks noGrp="1"/>
          </p:cNvSpPr>
          <p:nvPr>
            <p:ph type="ftr" sz="quarter" idx="3"/>
          </p:nvPr>
        </p:nvSpPr>
        <p:spPr>
          <a:xfrm>
            <a:off x="3314700" y="7007225"/>
            <a:ext cx="3321050" cy="401638"/>
          </a:xfrm>
          <a:prstGeom prst="rect">
            <a:avLst/>
          </a:prstGeom>
        </p:spPr>
        <p:txBody>
          <a:bodyPr vert="horz" wrap="square" lIns="91440" tIns="45720" rIns="91440" bIns="45720" numCol="1" anchor="ctr" anchorCtr="0" compatLnSpc="1">
            <a:prstTxWarp prst="textNoShape">
              <a:avLst/>
            </a:prstTxWarp>
          </a:bodyPr>
          <a:lstStyle>
            <a:lvl1pPr algn="ctr" hangingPunct="0">
              <a:buClr>
                <a:srgbClr val="000000"/>
              </a:buClr>
              <a:buSzPct val="45000"/>
              <a:buFont typeface="Wingdings" pitchFamily="2" charset="2"/>
              <a:buNone/>
              <a:defRPr sz="1200">
                <a:solidFill>
                  <a:srgbClr val="898989"/>
                </a:solidFill>
                <a:latin typeface="Arial" pitchFamily="34" charset="0"/>
              </a:defRPr>
            </a:lvl1pPr>
          </a:lstStyle>
          <a:p>
            <a:pPr>
              <a:defRPr/>
            </a:pPr>
            <a:r>
              <a:rPr lang="en-US"/>
              <a:t>World-Leading Research with Real-World Impact!</a:t>
            </a:r>
          </a:p>
        </p:txBody>
      </p:sp>
      <p:pic>
        <p:nvPicPr>
          <p:cNvPr id="4102" name="Picture 9" descr="UTSAGifBlue.gif"/>
          <p:cNvPicPr>
            <a:picLocks noChangeAspect="1"/>
          </p:cNvPicPr>
          <p:nvPr userDrawn="1"/>
        </p:nvPicPr>
        <p:blipFill>
          <a:blip r:embed="rId13" cstate="print"/>
          <a:srcRect/>
          <a:stretch>
            <a:fillRect/>
          </a:stretch>
        </p:blipFill>
        <p:spPr bwMode="auto">
          <a:xfrm>
            <a:off x="8447088" y="304800"/>
            <a:ext cx="1444625" cy="473075"/>
          </a:xfrm>
          <a:prstGeom prst="rect">
            <a:avLst/>
          </a:prstGeom>
          <a:noFill/>
          <a:ln w="9525">
            <a:noFill/>
            <a:miter lim="800000"/>
            <a:headEnd/>
            <a:tailEnd/>
          </a:ln>
        </p:spPr>
      </p:pic>
      <p:pic>
        <p:nvPicPr>
          <p:cNvPr id="4103" name="Picture 9" descr="2010-02-17 ICS Master Logo.jpg"/>
          <p:cNvPicPr>
            <a:picLocks noChangeAspect="1"/>
          </p:cNvPicPr>
          <p:nvPr userDrawn="1"/>
        </p:nvPicPr>
        <p:blipFill>
          <a:blip r:embed="rId14" cstate="print"/>
          <a:srcRect/>
          <a:stretch>
            <a:fillRect/>
          </a:stretch>
        </p:blipFill>
        <p:spPr bwMode="auto">
          <a:xfrm>
            <a:off x="288925" y="233363"/>
            <a:ext cx="1790700" cy="596900"/>
          </a:xfrm>
          <a:prstGeom prst="rect">
            <a:avLst/>
          </a:prstGeom>
          <a:noFill/>
          <a:ln w="9525">
            <a:noFill/>
            <a:miter lim="800000"/>
            <a:headEnd/>
            <a:tailEnd/>
          </a:ln>
        </p:spPr>
      </p:pic>
      <p:sp>
        <p:nvSpPr>
          <p:cNvPr id="9" name="Line 8"/>
          <p:cNvSpPr>
            <a:spLocks noChangeShapeType="1"/>
          </p:cNvSpPr>
          <p:nvPr userDrawn="1"/>
        </p:nvSpPr>
        <p:spPr bwMode="auto">
          <a:xfrm>
            <a:off x="2527300" y="828675"/>
            <a:ext cx="5257800" cy="1588"/>
          </a:xfrm>
          <a:prstGeom prst="line">
            <a:avLst/>
          </a:prstGeom>
          <a:noFill/>
          <a:ln w="54720">
            <a:solidFill>
              <a:srgbClr val="FF950E"/>
            </a:solidFill>
            <a:round/>
            <a:headEnd/>
            <a:tailEnd/>
          </a:ln>
          <a:effectLst/>
        </p:spPr>
        <p:txBody>
          <a:bodyPr/>
          <a:lstStyle/>
          <a:p>
            <a:pPr hangingPunct="0">
              <a:buClr>
                <a:srgbClr val="000000"/>
              </a:buClr>
              <a:buSzPct val="45000"/>
              <a:buFont typeface="Wingdings" charset="2"/>
              <a:buNone/>
              <a:defRPr/>
            </a:pPr>
            <a:endParaRPr lang="en-US">
              <a:ea typeface="+mn-ea"/>
            </a:endParaRPr>
          </a:p>
        </p:txBody>
      </p:sp>
      <p:sp>
        <p:nvSpPr>
          <p:cNvPr id="10" name="Line 9"/>
          <p:cNvSpPr>
            <a:spLocks noChangeShapeType="1"/>
          </p:cNvSpPr>
          <p:nvPr userDrawn="1"/>
        </p:nvSpPr>
        <p:spPr bwMode="auto">
          <a:xfrm>
            <a:off x="498475" y="6811963"/>
            <a:ext cx="9102725" cy="1587"/>
          </a:xfrm>
          <a:prstGeom prst="line">
            <a:avLst/>
          </a:prstGeom>
          <a:noFill/>
          <a:ln w="54720">
            <a:solidFill>
              <a:srgbClr val="FF950E"/>
            </a:solidFill>
            <a:round/>
            <a:headEnd/>
            <a:tailEnd/>
          </a:ln>
          <a:effectLst/>
        </p:spPr>
        <p:txBody>
          <a:bodyPr/>
          <a:lstStyle/>
          <a:p>
            <a:pPr hangingPunct="0">
              <a:buClr>
                <a:srgbClr val="000000"/>
              </a:buClr>
              <a:buSzPct val="45000"/>
              <a:buFont typeface="Wingdings" charset="2"/>
              <a:buNone/>
              <a:defRPr/>
            </a:pPr>
            <a:endParaRPr lang="en-US">
              <a:ea typeface="+mn-ea"/>
            </a:endParaRPr>
          </a:p>
        </p:txBody>
      </p:sp>
      <p:sp>
        <p:nvSpPr>
          <p:cNvPr id="13"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23B8BEDD-5D90-4C8F-A080-7865D9DB29B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75" r:id="rId1"/>
    <p:sldLayoutId id="2147484376" r:id="rId2"/>
    <p:sldLayoutId id="2147484377" r:id="rId3"/>
    <p:sldLayoutId id="2147484378" r:id="rId4"/>
    <p:sldLayoutId id="2147484379" r:id="rId5"/>
    <p:sldLayoutId id="2147484380" r:id="rId6"/>
    <p:sldLayoutId id="2147484381" r:id="rId7"/>
    <p:sldLayoutId id="2147484382" r:id="rId8"/>
    <p:sldLayoutId id="2147484383" r:id="rId9"/>
    <p:sldLayoutId id="2147484384" r:id="rId10"/>
    <p:sldLayoutId id="2147484385" r:id="rId11"/>
  </p:sldLayoutIdLst>
  <p:hf hdr="0" ftr="0" dt="0"/>
  <p:txStyles>
    <p:titleStyle>
      <a:lvl1pPr algn="ctr" rtl="0" eaLnBrk="0" fontAlgn="base" hangingPunct="0">
        <a:spcBef>
          <a:spcPct val="0"/>
        </a:spcBef>
        <a:spcAft>
          <a:spcPct val="0"/>
        </a:spcAft>
        <a:defRPr sz="32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Wingdings" pitchFamily="2" charset="2"/>
        <a:buChar char="Ø"/>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Wingdings" pitchFamily="2" charset="2"/>
        <a:buChar char="v"/>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Courier New" pitchFamily="49" charset="0"/>
        <a:buChar char="o"/>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Wingdings" pitchFamily="2" charset="2"/>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bwMode="auto">
          <a:xfrm>
            <a:off x="4343400" y="0"/>
            <a:ext cx="5197475" cy="684213"/>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smtClean="0"/>
              <a:t>C</a:t>
            </a:r>
          </a:p>
        </p:txBody>
      </p:sp>
      <p:sp>
        <p:nvSpPr>
          <p:cNvPr id="5123" name="Rectangle 2"/>
          <p:cNvSpPr>
            <a:spLocks noGrp="1" noChangeArrowheads="1"/>
          </p:cNvSpPr>
          <p:nvPr>
            <p:ph type="body" idx="1"/>
          </p:nvPr>
        </p:nvSpPr>
        <p:spPr bwMode="auto">
          <a:xfrm>
            <a:off x="503238" y="914400"/>
            <a:ext cx="9069387" cy="5842000"/>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p:txBody>
      </p:sp>
      <p:sp>
        <p:nvSpPr>
          <p:cNvPr id="11" name="Rectangle 3"/>
          <p:cNvSpPr>
            <a:spLocks noGrp="1" noChangeArrowheads="1"/>
          </p:cNvSpPr>
          <p:nvPr>
            <p:ph type="dt" idx="2"/>
          </p:nvPr>
        </p:nvSpPr>
        <p:spPr bwMode="auto">
          <a:xfrm>
            <a:off x="503238" y="6886575"/>
            <a:ext cx="2346325" cy="519113"/>
          </a:xfrm>
          <a:prstGeom prst="rect">
            <a:avLst/>
          </a:prstGeom>
          <a:ln w="54720">
            <a:round/>
            <a:headEnd/>
            <a:tailEnd/>
          </a:ln>
        </p:spPr>
        <p:txBody>
          <a:bodyPr vert="horz" wrap="square" lIns="0" tIns="0" rIns="0" bIns="0" numCol="1" anchor="t" anchorCtr="0" compatLnSpc="1">
            <a:prstTxWarp prst="textNoShape">
              <a:avLst/>
            </a:prstTxWarp>
          </a:bodyPr>
          <a:lstStyle>
            <a:lvl1pPr hangingPunct="0">
              <a:lnSpc>
                <a:spcPct val="101000"/>
              </a:lnSpc>
              <a:buClr>
                <a:srgbClr val="000000"/>
              </a:buClr>
              <a:buSzPct val="45000"/>
              <a:buFont typeface="Wingdings" pitchFamily="2" charset="2"/>
              <a:buNone/>
              <a:defRPr sz="1400">
                <a:solidFill>
                  <a:srgbClr val="000000"/>
                </a:solidFill>
                <a:latin typeface="Times New Roman" pitchFamily="18" charset="0"/>
                <a:ea typeface="ＭＳ Ｐゴシック" charset="-128"/>
                <a:cs typeface="Times New Roman" pitchFamily="18" charset="0"/>
              </a:defRPr>
            </a:lvl1pPr>
          </a:lstStyle>
          <a:p>
            <a:pPr>
              <a:defRPr/>
            </a:pPr>
            <a:fld id="{779B0FFF-52D7-4B48-8273-CB03D59A2296}" type="datetime1">
              <a:rPr lang="en-US"/>
              <a:pPr>
                <a:defRPr/>
              </a:pPr>
              <a:t>1/31/2013</a:t>
            </a:fld>
            <a:r>
              <a:rPr lang="en-US"/>
              <a:t>© Ravi  Sandhu</a:t>
            </a:r>
            <a:endParaRPr lang="en-GB"/>
          </a:p>
        </p:txBody>
      </p:sp>
      <p:sp>
        <p:nvSpPr>
          <p:cNvPr id="12" name="Rectangle 4"/>
          <p:cNvSpPr>
            <a:spLocks noGrp="1" noChangeArrowheads="1"/>
          </p:cNvSpPr>
          <p:nvPr>
            <p:ph type="ftr" idx="3"/>
          </p:nvPr>
        </p:nvSpPr>
        <p:spPr bwMode="auto">
          <a:xfrm>
            <a:off x="3448050" y="6886575"/>
            <a:ext cx="3194050" cy="519113"/>
          </a:xfrm>
          <a:prstGeom prst="rect">
            <a:avLst/>
          </a:prstGeom>
          <a:ln w="54720">
            <a:round/>
            <a:headEnd/>
            <a:tailEnd/>
          </a:ln>
        </p:spPr>
        <p:txBody>
          <a:bodyPr vert="horz" wrap="square" lIns="0" tIns="0" rIns="0" bIns="0" numCol="1" anchor="t" anchorCtr="0" compatLnSpc="1">
            <a:prstTxWarp prst="textNoShape">
              <a:avLst/>
            </a:prstTxWarp>
          </a:bodyPr>
          <a:lstStyle>
            <a:lvl1pPr algn="ctr" hangingPunct="0">
              <a:lnSpc>
                <a:spcPct val="101000"/>
              </a:lnSpc>
              <a:buClr>
                <a:srgbClr val="000000"/>
              </a:buClr>
              <a:buSzPct val="45000"/>
              <a:buFont typeface="Wingdings" pitchFamily="2" charset="2"/>
              <a:buNone/>
              <a:defRPr sz="1400">
                <a:solidFill>
                  <a:srgbClr val="000000"/>
                </a:solidFill>
                <a:latin typeface="Arial" pitchFamily="34" charset="0"/>
              </a:defRPr>
            </a:lvl1pPr>
          </a:lstStyle>
          <a:p>
            <a:pPr>
              <a:defRPr/>
            </a:pPr>
            <a:r>
              <a:rPr lang="en-US"/>
              <a:t>World-Leading Research with Real-World Impact!</a:t>
            </a:r>
          </a:p>
        </p:txBody>
      </p:sp>
      <p:sp>
        <p:nvSpPr>
          <p:cNvPr id="13" name="Rectangle 5"/>
          <p:cNvSpPr>
            <a:spLocks noGrp="1" noChangeArrowheads="1"/>
          </p:cNvSpPr>
          <p:nvPr>
            <p:ph type="sldNum" idx="4"/>
          </p:nvPr>
        </p:nvSpPr>
        <p:spPr bwMode="auto">
          <a:xfrm>
            <a:off x="7226300" y="6886575"/>
            <a:ext cx="2346325" cy="519113"/>
          </a:xfrm>
          <a:prstGeom prst="rect">
            <a:avLst/>
          </a:prstGeom>
          <a:ln w="54720">
            <a:round/>
            <a:headEnd/>
            <a:tailEnd/>
          </a:ln>
        </p:spPr>
        <p:txBody>
          <a:bodyPr vert="horz" wrap="square" lIns="0" tIns="0" rIns="0" bIns="0" numCol="1" anchor="t" anchorCtr="0" compatLnSpc="1">
            <a:prstTxWarp prst="textNoShape">
              <a:avLst/>
            </a:prstTxWarp>
          </a:bodyPr>
          <a:lstStyle>
            <a:lvl1pPr algn="r" hangingPunct="0">
              <a:lnSpc>
                <a:spcPct val="101000"/>
              </a:lnSpc>
              <a:buClr>
                <a:srgbClr val="000000"/>
              </a:buClr>
              <a:buSzPct val="45000"/>
              <a:buFont typeface="Wingdings" pitchFamily="2" charset="2"/>
              <a:buNone/>
              <a:defRPr sz="1400">
                <a:solidFill>
                  <a:srgbClr val="000000"/>
                </a:solidFill>
                <a:latin typeface="Arial" pitchFamily="34" charset="0"/>
                <a:ea typeface="ＭＳ Ｐゴシック" charset="-128"/>
              </a:defRPr>
            </a:lvl1pPr>
          </a:lstStyle>
          <a:p>
            <a:pPr>
              <a:defRPr/>
            </a:pPr>
            <a:fld id="{7084A2E2-4245-4880-AA04-A3886BD21EE2}"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4386" r:id="rId1"/>
  </p:sldLayoutIdLst>
  <p:hf hdr="0" ftr="0" dt="0"/>
  <p:txStyles>
    <p:titleStyle>
      <a:lvl1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1pPr>
      <a:lvl2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2pPr>
      <a:lvl3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3pPr>
      <a:lvl4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4pPr>
      <a:lvl5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5pPr>
      <a:lvl6pPr marL="15367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6pPr>
      <a:lvl7pPr marL="19939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7pPr>
      <a:lvl8pPr marL="24511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8pPr>
      <a:lvl9pPr marL="29083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9pPr>
    </p:titleStyle>
    <p:bodyStyle>
      <a:lvl1pPr marL="431800" indent="-323850" algn="l" defTabSz="457200" rtl="0" eaLnBrk="0" fontAlgn="base" hangingPunct="0">
        <a:spcBef>
          <a:spcPct val="0"/>
        </a:spcBef>
        <a:spcAft>
          <a:spcPct val="0"/>
        </a:spcAft>
        <a:buClr>
          <a:srgbClr val="000000"/>
        </a:buClr>
        <a:buSzPct val="45000"/>
        <a:buFont typeface="Wingdings" pitchFamily="2" charset="2"/>
        <a:buChar char=""/>
        <a:defRPr sz="2800">
          <a:solidFill>
            <a:srgbClr val="000000"/>
          </a:solidFill>
          <a:latin typeface="Arial" charset="0"/>
          <a:ea typeface="ＭＳ Ｐゴシック" charset="-128"/>
          <a:cs typeface="ＭＳ Ｐゴシック" charset="-128"/>
        </a:defRPr>
      </a:lvl1pPr>
      <a:lvl2pPr marL="863600" indent="-287338" algn="l" defTabSz="457200" rtl="0" eaLnBrk="0" fontAlgn="base" hangingPunct="0">
        <a:spcBef>
          <a:spcPct val="0"/>
        </a:spcBef>
        <a:spcAft>
          <a:spcPct val="0"/>
        </a:spcAft>
        <a:buClr>
          <a:srgbClr val="000000"/>
        </a:buClr>
        <a:buSzPct val="75000"/>
        <a:buFont typeface="Symbol" pitchFamily="18" charset="2"/>
        <a:buChar char=""/>
        <a:defRPr sz="2400">
          <a:solidFill>
            <a:srgbClr val="000000"/>
          </a:solidFill>
          <a:latin typeface="Arial" charset="0"/>
          <a:ea typeface="ＭＳ Ｐゴシック" charset="-128"/>
        </a:defRPr>
      </a:lvl2pPr>
      <a:lvl3pPr marL="1295400" indent="-215900" algn="l" defTabSz="457200" rtl="0" eaLnBrk="0" fontAlgn="base" hangingPunct="0">
        <a:spcBef>
          <a:spcPct val="0"/>
        </a:spcBef>
        <a:spcAft>
          <a:spcPts val="850"/>
        </a:spcAft>
        <a:buClr>
          <a:srgbClr val="000000"/>
        </a:buClr>
        <a:buSzPct val="45000"/>
        <a:buFont typeface="Wingdings" pitchFamily="2" charset="2"/>
        <a:buChar char=""/>
        <a:defRPr sz="2400">
          <a:solidFill>
            <a:srgbClr val="000000"/>
          </a:solidFill>
          <a:latin typeface="Arial" charset="0"/>
          <a:ea typeface="ＭＳ Ｐゴシック" charset="-128"/>
        </a:defRPr>
      </a:lvl3pPr>
      <a:lvl4pPr marL="1727200" indent="-215900" algn="l" defTabSz="457200" rtl="0" eaLnBrk="0" fontAlgn="base" hangingPunct="0">
        <a:spcBef>
          <a:spcPct val="0"/>
        </a:spcBef>
        <a:spcAft>
          <a:spcPts val="575"/>
        </a:spcAft>
        <a:buClr>
          <a:srgbClr val="000000"/>
        </a:buClr>
        <a:buSzPct val="75000"/>
        <a:buFont typeface="Symbol" pitchFamily="18" charset="2"/>
        <a:buChar char=""/>
        <a:defRPr sz="2000">
          <a:solidFill>
            <a:srgbClr val="000000"/>
          </a:solidFill>
          <a:latin typeface="Arial" charset="0"/>
          <a:ea typeface="ＭＳ Ｐゴシック" charset="-128"/>
        </a:defRPr>
      </a:lvl4pPr>
      <a:lvl5pPr marL="2159000" indent="-215900" algn="l" defTabSz="457200" rtl="0" eaLnBrk="0" fontAlgn="base" hangingPunct="0">
        <a:spcBef>
          <a:spcPct val="0"/>
        </a:spcBef>
        <a:spcAft>
          <a:spcPts val="288"/>
        </a:spcAft>
        <a:buClr>
          <a:srgbClr val="000000"/>
        </a:buClr>
        <a:buSzPct val="45000"/>
        <a:buFont typeface="Wingdings" pitchFamily="2" charset="2"/>
        <a:buChar char=""/>
        <a:defRPr sz="2000">
          <a:solidFill>
            <a:srgbClr val="000000"/>
          </a:solidFill>
          <a:latin typeface="Arial" charset="0"/>
          <a:ea typeface="ＭＳ Ｐゴシック" charset="-128"/>
        </a:defRPr>
      </a:lvl5pPr>
      <a:lvl6pPr marL="26162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6pPr>
      <a:lvl7pPr marL="30734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7pPr>
      <a:lvl8pPr marL="35306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8pPr>
      <a:lvl9pPr marL="39878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5"/>
          <p:cNvSpPr>
            <a:spLocks noGrp="1" noChangeArrowheads="1"/>
          </p:cNvSpPr>
          <p:nvPr>
            <p:ph type="sldNum" sz="quarter" idx="12"/>
          </p:nvPr>
        </p:nvSpPr>
        <p:spPr>
          <a:noFill/>
        </p:spPr>
        <p:txBody>
          <a:bodyPr/>
          <a:lstStyle/>
          <a:p>
            <a:fld id="{86AD3DE2-BC5C-4E6B-AED0-00F882A9EDD7}" type="slidenum">
              <a:rPr lang="en-GB" smtClean="0">
                <a:latin typeface="Arial" charset="0"/>
                <a:ea typeface="ＭＳ Ｐゴシック" pitchFamily="34" charset="-128"/>
              </a:rPr>
              <a:pPr/>
              <a:t>1</a:t>
            </a:fld>
            <a:endParaRPr lang="en-GB" dirty="0" smtClean="0">
              <a:latin typeface="Arial" charset="0"/>
              <a:ea typeface="ＭＳ Ｐゴシック" pitchFamily="34" charset="-128"/>
            </a:endParaRPr>
          </a:p>
        </p:txBody>
      </p:sp>
      <p:sp>
        <p:nvSpPr>
          <p:cNvPr id="18435" name="Text Box 1"/>
          <p:cNvSpPr txBox="1">
            <a:spLocks noChangeArrowheads="1"/>
          </p:cNvSpPr>
          <p:nvPr/>
        </p:nvSpPr>
        <p:spPr bwMode="auto">
          <a:xfrm>
            <a:off x="392113" y="1112838"/>
            <a:ext cx="9144000" cy="1828800"/>
          </a:xfrm>
          <a:prstGeom prst="rect">
            <a:avLst/>
          </a:prstGeom>
          <a:noFill/>
          <a:ln w="9525">
            <a:noFill/>
            <a:round/>
            <a:headEnd/>
            <a:tailEnd/>
          </a:ln>
        </p:spPr>
        <p:txBody>
          <a:bodyPr lIns="90000" tIns="45000" rIns="90000" bIns="45000"/>
          <a:lstStyle/>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3200" dirty="0" smtClean="0"/>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3200" dirty="0" smtClean="0"/>
              <a:t>Authentication with Passwords</a:t>
            </a: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3200" dirty="0" smtClean="0"/>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dirty="0" smtClean="0">
                <a:solidFill>
                  <a:schemeClr val="tx2"/>
                </a:solidFill>
              </a:rPr>
              <a:t>Prof</a:t>
            </a:r>
            <a:r>
              <a:rPr lang="en-US" sz="2400" dirty="0">
                <a:solidFill>
                  <a:schemeClr val="tx2"/>
                </a:solidFill>
              </a:rPr>
              <a:t>. Ravi Sandhu</a:t>
            </a: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dirty="0">
                <a:solidFill>
                  <a:schemeClr val="tx2"/>
                </a:solidFill>
              </a:rPr>
              <a:t>Executive Director </a:t>
            </a:r>
            <a:r>
              <a:rPr lang="en-US" sz="2400" dirty="0" smtClean="0">
                <a:solidFill>
                  <a:schemeClr val="tx2"/>
                </a:solidFill>
              </a:rPr>
              <a:t>and Endowed Chair</a:t>
            </a: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400" dirty="0" smtClean="0">
              <a:solidFill>
                <a:schemeClr val="tx2"/>
              </a:solidFill>
            </a:endParaRP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smtClean="0">
                <a:solidFill>
                  <a:schemeClr val="tx2"/>
                </a:solidFill>
              </a:rPr>
              <a:t>February 1, 2013</a:t>
            </a: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000" dirty="0">
              <a:solidFill>
                <a:schemeClr val="tx2"/>
              </a:solidFill>
            </a:endParaRP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1600" dirty="0" smtClean="0">
                <a:solidFill>
                  <a:schemeClr val="tx2"/>
                </a:solidFill>
              </a:rPr>
              <a:t>ravi.sandhu@utsa.edu</a:t>
            </a:r>
            <a:endParaRPr lang="en-US" sz="1600" dirty="0">
              <a:solidFill>
                <a:schemeClr val="tx2"/>
              </a:solidFill>
            </a:endParaRP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1600" dirty="0" smtClean="0">
                <a:solidFill>
                  <a:schemeClr val="tx2"/>
                </a:solidFill>
              </a:rPr>
              <a:t>www.profsandhu.com</a:t>
            </a:r>
            <a:endParaRPr lang="en-US" sz="2000" dirty="0">
              <a:solidFill>
                <a:schemeClr val="tx2"/>
              </a:solidFill>
            </a:endParaRP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dirty="0">
                <a:solidFill>
                  <a:schemeClr val="tx2"/>
                </a:solidFill>
              </a:rPr>
              <a:t> </a:t>
            </a:r>
            <a:endParaRPr lang="en-GB" sz="2400" dirty="0">
              <a:solidFill>
                <a:schemeClr val="tx2"/>
              </a:solidFill>
            </a:endParaRPr>
          </a:p>
        </p:txBody>
      </p:sp>
      <p:sp>
        <p:nvSpPr>
          <p:cNvPr id="18436" name="Text Box 2"/>
          <p:cNvSpPr txBox="1">
            <a:spLocks noChangeArrowheads="1"/>
          </p:cNvSpPr>
          <p:nvPr/>
        </p:nvSpPr>
        <p:spPr bwMode="auto">
          <a:xfrm>
            <a:off x="5029200" y="6172200"/>
            <a:ext cx="1588" cy="346075"/>
          </a:xfrm>
          <a:prstGeom prst="rect">
            <a:avLst/>
          </a:prstGeom>
          <a:noFill/>
          <a:ln w="9525">
            <a:noFill/>
            <a:round/>
            <a:headEnd/>
            <a:tailEnd/>
          </a:ln>
        </p:spPr>
        <p:txBody>
          <a:bodyPr wrap="none" anchor="ctr"/>
          <a:lstStyle/>
          <a:p>
            <a:pPr hangingPunct="0">
              <a:buClr>
                <a:srgbClr val="000000"/>
              </a:buClr>
              <a:buSzPct val="45000"/>
              <a:buFont typeface="Wingdings" pitchFamily="2" charset="2"/>
              <a:buNone/>
            </a:pPr>
            <a:endParaRPr lang="en-US"/>
          </a:p>
        </p:txBody>
      </p:sp>
      <p:sp>
        <p:nvSpPr>
          <p:cNvPr id="18437" name="Date Placeholder 3"/>
          <p:cNvSpPr txBox="1">
            <a:spLocks noGrp="1"/>
          </p:cNvSpPr>
          <p:nvPr/>
        </p:nvSpPr>
        <p:spPr bwMode="auto">
          <a:xfrm>
            <a:off x="392113" y="6904038"/>
            <a:ext cx="2346325" cy="519112"/>
          </a:xfrm>
          <a:prstGeom prst="rect">
            <a:avLst/>
          </a:prstGeom>
          <a:noFill/>
          <a:ln w="54720">
            <a:noFill/>
            <a:round/>
            <a:headEnd/>
            <a:tailEnd/>
          </a:ln>
        </p:spPr>
        <p:txBody>
          <a:bodyPr lIns="0" tIns="0" rIns="0" bIns="0"/>
          <a:lstStyle/>
          <a:p>
            <a:pPr hangingPunct="0">
              <a:lnSpc>
                <a:spcPct val="101000"/>
              </a:lnSpc>
              <a:buClr>
                <a:srgbClr val="000000"/>
              </a:buClr>
              <a:buSzPct val="45000"/>
              <a:buFont typeface="Wingdings" pitchFamily="2" charset="2"/>
              <a:buNone/>
              <a:tabLst>
                <a:tab pos="723900" algn="l"/>
                <a:tab pos="1447800" algn="l"/>
                <a:tab pos="2171700" algn="l"/>
              </a:tabLst>
            </a:pPr>
            <a:r>
              <a:rPr lang="en-US" sz="1400">
                <a:solidFill>
                  <a:srgbClr val="000000"/>
                </a:solidFill>
              </a:rPr>
              <a:t>© Ravi  Sandhu</a:t>
            </a:r>
            <a:endParaRPr lang="en-GB" sz="1400">
              <a:solidFill>
                <a:srgbClr val="000000"/>
              </a:solidFill>
            </a:endParaRPr>
          </a:p>
        </p:txBody>
      </p:sp>
      <p:sp>
        <p:nvSpPr>
          <p:cNvPr id="18438" name="TextBox 41"/>
          <p:cNvSpPr txBox="1">
            <a:spLocks noChangeArrowheads="1"/>
          </p:cNvSpPr>
          <p:nvPr/>
        </p:nvSpPr>
        <p:spPr bwMode="auto">
          <a:xfrm>
            <a:off x="2601913" y="6904038"/>
            <a:ext cx="4643437" cy="336550"/>
          </a:xfrm>
          <a:prstGeom prst="rect">
            <a:avLst/>
          </a:prstGeom>
          <a:noFill/>
          <a:ln w="38100">
            <a:noFill/>
            <a:miter lim="800000"/>
            <a:headEnd/>
            <a:tailEnd/>
          </a:ln>
        </p:spPr>
        <p:txBody>
          <a:bodyPr wrap="none">
            <a:spAutoFit/>
          </a:bodyPr>
          <a:lstStyle/>
          <a:p>
            <a:pPr hangingPunct="0">
              <a:buClr>
                <a:srgbClr val="000000"/>
              </a:buClr>
              <a:buSzPct val="45000"/>
              <a:buFont typeface="Wingdings" pitchFamily="2" charset="2"/>
              <a:buNone/>
            </a:pPr>
            <a:r>
              <a:rPr lang="en-US" sz="1600" i="1"/>
              <a:t>World-Leading Research with Real-World Impact!</a:t>
            </a:r>
          </a:p>
        </p:txBody>
      </p:sp>
      <p:sp>
        <p:nvSpPr>
          <p:cNvPr id="18439" name="Title 1"/>
          <p:cNvSpPr>
            <a:spLocks/>
          </p:cNvSpPr>
          <p:nvPr/>
        </p:nvSpPr>
        <p:spPr bwMode="auto">
          <a:xfrm>
            <a:off x="2601913" y="1588"/>
            <a:ext cx="5197475" cy="684212"/>
          </a:xfrm>
          <a:prstGeom prst="rect">
            <a:avLst/>
          </a:prstGeom>
          <a:noFill/>
          <a:ln w="9525">
            <a:noFill/>
            <a:round/>
            <a:headEnd/>
            <a:tailEnd/>
          </a:ln>
        </p:spPr>
        <p:txBody>
          <a:bodyPr lIns="0" tIns="0" rIns="0" bIns="0" anchor="ctr"/>
          <a:lstStyle/>
          <a:p>
            <a:pPr algn="ctr" eaLnBrk="0" hangingPunct="0">
              <a:buClr>
                <a:srgbClr val="000000"/>
              </a:buClr>
              <a:buSzPct val="45000"/>
              <a:buFont typeface="Wingdings" pitchFamily="2" charset="2"/>
              <a:buNone/>
            </a:pPr>
            <a:r>
              <a:rPr lang="en-US" sz="2800" dirty="0" smtClean="0">
                <a:solidFill>
                  <a:srgbClr val="131F49"/>
                </a:solidFill>
              </a:rPr>
              <a:t>CS 6393 Lecture 3</a:t>
            </a:r>
            <a:endParaRPr lang="en-US" sz="2400" dirty="0">
              <a:solidFill>
                <a:srgbClr val="131F49"/>
              </a:solidFill>
            </a:endParaRPr>
          </a:p>
        </p:txBody>
      </p:sp>
    </p:spTree>
    <p:extLst>
      <p:ext uri="{BB962C8B-B14F-4D97-AF65-F5344CB8AC3E}">
        <p14:creationId xmlns:p14="http://schemas.microsoft.com/office/powerpoint/2010/main" xmlns="" val="859080794"/>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4294967295"/>
          </p:nvPr>
        </p:nvSpPr>
        <p:spPr>
          <a:xfrm>
            <a:off x="503239" y="914400"/>
            <a:ext cx="8602662" cy="2981325"/>
          </a:xfrm>
        </p:spPr>
        <p:txBody>
          <a:bodyPr/>
          <a:lstStyle/>
          <a:p>
            <a:pPr>
              <a:buSzPct val="90000"/>
              <a:buFont typeface="Wingdings" pitchFamily="2" charset="2"/>
              <a:buChar char="Ø"/>
              <a:defRPr/>
            </a:pPr>
            <a:endParaRPr lang="en-US" dirty="0" smtClean="0">
              <a:ea typeface="ＭＳ Ｐゴシック" pitchFamily="34" charset="-128"/>
            </a:endParaRPr>
          </a:p>
          <a:p>
            <a:pPr>
              <a:buSzPct val="90000"/>
              <a:buFont typeface="Wingdings" pitchFamily="2" charset="2"/>
              <a:buChar char="Ø"/>
              <a:defRPr/>
            </a:pPr>
            <a:r>
              <a:rPr lang="en-US" sz="2400" dirty="0" err="1" smtClean="0">
                <a:ea typeface="ＭＳ Ｐゴシック" pitchFamily="34" charset="-128"/>
              </a:rPr>
              <a:t>DoD</a:t>
            </a:r>
            <a:r>
              <a:rPr lang="en-US" sz="2400" dirty="0" smtClean="0">
                <a:ea typeface="ＭＳ Ｐゴシック" pitchFamily="34" charset="-128"/>
              </a:rPr>
              <a:t> Green Book requirement 1985:</a:t>
            </a:r>
          </a:p>
          <a:p>
            <a:pPr lvl="1">
              <a:buSzPct val="90000"/>
              <a:buFont typeface="Wingdings" pitchFamily="2" charset="2"/>
              <a:buChar char="v"/>
              <a:defRPr/>
            </a:pPr>
            <a:r>
              <a:rPr lang="en-US" sz="2000" dirty="0" smtClean="0">
                <a:ea typeface="ＭＳ Ｐゴシック" pitchFamily="34" charset="-128"/>
              </a:rPr>
              <a:t>The goal is to resist a year’s worth of dictionary attacks with a cracking probability of 10</a:t>
            </a:r>
            <a:r>
              <a:rPr lang="en-US" sz="2000" baseline="30000" dirty="0" smtClean="0">
                <a:ea typeface="ＭＳ Ｐゴシック" pitchFamily="34" charset="-128"/>
              </a:rPr>
              <a:t>–6</a:t>
            </a:r>
            <a:r>
              <a:rPr lang="en-US" sz="2000" dirty="0" smtClean="0">
                <a:ea typeface="ＭＳ Ｐゴシック" pitchFamily="34" charset="-128"/>
              </a:rPr>
              <a:t> (or 10</a:t>
            </a:r>
            <a:r>
              <a:rPr lang="en-US" sz="2000" baseline="30000" dirty="0" smtClean="0">
                <a:ea typeface="ＭＳ Ｐゴシック" pitchFamily="34" charset="-128"/>
              </a:rPr>
              <a:t>–20</a:t>
            </a:r>
            <a:r>
              <a:rPr lang="en-US" sz="2000" dirty="0" smtClean="0">
                <a:ea typeface="ＭＳ Ｐゴシック" pitchFamily="34" charset="-128"/>
              </a:rPr>
              <a:t> for sensitive systems).</a:t>
            </a:r>
          </a:p>
          <a:p>
            <a:pPr lvl="1">
              <a:buSzPct val="90000"/>
              <a:buFont typeface="Wingdings" pitchFamily="2" charset="2"/>
              <a:buChar char="v"/>
              <a:defRPr/>
            </a:pPr>
            <a:endParaRPr lang="en-US" sz="2000" dirty="0" smtClean="0">
              <a:solidFill>
                <a:schemeClr val="tx1"/>
              </a:solidFill>
              <a:ea typeface="ＭＳ Ｐゴシック" pitchFamily="34" charset="-128"/>
            </a:endParaRPr>
          </a:p>
          <a:p>
            <a:pPr>
              <a:buSzPct val="90000"/>
              <a:buFont typeface="Wingdings" pitchFamily="2" charset="2"/>
              <a:buChar char="Ø"/>
              <a:defRPr/>
            </a:pPr>
            <a:r>
              <a:rPr lang="en-US" sz="2400" dirty="0" smtClean="0">
                <a:solidFill>
                  <a:schemeClr val="tx1"/>
                </a:solidFill>
                <a:ea typeface="ＭＳ Ｐゴシック" pitchFamily="34" charset="-128"/>
              </a:rPr>
              <a:t>Cheswick Table 2, page 42</a:t>
            </a:r>
          </a:p>
          <a:p>
            <a:pPr lvl="1">
              <a:buSzPct val="90000"/>
              <a:buFont typeface="Wingdings" pitchFamily="2" charset="2"/>
              <a:buChar char="v"/>
              <a:defRPr/>
            </a:pPr>
            <a:r>
              <a:rPr lang="en-US" sz="2000" dirty="0" smtClean="0">
                <a:solidFill>
                  <a:schemeClr val="tx1"/>
                </a:solidFill>
                <a:ea typeface="ＭＳ Ｐゴシック" pitchFamily="34" charset="-128"/>
              </a:rPr>
              <a:t>Trying to meet this requirement by changing passwords regularly is rather hopeless</a:t>
            </a:r>
          </a:p>
          <a:p>
            <a:pPr>
              <a:buSzPct val="90000"/>
              <a:buFont typeface="Wingdings" pitchFamily="2" charset="2"/>
              <a:buChar char="Ø"/>
              <a:defRPr/>
            </a:pPr>
            <a:endParaRPr lang="en-US" dirty="0" smtClean="0">
              <a:solidFill>
                <a:schemeClr val="tx1"/>
              </a:solidFill>
              <a:ea typeface="ＭＳ Ｐゴシック" pitchFamily="34" charset="-128"/>
            </a:endParaRPr>
          </a:p>
          <a:p>
            <a:pPr lvl="1">
              <a:buSzPct val="90000"/>
              <a:buNone/>
              <a:defRPr/>
            </a:pPr>
            <a:endParaRPr lang="en-US" sz="16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C55B82BF-3B5A-457C-B93A-3BCFAEB56B4A}"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10</a:t>
            </a:fld>
            <a:endParaRPr lang="en-GB" sz="1400" dirty="0">
              <a:solidFill>
                <a:srgbClr val="000000"/>
              </a:solidFill>
              <a:latin typeface="+mn-lt"/>
              <a:ea typeface="ＭＳ Ｐゴシック" charset="-128"/>
            </a:endParaRPr>
          </a:p>
        </p:txBody>
      </p:sp>
      <p:sp>
        <p:nvSpPr>
          <p:cNvPr id="1946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2800" dirty="0" smtClean="0"/>
              <a:t>Cheswick 2013</a:t>
            </a:r>
            <a:endParaRPr lang="en-US" sz="2800" kern="0" dirty="0">
              <a:solidFill>
                <a:srgbClr val="131F49"/>
              </a:solidFill>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4294967295"/>
          </p:nvPr>
        </p:nvSpPr>
        <p:spPr>
          <a:xfrm>
            <a:off x="503239" y="914400"/>
            <a:ext cx="8602662" cy="2981325"/>
          </a:xfrm>
        </p:spPr>
        <p:txBody>
          <a:bodyPr/>
          <a:lstStyle/>
          <a:p>
            <a:pPr>
              <a:buSzPct val="90000"/>
              <a:buFont typeface="Wingdings" pitchFamily="2" charset="2"/>
              <a:buChar char="Ø"/>
              <a:defRPr/>
            </a:pPr>
            <a:endParaRPr lang="en-US" dirty="0" smtClean="0">
              <a:ea typeface="ＭＳ Ｐゴシック" pitchFamily="34" charset="-128"/>
            </a:endParaRPr>
          </a:p>
          <a:p>
            <a:pPr>
              <a:buSzPct val="100000"/>
              <a:buFont typeface="Wingdings" pitchFamily="2" charset="2"/>
              <a:buChar char="Ø"/>
            </a:pPr>
            <a:r>
              <a:rPr lang="en-US" dirty="0" smtClean="0"/>
              <a:t>“We demonstrate that as long as passwords remain human-memorable, they are vulnerable to “smart-dictionary” attacks even when the space of potential passwords is large.”</a:t>
            </a:r>
          </a:p>
          <a:p>
            <a:pPr>
              <a:buSzPct val="100000"/>
              <a:buFont typeface="Wingdings" pitchFamily="2" charset="2"/>
              <a:buChar char="Ø"/>
            </a:pPr>
            <a:endParaRPr lang="en-US" dirty="0" smtClean="0">
              <a:solidFill>
                <a:schemeClr val="tx1"/>
              </a:solidFill>
              <a:ea typeface="ＭＳ Ｐゴシック" pitchFamily="34" charset="-128"/>
            </a:endParaRPr>
          </a:p>
          <a:p>
            <a:pPr>
              <a:buSzPct val="100000"/>
              <a:buFont typeface="Wingdings" pitchFamily="2" charset="2"/>
              <a:buChar char="Ø"/>
            </a:pPr>
            <a:r>
              <a:rPr lang="en-US" dirty="0" smtClean="0">
                <a:solidFill>
                  <a:schemeClr val="tx1"/>
                </a:solidFill>
                <a:ea typeface="ＭＳ Ｐゴシック" pitchFamily="34" charset="-128"/>
              </a:rPr>
              <a:t>It’s not just human-memorable it is also human-enterable.</a:t>
            </a:r>
          </a:p>
          <a:p>
            <a:pPr>
              <a:buSzPct val="90000"/>
              <a:buFont typeface="Wingdings" pitchFamily="2" charset="2"/>
              <a:buChar char="Ø"/>
              <a:defRPr/>
            </a:pPr>
            <a:endParaRPr lang="en-US" dirty="0" smtClean="0">
              <a:solidFill>
                <a:schemeClr val="tx1"/>
              </a:solidFill>
              <a:ea typeface="ＭＳ Ｐゴシック" pitchFamily="34" charset="-128"/>
            </a:endParaRPr>
          </a:p>
          <a:p>
            <a:pPr lvl="1">
              <a:buSzPct val="90000"/>
              <a:buNone/>
              <a:defRPr/>
            </a:pPr>
            <a:endParaRPr lang="en-US" sz="16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C55B82BF-3B5A-457C-B93A-3BCFAEB56B4A}"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11</a:t>
            </a:fld>
            <a:endParaRPr lang="en-GB" sz="1400" dirty="0">
              <a:solidFill>
                <a:srgbClr val="000000"/>
              </a:solidFill>
              <a:latin typeface="+mn-lt"/>
              <a:ea typeface="ＭＳ Ｐゴシック" charset="-128"/>
            </a:endParaRPr>
          </a:p>
        </p:txBody>
      </p:sp>
      <p:sp>
        <p:nvSpPr>
          <p:cNvPr id="1946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2800" dirty="0" smtClean="0"/>
              <a:t>Narayanan-</a:t>
            </a:r>
            <a:r>
              <a:rPr lang="en-US" sz="2800" dirty="0" err="1" smtClean="0"/>
              <a:t>Shmatikov</a:t>
            </a:r>
            <a:r>
              <a:rPr lang="en-US" sz="2800" dirty="0" smtClean="0"/>
              <a:t> </a:t>
            </a:r>
            <a:r>
              <a:rPr lang="en-US" sz="2800" dirty="0" smtClean="0"/>
              <a:t>2005</a:t>
            </a:r>
            <a:endParaRPr lang="en-US" sz="2800" kern="0" dirty="0">
              <a:solidFill>
                <a:srgbClr val="131F49"/>
              </a:solidFill>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C55B82BF-3B5A-457C-B93A-3BCFAEB56B4A}"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2</a:t>
            </a:fld>
            <a:endParaRPr lang="en-GB" sz="1400" dirty="0">
              <a:solidFill>
                <a:srgbClr val="000000"/>
              </a:solidFill>
              <a:latin typeface="+mn-lt"/>
              <a:ea typeface="ＭＳ Ｐゴシック" charset="-128"/>
            </a:endParaRPr>
          </a:p>
        </p:txBody>
      </p:sp>
      <p:sp>
        <p:nvSpPr>
          <p:cNvPr id="1946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2800" dirty="0" smtClean="0"/>
              <a:t>User Authentication</a:t>
            </a:r>
            <a:endParaRPr lang="en-US" sz="2800" b="1" kern="0" dirty="0">
              <a:solidFill>
                <a:srgbClr val="131F49"/>
              </a:solidFill>
              <a:ea typeface="ＭＳ Ｐゴシック" charset="-128"/>
              <a:cs typeface="ＭＳ Ｐゴシック" charset="-128"/>
            </a:endParaRPr>
          </a:p>
        </p:txBody>
      </p:sp>
      <p:sp>
        <p:nvSpPr>
          <p:cNvPr id="28" name="Isosceles Triangle 27"/>
          <p:cNvSpPr/>
          <p:nvPr/>
        </p:nvSpPr>
        <p:spPr bwMode="auto">
          <a:xfrm>
            <a:off x="3638550" y="1800225"/>
            <a:ext cx="2638425" cy="2333625"/>
          </a:xfrm>
          <a:prstGeom prst="triangle">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57200" rtl="0" eaLnBrk="1" fontAlgn="base" latinLnBrk="0" hangingPunct="0">
              <a:lnSpc>
                <a:spcPct val="100000"/>
              </a:lnSpc>
              <a:spcBef>
                <a:spcPct val="0"/>
              </a:spcBef>
              <a:spcAft>
                <a:spcPct val="0"/>
              </a:spcAft>
              <a:buClr>
                <a:srgbClr val="000000"/>
              </a:buClr>
              <a:buSzPct val="45000"/>
              <a:buFont typeface="Wingdings" charset="2"/>
              <a:buNone/>
              <a:tabLst/>
            </a:pPr>
            <a:r>
              <a:rPr kumimoji="0" lang="en-US" sz="1800" b="0" i="0" u="none" strike="noStrike" cap="none" normalizeH="0" baseline="0" dirty="0" smtClean="0">
                <a:ln>
                  <a:noFill/>
                </a:ln>
                <a:effectLst/>
                <a:latin typeface="Arial" charset="0"/>
              </a:rPr>
              <a:t>User</a:t>
            </a:r>
          </a:p>
        </p:txBody>
      </p:sp>
      <p:sp>
        <p:nvSpPr>
          <p:cNvPr id="29" name="TextBox 28"/>
          <p:cNvSpPr txBox="1"/>
          <p:nvPr/>
        </p:nvSpPr>
        <p:spPr>
          <a:xfrm>
            <a:off x="3800475" y="1085850"/>
            <a:ext cx="2326278" cy="646331"/>
          </a:xfrm>
          <a:prstGeom prst="rect">
            <a:avLst/>
          </a:prstGeom>
          <a:noFill/>
        </p:spPr>
        <p:txBody>
          <a:bodyPr wrap="none" rtlCol="0">
            <a:spAutoFit/>
          </a:bodyPr>
          <a:lstStyle/>
          <a:p>
            <a:pPr algn="ctr"/>
            <a:r>
              <a:rPr lang="en-US" dirty="0" smtClean="0"/>
              <a:t>Something you know</a:t>
            </a:r>
          </a:p>
          <a:p>
            <a:pPr algn="ctr"/>
            <a:r>
              <a:rPr lang="en-US" dirty="0" smtClean="0"/>
              <a:t>e.g., passwords</a:t>
            </a:r>
            <a:endParaRPr lang="en-US" dirty="0"/>
          </a:p>
        </p:txBody>
      </p:sp>
      <p:sp>
        <p:nvSpPr>
          <p:cNvPr id="30" name="TextBox 29"/>
          <p:cNvSpPr txBox="1"/>
          <p:nvPr/>
        </p:nvSpPr>
        <p:spPr>
          <a:xfrm>
            <a:off x="973016" y="3949184"/>
            <a:ext cx="2416047" cy="646331"/>
          </a:xfrm>
          <a:prstGeom prst="rect">
            <a:avLst/>
          </a:prstGeom>
          <a:noFill/>
        </p:spPr>
        <p:txBody>
          <a:bodyPr wrap="none" rtlCol="0">
            <a:spAutoFit/>
          </a:bodyPr>
          <a:lstStyle/>
          <a:p>
            <a:pPr algn="ctr"/>
            <a:r>
              <a:rPr lang="en-US" dirty="0" smtClean="0"/>
              <a:t>Something you have</a:t>
            </a:r>
          </a:p>
          <a:p>
            <a:pPr algn="ctr"/>
            <a:r>
              <a:rPr lang="en-US" dirty="0" smtClean="0"/>
              <a:t>e.g., token, smartcard</a:t>
            </a:r>
            <a:endParaRPr lang="en-US" dirty="0"/>
          </a:p>
        </p:txBody>
      </p:sp>
      <p:sp>
        <p:nvSpPr>
          <p:cNvPr id="31" name="TextBox 30"/>
          <p:cNvSpPr txBox="1"/>
          <p:nvPr/>
        </p:nvSpPr>
        <p:spPr>
          <a:xfrm>
            <a:off x="6673259" y="3949184"/>
            <a:ext cx="2121093" cy="646331"/>
          </a:xfrm>
          <a:prstGeom prst="rect">
            <a:avLst/>
          </a:prstGeom>
          <a:noFill/>
        </p:spPr>
        <p:txBody>
          <a:bodyPr wrap="none" rtlCol="0">
            <a:spAutoFit/>
          </a:bodyPr>
          <a:lstStyle/>
          <a:p>
            <a:pPr algn="ctr"/>
            <a:r>
              <a:rPr lang="en-US" dirty="0" smtClean="0"/>
              <a:t>Something you are</a:t>
            </a:r>
          </a:p>
          <a:p>
            <a:pPr algn="ctr"/>
            <a:r>
              <a:rPr lang="en-US" dirty="0" smtClean="0"/>
              <a:t>e.g., fingerprint</a:t>
            </a:r>
            <a:endParaRPr lang="en-US" dirty="0"/>
          </a:p>
        </p:txBody>
      </p:sp>
      <p:sp>
        <p:nvSpPr>
          <p:cNvPr id="32" name="TextBox 31"/>
          <p:cNvSpPr txBox="1"/>
          <p:nvPr/>
        </p:nvSpPr>
        <p:spPr>
          <a:xfrm>
            <a:off x="457200" y="5124450"/>
            <a:ext cx="1467068" cy="646331"/>
          </a:xfrm>
          <a:prstGeom prst="rect">
            <a:avLst/>
          </a:prstGeom>
          <a:noFill/>
        </p:spPr>
        <p:txBody>
          <a:bodyPr wrap="none" rtlCol="0">
            <a:spAutoFit/>
          </a:bodyPr>
          <a:lstStyle/>
          <a:p>
            <a:pPr algn="ctr"/>
            <a:r>
              <a:rPr lang="en-US" dirty="0" smtClean="0">
                <a:solidFill>
                  <a:srgbClr val="C00000"/>
                </a:solidFill>
              </a:rPr>
              <a:t>Single factor</a:t>
            </a:r>
          </a:p>
          <a:p>
            <a:pPr algn="ctr"/>
            <a:r>
              <a:rPr lang="en-US" dirty="0" smtClean="0">
                <a:solidFill>
                  <a:srgbClr val="C00000"/>
                </a:solidFill>
              </a:rPr>
              <a:t>Multi factor</a:t>
            </a:r>
            <a:endParaRPr lang="en-US" dirty="0">
              <a:solidFill>
                <a:srgbClr val="C00000"/>
              </a:solidFill>
            </a:endParaRPr>
          </a:p>
        </p:txBody>
      </p:sp>
      <p:sp>
        <p:nvSpPr>
          <p:cNvPr id="33" name="TextBox 32"/>
          <p:cNvSpPr txBox="1"/>
          <p:nvPr/>
        </p:nvSpPr>
        <p:spPr>
          <a:xfrm>
            <a:off x="2447816" y="5124450"/>
            <a:ext cx="1287532" cy="646331"/>
          </a:xfrm>
          <a:prstGeom prst="rect">
            <a:avLst/>
          </a:prstGeom>
          <a:noFill/>
        </p:spPr>
        <p:txBody>
          <a:bodyPr wrap="none" rtlCol="0">
            <a:spAutoFit/>
          </a:bodyPr>
          <a:lstStyle/>
          <a:p>
            <a:pPr algn="ctr"/>
            <a:r>
              <a:rPr lang="en-US" dirty="0" smtClean="0">
                <a:solidFill>
                  <a:srgbClr val="C00000"/>
                </a:solidFill>
              </a:rPr>
              <a:t>Primary</a:t>
            </a:r>
          </a:p>
          <a:p>
            <a:pPr algn="ctr"/>
            <a:r>
              <a:rPr lang="en-US" dirty="0" smtClean="0">
                <a:solidFill>
                  <a:srgbClr val="C00000"/>
                </a:solidFill>
              </a:rPr>
              <a:t>Secondary</a:t>
            </a:r>
          </a:p>
        </p:txBody>
      </p:sp>
      <p:sp>
        <p:nvSpPr>
          <p:cNvPr id="34" name="TextBox 33"/>
          <p:cNvSpPr txBox="1"/>
          <p:nvPr/>
        </p:nvSpPr>
        <p:spPr>
          <a:xfrm>
            <a:off x="4362232" y="5124450"/>
            <a:ext cx="864339" cy="646331"/>
          </a:xfrm>
          <a:prstGeom prst="rect">
            <a:avLst/>
          </a:prstGeom>
          <a:noFill/>
        </p:spPr>
        <p:txBody>
          <a:bodyPr wrap="none" rtlCol="0">
            <a:spAutoFit/>
          </a:bodyPr>
          <a:lstStyle/>
          <a:p>
            <a:pPr algn="ctr"/>
            <a:r>
              <a:rPr lang="en-US" dirty="0" smtClean="0">
                <a:solidFill>
                  <a:srgbClr val="C00000"/>
                </a:solidFill>
              </a:rPr>
              <a:t>Weak</a:t>
            </a:r>
          </a:p>
          <a:p>
            <a:pPr algn="ctr"/>
            <a:r>
              <a:rPr lang="en-US" dirty="0" smtClean="0">
                <a:solidFill>
                  <a:srgbClr val="C00000"/>
                </a:solidFill>
              </a:rPr>
              <a:t>Strong</a:t>
            </a:r>
          </a:p>
        </p:txBody>
      </p:sp>
      <p:sp>
        <p:nvSpPr>
          <p:cNvPr id="35" name="TextBox 34"/>
          <p:cNvSpPr txBox="1"/>
          <p:nvPr/>
        </p:nvSpPr>
        <p:spPr>
          <a:xfrm>
            <a:off x="5809923" y="5124450"/>
            <a:ext cx="1915909" cy="646331"/>
          </a:xfrm>
          <a:prstGeom prst="rect">
            <a:avLst/>
          </a:prstGeom>
          <a:noFill/>
        </p:spPr>
        <p:txBody>
          <a:bodyPr wrap="none" rtlCol="0">
            <a:spAutoFit/>
          </a:bodyPr>
          <a:lstStyle/>
          <a:p>
            <a:pPr algn="ctr"/>
            <a:r>
              <a:rPr lang="en-US" dirty="0" smtClean="0">
                <a:solidFill>
                  <a:srgbClr val="C00000"/>
                </a:solidFill>
              </a:rPr>
              <a:t>Single sign on</a:t>
            </a:r>
          </a:p>
          <a:p>
            <a:pPr algn="ctr"/>
            <a:r>
              <a:rPr lang="en-US" dirty="0" smtClean="0">
                <a:solidFill>
                  <a:srgbClr val="C00000"/>
                </a:solidFill>
              </a:rPr>
              <a:t>Reduced sign on</a:t>
            </a:r>
          </a:p>
        </p:txBody>
      </p:sp>
      <p:sp>
        <p:nvSpPr>
          <p:cNvPr id="36" name="TextBox 35"/>
          <p:cNvSpPr txBox="1"/>
          <p:nvPr/>
        </p:nvSpPr>
        <p:spPr>
          <a:xfrm>
            <a:off x="7943523" y="5124450"/>
            <a:ext cx="1338828" cy="646331"/>
          </a:xfrm>
          <a:prstGeom prst="rect">
            <a:avLst/>
          </a:prstGeom>
          <a:noFill/>
        </p:spPr>
        <p:txBody>
          <a:bodyPr wrap="none" rtlCol="0">
            <a:spAutoFit/>
          </a:bodyPr>
          <a:lstStyle/>
          <a:p>
            <a:pPr algn="ctr"/>
            <a:r>
              <a:rPr lang="en-US" dirty="0" smtClean="0">
                <a:solidFill>
                  <a:srgbClr val="C00000"/>
                </a:solidFill>
              </a:rPr>
              <a:t>Reset</a:t>
            </a:r>
          </a:p>
          <a:p>
            <a:pPr algn="ctr"/>
            <a:r>
              <a:rPr lang="en-US" dirty="0" smtClean="0">
                <a:solidFill>
                  <a:srgbClr val="C00000"/>
                </a:solidFill>
              </a:rPr>
              <a:t>Revocation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C55B82BF-3B5A-457C-B93A-3BCFAEB56B4A}"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3</a:t>
            </a:fld>
            <a:endParaRPr lang="en-GB" sz="1400" dirty="0">
              <a:solidFill>
                <a:srgbClr val="000000"/>
              </a:solidFill>
              <a:latin typeface="+mn-lt"/>
              <a:ea typeface="ＭＳ Ｐゴシック" charset="-128"/>
            </a:endParaRPr>
          </a:p>
        </p:txBody>
      </p:sp>
      <p:sp>
        <p:nvSpPr>
          <p:cNvPr id="1946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3600" dirty="0" smtClean="0"/>
              <a:t>Kill the Password</a:t>
            </a:r>
            <a:endParaRPr lang="en-US" sz="3600" b="1" kern="0" dirty="0">
              <a:solidFill>
                <a:srgbClr val="131F49"/>
              </a:solidFill>
              <a:ea typeface="ＭＳ Ｐゴシック" charset="-128"/>
              <a:cs typeface="ＭＳ Ｐゴシック" charset="-128"/>
            </a:endParaRPr>
          </a:p>
        </p:txBody>
      </p:sp>
      <p:pic>
        <p:nvPicPr>
          <p:cNvPr id="12" name="Picture 11" descr="wired.jpg"/>
          <p:cNvPicPr>
            <a:picLocks noChangeAspect="1"/>
          </p:cNvPicPr>
          <p:nvPr/>
        </p:nvPicPr>
        <p:blipFill>
          <a:blip r:embed="rId2" cstate="print"/>
          <a:stretch>
            <a:fillRect/>
          </a:stretch>
        </p:blipFill>
        <p:spPr>
          <a:xfrm>
            <a:off x="3238500" y="1295401"/>
            <a:ext cx="3269776" cy="4381499"/>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4294967295"/>
          </p:nvPr>
        </p:nvSpPr>
        <p:spPr>
          <a:xfrm>
            <a:off x="503238" y="914400"/>
            <a:ext cx="9069387" cy="5842000"/>
          </a:xfrm>
        </p:spPr>
        <p:txBody>
          <a:bodyPr/>
          <a:lstStyle/>
          <a:p>
            <a:pPr>
              <a:buSzPct val="90000"/>
              <a:buFont typeface="Wingdings" pitchFamily="2" charset="2"/>
              <a:buChar char="Ø"/>
              <a:defRPr/>
            </a:pPr>
            <a:endParaRPr lang="en-US" dirty="0" smtClean="0">
              <a:ea typeface="ＭＳ Ｐゴシック" pitchFamily="34" charset="-128"/>
            </a:endParaRPr>
          </a:p>
          <a:p>
            <a:pPr>
              <a:buSzPct val="90000"/>
              <a:buFont typeface="Wingdings" pitchFamily="2" charset="2"/>
              <a:buChar char="Ø"/>
              <a:defRPr/>
            </a:pPr>
            <a:r>
              <a:rPr lang="en-US" sz="2400" dirty="0" smtClean="0">
                <a:ea typeface="ＭＳ Ｐゴシック" pitchFamily="34" charset="-128"/>
              </a:rPr>
              <a:t>Many things have changed beyond recognition in the past 20 years, but passwords have advanced little.</a:t>
            </a:r>
          </a:p>
          <a:p>
            <a:pPr>
              <a:buSzPct val="90000"/>
              <a:buFont typeface="Wingdings" pitchFamily="2" charset="2"/>
              <a:buChar char="Ø"/>
              <a:defRPr/>
            </a:pPr>
            <a:r>
              <a:rPr lang="en-US" sz="2400" dirty="0" smtClean="0">
                <a:ea typeface="ＭＳ Ｐゴシック" pitchFamily="34" charset="-128"/>
              </a:rPr>
              <a:t>Arguably, the Internet could not have grown to its current size and influence without them.</a:t>
            </a:r>
          </a:p>
          <a:p>
            <a:pPr>
              <a:buSzPct val="90000"/>
              <a:buFont typeface="Wingdings" pitchFamily="2" charset="2"/>
              <a:buChar char="Ø"/>
              <a:defRPr/>
            </a:pPr>
            <a:r>
              <a:rPr lang="en-US" sz="2400" dirty="0" smtClean="0">
                <a:ea typeface="ＭＳ Ｐゴシック" pitchFamily="34" charset="-128"/>
              </a:rPr>
              <a:t>Repeated and sustained effort has failed to uncover a silver- bullet replacement for passwords. It’s time to admit that this is unlikely to change.</a:t>
            </a:r>
          </a:p>
          <a:p>
            <a:pPr>
              <a:buSzPct val="90000"/>
              <a:buFont typeface="Wingdings" pitchFamily="2" charset="2"/>
              <a:buChar char="Ø"/>
              <a:defRPr/>
            </a:pPr>
            <a:r>
              <a:rPr lang="en-US" sz="2400" dirty="0" smtClean="0">
                <a:ea typeface="ＭＳ Ｐゴシック" pitchFamily="34" charset="-128"/>
              </a:rPr>
              <a:t>In the absence of a silver bullet, we can’t escape the messy work of tradeoffs.</a:t>
            </a:r>
          </a:p>
          <a:p>
            <a:pPr>
              <a:buSzPct val="90000"/>
              <a:buFont typeface="Wingdings" pitchFamily="2" charset="2"/>
              <a:buChar char="Ø"/>
              <a:defRPr/>
            </a:pPr>
            <a:r>
              <a:rPr lang="en-US" sz="2400" dirty="0" smtClean="0">
                <a:ea typeface="ＭＳ Ｐゴシック" pitchFamily="34" charset="-128"/>
              </a:rPr>
              <a:t>We assert that passwords are the best fit for many (but alone, not the highest level of) authentication needs.</a:t>
            </a:r>
          </a:p>
          <a:p>
            <a:pPr>
              <a:buSzPct val="90000"/>
              <a:buFont typeface="Wingdings" pitchFamily="2" charset="2"/>
              <a:buChar char="Ø"/>
              <a:defRPr/>
            </a:pPr>
            <a:endParaRPr lang="en-US" sz="2400" dirty="0" smtClean="0">
              <a:ea typeface="ＭＳ Ｐゴシック" pitchFamily="34" charset="-128"/>
            </a:endParaRPr>
          </a:p>
          <a:p>
            <a:pPr>
              <a:buSzPct val="90000"/>
              <a:buFont typeface="Wingdings" pitchFamily="2" charset="2"/>
              <a:buChar char="Ø"/>
              <a:defRPr/>
            </a:pPr>
            <a:r>
              <a:rPr lang="en-US" sz="2400" dirty="0" smtClean="0">
                <a:solidFill>
                  <a:srgbClr val="C00000"/>
                </a:solidFill>
                <a:ea typeface="ＭＳ Ｐゴシック" pitchFamily="34" charset="-128"/>
              </a:rPr>
              <a:t>We might say that passwords are the worst possible authentication system, except for all the other systems. </a:t>
            </a:r>
          </a:p>
          <a:p>
            <a:pPr>
              <a:buSzPct val="90000"/>
              <a:buFont typeface="Wingdings" pitchFamily="2" charset="2"/>
              <a:buChar char="v"/>
              <a:defRPr/>
            </a:pPr>
            <a:endParaRPr lang="en-US" sz="2400" dirty="0" smtClean="0">
              <a:ea typeface="ＭＳ Ｐゴシック" pitchFamily="34" charset="-128"/>
            </a:endParaRPr>
          </a:p>
          <a:p>
            <a:pPr>
              <a:buSzPct val="90000"/>
              <a:buFont typeface="Wingdings" pitchFamily="2" charset="2"/>
              <a:buChar char="Ø"/>
              <a:defRPr/>
            </a:pPr>
            <a:endParaRPr lang="en-US" dirty="0" smtClean="0">
              <a:solidFill>
                <a:schemeClr val="tx1"/>
              </a:solidFill>
              <a:ea typeface="ＭＳ Ｐゴシック" pitchFamily="34" charset="-128"/>
            </a:endParaRPr>
          </a:p>
          <a:p>
            <a:pPr lvl="1">
              <a:buSzPct val="90000"/>
              <a:buFont typeface="Wingdings" pitchFamily="2" charset="2"/>
              <a:buChar char="v"/>
              <a:defRPr/>
            </a:pPr>
            <a:endParaRPr lang="en-US" sz="2800" dirty="0" smtClean="0">
              <a:solidFill>
                <a:schemeClr val="tx1"/>
              </a:solidFill>
              <a:ea typeface="ＭＳ Ｐゴシック" pitchFamily="34" charset="-128"/>
            </a:endParaRPr>
          </a:p>
          <a:p>
            <a:pPr lvl="1">
              <a:buSzPct val="90000"/>
              <a:buFont typeface="Wingdings" pitchFamily="2" charset="2"/>
              <a:buChar char="§"/>
              <a:defRPr/>
            </a:pPr>
            <a:endParaRPr lang="en-US" sz="2800" dirty="0" smtClean="0">
              <a:solidFill>
                <a:schemeClr val="tx1"/>
              </a:solidFill>
              <a:ea typeface="ＭＳ Ｐゴシック" pitchFamily="34" charset="-128"/>
            </a:endParaRPr>
          </a:p>
          <a:p>
            <a:pPr lvl="1">
              <a:buSzPct val="90000"/>
              <a:buFont typeface="Wingdings" pitchFamily="2" charset="2"/>
              <a:buChar char="v"/>
              <a:defRPr/>
            </a:pPr>
            <a:endParaRPr lang="en-US" sz="1600" dirty="0" smtClean="0">
              <a:solidFill>
                <a:schemeClr val="tx1"/>
              </a:solidFill>
              <a:ea typeface="ＭＳ Ｐゴシック" pitchFamily="34" charset="-128"/>
            </a:endParaRPr>
          </a:p>
          <a:p>
            <a:pPr lvl="1">
              <a:buSzPct val="90000"/>
              <a:buFont typeface="Wingdings" pitchFamily="2" charset="2"/>
              <a:buChar char="v"/>
              <a:defRPr/>
            </a:pPr>
            <a:endParaRPr lang="en-US" sz="16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C55B82BF-3B5A-457C-B93A-3BCFAEB56B4A}"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4</a:t>
            </a:fld>
            <a:endParaRPr lang="en-GB" sz="1400" dirty="0">
              <a:solidFill>
                <a:srgbClr val="000000"/>
              </a:solidFill>
              <a:latin typeface="+mn-lt"/>
              <a:ea typeface="ＭＳ Ｐゴシック" charset="-128"/>
            </a:endParaRPr>
          </a:p>
        </p:txBody>
      </p:sp>
      <p:sp>
        <p:nvSpPr>
          <p:cNvPr id="1946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2800" dirty="0" err="1" smtClean="0"/>
              <a:t>Herley-Oorschot</a:t>
            </a:r>
            <a:r>
              <a:rPr lang="en-US" sz="2800" dirty="0" smtClean="0"/>
              <a:t> 2012 Quotes</a:t>
            </a:r>
            <a:endParaRPr lang="en-US" sz="2800" kern="0" dirty="0">
              <a:solidFill>
                <a:srgbClr val="131F49"/>
              </a:solidFill>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4294967295"/>
          </p:nvPr>
        </p:nvSpPr>
        <p:spPr>
          <a:xfrm>
            <a:off x="503239" y="914400"/>
            <a:ext cx="8602662" cy="2981325"/>
          </a:xfrm>
        </p:spPr>
        <p:txBody>
          <a:bodyPr/>
          <a:lstStyle/>
          <a:p>
            <a:pPr>
              <a:buSzPct val="90000"/>
              <a:buFont typeface="Wingdings" pitchFamily="2" charset="2"/>
              <a:buChar char="Ø"/>
              <a:defRPr/>
            </a:pPr>
            <a:endParaRPr lang="en-US" dirty="0" smtClean="0">
              <a:ea typeface="ＭＳ Ｐゴシック" pitchFamily="34" charset="-128"/>
            </a:endParaRPr>
          </a:p>
          <a:p>
            <a:pPr>
              <a:buSzPct val="90000"/>
              <a:buFont typeface="Wingdings" pitchFamily="2" charset="2"/>
              <a:buChar char="Ø"/>
              <a:defRPr/>
            </a:pPr>
            <a:r>
              <a:rPr lang="en-US" sz="2400" dirty="0" smtClean="0">
                <a:ea typeface="ＭＳ Ｐゴシック" pitchFamily="34" charset="-128"/>
              </a:rPr>
              <a:t>Ending the Belief that Passwords Are Dead</a:t>
            </a:r>
          </a:p>
          <a:p>
            <a:pPr>
              <a:buSzPct val="90000"/>
              <a:buFont typeface="Wingdings" pitchFamily="2" charset="2"/>
              <a:buChar char="Ø"/>
              <a:defRPr/>
            </a:pPr>
            <a:r>
              <a:rPr lang="en-US" sz="2400" dirty="0" smtClean="0">
                <a:ea typeface="ＭＳ Ｐゴシック" pitchFamily="34" charset="-128"/>
              </a:rPr>
              <a:t>Understanding Strength and Attack Resistance</a:t>
            </a:r>
          </a:p>
          <a:p>
            <a:pPr>
              <a:buSzPct val="90000"/>
              <a:buFont typeface="Wingdings" pitchFamily="2" charset="2"/>
              <a:buChar char="Ø"/>
              <a:defRPr/>
            </a:pPr>
            <a:r>
              <a:rPr lang="en-US" sz="2400" dirty="0" smtClean="0">
                <a:ea typeface="ＭＳ Ｐゴシック" pitchFamily="34" charset="-128"/>
              </a:rPr>
              <a:t>Policies and Support Tools</a:t>
            </a:r>
          </a:p>
          <a:p>
            <a:pPr lvl="1">
              <a:buSzPct val="90000"/>
              <a:buFont typeface="Wingdings" pitchFamily="2" charset="2"/>
              <a:buChar char="v"/>
              <a:defRPr/>
            </a:pPr>
            <a:r>
              <a:rPr lang="en-US" sz="2000" dirty="0" smtClean="0">
                <a:ea typeface="ＭＳ Ｐゴシック" pitchFamily="34" charset="-128"/>
              </a:rPr>
              <a:t>Password aging policies.</a:t>
            </a:r>
          </a:p>
          <a:p>
            <a:pPr lvl="1">
              <a:buSzPct val="90000"/>
              <a:buFont typeface="Wingdings" pitchFamily="2" charset="2"/>
              <a:buChar char="v"/>
              <a:defRPr/>
            </a:pPr>
            <a:r>
              <a:rPr lang="en-US" sz="2000" dirty="0" smtClean="0">
                <a:ea typeface="ＭＳ Ｐゴシック" pitchFamily="34" charset="-128"/>
              </a:rPr>
              <a:t>Realistic password guidance.</a:t>
            </a:r>
          </a:p>
          <a:p>
            <a:pPr lvl="1">
              <a:buSzPct val="90000"/>
              <a:buFont typeface="Wingdings" pitchFamily="2" charset="2"/>
              <a:buChar char="v"/>
              <a:defRPr/>
            </a:pPr>
            <a:r>
              <a:rPr lang="en-US" sz="2000" dirty="0" smtClean="0">
                <a:ea typeface="ＭＳ Ｐゴシック" pitchFamily="34" charset="-128"/>
              </a:rPr>
              <a:t>Password managers.</a:t>
            </a:r>
          </a:p>
          <a:p>
            <a:pPr>
              <a:buSzPct val="90000"/>
              <a:buFont typeface="Wingdings" pitchFamily="2" charset="2"/>
              <a:buChar char="Ø"/>
              <a:defRPr/>
            </a:pPr>
            <a:r>
              <a:rPr lang="en-US" sz="2400" dirty="0" smtClean="0">
                <a:ea typeface="ＭＳ Ｐゴシック" pitchFamily="34" charset="-128"/>
              </a:rPr>
              <a:t>Prioritizing Competing Requirements </a:t>
            </a:r>
          </a:p>
          <a:p>
            <a:pPr>
              <a:buSzPct val="90000"/>
              <a:buFont typeface="Wingdings" pitchFamily="2" charset="2"/>
              <a:buChar char="Ø"/>
              <a:defRPr/>
            </a:pPr>
            <a:endParaRPr lang="en-US" dirty="0" smtClean="0">
              <a:solidFill>
                <a:schemeClr val="tx1"/>
              </a:solidFill>
              <a:ea typeface="ＭＳ Ｐゴシック" pitchFamily="34" charset="-128"/>
            </a:endParaRPr>
          </a:p>
          <a:p>
            <a:pPr lvl="1">
              <a:buSzPct val="90000"/>
              <a:buNone/>
              <a:defRPr/>
            </a:pPr>
            <a:endParaRPr lang="en-US" sz="16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C55B82BF-3B5A-457C-B93A-3BCFAEB56B4A}"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5</a:t>
            </a:fld>
            <a:endParaRPr lang="en-GB" sz="1400" dirty="0">
              <a:solidFill>
                <a:srgbClr val="000000"/>
              </a:solidFill>
              <a:latin typeface="+mn-lt"/>
              <a:ea typeface="ＭＳ Ｐゴシック" charset="-128"/>
            </a:endParaRPr>
          </a:p>
        </p:txBody>
      </p:sp>
      <p:sp>
        <p:nvSpPr>
          <p:cNvPr id="1946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2800" dirty="0" err="1" smtClean="0"/>
              <a:t>Herley-Oorschot</a:t>
            </a:r>
            <a:r>
              <a:rPr lang="en-US" sz="2800" dirty="0" smtClean="0"/>
              <a:t> Research Agenda</a:t>
            </a:r>
            <a:endParaRPr lang="en-US" sz="2800" kern="0" dirty="0">
              <a:solidFill>
                <a:srgbClr val="131F49"/>
              </a:solidFill>
              <a:ea typeface="ＭＳ Ｐゴシック" charset="-128"/>
              <a:cs typeface="ＭＳ Ｐゴシック" charset="-128"/>
            </a:endParaRPr>
          </a:p>
        </p:txBody>
      </p:sp>
      <p:sp>
        <p:nvSpPr>
          <p:cNvPr id="9" name="Text Box 5"/>
          <p:cNvSpPr txBox="1">
            <a:spLocks noChangeArrowheads="1"/>
          </p:cNvSpPr>
          <p:nvPr/>
        </p:nvSpPr>
        <p:spPr bwMode="auto">
          <a:xfrm>
            <a:off x="2029585" y="4649786"/>
            <a:ext cx="5674704" cy="1077218"/>
          </a:xfrm>
          <a:prstGeom prst="rect">
            <a:avLst/>
          </a:prstGeom>
          <a:noFill/>
          <a:ln w="38100">
            <a:solidFill>
              <a:srgbClr val="CC3300"/>
            </a:solidFill>
            <a:miter lim="800000"/>
            <a:headEnd/>
            <a:tailEnd/>
          </a:ln>
        </p:spPr>
        <p:txBody>
          <a:bodyPr wrap="square">
            <a:spAutoFit/>
          </a:bodyPr>
          <a:lstStyle/>
          <a:p>
            <a:pPr lvl="1" algn="ctr">
              <a:buSzPct val="90000"/>
              <a:defRPr/>
            </a:pPr>
            <a:r>
              <a:rPr lang="en-US" sz="1600" dirty="0" smtClean="0">
                <a:solidFill>
                  <a:srgbClr val="C00000"/>
                </a:solidFill>
              </a:rPr>
              <a:t>“Although passwords might not be viewed as the “rocket science” of security research, their scale of deployment is such that any improvement in their usability would be hard to equal for impact.”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4294967295"/>
          </p:nvPr>
        </p:nvSpPr>
        <p:spPr>
          <a:xfrm>
            <a:off x="503239" y="914400"/>
            <a:ext cx="8602662" cy="2981325"/>
          </a:xfrm>
        </p:spPr>
        <p:txBody>
          <a:bodyPr/>
          <a:lstStyle/>
          <a:p>
            <a:pPr>
              <a:buSzPct val="90000"/>
              <a:buFont typeface="Wingdings" pitchFamily="2" charset="2"/>
              <a:buChar char="Ø"/>
              <a:defRPr/>
            </a:pPr>
            <a:endParaRPr lang="en-US" dirty="0" smtClean="0">
              <a:ea typeface="ＭＳ Ｐゴシック" pitchFamily="34" charset="-128"/>
            </a:endParaRPr>
          </a:p>
          <a:p>
            <a:pPr>
              <a:buSzPct val="90000"/>
              <a:buFont typeface="Wingdings" pitchFamily="2" charset="2"/>
              <a:buChar char="Ø"/>
              <a:defRPr/>
            </a:pPr>
            <a:r>
              <a:rPr lang="en-US" sz="2400" dirty="0" smtClean="0">
                <a:ea typeface="ＭＳ Ｐゴシック" pitchFamily="34" charset="-128"/>
              </a:rPr>
              <a:t>Although we lack the data to attach likelihoods to the individual pie-chart threats, we can reasonably conjecture that keystroke logging harvests more passwords than phishing </a:t>
            </a:r>
            <a:r>
              <a:rPr lang="en-US" sz="2400" dirty="0" smtClean="0">
                <a:solidFill>
                  <a:schemeClr val="tx1"/>
                </a:solidFill>
                <a:ea typeface="ＭＳ Ｐゴシック" pitchFamily="34" charset="-128"/>
              </a:rPr>
              <a:t>and phishing harvests more than online brute-force attacks.</a:t>
            </a:r>
          </a:p>
          <a:p>
            <a:pPr lvl="1">
              <a:buSzPct val="90000"/>
              <a:buNone/>
              <a:defRPr/>
            </a:pPr>
            <a:endParaRPr lang="en-US" sz="16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C55B82BF-3B5A-457C-B93A-3BCFAEB56B4A}"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6</a:t>
            </a:fld>
            <a:endParaRPr lang="en-GB" sz="1400" dirty="0">
              <a:solidFill>
                <a:srgbClr val="000000"/>
              </a:solidFill>
              <a:latin typeface="+mn-lt"/>
              <a:ea typeface="ＭＳ Ｐゴシック" charset="-128"/>
            </a:endParaRPr>
          </a:p>
        </p:txBody>
      </p:sp>
      <p:sp>
        <p:nvSpPr>
          <p:cNvPr id="1946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2800" dirty="0" err="1" smtClean="0"/>
              <a:t>Herley-Oorschot</a:t>
            </a:r>
            <a:r>
              <a:rPr lang="en-US" sz="2800" dirty="0" smtClean="0"/>
              <a:t> Concluding Quote</a:t>
            </a:r>
            <a:endParaRPr lang="en-US" sz="2800" kern="0" dirty="0">
              <a:solidFill>
                <a:srgbClr val="131F49"/>
              </a:solidFill>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4294967295"/>
          </p:nvPr>
        </p:nvSpPr>
        <p:spPr>
          <a:xfrm>
            <a:off x="503239" y="914400"/>
            <a:ext cx="8602662" cy="2981325"/>
          </a:xfrm>
        </p:spPr>
        <p:txBody>
          <a:bodyPr/>
          <a:lstStyle/>
          <a:p>
            <a:pPr>
              <a:buSzPct val="90000"/>
              <a:buFont typeface="Wingdings" pitchFamily="2" charset="2"/>
              <a:buChar char="Ø"/>
              <a:defRPr/>
            </a:pPr>
            <a:endParaRPr lang="en-US" dirty="0" smtClean="0">
              <a:ea typeface="ＭＳ Ｐゴシック" pitchFamily="34" charset="-128"/>
            </a:endParaRPr>
          </a:p>
          <a:p>
            <a:pPr>
              <a:buSzPct val="90000"/>
              <a:buFont typeface="Wingdings" pitchFamily="2" charset="2"/>
              <a:buChar char="Ø"/>
              <a:defRPr/>
            </a:pPr>
            <a:r>
              <a:rPr lang="en-US" sz="2400" dirty="0" smtClean="0">
                <a:ea typeface="ＭＳ Ｐゴシック" pitchFamily="34" charset="-128"/>
              </a:rPr>
              <a:t>Although we lack the data to attach likelihoods to the individual pie-chart threats, we can reasonably conjecture that keystroke logging harvests more passwords than phishing </a:t>
            </a:r>
            <a:r>
              <a:rPr lang="en-US" sz="2400" dirty="0" smtClean="0">
                <a:solidFill>
                  <a:schemeClr val="tx1"/>
                </a:solidFill>
                <a:ea typeface="ＭＳ Ｐゴシック" pitchFamily="34" charset="-128"/>
              </a:rPr>
              <a:t>and phishing harvests more than online brute-force attacks.</a:t>
            </a:r>
          </a:p>
          <a:p>
            <a:pPr lvl="1">
              <a:buSzPct val="90000"/>
              <a:buNone/>
              <a:defRPr/>
            </a:pPr>
            <a:endParaRPr lang="en-US" sz="16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C55B82BF-3B5A-457C-B93A-3BCFAEB56B4A}"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7</a:t>
            </a:fld>
            <a:endParaRPr lang="en-GB" sz="1400" dirty="0">
              <a:solidFill>
                <a:srgbClr val="000000"/>
              </a:solidFill>
              <a:latin typeface="+mn-lt"/>
              <a:ea typeface="ＭＳ Ｐゴシック" charset="-128"/>
            </a:endParaRPr>
          </a:p>
        </p:txBody>
      </p:sp>
      <p:sp>
        <p:nvSpPr>
          <p:cNvPr id="1946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2800" dirty="0" err="1" smtClean="0"/>
              <a:t>Herley-Oorschot</a:t>
            </a:r>
            <a:r>
              <a:rPr lang="en-US" sz="2800" dirty="0" smtClean="0"/>
              <a:t> Concluding Quote</a:t>
            </a:r>
            <a:endParaRPr lang="en-US" sz="2800" kern="0" dirty="0">
              <a:solidFill>
                <a:srgbClr val="131F49"/>
              </a:solidFill>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4294967295"/>
          </p:nvPr>
        </p:nvSpPr>
        <p:spPr>
          <a:xfrm>
            <a:off x="503239" y="914400"/>
            <a:ext cx="8602662" cy="2981325"/>
          </a:xfrm>
        </p:spPr>
        <p:txBody>
          <a:bodyPr/>
          <a:lstStyle/>
          <a:p>
            <a:pPr>
              <a:buSzPct val="90000"/>
              <a:buNone/>
              <a:defRPr/>
            </a:pPr>
            <a:r>
              <a:rPr lang="en-US" sz="2400" dirty="0" smtClean="0">
                <a:ea typeface="ＭＳ Ｐゴシック" pitchFamily="34" charset="-128"/>
              </a:rPr>
              <a:t>Evolution of UNIX password mechanism</a:t>
            </a:r>
          </a:p>
          <a:p>
            <a:pPr>
              <a:buSzPct val="90000"/>
              <a:buNone/>
              <a:defRPr/>
            </a:pPr>
            <a:endParaRPr lang="en-US" sz="2400" dirty="0" smtClean="0">
              <a:ea typeface="ＭＳ Ｐゴシック" pitchFamily="34" charset="-128"/>
            </a:endParaRPr>
          </a:p>
          <a:p>
            <a:pPr>
              <a:buSzPct val="90000"/>
              <a:buFont typeface="Wingdings" pitchFamily="2" charset="2"/>
              <a:buChar char="Ø"/>
              <a:defRPr/>
            </a:pPr>
            <a:r>
              <a:rPr lang="en-US" sz="2400" dirty="0" smtClean="0">
                <a:solidFill>
                  <a:schemeClr val="tx1"/>
                </a:solidFill>
                <a:ea typeface="ＭＳ Ｐゴシック" pitchFamily="34" charset="-128"/>
              </a:rPr>
              <a:t>Store passwords in a highly protected file</a:t>
            </a:r>
          </a:p>
          <a:p>
            <a:pPr lvl="1">
              <a:buSzPct val="90000"/>
              <a:buFont typeface="Wingdings" pitchFamily="2" charset="2"/>
              <a:buChar char="v"/>
              <a:defRPr/>
            </a:pPr>
            <a:r>
              <a:rPr lang="en-US" sz="2000" dirty="0" smtClean="0">
                <a:solidFill>
                  <a:schemeClr val="tx1"/>
                </a:solidFill>
                <a:ea typeface="ＭＳ Ｐゴシック" pitchFamily="34" charset="-128"/>
              </a:rPr>
              <a:t>Single point of total failure</a:t>
            </a:r>
          </a:p>
          <a:p>
            <a:pPr lvl="1">
              <a:buSzPct val="90000"/>
              <a:buFont typeface="Wingdings" pitchFamily="2" charset="2"/>
              <a:buChar char="v"/>
              <a:defRPr/>
            </a:pPr>
            <a:r>
              <a:rPr lang="en-US" sz="2000" dirty="0" smtClean="0">
                <a:solidFill>
                  <a:schemeClr val="tx1"/>
                </a:solidFill>
                <a:ea typeface="ＭＳ Ｐゴシック" pitchFamily="34" charset="-128"/>
              </a:rPr>
              <a:t>Easily copied by privileged users</a:t>
            </a:r>
          </a:p>
          <a:p>
            <a:pPr lvl="1">
              <a:buSzPct val="90000"/>
              <a:buFont typeface="Wingdings" pitchFamily="2" charset="2"/>
              <a:buChar char="v"/>
              <a:defRPr/>
            </a:pPr>
            <a:r>
              <a:rPr lang="en-US" sz="2000" dirty="0" smtClean="0">
                <a:solidFill>
                  <a:schemeClr val="tx1"/>
                </a:solidFill>
                <a:ea typeface="ＭＳ Ｐゴシック" pitchFamily="34" charset="-128"/>
              </a:rPr>
              <a:t>Stored in plaintext on backups</a:t>
            </a:r>
          </a:p>
          <a:p>
            <a:pPr lvl="1">
              <a:buSzPct val="90000"/>
              <a:buFont typeface="Wingdings" pitchFamily="2" charset="2"/>
              <a:buChar char="v"/>
              <a:defRPr/>
            </a:pPr>
            <a:r>
              <a:rPr lang="en-US" sz="2000" dirty="0" smtClean="0">
                <a:solidFill>
                  <a:schemeClr val="tx1"/>
                </a:solidFill>
                <a:ea typeface="ＭＳ Ｐゴシック" pitchFamily="34" charset="-128"/>
              </a:rPr>
              <a:t>Protection mechanisms are imperfect</a:t>
            </a:r>
          </a:p>
          <a:p>
            <a:pPr lvl="1">
              <a:buSzPct val="90000"/>
              <a:buFont typeface="Wingdings" pitchFamily="2" charset="2"/>
              <a:buChar char="v"/>
              <a:defRPr/>
            </a:pPr>
            <a:endParaRPr lang="en-US" sz="2000" dirty="0" smtClean="0">
              <a:solidFill>
                <a:schemeClr val="tx1"/>
              </a:solidFill>
              <a:ea typeface="ＭＳ Ｐゴシック" pitchFamily="34" charset="-128"/>
            </a:endParaRPr>
          </a:p>
          <a:p>
            <a:pPr>
              <a:buSzPct val="90000"/>
              <a:buFont typeface="Wingdings" pitchFamily="2" charset="2"/>
              <a:buChar char="Ø"/>
              <a:defRPr/>
            </a:pPr>
            <a:r>
              <a:rPr lang="en-US" sz="2400" dirty="0" smtClean="0">
                <a:solidFill>
                  <a:schemeClr val="tx1"/>
                </a:solidFill>
                <a:ea typeface="ＭＳ Ｐゴシック" pitchFamily="34" charset="-128"/>
              </a:rPr>
              <a:t>Store hashed passwords</a:t>
            </a:r>
          </a:p>
          <a:p>
            <a:pPr lvl="1">
              <a:buSzPct val="90000"/>
              <a:buNone/>
              <a:defRPr/>
            </a:pPr>
            <a:endParaRPr lang="en-US" sz="16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C55B82BF-3B5A-457C-B93A-3BCFAEB56B4A}"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8</a:t>
            </a:fld>
            <a:endParaRPr lang="en-GB" sz="1400" dirty="0">
              <a:solidFill>
                <a:srgbClr val="000000"/>
              </a:solidFill>
              <a:latin typeface="+mn-lt"/>
              <a:ea typeface="ＭＳ Ｐゴシック" charset="-128"/>
            </a:endParaRPr>
          </a:p>
        </p:txBody>
      </p:sp>
      <p:sp>
        <p:nvSpPr>
          <p:cNvPr id="1946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2800" dirty="0" smtClean="0"/>
              <a:t>Morris-Thomson 1979</a:t>
            </a:r>
            <a:endParaRPr lang="en-US" sz="2800" kern="0" dirty="0">
              <a:solidFill>
                <a:srgbClr val="131F49"/>
              </a:solidFill>
              <a:ea typeface="ＭＳ Ｐゴシック" charset="-128"/>
              <a:cs typeface="ＭＳ Ｐゴシック" charset="-128"/>
            </a:endParaRPr>
          </a:p>
        </p:txBody>
      </p:sp>
      <p:sp>
        <p:nvSpPr>
          <p:cNvPr id="8" name="Rectangle 7"/>
          <p:cNvSpPr/>
          <p:nvPr/>
        </p:nvSpPr>
        <p:spPr bwMode="auto">
          <a:xfrm>
            <a:off x="3867150" y="4162424"/>
            <a:ext cx="1200150" cy="1019175"/>
          </a:xfrm>
          <a:prstGeom prst="rect">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57200" rtl="0" eaLnBrk="1" fontAlgn="base" latinLnBrk="0" hangingPunct="0">
              <a:lnSpc>
                <a:spcPct val="100000"/>
              </a:lnSpc>
              <a:spcBef>
                <a:spcPct val="0"/>
              </a:spcBef>
              <a:spcAft>
                <a:spcPct val="0"/>
              </a:spcAft>
              <a:buClr>
                <a:srgbClr val="000000"/>
              </a:buClr>
              <a:buSzPct val="45000"/>
              <a:buFont typeface="Wingdings" charset="2"/>
              <a:buNone/>
              <a:tabLst/>
            </a:pPr>
            <a:endParaRPr kumimoji="0" lang="en-US" sz="1800" b="0" i="0" u="none" strike="noStrike" cap="none" normalizeH="0" baseline="0" dirty="0" smtClean="0">
              <a:ln>
                <a:noFill/>
              </a:ln>
              <a:effectLst/>
              <a:latin typeface="Arial" charset="0"/>
            </a:endParaRPr>
          </a:p>
          <a:p>
            <a:pPr marL="0" marR="0" indent="0" algn="ctr" defTabSz="457200" rtl="0" eaLnBrk="1" fontAlgn="base" latinLnBrk="0" hangingPunct="0">
              <a:lnSpc>
                <a:spcPct val="100000"/>
              </a:lnSpc>
              <a:spcBef>
                <a:spcPct val="0"/>
              </a:spcBef>
              <a:spcAft>
                <a:spcPct val="0"/>
              </a:spcAft>
              <a:buClr>
                <a:srgbClr val="000000"/>
              </a:buClr>
              <a:buSzPct val="45000"/>
              <a:buFont typeface="Wingdings" charset="2"/>
              <a:buNone/>
              <a:tabLst/>
            </a:pPr>
            <a:r>
              <a:rPr kumimoji="0" lang="en-US" sz="1800" b="0" i="0" u="none" strike="noStrike" cap="none" normalizeH="0" baseline="0" dirty="0" smtClean="0">
                <a:ln>
                  <a:noFill/>
                </a:ln>
                <a:effectLst/>
                <a:latin typeface="Arial" charset="0"/>
              </a:rPr>
              <a:t>Encrypt</a:t>
            </a:r>
          </a:p>
        </p:txBody>
      </p:sp>
      <p:cxnSp>
        <p:nvCxnSpPr>
          <p:cNvPr id="10" name="Straight Arrow Connector 9"/>
          <p:cNvCxnSpPr/>
          <p:nvPr/>
        </p:nvCxnSpPr>
        <p:spPr bwMode="auto">
          <a:xfrm>
            <a:off x="2895600" y="4724400"/>
            <a:ext cx="1005840" cy="0"/>
          </a:xfrm>
          <a:prstGeom prst="straightConnector1">
            <a:avLst/>
          </a:prstGeom>
          <a:ln>
            <a:headEnd type="none" w="med" len="med"/>
            <a:tailEnd type="arrow"/>
          </a:ln>
        </p:spPr>
        <p:style>
          <a:lnRef idx="2">
            <a:schemeClr val="accent4"/>
          </a:lnRef>
          <a:fillRef idx="0">
            <a:schemeClr val="accent4"/>
          </a:fillRef>
          <a:effectRef idx="1">
            <a:schemeClr val="accent4"/>
          </a:effectRef>
          <a:fontRef idx="minor">
            <a:schemeClr val="tx1"/>
          </a:fontRef>
        </p:style>
      </p:cxnSp>
      <p:sp>
        <p:nvSpPr>
          <p:cNvPr id="12" name="TextBox 11"/>
          <p:cNvSpPr txBox="1"/>
          <p:nvPr/>
        </p:nvSpPr>
        <p:spPr>
          <a:xfrm>
            <a:off x="1133475" y="4391025"/>
            <a:ext cx="1736373" cy="646331"/>
          </a:xfrm>
          <a:prstGeom prst="rect">
            <a:avLst/>
          </a:prstGeom>
          <a:noFill/>
        </p:spPr>
        <p:txBody>
          <a:bodyPr wrap="none" rtlCol="0">
            <a:spAutoFit/>
          </a:bodyPr>
          <a:lstStyle/>
          <a:p>
            <a:pPr algn="ctr"/>
            <a:r>
              <a:rPr lang="en-US" dirty="0" smtClean="0"/>
              <a:t>Plaintext =</a:t>
            </a:r>
          </a:p>
          <a:p>
            <a:pPr algn="ctr"/>
            <a:r>
              <a:rPr lang="en-US" dirty="0" smtClean="0"/>
              <a:t>Fixed Constant</a:t>
            </a:r>
            <a:endParaRPr lang="en-US" dirty="0"/>
          </a:p>
        </p:txBody>
      </p:sp>
      <p:cxnSp>
        <p:nvCxnSpPr>
          <p:cNvPr id="13" name="Straight Arrow Connector 12"/>
          <p:cNvCxnSpPr>
            <a:stCxn id="16" idx="0"/>
          </p:cNvCxnSpPr>
          <p:nvPr/>
        </p:nvCxnSpPr>
        <p:spPr bwMode="auto">
          <a:xfrm flipH="1" flipV="1">
            <a:off x="4472942" y="5153026"/>
            <a:ext cx="14746" cy="752474"/>
          </a:xfrm>
          <a:prstGeom prst="straightConnector1">
            <a:avLst/>
          </a:prstGeom>
          <a:ln>
            <a:headEnd type="none" w="med" len="med"/>
            <a:tailEnd type="arrow"/>
          </a:ln>
        </p:spPr>
        <p:style>
          <a:lnRef idx="2">
            <a:schemeClr val="accent4"/>
          </a:lnRef>
          <a:fillRef idx="0">
            <a:schemeClr val="accent4"/>
          </a:fillRef>
          <a:effectRef idx="1">
            <a:schemeClr val="accent4"/>
          </a:effectRef>
          <a:fontRef idx="minor">
            <a:schemeClr val="tx1"/>
          </a:fontRef>
        </p:style>
      </p:cxnSp>
      <p:sp>
        <p:nvSpPr>
          <p:cNvPr id="16" name="TextBox 15"/>
          <p:cNvSpPr txBox="1"/>
          <p:nvPr/>
        </p:nvSpPr>
        <p:spPr>
          <a:xfrm>
            <a:off x="3888805" y="5905500"/>
            <a:ext cx="1197765" cy="646331"/>
          </a:xfrm>
          <a:prstGeom prst="rect">
            <a:avLst/>
          </a:prstGeom>
          <a:noFill/>
        </p:spPr>
        <p:txBody>
          <a:bodyPr wrap="none" rtlCol="0">
            <a:spAutoFit/>
          </a:bodyPr>
          <a:lstStyle/>
          <a:p>
            <a:pPr algn="ctr"/>
            <a:r>
              <a:rPr lang="en-US" dirty="0" smtClean="0"/>
              <a:t>Key =</a:t>
            </a:r>
          </a:p>
          <a:p>
            <a:pPr algn="ctr"/>
            <a:r>
              <a:rPr lang="en-US" dirty="0" smtClean="0"/>
              <a:t>Password</a:t>
            </a:r>
            <a:endParaRPr lang="en-US" dirty="0"/>
          </a:p>
        </p:txBody>
      </p:sp>
      <p:cxnSp>
        <p:nvCxnSpPr>
          <p:cNvPr id="18" name="Straight Arrow Connector 17"/>
          <p:cNvCxnSpPr/>
          <p:nvPr/>
        </p:nvCxnSpPr>
        <p:spPr bwMode="auto">
          <a:xfrm>
            <a:off x="5067300" y="4724400"/>
            <a:ext cx="1005840" cy="0"/>
          </a:xfrm>
          <a:prstGeom prst="straightConnector1">
            <a:avLst/>
          </a:prstGeom>
          <a:ln>
            <a:headEnd type="none" w="med" len="med"/>
            <a:tailEnd type="arrow"/>
          </a:ln>
        </p:spPr>
        <p:style>
          <a:lnRef idx="2">
            <a:schemeClr val="accent4"/>
          </a:lnRef>
          <a:fillRef idx="0">
            <a:schemeClr val="accent4"/>
          </a:fillRef>
          <a:effectRef idx="1">
            <a:schemeClr val="accent4"/>
          </a:effectRef>
          <a:fontRef idx="minor">
            <a:schemeClr val="tx1"/>
          </a:fontRef>
        </p:style>
      </p:cxnSp>
      <p:sp>
        <p:nvSpPr>
          <p:cNvPr id="19" name="TextBox 18"/>
          <p:cNvSpPr txBox="1"/>
          <p:nvPr/>
        </p:nvSpPr>
        <p:spPr>
          <a:xfrm>
            <a:off x="6451031" y="4381500"/>
            <a:ext cx="1197765" cy="646331"/>
          </a:xfrm>
          <a:prstGeom prst="rect">
            <a:avLst/>
          </a:prstGeom>
          <a:noFill/>
        </p:spPr>
        <p:txBody>
          <a:bodyPr wrap="none" rtlCol="0">
            <a:spAutoFit/>
          </a:bodyPr>
          <a:lstStyle/>
          <a:p>
            <a:pPr algn="ctr"/>
            <a:r>
              <a:rPr lang="en-US" dirty="0" smtClean="0"/>
              <a:t>Hashed</a:t>
            </a:r>
          </a:p>
          <a:p>
            <a:pPr algn="ctr"/>
            <a:r>
              <a:rPr lang="en-US" dirty="0" smtClean="0"/>
              <a:t>Password</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4294967295"/>
          </p:nvPr>
        </p:nvSpPr>
        <p:spPr>
          <a:xfrm>
            <a:off x="503239" y="914400"/>
            <a:ext cx="8602662" cy="2981325"/>
          </a:xfrm>
        </p:spPr>
        <p:txBody>
          <a:bodyPr/>
          <a:lstStyle/>
          <a:p>
            <a:pPr>
              <a:buSzPct val="90000"/>
              <a:buNone/>
              <a:defRPr/>
            </a:pPr>
            <a:r>
              <a:rPr lang="en-US" sz="2400" dirty="0" smtClean="0">
                <a:ea typeface="ＭＳ Ｐゴシック" pitchFamily="34" charset="-128"/>
              </a:rPr>
              <a:t>Evolution of UNIX password mechanism</a:t>
            </a:r>
          </a:p>
          <a:p>
            <a:pPr lvl="1">
              <a:buSzPct val="90000"/>
              <a:buNone/>
              <a:defRPr/>
            </a:pPr>
            <a:endParaRPr lang="en-US" sz="2000" dirty="0" smtClean="0">
              <a:solidFill>
                <a:schemeClr val="tx1"/>
              </a:solidFill>
              <a:ea typeface="ＭＳ Ｐゴシック" pitchFamily="34" charset="-128"/>
            </a:endParaRPr>
          </a:p>
          <a:p>
            <a:pPr>
              <a:buSzPct val="90000"/>
              <a:buFont typeface="Wingdings" pitchFamily="2" charset="2"/>
              <a:buChar char="Ø"/>
              <a:defRPr/>
            </a:pPr>
            <a:r>
              <a:rPr lang="en-US" sz="2400" dirty="0" smtClean="0">
                <a:solidFill>
                  <a:schemeClr val="tx1"/>
                </a:solidFill>
                <a:ea typeface="ＭＳ Ｐゴシック" pitchFamily="34" charset="-128"/>
              </a:rPr>
              <a:t>Store hashed passwords</a:t>
            </a:r>
          </a:p>
          <a:p>
            <a:pPr>
              <a:buSzPct val="90000"/>
              <a:buFont typeface="Wingdings" pitchFamily="2" charset="2"/>
              <a:buChar char="Ø"/>
              <a:defRPr/>
            </a:pPr>
            <a:endParaRPr lang="en-US" sz="2400" dirty="0" smtClean="0">
              <a:solidFill>
                <a:schemeClr val="tx1"/>
              </a:solidFill>
              <a:ea typeface="ＭＳ Ｐゴシック" pitchFamily="34" charset="-128"/>
            </a:endParaRPr>
          </a:p>
          <a:p>
            <a:pPr>
              <a:buSzPct val="90000"/>
              <a:buFont typeface="Wingdings" pitchFamily="2" charset="2"/>
              <a:buChar char="Ø"/>
              <a:defRPr/>
            </a:pPr>
            <a:endParaRPr lang="en-US" sz="2400" dirty="0" smtClean="0">
              <a:solidFill>
                <a:schemeClr val="tx1"/>
              </a:solidFill>
              <a:ea typeface="ＭＳ Ｐゴシック" pitchFamily="34" charset="-128"/>
            </a:endParaRPr>
          </a:p>
          <a:p>
            <a:pPr>
              <a:buSzPct val="90000"/>
              <a:buFont typeface="Wingdings" pitchFamily="2" charset="2"/>
              <a:buChar char="Ø"/>
              <a:defRPr/>
            </a:pPr>
            <a:endParaRPr lang="en-US" sz="2400" dirty="0" smtClean="0">
              <a:solidFill>
                <a:schemeClr val="tx1"/>
              </a:solidFill>
              <a:ea typeface="ＭＳ Ｐゴシック" pitchFamily="34" charset="-128"/>
            </a:endParaRPr>
          </a:p>
          <a:p>
            <a:pPr>
              <a:buSzPct val="90000"/>
              <a:buFont typeface="Wingdings" pitchFamily="2" charset="2"/>
              <a:buChar char="Ø"/>
              <a:defRPr/>
            </a:pPr>
            <a:endParaRPr lang="en-US" sz="2400" dirty="0" smtClean="0">
              <a:solidFill>
                <a:schemeClr val="tx1"/>
              </a:solidFill>
              <a:ea typeface="ＭＳ Ｐゴシック" pitchFamily="34" charset="-128"/>
            </a:endParaRPr>
          </a:p>
          <a:p>
            <a:pPr>
              <a:buSzPct val="90000"/>
              <a:buFont typeface="Wingdings" pitchFamily="2" charset="2"/>
              <a:buChar char="Ø"/>
              <a:defRPr/>
            </a:pPr>
            <a:endParaRPr lang="en-US" sz="2400" dirty="0" smtClean="0">
              <a:solidFill>
                <a:schemeClr val="tx1"/>
              </a:solidFill>
              <a:ea typeface="ＭＳ Ｐゴシック" pitchFamily="34" charset="-128"/>
            </a:endParaRPr>
          </a:p>
          <a:p>
            <a:pPr>
              <a:buSzPct val="90000"/>
              <a:buFont typeface="Wingdings" pitchFamily="2" charset="2"/>
              <a:buChar char="Ø"/>
              <a:defRPr/>
            </a:pPr>
            <a:endParaRPr lang="en-US" sz="2400" dirty="0" smtClean="0">
              <a:solidFill>
                <a:schemeClr val="tx1"/>
              </a:solidFill>
              <a:ea typeface="ＭＳ Ｐゴシック" pitchFamily="34" charset="-128"/>
            </a:endParaRPr>
          </a:p>
          <a:p>
            <a:pPr>
              <a:buSzPct val="90000"/>
              <a:buFont typeface="Wingdings" pitchFamily="2" charset="2"/>
              <a:buChar char="Ø"/>
              <a:defRPr/>
            </a:pPr>
            <a:endParaRPr lang="en-US" sz="2400" dirty="0" smtClean="0">
              <a:solidFill>
                <a:schemeClr val="tx1"/>
              </a:solidFill>
              <a:ea typeface="ＭＳ Ｐゴシック" pitchFamily="34" charset="-128"/>
            </a:endParaRPr>
          </a:p>
          <a:p>
            <a:pPr>
              <a:buSzPct val="90000"/>
              <a:buFont typeface="Wingdings" pitchFamily="2" charset="2"/>
              <a:buChar char="Ø"/>
              <a:defRPr/>
            </a:pPr>
            <a:endParaRPr lang="en-US" sz="2400" dirty="0" smtClean="0">
              <a:solidFill>
                <a:schemeClr val="tx1"/>
              </a:solidFill>
              <a:ea typeface="ＭＳ Ｐゴシック" pitchFamily="34" charset="-128"/>
            </a:endParaRPr>
          </a:p>
          <a:p>
            <a:pPr>
              <a:buSzPct val="90000"/>
              <a:buFont typeface="Wingdings" pitchFamily="2" charset="2"/>
              <a:buChar char="Ø"/>
              <a:defRPr/>
            </a:pPr>
            <a:endParaRPr lang="en-US" sz="2400" dirty="0" smtClean="0">
              <a:solidFill>
                <a:schemeClr val="tx1"/>
              </a:solidFill>
              <a:ea typeface="ＭＳ Ｐゴシック" pitchFamily="34" charset="-128"/>
            </a:endParaRPr>
          </a:p>
          <a:p>
            <a:pPr lvl="1">
              <a:buSzPct val="90000"/>
              <a:buFont typeface="Wingdings" pitchFamily="2" charset="2"/>
              <a:buChar char="v"/>
              <a:defRPr/>
            </a:pPr>
            <a:r>
              <a:rPr lang="en-US" sz="2000" dirty="0" smtClean="0">
                <a:solidFill>
                  <a:schemeClr val="tx1"/>
                </a:solidFill>
                <a:ea typeface="ＭＳ Ｐゴシック" pitchFamily="34" charset="-128"/>
              </a:rPr>
              <a:t>Invention of dictionary attack rather than inversion attack</a:t>
            </a:r>
          </a:p>
          <a:p>
            <a:pPr lvl="1">
              <a:buSzPct val="90000"/>
              <a:buFont typeface="Wingdings" pitchFamily="2" charset="2"/>
              <a:buChar char="v"/>
              <a:defRPr/>
            </a:pPr>
            <a:r>
              <a:rPr lang="en-US" sz="2000" dirty="0" smtClean="0">
                <a:solidFill>
                  <a:schemeClr val="tx1"/>
                </a:solidFill>
                <a:ea typeface="ＭＳ Ｐゴシック" pitchFamily="34" charset="-128"/>
              </a:rPr>
              <a:t>In the initial enthusiasm hashed passwords were put in a world readable file!!</a:t>
            </a:r>
          </a:p>
          <a:p>
            <a:pPr lvl="1">
              <a:buSzPct val="90000"/>
              <a:buNone/>
              <a:defRPr/>
            </a:pPr>
            <a:endParaRPr lang="en-US" sz="16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a:p>
            <a:pPr>
              <a:buFont typeface="Wingdings" pitchFamily="2" charset="2"/>
              <a:buChar char="Ø"/>
              <a:defRPr/>
            </a:pPr>
            <a:endParaRPr lang="en-US" sz="2000" dirty="0" smtClean="0">
              <a:solidFill>
                <a:schemeClr val="tx1"/>
              </a:solidFill>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C55B82BF-3B5A-457C-B93A-3BCFAEB56B4A}"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9</a:t>
            </a:fld>
            <a:endParaRPr lang="en-GB" sz="1400" dirty="0">
              <a:solidFill>
                <a:srgbClr val="000000"/>
              </a:solidFill>
              <a:latin typeface="+mn-lt"/>
              <a:ea typeface="ＭＳ Ｐゴシック" charset="-128"/>
            </a:endParaRPr>
          </a:p>
        </p:txBody>
      </p:sp>
      <p:sp>
        <p:nvSpPr>
          <p:cNvPr id="1946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2800" dirty="0" smtClean="0"/>
              <a:t>Morris-Thomson 1979</a:t>
            </a:r>
            <a:endParaRPr lang="en-US" sz="2800" kern="0" dirty="0">
              <a:solidFill>
                <a:srgbClr val="131F49"/>
              </a:solidFill>
              <a:ea typeface="ＭＳ Ｐゴシック" charset="-128"/>
              <a:cs typeface="ＭＳ Ｐゴシック" charset="-128"/>
            </a:endParaRPr>
          </a:p>
        </p:txBody>
      </p:sp>
      <p:sp>
        <p:nvSpPr>
          <p:cNvPr id="8" name="Rectangle 7"/>
          <p:cNvSpPr/>
          <p:nvPr/>
        </p:nvSpPr>
        <p:spPr bwMode="auto">
          <a:xfrm>
            <a:off x="3867150" y="2495549"/>
            <a:ext cx="1200150" cy="1019175"/>
          </a:xfrm>
          <a:prstGeom prst="rect">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57200" rtl="0" eaLnBrk="1" fontAlgn="base" latinLnBrk="0" hangingPunct="0">
              <a:lnSpc>
                <a:spcPct val="100000"/>
              </a:lnSpc>
              <a:spcBef>
                <a:spcPct val="0"/>
              </a:spcBef>
              <a:spcAft>
                <a:spcPct val="0"/>
              </a:spcAft>
              <a:buClr>
                <a:srgbClr val="000000"/>
              </a:buClr>
              <a:buSzPct val="45000"/>
              <a:buFont typeface="Wingdings" charset="2"/>
              <a:buNone/>
              <a:tabLst/>
            </a:pPr>
            <a:endParaRPr kumimoji="0" lang="en-US" sz="1800" b="0" i="0" u="none" strike="noStrike" cap="none" normalizeH="0" baseline="0" dirty="0" smtClean="0">
              <a:ln>
                <a:noFill/>
              </a:ln>
              <a:effectLst/>
              <a:latin typeface="Arial" charset="0"/>
            </a:endParaRPr>
          </a:p>
          <a:p>
            <a:pPr marL="0" marR="0" indent="0" algn="ctr" defTabSz="457200" rtl="0" eaLnBrk="1" fontAlgn="base" latinLnBrk="0" hangingPunct="0">
              <a:lnSpc>
                <a:spcPct val="100000"/>
              </a:lnSpc>
              <a:spcBef>
                <a:spcPct val="0"/>
              </a:spcBef>
              <a:spcAft>
                <a:spcPct val="0"/>
              </a:spcAft>
              <a:buClr>
                <a:srgbClr val="000000"/>
              </a:buClr>
              <a:buSzPct val="45000"/>
              <a:buFont typeface="Wingdings" charset="2"/>
              <a:buNone/>
              <a:tabLst/>
            </a:pPr>
            <a:r>
              <a:rPr kumimoji="0" lang="en-US" sz="1800" b="0" i="0" u="none" strike="noStrike" cap="none" normalizeH="0" baseline="0" dirty="0" smtClean="0">
                <a:ln>
                  <a:noFill/>
                </a:ln>
                <a:effectLst/>
                <a:latin typeface="Arial" charset="0"/>
              </a:rPr>
              <a:t>Encrypt</a:t>
            </a:r>
          </a:p>
        </p:txBody>
      </p:sp>
      <p:cxnSp>
        <p:nvCxnSpPr>
          <p:cNvPr id="10" name="Straight Arrow Connector 9"/>
          <p:cNvCxnSpPr/>
          <p:nvPr/>
        </p:nvCxnSpPr>
        <p:spPr bwMode="auto">
          <a:xfrm>
            <a:off x="2895600" y="3057525"/>
            <a:ext cx="1005840" cy="0"/>
          </a:xfrm>
          <a:prstGeom prst="straightConnector1">
            <a:avLst/>
          </a:prstGeom>
          <a:ln>
            <a:headEnd type="none" w="med" len="med"/>
            <a:tailEnd type="arrow"/>
          </a:ln>
        </p:spPr>
        <p:style>
          <a:lnRef idx="2">
            <a:schemeClr val="accent4"/>
          </a:lnRef>
          <a:fillRef idx="0">
            <a:schemeClr val="accent4"/>
          </a:fillRef>
          <a:effectRef idx="1">
            <a:schemeClr val="accent4"/>
          </a:effectRef>
          <a:fontRef idx="minor">
            <a:schemeClr val="tx1"/>
          </a:fontRef>
        </p:style>
      </p:cxnSp>
      <p:sp>
        <p:nvSpPr>
          <p:cNvPr id="12" name="TextBox 11"/>
          <p:cNvSpPr txBox="1"/>
          <p:nvPr/>
        </p:nvSpPr>
        <p:spPr>
          <a:xfrm>
            <a:off x="1133475" y="2724150"/>
            <a:ext cx="1736373" cy="646331"/>
          </a:xfrm>
          <a:prstGeom prst="rect">
            <a:avLst/>
          </a:prstGeom>
          <a:noFill/>
        </p:spPr>
        <p:txBody>
          <a:bodyPr wrap="none" rtlCol="0">
            <a:spAutoFit/>
          </a:bodyPr>
          <a:lstStyle/>
          <a:p>
            <a:pPr algn="ctr"/>
            <a:r>
              <a:rPr lang="en-US" dirty="0" smtClean="0"/>
              <a:t>Plaintext =</a:t>
            </a:r>
          </a:p>
          <a:p>
            <a:pPr algn="ctr"/>
            <a:r>
              <a:rPr lang="en-US" dirty="0" smtClean="0"/>
              <a:t>Fixed Constant</a:t>
            </a:r>
            <a:endParaRPr lang="en-US" dirty="0"/>
          </a:p>
        </p:txBody>
      </p:sp>
      <p:cxnSp>
        <p:nvCxnSpPr>
          <p:cNvPr id="13" name="Straight Arrow Connector 12"/>
          <p:cNvCxnSpPr/>
          <p:nvPr/>
        </p:nvCxnSpPr>
        <p:spPr bwMode="auto">
          <a:xfrm flipH="1" flipV="1">
            <a:off x="4472942" y="3486151"/>
            <a:ext cx="14746" cy="752474"/>
          </a:xfrm>
          <a:prstGeom prst="straightConnector1">
            <a:avLst/>
          </a:prstGeom>
          <a:ln>
            <a:headEnd type="none" w="med" len="med"/>
            <a:tailEnd type="arrow"/>
          </a:ln>
        </p:spPr>
        <p:style>
          <a:lnRef idx="2">
            <a:schemeClr val="accent4"/>
          </a:lnRef>
          <a:fillRef idx="0">
            <a:schemeClr val="accent4"/>
          </a:fillRef>
          <a:effectRef idx="1">
            <a:schemeClr val="accent4"/>
          </a:effectRef>
          <a:fontRef idx="minor">
            <a:schemeClr val="tx1"/>
          </a:fontRef>
        </p:style>
      </p:cxnSp>
      <p:sp>
        <p:nvSpPr>
          <p:cNvPr id="16" name="TextBox 15"/>
          <p:cNvSpPr txBox="1"/>
          <p:nvPr/>
        </p:nvSpPr>
        <p:spPr>
          <a:xfrm>
            <a:off x="3888805" y="4429125"/>
            <a:ext cx="1197765" cy="646331"/>
          </a:xfrm>
          <a:prstGeom prst="rect">
            <a:avLst/>
          </a:prstGeom>
          <a:noFill/>
        </p:spPr>
        <p:txBody>
          <a:bodyPr wrap="none" rtlCol="0">
            <a:spAutoFit/>
          </a:bodyPr>
          <a:lstStyle/>
          <a:p>
            <a:pPr algn="ctr"/>
            <a:r>
              <a:rPr lang="en-US" dirty="0" smtClean="0"/>
              <a:t>Key =</a:t>
            </a:r>
          </a:p>
          <a:p>
            <a:pPr algn="ctr"/>
            <a:r>
              <a:rPr lang="en-US" dirty="0" smtClean="0"/>
              <a:t>Password</a:t>
            </a:r>
            <a:endParaRPr lang="en-US" dirty="0"/>
          </a:p>
        </p:txBody>
      </p:sp>
      <p:cxnSp>
        <p:nvCxnSpPr>
          <p:cNvPr id="18" name="Straight Arrow Connector 17"/>
          <p:cNvCxnSpPr/>
          <p:nvPr/>
        </p:nvCxnSpPr>
        <p:spPr bwMode="auto">
          <a:xfrm>
            <a:off x="5067300" y="3057525"/>
            <a:ext cx="1005840" cy="0"/>
          </a:xfrm>
          <a:prstGeom prst="straightConnector1">
            <a:avLst/>
          </a:prstGeom>
          <a:ln>
            <a:headEnd type="none" w="med" len="med"/>
            <a:tailEnd type="arrow"/>
          </a:ln>
        </p:spPr>
        <p:style>
          <a:lnRef idx="2">
            <a:schemeClr val="accent4"/>
          </a:lnRef>
          <a:fillRef idx="0">
            <a:schemeClr val="accent4"/>
          </a:fillRef>
          <a:effectRef idx="1">
            <a:schemeClr val="accent4"/>
          </a:effectRef>
          <a:fontRef idx="minor">
            <a:schemeClr val="tx1"/>
          </a:fontRef>
        </p:style>
      </p:cxnSp>
      <p:sp>
        <p:nvSpPr>
          <p:cNvPr id="19" name="TextBox 18"/>
          <p:cNvSpPr txBox="1"/>
          <p:nvPr/>
        </p:nvSpPr>
        <p:spPr>
          <a:xfrm>
            <a:off x="6451031" y="2714625"/>
            <a:ext cx="1197765" cy="646331"/>
          </a:xfrm>
          <a:prstGeom prst="rect">
            <a:avLst/>
          </a:prstGeom>
          <a:noFill/>
        </p:spPr>
        <p:txBody>
          <a:bodyPr wrap="none" rtlCol="0">
            <a:spAutoFit/>
          </a:bodyPr>
          <a:lstStyle/>
          <a:p>
            <a:pPr algn="ctr"/>
            <a:r>
              <a:rPr lang="en-US" dirty="0" smtClean="0"/>
              <a:t>Hashed</a:t>
            </a:r>
          </a:p>
          <a:p>
            <a:pPr algn="ctr"/>
            <a:r>
              <a:rPr lang="en-US" dirty="0" smtClean="0"/>
              <a:t>Password</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3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100000"/>
          </a:lnSpc>
          <a:spcBef>
            <a:spcPct val="0"/>
          </a:spcBef>
          <a:spcAft>
            <a:spcPct val="0"/>
          </a:spcAft>
          <a:buClr>
            <a:srgbClr val="000000"/>
          </a:buClr>
          <a:buSzPct val="45000"/>
          <a:buFont typeface="Wingdings" charset="2"/>
          <a:buNone/>
          <a:tabLst/>
          <a:defRPr kumimoji="0" lang="en-GB" sz="1800" b="0" i="0" u="none" strike="noStrike" cap="none" normalizeH="0" baseline="0" smtClean="0">
            <a:ln>
              <a:noFill/>
            </a:ln>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100000"/>
          </a:lnSpc>
          <a:spcBef>
            <a:spcPct val="0"/>
          </a:spcBef>
          <a:spcAft>
            <a:spcPct val="0"/>
          </a:spcAft>
          <a:buClr>
            <a:srgbClr val="000000"/>
          </a:buClr>
          <a:buSzPct val="45000"/>
          <a:buFont typeface="Wingdings" charset="2"/>
          <a:buNone/>
          <a:tabLst/>
          <a:defRPr kumimoji="0" lang="en-GB" sz="1800" b="0" i="0" u="none" strike="noStrike" cap="none" normalizeH="0" baseline="0" smtClean="0">
            <a:ln>
              <a:noFill/>
            </a:ln>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7711</TotalTime>
  <Words>623</Words>
  <Application>Microsoft Office PowerPoint</Application>
  <PresentationFormat>Custom</PresentationFormat>
  <Paragraphs>175</Paragraphs>
  <Slides>11</Slides>
  <Notes>1</Notes>
  <HiddenSlides>0</HiddenSlides>
  <MMClips>0</MMClips>
  <ScaleCrop>false</ScaleCrop>
  <HeadingPairs>
    <vt:vector size="4" baseType="variant">
      <vt:variant>
        <vt:lpstr>Theme</vt:lpstr>
      </vt:variant>
      <vt:variant>
        <vt:i4>5</vt:i4>
      </vt:variant>
      <vt:variant>
        <vt:lpstr>Slide Titles</vt:lpstr>
      </vt:variant>
      <vt:variant>
        <vt:i4>11</vt:i4>
      </vt:variant>
    </vt:vector>
  </HeadingPairs>
  <TitlesOfParts>
    <vt:vector size="16" baseType="lpstr">
      <vt:lpstr>1_Custom Design</vt:lpstr>
      <vt:lpstr>2_Custom Design</vt:lpstr>
      <vt:lpstr>3_Custom Design</vt:lpstr>
      <vt:lpstr>Custom Design</vt:lpstr>
      <vt:lpstr>3_Default Design</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Having Fun</dc:creator>
  <cp:lastModifiedBy>Ravi Sandhu</cp:lastModifiedBy>
  <cp:revision>1010</cp:revision>
  <cp:lastPrinted>2012-11-13T22:38:33Z</cp:lastPrinted>
  <dcterms:created xsi:type="dcterms:W3CDTF">2010-02-19T20:53:39Z</dcterms:created>
  <dcterms:modified xsi:type="dcterms:W3CDTF">2013-02-01T05:52:29Z</dcterms:modified>
</cp:coreProperties>
</file>