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2" r:id="rId1"/>
    <p:sldMasterId id="2147483684" r:id="rId2"/>
    <p:sldMasterId id="2147483696" r:id="rId3"/>
    <p:sldMasterId id="2147483660" r:id="rId4"/>
    <p:sldMasterId id="2147484044" r:id="rId5"/>
  </p:sldMasterIdLst>
  <p:notesMasterIdLst>
    <p:notesMasterId r:id="rId19"/>
  </p:notesMasterIdLst>
  <p:handoutMasterIdLst>
    <p:handoutMasterId r:id="rId20"/>
  </p:handoutMasterIdLst>
  <p:sldIdLst>
    <p:sldId id="468" r:id="rId6"/>
    <p:sldId id="444" r:id="rId7"/>
    <p:sldId id="438" r:id="rId8"/>
    <p:sldId id="471" r:id="rId9"/>
    <p:sldId id="469" r:id="rId10"/>
    <p:sldId id="477" r:id="rId11"/>
    <p:sldId id="475" r:id="rId12"/>
    <p:sldId id="470" r:id="rId13"/>
    <p:sldId id="472" r:id="rId14"/>
    <p:sldId id="473" r:id="rId15"/>
    <p:sldId id="476" r:id="rId16"/>
    <p:sldId id="478" r:id="rId17"/>
    <p:sldId id="479" r:id="rId18"/>
  </p:sldIdLst>
  <p:sldSz cx="10080625" cy="7559675"/>
  <p:notesSz cx="7315200" cy="960120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318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6477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8636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079500" indent="-2159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3300"/>
    <a:srgbClr val="A50021"/>
    <a:srgbClr val="131F4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snapToGrid="0" snapToObjects="1">
      <p:cViewPr varScale="1">
        <p:scale>
          <a:sx n="80" d="100"/>
          <a:sy n="80" d="100"/>
        </p:scale>
        <p:origin x="-1286"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60" d="100"/>
          <a:sy n="60" d="100"/>
        </p:scale>
        <p:origin x="-2672" y="-104"/>
      </p:cViewPr>
      <p:guideLst>
        <p:guide orient="horz" pos="2749"/>
        <p:guide pos="203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238" cy="481013"/>
          </a:xfrm>
          <a:prstGeom prst="rect">
            <a:avLst/>
          </a:prstGeom>
          <a:noFill/>
          <a:ln w="9525">
            <a:noFill/>
            <a:miter lim="800000"/>
            <a:headEnd/>
            <a:tailEnd/>
          </a:ln>
        </p:spPr>
        <p:txBody>
          <a:bodyPr vert="horz" wrap="square" lIns="86657" tIns="43329" rIns="86657" bIns="43329" numCol="1" anchor="t" anchorCtr="0" compatLnSpc="1">
            <a:prstTxWarp prst="textNoShape">
              <a:avLst/>
            </a:prstTxWarp>
          </a:bodyPr>
          <a:lstStyle>
            <a:lvl1pPr defTabSz="457561"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3" name="Date Placeholder 2"/>
          <p:cNvSpPr>
            <a:spLocks noGrp="1"/>
          </p:cNvSpPr>
          <p:nvPr>
            <p:ph type="dt" sz="quarter" idx="1"/>
          </p:nvPr>
        </p:nvSpPr>
        <p:spPr bwMode="auto">
          <a:xfrm>
            <a:off x="4143375" y="0"/>
            <a:ext cx="3170238" cy="481013"/>
          </a:xfrm>
          <a:prstGeom prst="rect">
            <a:avLst/>
          </a:prstGeom>
          <a:noFill/>
          <a:ln w="9525">
            <a:noFill/>
            <a:miter lim="800000"/>
            <a:headEnd/>
            <a:tailEnd/>
          </a:ln>
        </p:spPr>
        <p:txBody>
          <a:bodyPr vert="horz" wrap="square" lIns="86657" tIns="43329" rIns="86657" bIns="43329" numCol="1" anchor="t" anchorCtr="0" compatLnSpc="1">
            <a:prstTxWarp prst="textNoShape">
              <a:avLst/>
            </a:prstTxWarp>
          </a:bodyPr>
          <a:lstStyle>
            <a:lvl1pPr algn="r" defTabSz="457561" hangingPunct="0">
              <a:buClr>
                <a:srgbClr val="000000"/>
              </a:buClr>
              <a:buSzPct val="45000"/>
              <a:buFont typeface="Wingdings" pitchFamily="2" charset="2"/>
              <a:buNone/>
              <a:defRPr sz="1100">
                <a:latin typeface="Arial" pitchFamily="34" charset="0"/>
              </a:defRPr>
            </a:lvl1pPr>
          </a:lstStyle>
          <a:p>
            <a:pPr>
              <a:defRPr/>
            </a:pPr>
            <a:fld id="{9EFA1752-2B6F-40E1-9F93-0C9DB23DB42C}" type="datetime1">
              <a:rPr lang="en-US"/>
              <a:pPr>
                <a:defRPr/>
              </a:pPr>
              <a:t>2/7/2013</a:t>
            </a:fld>
            <a:endParaRPr lang="en-US"/>
          </a:p>
        </p:txBody>
      </p:sp>
      <p:sp>
        <p:nvSpPr>
          <p:cNvPr id="4" name="Footer Placeholder 3"/>
          <p:cNvSpPr>
            <a:spLocks noGrp="1"/>
          </p:cNvSpPr>
          <p:nvPr>
            <p:ph type="ftr" sz="quarter" idx="2"/>
          </p:nvPr>
        </p:nvSpPr>
        <p:spPr bwMode="auto">
          <a:xfrm>
            <a:off x="3" y="9118600"/>
            <a:ext cx="3170238" cy="481013"/>
          </a:xfrm>
          <a:prstGeom prst="rect">
            <a:avLst/>
          </a:prstGeom>
          <a:noFill/>
          <a:ln w="9525">
            <a:noFill/>
            <a:miter lim="800000"/>
            <a:headEnd/>
            <a:tailEnd/>
          </a:ln>
        </p:spPr>
        <p:txBody>
          <a:bodyPr vert="horz" wrap="square" lIns="86657" tIns="43329" rIns="86657" bIns="43329" numCol="1" anchor="b" anchorCtr="0" compatLnSpc="1">
            <a:prstTxWarp prst="textNoShape">
              <a:avLst/>
            </a:prstTxWarp>
          </a:bodyPr>
          <a:lstStyle>
            <a:lvl1pPr defTabSz="457561" hangingPunct="0">
              <a:buClr>
                <a:srgbClr val="000000"/>
              </a:buClr>
              <a:buSzPct val="45000"/>
              <a:buFont typeface="Wingdings" pitchFamily="2" charset="2"/>
              <a:buNone/>
              <a:defRPr sz="1100">
                <a:latin typeface="Arial" pitchFamily="34" charset="0"/>
              </a:defRPr>
            </a:lvl1pPr>
          </a:lstStyle>
          <a:p>
            <a:pPr>
              <a:defRPr/>
            </a:pPr>
            <a:endParaRPr lang="en-US"/>
          </a:p>
        </p:txBody>
      </p:sp>
      <p:sp>
        <p:nvSpPr>
          <p:cNvPr id="5" name="Slide Number Placeholder 4"/>
          <p:cNvSpPr>
            <a:spLocks noGrp="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86657" tIns="43329" rIns="86657" bIns="43329" numCol="1" anchor="b" anchorCtr="0" compatLnSpc="1">
            <a:prstTxWarp prst="textNoShape">
              <a:avLst/>
            </a:prstTxWarp>
          </a:bodyPr>
          <a:lstStyle>
            <a:lvl1pPr algn="r" defTabSz="457561" hangingPunct="0">
              <a:buClr>
                <a:srgbClr val="000000"/>
              </a:buClr>
              <a:buSzPct val="45000"/>
              <a:buFont typeface="Wingdings" pitchFamily="2" charset="2"/>
              <a:buNone/>
              <a:defRPr sz="1100">
                <a:latin typeface="Arial" pitchFamily="34" charset="0"/>
              </a:defRPr>
            </a:lvl1pPr>
          </a:lstStyle>
          <a:p>
            <a:pPr>
              <a:defRPr/>
            </a:pPr>
            <a:fld id="{5DDCD5CE-D939-433D-9705-3D24953AD675}" type="slidenum">
              <a:rPr lang="en-US"/>
              <a:pPr>
                <a:defRPr/>
              </a:pPr>
              <a:t>‹#›</a:t>
            </a:fld>
            <a:endParaRPr lang="en-US"/>
          </a:p>
        </p:txBody>
      </p:sp>
    </p:spTree>
    <p:extLst>
      <p:ext uri="{BB962C8B-B14F-4D97-AF65-F5344CB8AC3E}">
        <p14:creationId xmlns="" xmlns:p14="http://schemas.microsoft.com/office/powerpoint/2010/main" val="318756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p:cNvSpPr>
            <a:spLocks noGrp="1" noRot="1" noChangeAspect="1" noChangeArrowheads="1"/>
          </p:cNvSpPr>
          <p:nvPr>
            <p:ph type="sldImg"/>
          </p:nvPr>
        </p:nvSpPr>
        <p:spPr bwMode="auto">
          <a:xfrm>
            <a:off x="1257300" y="728663"/>
            <a:ext cx="4799013" cy="3598862"/>
          </a:xfrm>
          <a:prstGeom prst="rect">
            <a:avLst/>
          </a:prstGeom>
          <a:noFill/>
          <a:ln w="9525">
            <a:noFill/>
            <a:round/>
            <a:headEnd/>
            <a:tailEnd/>
          </a:ln>
        </p:spPr>
      </p:sp>
      <p:sp>
        <p:nvSpPr>
          <p:cNvPr id="2050" name="Rectangle 2"/>
          <p:cNvSpPr>
            <a:spLocks noGrp="1" noChangeArrowheads="1"/>
          </p:cNvSpPr>
          <p:nvPr>
            <p:ph type="body"/>
          </p:nvPr>
        </p:nvSpPr>
        <p:spPr bwMode="auto">
          <a:xfrm>
            <a:off x="731841" y="4559300"/>
            <a:ext cx="5851525" cy="431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3"/>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endParaRPr lang="en-US"/>
          </a:p>
        </p:txBody>
      </p:sp>
      <p:sp>
        <p:nvSpPr>
          <p:cNvPr id="2052" name="Rectangle 4"/>
          <p:cNvSpPr>
            <a:spLocks noGrp="1" noChangeArrowheads="1"/>
          </p:cNvSpPr>
          <p:nvPr>
            <p:ph type="dt"/>
          </p:nvPr>
        </p:nvSpPr>
        <p:spPr bwMode="auto">
          <a:xfrm>
            <a:off x="4140200" y="3"/>
            <a:ext cx="3173414" cy="479425"/>
          </a:xfrm>
          <a:prstGeom prst="rect">
            <a:avLst/>
          </a:prstGeom>
          <a:noFill/>
          <a:ln w="54720">
            <a:noFill/>
            <a:round/>
            <a:headEnd/>
            <a:tailEnd/>
          </a:ln>
          <a:effectLst/>
        </p:spPr>
        <p:txBody>
          <a:bodyPr vert="horz" wrap="square" lIns="0" tIns="0" rIns="0" bIns="0" numCol="1" anchor="t" anchorCtr="0" compatLnSpc="1">
            <a:prstTxWarp prst="textNoShape">
              <a:avLst/>
            </a:prstTxWarp>
          </a:bodyPr>
          <a:lstStyle>
            <a:lvl1pPr algn="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endParaRPr lang="en-US"/>
          </a:p>
        </p:txBody>
      </p:sp>
      <p:sp>
        <p:nvSpPr>
          <p:cNvPr id="2053" name="Rectangle 5"/>
          <p:cNvSpPr>
            <a:spLocks noGrp="1" noChangeArrowheads="1"/>
          </p:cNvSpPr>
          <p:nvPr>
            <p:ph type="ftr"/>
          </p:nvPr>
        </p:nvSpPr>
        <p:spPr bwMode="auto">
          <a:xfrm>
            <a:off x="0" y="9120191"/>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endParaRPr lang="en-US"/>
          </a:p>
        </p:txBody>
      </p:sp>
      <p:sp>
        <p:nvSpPr>
          <p:cNvPr id="2054" name="Rectangle 6"/>
          <p:cNvSpPr>
            <a:spLocks noGrp="1" noChangeArrowheads="1"/>
          </p:cNvSpPr>
          <p:nvPr>
            <p:ph type="sldNum"/>
          </p:nvPr>
        </p:nvSpPr>
        <p:spPr bwMode="auto">
          <a:xfrm>
            <a:off x="4140200" y="9120191"/>
            <a:ext cx="3173414" cy="479425"/>
          </a:xfrm>
          <a:prstGeom prst="rect">
            <a:avLst/>
          </a:prstGeom>
          <a:noFill/>
          <a:ln w="54720">
            <a:noFill/>
            <a:round/>
            <a:headEnd/>
            <a:tailEnd/>
          </a:ln>
          <a:effectLst/>
        </p:spPr>
        <p:txBody>
          <a:bodyPr vert="horz" wrap="square" lIns="0" tIns="0" rIns="0" bIns="0" numCol="1" anchor="b" anchorCtr="0" compatLnSpc="1">
            <a:prstTxWarp prst="textNoShape">
              <a:avLst/>
            </a:prstTxWarp>
          </a:bodyPr>
          <a:lstStyle>
            <a:lvl1pPr algn="r" defTabSz="457561" hangingPunct="0">
              <a:lnSpc>
                <a:spcPct val="93000"/>
              </a:lnSpc>
              <a:buClr>
                <a:srgbClr val="000000"/>
              </a:buClr>
              <a:buSzPct val="45000"/>
              <a:buFont typeface="Wingdings" pitchFamily="2" charset="2"/>
              <a:buNone/>
              <a:tabLst>
                <a:tab pos="684697" algn="l"/>
                <a:tab pos="1372684" algn="l"/>
                <a:tab pos="2057382" algn="l"/>
                <a:tab pos="2745372" algn="l"/>
              </a:tabLst>
              <a:defRPr sz="1300">
                <a:solidFill>
                  <a:srgbClr val="000000"/>
                </a:solidFill>
                <a:latin typeface="Times New Roman" pitchFamily="18" charset="0"/>
              </a:defRPr>
            </a:lvl1pPr>
          </a:lstStyle>
          <a:p>
            <a:pPr>
              <a:defRPr/>
            </a:pPr>
            <a:fld id="{EE6703E5-A21F-4313-BA9E-B2DFCA6C23E3}" type="slidenum">
              <a:rPr lang="en-GB"/>
              <a:pPr>
                <a:defRPr/>
              </a:pPr>
              <a:t>‹#›</a:t>
            </a:fld>
            <a:endParaRPr lang="en-GB"/>
          </a:p>
        </p:txBody>
      </p:sp>
    </p:spTree>
    <p:extLst>
      <p:ext uri="{BB962C8B-B14F-4D97-AF65-F5344CB8AC3E}">
        <p14:creationId xmlns="" xmlns:p14="http://schemas.microsoft.com/office/powerpoint/2010/main" val="4008976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defTabSz="456976">
              <a:tabLst>
                <a:tab pos="680704" algn="l"/>
                <a:tab pos="1369341" algn="l"/>
                <a:tab pos="2054805" algn="l"/>
                <a:tab pos="2741854" algn="l"/>
              </a:tabLst>
            </a:pPr>
            <a:fld id="{0C137A8E-DCD0-4026-8679-7DAC59B2E3EE}" type="slidenum">
              <a:rPr lang="en-GB" smtClean="0"/>
              <a:pPr defTabSz="456976">
                <a:tabLst>
                  <a:tab pos="680704" algn="l"/>
                  <a:tab pos="1369341" algn="l"/>
                  <a:tab pos="2054805" algn="l"/>
                  <a:tab pos="2741854" algn="l"/>
                </a:tabLst>
              </a:pPr>
              <a:t>1</a:t>
            </a:fld>
            <a:endParaRPr lang="en-GB" dirty="0" smtClean="0"/>
          </a:p>
        </p:txBody>
      </p:sp>
      <p:sp>
        <p:nvSpPr>
          <p:cNvPr id="35843" name="Rectangle 1"/>
          <p:cNvSpPr>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35844" name="Rectangle 2"/>
          <p:cNvSpPr>
            <a:spLocks noGrp="1" noChangeArrowheads="1"/>
          </p:cNvSpPr>
          <p:nvPr>
            <p:ph type="body" idx="1"/>
          </p:nvPr>
        </p:nvSpPr>
        <p:spPr>
          <a:xfrm>
            <a:off x="731838" y="4559303"/>
            <a:ext cx="5853112" cy="4321175"/>
          </a:xfrm>
          <a:noFill/>
          <a:ln/>
        </p:spPr>
        <p:txBody>
          <a:bodyPr wrap="none" anchor="ctr"/>
          <a:lstStyle/>
          <a:p>
            <a:endParaRPr lang="en-US"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8A8533-5538-4759-B24B-7285295CFABD}"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1D29D39-929B-47D6-9F07-C55381DFF5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FD001-DF5A-49ED-8BC5-7BBFC3FB44F9}"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24C882D-BA0E-4156-A3F2-6CCA4F2A59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6F0AE7-28DD-4852-BA3E-E7905EE3F562}"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E97BA52-FCD2-45E7-A9BF-0C63A4B2FF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ED042CA-B8CD-41D9-8949-D03C1566A0E3}"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0380607-37F1-48F1-8925-DA1C269E8E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F0B157-99C1-4433-B83A-B82C44B5479D}"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17C474C-46B2-4446-BA07-B1E887D7E7B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FD56CB-245D-4A10-8A5C-92A415482CCA}"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B0462919-9C21-4FD6-9997-562236006DD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F3DF5EE-C6D4-4B1E-92E0-D20E05AE8C1C}"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425F226-6A3A-4E06-99F4-9A0F29AB9F8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4AABD7-C966-40EA-9470-64EDB373436E}" type="datetime1">
              <a:rPr lang="en-US"/>
              <a:pPr>
                <a:defRPr/>
              </a:pPr>
              <a:t>2/7/2013</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71DE3DD5-0851-4F4F-8B79-CE1028EA4C6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F71528-2F75-40B3-83AB-5E0C7F5FFE00}" type="datetime1">
              <a:rPr lang="en-US"/>
              <a:pPr>
                <a:defRPr/>
              </a:pPr>
              <a:t>2/7/2013</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5BB7CE04-270F-489C-8609-BD36C52103E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F8B1DD-2EEB-4C92-A939-6E15ED568C0A}" type="datetime1">
              <a:rPr lang="en-US"/>
              <a:pPr>
                <a:defRPr/>
              </a:pPr>
              <a:t>2/7/2013</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54553FF5-46BB-4294-AE5B-96801AF981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042173-893D-43B8-953F-46F57DCD2CB1}"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635EA9B-512A-4AF6-A1FD-0DBF8A248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B2D772-0122-45E8-9279-27AD1ACB66F5}"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1C6AEA6-42C7-4650-B746-966DF6EC9BD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8E7923-3BD9-4E2C-AE2B-C103004F0883}"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15B6617-A612-4062-BE23-203378EC98B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BDA36-4BE0-4353-AAC4-0131C4D69FDB}"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3F7FA396-2E9F-423F-9BC1-B3A4D95062A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DCED28-C685-4939-A5D5-27F99889AF6E}"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EDA231E-3063-4692-B6D4-1D3D91F98C3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AEE209-7275-4909-97D1-F8A0D95EA75C}"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F91E322-F0BB-4838-9F63-EA2CAAE09B9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CEA9BE-16EF-489E-BF20-57B585EC6CC9}"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4E539CF-4739-4542-A10F-6B52583B52E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0990B6-74C3-4125-8F0F-2C933149C71B}"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078E3A25-ABD4-406C-921E-0CAE11307A1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B68C61-A4FA-4602-8348-0356D25F60A7}"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55FCEB-737C-4861-AE0F-6165CC74C68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000D1B-60A9-4757-876A-FFBF061455A1}" type="datetime1">
              <a:rPr lang="en-US"/>
              <a:pPr>
                <a:defRPr/>
              </a:pPr>
              <a:t>2/7/2013</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6ADA9942-232C-4926-BADB-CDF670E440D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2CA543-36D1-482B-A6B0-8C3E0820FA1B}" type="datetime1">
              <a:rPr lang="en-US"/>
              <a:pPr>
                <a:defRPr/>
              </a:pPr>
              <a:t>2/7/2013</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B0B76DA8-8693-4B28-B910-D6DD04FCC1E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E94DB5A-AD82-43C4-97F9-539A7A86B068}" type="datetime1">
              <a:rPr lang="en-US"/>
              <a:pPr>
                <a:defRPr/>
              </a:pPr>
              <a:t>2/7/2013</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01C7F81A-DF60-4D16-865A-3A33A62465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2EAB87-838F-438F-A3CF-FC5CD66EB65C}"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6369FE96-4C50-4285-9E4E-F42E734AF1E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B34E17-700E-40E7-83AE-664FDDCCB4AC}"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FA20C0D1-6E3E-472C-AEE1-64D973207D7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8B8E3B-C21E-43E0-B284-FCB59AA662D1}"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7651AA86-94FB-44EB-82C9-7716D904A8F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6CE7DA-F81F-4ED0-827C-311EF0D810C4}"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45D3A46-114A-4AC1-9A9D-A12BBCC1966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2D3DC3-E015-46ED-85A6-ABF7C5FE13F1}"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946B850B-2489-4CB1-A1EC-995AFD52B975}"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6A09B26-E0FC-40AE-902A-28747004F551}"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C153E78E-8BD0-4625-9C22-F59FBA683C9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8D9BA3-C815-46C5-8537-EB5659753393}"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87AB2595-7489-4763-8ADA-B5EE6F5EAA2F}"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65FAA4-AE56-406D-A66B-666E6023E096}"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F5CB87D8-701F-416A-8323-77B07D210D03}"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F81480-BFB3-4DDE-90CB-E57E0443E987}"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3D675CBD-E781-4854-A4A8-CCC5BD2D21F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4D003F-A569-490B-8E1A-16CC19E2F27E}" type="datetime1">
              <a:rPr lang="en-US"/>
              <a:pPr>
                <a:defRPr/>
              </a:pPr>
              <a:t>2/7/2013</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85DD51AA-89A7-4D93-93B2-B313D917BAC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F9D87FF-43A9-4947-B646-01BBB80BF1A4}" type="datetime1">
              <a:rPr lang="en-US"/>
              <a:pPr>
                <a:defRPr/>
              </a:pPr>
              <a:t>2/7/2013</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671526D9-F268-4FBB-8041-B6F369E1AB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2FC324-FA63-48F7-87F3-755973C2A6EE}"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9FE40098-0EFE-4E55-9AF4-9BECC105AFB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EEF30-4D1C-473C-A9C2-E2E15F758D89}" type="datetime1">
              <a:rPr lang="en-US"/>
              <a:pPr>
                <a:defRPr/>
              </a:pPr>
              <a:t>2/7/2013</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F833CF39-4DA2-41D0-91FF-0E5EE6338EE6}"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203CE4-0665-4827-A05B-586F539067A6}"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CC25DA87-D9B2-4A0B-ACAD-A7263E50039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F34C9D-9DC9-447E-B9D7-AD3799284B23}"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294FC467-D2A4-4587-BFD3-35FED9BBF379}"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9E979-A7A0-4DFD-8016-FAA76B28996F}"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DED656D5-3B46-4F42-8E53-4A737C0415D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72033-AE60-4856-97CF-28E50271BBE1}" type="datetime1">
              <a:rPr lang="en-US"/>
              <a:pPr>
                <a:defRPr/>
              </a:pPr>
              <a:t>2/7/2013</a:t>
            </a:fld>
            <a:r>
              <a:rPr lang="en-US"/>
              <a:t>© Ravi  Sandhu</a:t>
            </a:r>
          </a:p>
        </p:txBody>
      </p:sp>
      <p:sp>
        <p:nvSpPr>
          <p:cNvPr id="5"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6" name="Slide Number Placeholder 5"/>
          <p:cNvSpPr>
            <a:spLocks noGrp="1"/>
          </p:cNvSpPr>
          <p:nvPr>
            <p:ph type="sldNum" sz="quarter" idx="12"/>
          </p:nvPr>
        </p:nvSpPr>
        <p:spPr/>
        <p:txBody>
          <a:bodyPr/>
          <a:lstStyle>
            <a:lvl1pPr>
              <a:defRPr/>
            </a:lvl1pPr>
          </a:lstStyle>
          <a:p>
            <a:pPr>
              <a:defRPr/>
            </a:pPr>
            <a:fld id="{5C8B727F-B332-4C9F-93EC-2F16F7EAC25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Line 8"/>
          <p:cNvSpPr>
            <a:spLocks noChangeShapeType="1"/>
          </p:cNvSpPr>
          <p:nvPr/>
        </p:nvSpPr>
        <p:spPr bwMode="auto">
          <a:xfrm>
            <a:off x="2527300" y="687388"/>
            <a:ext cx="5257800"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3" name="Line 9"/>
          <p:cNvSpPr>
            <a:spLocks noChangeShapeType="1"/>
          </p:cNvSpPr>
          <p:nvPr/>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pic>
        <p:nvPicPr>
          <p:cNvPr id="4" name="Picture 9" descr="UTSAGifBlue.gif"/>
          <p:cNvPicPr>
            <a:picLocks noChangeAspect="1"/>
          </p:cNvPicPr>
          <p:nvPr userDrawn="1"/>
        </p:nvPicPr>
        <p:blipFill>
          <a:blip r:embed="rId2" cstate="print"/>
          <a:srcRect/>
          <a:stretch>
            <a:fillRect/>
          </a:stretch>
        </p:blipFill>
        <p:spPr bwMode="auto">
          <a:xfrm>
            <a:off x="8447088" y="304800"/>
            <a:ext cx="1444625" cy="473075"/>
          </a:xfrm>
          <a:prstGeom prst="rect">
            <a:avLst/>
          </a:prstGeom>
          <a:noFill/>
          <a:ln w="9525">
            <a:noFill/>
            <a:miter lim="800000"/>
            <a:headEnd/>
            <a:tailEnd/>
          </a:ln>
        </p:spPr>
      </p:pic>
      <p:pic>
        <p:nvPicPr>
          <p:cNvPr id="5" name="Picture 13" descr="ICS_Medium.png"/>
          <p:cNvPicPr>
            <a:picLocks noChangeAspect="1"/>
          </p:cNvPicPr>
          <p:nvPr userDrawn="1"/>
        </p:nvPicPr>
        <p:blipFill>
          <a:blip r:embed="rId3" cstate="print"/>
          <a:srcRect/>
          <a:stretch>
            <a:fillRect/>
          </a:stretch>
        </p:blipFill>
        <p:spPr bwMode="auto">
          <a:xfrm>
            <a:off x="449263" y="0"/>
            <a:ext cx="1479550" cy="919163"/>
          </a:xfrm>
          <a:prstGeom prst="rect">
            <a:avLst/>
          </a:prstGeom>
          <a:noFill/>
          <a:ln w="9525">
            <a:noFill/>
            <a:miter lim="800000"/>
            <a:headEnd/>
            <a:tailEnd/>
          </a:ln>
        </p:spPr>
      </p:pic>
      <p:sp>
        <p:nvSpPr>
          <p:cNvPr id="6" name="Rectangle 3"/>
          <p:cNvSpPr>
            <a:spLocks noGrp="1" noChangeArrowheads="1"/>
          </p:cNvSpPr>
          <p:nvPr>
            <p:ph type="dt" idx="10"/>
          </p:nvPr>
        </p:nvSpPr>
        <p:spPr/>
        <p:txBody>
          <a:bodyPr/>
          <a:lstStyle>
            <a:lvl1pPr>
              <a:defRPr/>
            </a:lvl1pPr>
          </a:lstStyle>
          <a:p>
            <a:pPr>
              <a:defRPr/>
            </a:pPr>
            <a:fld id="{49C0AC0B-A916-4877-ADE0-E50404926DAE}" type="datetime1">
              <a:rPr lang="en-US"/>
              <a:pPr>
                <a:defRPr/>
              </a:pPr>
              <a:t>2/7/2013</a:t>
            </a:fld>
            <a:r>
              <a:rPr lang="en-US"/>
              <a:t>© Ravi  Sandhu</a:t>
            </a:r>
            <a:endParaRPr lang="en-GB"/>
          </a:p>
        </p:txBody>
      </p:sp>
      <p:sp>
        <p:nvSpPr>
          <p:cNvPr id="7" name="Rectangle 4"/>
          <p:cNvSpPr>
            <a:spLocks noGrp="1" noChangeArrowheads="1"/>
          </p:cNvSpPr>
          <p:nvPr>
            <p:ph type="ftr" idx="11"/>
          </p:nvPr>
        </p:nvSpPr>
        <p:spPr/>
        <p:txBody>
          <a:bodyPr/>
          <a:lstStyle>
            <a:lvl1pPr>
              <a:defRPr/>
            </a:lvl1pPr>
          </a:lstStyle>
          <a:p>
            <a:pPr>
              <a:defRPr/>
            </a:pPr>
            <a:r>
              <a:rPr lang="en-US"/>
              <a:t>World-Leading Research with Real-World Impact!</a:t>
            </a:r>
          </a:p>
        </p:txBody>
      </p:sp>
      <p:sp>
        <p:nvSpPr>
          <p:cNvPr id="8" name="Rectangle 5"/>
          <p:cNvSpPr>
            <a:spLocks noGrp="1" noChangeArrowheads="1"/>
          </p:cNvSpPr>
          <p:nvPr>
            <p:ph type="sldNum" idx="12"/>
          </p:nvPr>
        </p:nvSpPr>
        <p:spPr/>
        <p:txBody>
          <a:bodyPr/>
          <a:lstStyle>
            <a:lvl1pPr>
              <a:defRPr/>
            </a:lvl1pPr>
          </a:lstStyle>
          <a:p>
            <a:pPr>
              <a:defRPr/>
            </a:pPr>
            <a:fld id="{BB4D5EB0-CF48-4948-8478-82307DB621F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21FEAC-EFBC-4F59-9ED1-883C63297C14}" type="datetime1">
              <a:rPr lang="en-US"/>
              <a:pPr>
                <a:defRPr/>
              </a:pPr>
              <a:t>2/7/2013</a:t>
            </a:fld>
            <a:r>
              <a:rPr lang="en-US"/>
              <a:t>© Ravi  Sandhu</a:t>
            </a:r>
          </a:p>
        </p:txBody>
      </p:sp>
      <p:sp>
        <p:nvSpPr>
          <p:cNvPr id="8"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9" name="Slide Number Placeholder 5"/>
          <p:cNvSpPr>
            <a:spLocks noGrp="1"/>
          </p:cNvSpPr>
          <p:nvPr>
            <p:ph type="sldNum" sz="quarter" idx="12"/>
          </p:nvPr>
        </p:nvSpPr>
        <p:spPr/>
        <p:txBody>
          <a:bodyPr/>
          <a:lstStyle>
            <a:lvl1pPr>
              <a:defRPr/>
            </a:lvl1pPr>
          </a:lstStyle>
          <a:p>
            <a:pPr>
              <a:defRPr/>
            </a:pPr>
            <a:fld id="{DAD4BB1D-2AFD-4006-B095-647BD40C73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9BC112-D9B6-4B9C-86C3-4D8E2649AA72}" type="datetime1">
              <a:rPr lang="en-US"/>
              <a:pPr>
                <a:defRPr/>
              </a:pPr>
              <a:t>2/7/2013</a:t>
            </a:fld>
            <a:r>
              <a:rPr lang="en-US"/>
              <a:t>© Ravi  Sandhu</a:t>
            </a:r>
          </a:p>
        </p:txBody>
      </p:sp>
      <p:sp>
        <p:nvSpPr>
          <p:cNvPr id="4"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5" name="Slide Number Placeholder 5"/>
          <p:cNvSpPr>
            <a:spLocks noGrp="1"/>
          </p:cNvSpPr>
          <p:nvPr>
            <p:ph type="sldNum" sz="quarter" idx="12"/>
          </p:nvPr>
        </p:nvSpPr>
        <p:spPr/>
        <p:txBody>
          <a:bodyPr/>
          <a:lstStyle>
            <a:lvl1pPr>
              <a:defRPr/>
            </a:lvl1pPr>
          </a:lstStyle>
          <a:p>
            <a:pPr>
              <a:defRPr/>
            </a:pPr>
            <a:fld id="{7C25EB1F-37DE-4C51-9E66-337583CBBE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E95961-C4CA-42E6-96F8-89428B0DC235}" type="datetime1">
              <a:rPr lang="en-US"/>
              <a:pPr>
                <a:defRPr/>
              </a:pPr>
              <a:t>2/7/2013</a:t>
            </a:fld>
            <a:r>
              <a:rPr lang="en-US"/>
              <a:t>© Ravi  Sandhu</a:t>
            </a:r>
          </a:p>
        </p:txBody>
      </p:sp>
      <p:sp>
        <p:nvSpPr>
          <p:cNvPr id="3"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4" name="Slide Number Placeholder 5"/>
          <p:cNvSpPr>
            <a:spLocks noGrp="1"/>
          </p:cNvSpPr>
          <p:nvPr>
            <p:ph type="sldNum" sz="quarter" idx="12"/>
          </p:nvPr>
        </p:nvSpPr>
        <p:spPr/>
        <p:txBody>
          <a:bodyPr/>
          <a:lstStyle>
            <a:lvl1pPr>
              <a:defRPr/>
            </a:lvl1pPr>
          </a:lstStyle>
          <a:p>
            <a:pPr>
              <a:defRPr/>
            </a:pPr>
            <a:fld id="{3C28F701-7412-4176-B81B-535EC073A9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DD9104-C032-4CBE-8F37-8867382B493F}"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AEF7894E-BB77-4D63-A5EA-B83339D01D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92EC7E-925E-4441-B13E-B43806856169}" type="datetime1">
              <a:rPr lang="en-US"/>
              <a:pPr>
                <a:defRPr/>
              </a:pPr>
              <a:t>2/7/2013</a:t>
            </a:fld>
            <a:r>
              <a:rPr lang="en-US"/>
              <a:t>© Ravi  Sandhu</a:t>
            </a:r>
          </a:p>
        </p:txBody>
      </p:sp>
      <p:sp>
        <p:nvSpPr>
          <p:cNvPr id="6" name="Footer Placeholder 4"/>
          <p:cNvSpPr>
            <a:spLocks noGrp="1"/>
          </p:cNvSpPr>
          <p:nvPr>
            <p:ph type="ftr" sz="quarter" idx="11"/>
          </p:nvPr>
        </p:nvSpPr>
        <p:spPr/>
        <p:txBody>
          <a:bodyPr/>
          <a:lstStyle>
            <a:lvl1pPr>
              <a:defRPr/>
            </a:lvl1pPr>
          </a:lstStyle>
          <a:p>
            <a:pPr>
              <a:defRPr/>
            </a:pPr>
            <a:r>
              <a:rPr lang="en-US"/>
              <a:t>World-Leading Research with Real-World Impact!</a:t>
            </a:r>
          </a:p>
        </p:txBody>
      </p:sp>
      <p:sp>
        <p:nvSpPr>
          <p:cNvPr id="7" name="Slide Number Placeholder 5"/>
          <p:cNvSpPr>
            <a:spLocks noGrp="1"/>
          </p:cNvSpPr>
          <p:nvPr>
            <p:ph type="sldNum" sz="quarter" idx="12"/>
          </p:nvPr>
        </p:nvSpPr>
        <p:spPr/>
        <p:txBody>
          <a:bodyPr/>
          <a:lstStyle>
            <a:lvl1pPr>
              <a:defRPr/>
            </a:lvl1pPr>
          </a:lstStyle>
          <a:p>
            <a:pPr>
              <a:defRPr/>
            </a:pPr>
            <a:fld id="{68920E3F-7349-4CB6-9CDC-27BB8E8AD5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58642E3D-FE0C-4A26-BB08-3B273E1EEAC9}" type="datetime1">
              <a:rPr lang="en-US"/>
              <a:pPr>
                <a:defRPr/>
              </a:pPr>
              <a:t>2/7/2013</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3A962563-6407-4E9B-88F1-1AD04C99F4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474FC442-BB0D-4A0D-884B-021EE3E35A59}" type="datetime1">
              <a:rPr lang="en-US"/>
              <a:pPr>
                <a:defRPr/>
              </a:pPr>
              <a:t>2/7/2013</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E32EDE55-3144-4269-9BDB-65928EBB1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04825" y="303213"/>
            <a:ext cx="9072563" cy="1258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504825" y="1763713"/>
            <a:ext cx="9072563" cy="498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825" y="7007225"/>
            <a:ext cx="2351088" cy="401638"/>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D53CCD91-9A9B-449B-AA0D-FBBFCB6024C2}" type="datetime1">
              <a:rPr lang="en-US"/>
              <a:pPr>
                <a:defRPr/>
              </a:pPr>
              <a:t>2/7/2013</a:t>
            </a:fld>
            <a:r>
              <a:rPr lang="en-US"/>
              <a:t>© Ravi  Sandhu</a:t>
            </a:r>
          </a:p>
        </p:txBody>
      </p:sp>
      <p:sp>
        <p:nvSpPr>
          <p:cNvPr id="5" name="Footer Placeholder 4"/>
          <p:cNvSpPr>
            <a:spLocks noGrp="1"/>
          </p:cNvSpPr>
          <p:nvPr>
            <p:ph type="ftr" sz="quarter" idx="3"/>
          </p:nvPr>
        </p:nvSpPr>
        <p:spPr>
          <a:xfrm>
            <a:off x="3444875" y="7007225"/>
            <a:ext cx="3190875"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BB840911-77F9-430E-9286-9CE0CF8B5D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2690813" y="57150"/>
            <a:ext cx="4721225" cy="690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504825" y="1204913"/>
            <a:ext cx="9072563" cy="531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levelv</a:t>
            </a:r>
          </a:p>
        </p:txBody>
      </p:sp>
      <p:sp>
        <p:nvSpPr>
          <p:cNvPr id="4" name="Date Placeholder 3"/>
          <p:cNvSpPr>
            <a:spLocks noGrp="1"/>
          </p:cNvSpPr>
          <p:nvPr>
            <p:ph type="dt" sz="half" idx="2"/>
          </p:nvPr>
        </p:nvSpPr>
        <p:spPr>
          <a:xfrm>
            <a:off x="504825" y="6980238"/>
            <a:ext cx="2351088" cy="401637"/>
          </a:xfrm>
          <a:prstGeom prst="rect">
            <a:avLst/>
          </a:prstGeom>
        </p:spPr>
        <p:txBody>
          <a:bodyPr vert="horz" wrap="square" lIns="91440" tIns="45720" rIns="91440" bIns="45720" numCol="1" anchor="ctr" anchorCtr="0" compatLnSpc="1">
            <a:prstTxWarp prst="textNoShape">
              <a:avLst/>
            </a:prstTxWarp>
          </a:bodyPr>
          <a:lstStyle>
            <a:lvl1pP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E6E2357-4B04-4F99-AF83-0C6F0A23AA75}" type="datetime1">
              <a:rPr lang="en-US"/>
              <a:pPr>
                <a:defRPr/>
              </a:pPr>
              <a:t>2/7/2013</a:t>
            </a:fld>
            <a:endParaRPr lang="en-US"/>
          </a:p>
        </p:txBody>
      </p:sp>
      <p:sp>
        <p:nvSpPr>
          <p:cNvPr id="5" name="Footer Placeholder 4"/>
          <p:cNvSpPr>
            <a:spLocks noGrp="1"/>
          </p:cNvSpPr>
          <p:nvPr>
            <p:ph type="ftr" sz="quarter" idx="3"/>
          </p:nvPr>
        </p:nvSpPr>
        <p:spPr>
          <a:xfrm>
            <a:off x="3314700" y="7007225"/>
            <a:ext cx="3321050" cy="401638"/>
          </a:xfrm>
          <a:prstGeom prst="rect">
            <a:avLst/>
          </a:prstGeom>
        </p:spPr>
        <p:txBody>
          <a:bodyPr vert="horz" wrap="square" lIns="91440" tIns="45720" rIns="91440" bIns="45720" numCol="1" anchor="ctr" anchorCtr="0" compatLnSpc="1">
            <a:prstTxWarp prst="textNoShape">
              <a:avLst/>
            </a:prstTxWarp>
          </a:bodyPr>
          <a:lstStyle>
            <a:lvl1pPr algn="ctr" hangingPunct="0">
              <a:buClr>
                <a:srgbClr val="000000"/>
              </a:buClr>
              <a:buSzPct val="45000"/>
              <a:buFont typeface="Wingdings" pitchFamily="2" charset="2"/>
              <a:buNone/>
              <a:defRPr sz="1200">
                <a:solidFill>
                  <a:srgbClr val="898989"/>
                </a:solidFill>
                <a:latin typeface="Arial" pitchFamily="34" charset="0"/>
              </a:defRPr>
            </a:lvl1pPr>
          </a:lstStyle>
          <a:p>
            <a:pPr>
              <a:defRPr/>
            </a:pPr>
            <a:r>
              <a:rPr lang="en-US"/>
              <a:t>World-Leading Research with Real-World Impact!</a:t>
            </a:r>
          </a:p>
        </p:txBody>
      </p:sp>
      <p:pic>
        <p:nvPicPr>
          <p:cNvPr id="4102" name="Picture 9" descr="UTSAGifBlue.gif"/>
          <p:cNvPicPr>
            <a:picLocks noChangeAspect="1"/>
          </p:cNvPicPr>
          <p:nvPr userDrawn="1"/>
        </p:nvPicPr>
        <p:blipFill>
          <a:blip r:embed="rId13" cstate="print"/>
          <a:srcRect/>
          <a:stretch>
            <a:fillRect/>
          </a:stretch>
        </p:blipFill>
        <p:spPr bwMode="auto">
          <a:xfrm>
            <a:off x="8447088" y="304800"/>
            <a:ext cx="1444625" cy="473075"/>
          </a:xfrm>
          <a:prstGeom prst="rect">
            <a:avLst/>
          </a:prstGeom>
          <a:noFill/>
          <a:ln w="9525">
            <a:noFill/>
            <a:miter lim="800000"/>
            <a:headEnd/>
            <a:tailEnd/>
          </a:ln>
        </p:spPr>
      </p:pic>
      <p:pic>
        <p:nvPicPr>
          <p:cNvPr id="4103" name="Picture 9" descr="2010-02-17 ICS Master Logo.jpg"/>
          <p:cNvPicPr>
            <a:picLocks noChangeAspect="1"/>
          </p:cNvPicPr>
          <p:nvPr userDrawn="1"/>
        </p:nvPicPr>
        <p:blipFill>
          <a:blip r:embed="rId14" cstate="print"/>
          <a:srcRect/>
          <a:stretch>
            <a:fillRect/>
          </a:stretch>
        </p:blipFill>
        <p:spPr bwMode="auto">
          <a:xfrm>
            <a:off x="288925" y="233363"/>
            <a:ext cx="1790700" cy="596900"/>
          </a:xfrm>
          <a:prstGeom prst="rect">
            <a:avLst/>
          </a:prstGeom>
          <a:noFill/>
          <a:ln w="9525">
            <a:noFill/>
            <a:miter lim="800000"/>
            <a:headEnd/>
            <a:tailEnd/>
          </a:ln>
        </p:spPr>
      </p:pic>
      <p:sp>
        <p:nvSpPr>
          <p:cNvPr id="9" name="Line 8"/>
          <p:cNvSpPr>
            <a:spLocks noChangeShapeType="1"/>
          </p:cNvSpPr>
          <p:nvPr userDrawn="1"/>
        </p:nvSpPr>
        <p:spPr bwMode="auto">
          <a:xfrm>
            <a:off x="2527300" y="828675"/>
            <a:ext cx="5257800" cy="1588"/>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0" name="Line 9"/>
          <p:cNvSpPr>
            <a:spLocks noChangeShapeType="1"/>
          </p:cNvSpPr>
          <p:nvPr userDrawn="1"/>
        </p:nvSpPr>
        <p:spPr bwMode="auto">
          <a:xfrm>
            <a:off x="498475" y="6811963"/>
            <a:ext cx="9102725" cy="1587"/>
          </a:xfrm>
          <a:prstGeom prst="line">
            <a:avLst/>
          </a:prstGeom>
          <a:noFill/>
          <a:ln w="54720">
            <a:solidFill>
              <a:srgbClr val="FF950E"/>
            </a:solidFill>
            <a:round/>
            <a:headEnd/>
            <a:tailEnd/>
          </a:ln>
          <a:effectLst/>
        </p:spPr>
        <p:txBody>
          <a:bodyPr/>
          <a:lstStyle/>
          <a:p>
            <a:pPr hangingPunct="0">
              <a:buClr>
                <a:srgbClr val="000000"/>
              </a:buClr>
              <a:buSzPct val="45000"/>
              <a:buFont typeface="Wingdings" charset="2"/>
              <a:buNone/>
              <a:defRPr/>
            </a:pPr>
            <a:endParaRPr lang="en-US">
              <a:ea typeface="+mn-ea"/>
            </a:endParaRPr>
          </a:p>
        </p:txBody>
      </p:sp>
      <p:sp>
        <p:nvSpPr>
          <p:cNvPr id="13" name="Slide Number Placeholder 5"/>
          <p:cNvSpPr>
            <a:spLocks noGrp="1"/>
          </p:cNvSpPr>
          <p:nvPr>
            <p:ph type="sldNum" sz="quarter" idx="4"/>
          </p:nvPr>
        </p:nvSpPr>
        <p:spPr>
          <a:xfrm>
            <a:off x="7224713" y="7007225"/>
            <a:ext cx="2352675" cy="401638"/>
          </a:xfrm>
          <a:prstGeom prst="rect">
            <a:avLst/>
          </a:prstGeom>
        </p:spPr>
        <p:txBody>
          <a:bodyPr vert="horz" wrap="square" lIns="91440" tIns="45720" rIns="91440" bIns="45720" numCol="1" anchor="ctr" anchorCtr="0" compatLnSpc="1">
            <a:prstTxWarp prst="textNoShape">
              <a:avLst/>
            </a:prstTxWarp>
          </a:bodyPr>
          <a:lstStyle>
            <a:lvl1pPr algn="r" hangingPunct="0">
              <a:buClr>
                <a:srgbClr val="000000"/>
              </a:buClr>
              <a:buSzPct val="45000"/>
              <a:buFont typeface="Wingdings" pitchFamily="2" charset="2"/>
              <a:buNone/>
              <a:defRPr sz="1200">
                <a:solidFill>
                  <a:srgbClr val="898989"/>
                </a:solidFill>
                <a:latin typeface="Arial" pitchFamily="34" charset="0"/>
                <a:ea typeface="ＭＳ Ｐゴシック" charset="-128"/>
              </a:defRPr>
            </a:lvl1pPr>
          </a:lstStyle>
          <a:p>
            <a:pPr>
              <a:defRPr/>
            </a:pPr>
            <a:fld id="{23B8BEDD-5D90-4C8F-A080-7865D9DB2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ctr" rtl="0" eaLnBrk="0" fontAlgn="base" hangingPunct="0">
        <a:spcBef>
          <a:spcPct val="0"/>
        </a:spcBef>
        <a:spcAft>
          <a:spcPct val="0"/>
        </a:spcAft>
        <a:defRPr sz="32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32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Wingdings" pitchFamily="2" charset="2"/>
        <a:buChar char="Ø"/>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Wingdings" pitchFamily="2" charset="2"/>
        <a:buChar char="v"/>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Wingdings" pitchFamily="2" charset="2"/>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343400" y="0"/>
            <a:ext cx="5197475" cy="6842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a:t>
            </a:r>
          </a:p>
        </p:txBody>
      </p:sp>
      <p:sp>
        <p:nvSpPr>
          <p:cNvPr id="5123" name="Rectangle 2"/>
          <p:cNvSpPr>
            <a:spLocks noGrp="1" noChangeArrowheads="1"/>
          </p:cNvSpPr>
          <p:nvPr>
            <p:ph type="body" idx="1"/>
          </p:nvPr>
        </p:nvSpPr>
        <p:spPr bwMode="auto">
          <a:xfrm>
            <a:off x="503238" y="914400"/>
            <a:ext cx="9069387" cy="584200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p:txBody>
      </p:sp>
      <p:sp>
        <p:nvSpPr>
          <p:cNvPr id="11" name="Rectangle 3"/>
          <p:cNvSpPr>
            <a:spLocks noGrp="1" noChangeArrowheads="1"/>
          </p:cNvSpPr>
          <p:nvPr>
            <p:ph type="dt" idx="2"/>
          </p:nvPr>
        </p:nvSpPr>
        <p:spPr bwMode="auto">
          <a:xfrm>
            <a:off x="503238"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hangingPunct="0">
              <a:lnSpc>
                <a:spcPct val="101000"/>
              </a:lnSpc>
              <a:buClr>
                <a:srgbClr val="000000"/>
              </a:buClr>
              <a:buSzPct val="45000"/>
              <a:buFont typeface="Wingdings" pitchFamily="2" charset="2"/>
              <a:buNone/>
              <a:defRPr sz="1400">
                <a:solidFill>
                  <a:srgbClr val="000000"/>
                </a:solidFill>
                <a:latin typeface="Times New Roman" pitchFamily="18" charset="0"/>
                <a:ea typeface="ＭＳ Ｐゴシック" charset="-128"/>
                <a:cs typeface="Times New Roman" pitchFamily="18" charset="0"/>
              </a:defRPr>
            </a:lvl1pPr>
          </a:lstStyle>
          <a:p>
            <a:pPr>
              <a:defRPr/>
            </a:pPr>
            <a:fld id="{779B0FFF-52D7-4B48-8273-CB03D59A2296}" type="datetime1">
              <a:rPr lang="en-US"/>
              <a:pPr>
                <a:defRPr/>
              </a:pPr>
              <a:t>2/7/2013</a:t>
            </a:fld>
            <a:r>
              <a:rPr lang="en-US"/>
              <a:t>© Ravi  Sandhu</a:t>
            </a:r>
            <a:endParaRPr lang="en-GB"/>
          </a:p>
        </p:txBody>
      </p:sp>
      <p:sp>
        <p:nvSpPr>
          <p:cNvPr id="12" name="Rectangle 4"/>
          <p:cNvSpPr>
            <a:spLocks noGrp="1" noChangeArrowheads="1"/>
          </p:cNvSpPr>
          <p:nvPr>
            <p:ph type="ftr" idx="3"/>
          </p:nvPr>
        </p:nvSpPr>
        <p:spPr bwMode="auto">
          <a:xfrm>
            <a:off x="3448050" y="6886575"/>
            <a:ext cx="3194050" cy="519113"/>
          </a:xfrm>
          <a:prstGeom prst="rect">
            <a:avLst/>
          </a:prstGeom>
          <a:ln w="54720">
            <a:round/>
            <a:headEnd/>
            <a:tailEnd/>
          </a:ln>
        </p:spPr>
        <p:txBody>
          <a:bodyPr vert="horz" wrap="square" lIns="0" tIns="0" rIns="0" bIns="0" numCol="1" anchor="t" anchorCtr="0" compatLnSpc="1">
            <a:prstTxWarp prst="textNoShape">
              <a:avLst/>
            </a:prstTxWarp>
          </a:bodyPr>
          <a:lstStyle>
            <a:lvl1pPr algn="ctr" hangingPunct="0">
              <a:lnSpc>
                <a:spcPct val="101000"/>
              </a:lnSpc>
              <a:buClr>
                <a:srgbClr val="000000"/>
              </a:buClr>
              <a:buSzPct val="45000"/>
              <a:buFont typeface="Wingdings" pitchFamily="2" charset="2"/>
              <a:buNone/>
              <a:defRPr sz="1400">
                <a:solidFill>
                  <a:srgbClr val="000000"/>
                </a:solidFill>
                <a:latin typeface="Arial" pitchFamily="34" charset="0"/>
              </a:defRPr>
            </a:lvl1pPr>
          </a:lstStyle>
          <a:p>
            <a:pPr>
              <a:defRPr/>
            </a:pPr>
            <a:r>
              <a:rPr lang="en-US"/>
              <a:t>World-Leading Research with Real-World Impact!</a:t>
            </a:r>
          </a:p>
        </p:txBody>
      </p:sp>
      <p:sp>
        <p:nvSpPr>
          <p:cNvPr id="13" name="Rectangle 5"/>
          <p:cNvSpPr>
            <a:spLocks noGrp="1" noChangeArrowheads="1"/>
          </p:cNvSpPr>
          <p:nvPr>
            <p:ph type="sldNum" idx="4"/>
          </p:nvPr>
        </p:nvSpPr>
        <p:spPr bwMode="auto">
          <a:xfrm>
            <a:off x="7226300" y="6886575"/>
            <a:ext cx="2346325" cy="519113"/>
          </a:xfrm>
          <a:prstGeom prst="rect">
            <a:avLst/>
          </a:prstGeom>
          <a:ln w="54720">
            <a:round/>
            <a:headEnd/>
            <a:tailEnd/>
          </a:ln>
        </p:spPr>
        <p:txBody>
          <a:bodyPr vert="horz" wrap="square" lIns="0" tIns="0" rIns="0" bIns="0" numCol="1" anchor="t" anchorCtr="0" compatLnSpc="1">
            <a:prstTxWarp prst="textNoShape">
              <a:avLst/>
            </a:prstTxWarp>
          </a:bodyPr>
          <a:lstStyle>
            <a:lvl1pPr algn="r" hangingPunct="0">
              <a:lnSpc>
                <a:spcPct val="101000"/>
              </a:lnSpc>
              <a:buClr>
                <a:srgbClr val="000000"/>
              </a:buClr>
              <a:buSzPct val="45000"/>
              <a:buFont typeface="Wingdings" pitchFamily="2" charset="2"/>
              <a:buNone/>
              <a:defRPr sz="1400">
                <a:solidFill>
                  <a:srgbClr val="000000"/>
                </a:solidFill>
                <a:latin typeface="Arial" pitchFamily="34" charset="0"/>
                <a:ea typeface="ＭＳ Ｐゴシック" charset="-128"/>
              </a:defRPr>
            </a:lvl1pPr>
          </a:lstStyle>
          <a:p>
            <a:pPr>
              <a:defRPr/>
            </a:pPr>
            <a:fld id="{7084A2E2-4245-4880-AA04-A3886BD21EE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86" r:id="rId1"/>
  </p:sldLayoutIdLst>
  <p:hf hdr="0" ftr="0" dt="0"/>
  <p:txStyles>
    <p:titleStyle>
      <a:lvl1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1pPr>
      <a:lvl2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2pPr>
      <a:lvl3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3pPr>
      <a:lvl4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4pPr>
      <a:lvl5pPr algn="r" defTabSz="457200" rtl="0" eaLnBrk="0" fontAlgn="base" hangingPunct="0">
        <a:spcBef>
          <a:spcPct val="0"/>
        </a:spcBef>
        <a:spcAft>
          <a:spcPct val="0"/>
        </a:spcAft>
        <a:buClr>
          <a:srgbClr val="000000"/>
        </a:buClr>
        <a:buSzPct val="45000"/>
        <a:buFont typeface="Wingdings" pitchFamily="2" charset="2"/>
        <a:defRPr sz="3200">
          <a:solidFill>
            <a:srgbClr val="000000"/>
          </a:solidFill>
          <a:latin typeface="Arial" charset="0"/>
          <a:ea typeface="ＭＳ Ｐゴシック" charset="-128"/>
          <a:cs typeface="ＭＳ Ｐゴシック" charset="-128"/>
        </a:defRPr>
      </a:lvl5pPr>
      <a:lvl6pPr marL="15367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6pPr>
      <a:lvl7pPr marL="19939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7pPr>
      <a:lvl8pPr marL="24511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8pPr>
      <a:lvl9pPr marL="2908300" indent="-215900" algn="r" defTabSz="457200" rtl="0" fontAlgn="base" hangingPunct="0">
        <a:spcBef>
          <a:spcPct val="0"/>
        </a:spcBef>
        <a:spcAft>
          <a:spcPct val="0"/>
        </a:spcAft>
        <a:buClr>
          <a:srgbClr val="000000"/>
        </a:buClr>
        <a:buSzPct val="45000"/>
        <a:buFont typeface="Wingdings" charset="2"/>
        <a:defRPr sz="3200">
          <a:solidFill>
            <a:srgbClr val="000000"/>
          </a:solidFill>
          <a:latin typeface="Bitstream Charter" pitchFamily="16" charset="0"/>
        </a:defRPr>
      </a:lvl9pPr>
    </p:titleStyle>
    <p:bodyStyle>
      <a:lvl1pPr marL="431800" indent="-323850" algn="l" defTabSz="457200" rtl="0" eaLnBrk="0" fontAlgn="base" hangingPunct="0">
        <a:spcBef>
          <a:spcPct val="0"/>
        </a:spcBef>
        <a:spcAft>
          <a:spcPct val="0"/>
        </a:spcAft>
        <a:buClr>
          <a:srgbClr val="000000"/>
        </a:buClr>
        <a:buSzPct val="45000"/>
        <a:buFont typeface="Wingdings" pitchFamily="2" charset="2"/>
        <a:buChar char=""/>
        <a:defRPr sz="2800">
          <a:solidFill>
            <a:srgbClr val="000000"/>
          </a:solidFill>
          <a:latin typeface="Arial" charset="0"/>
          <a:ea typeface="ＭＳ Ｐゴシック" charset="-128"/>
          <a:cs typeface="ＭＳ Ｐゴシック" charset="-128"/>
        </a:defRPr>
      </a:lvl1pPr>
      <a:lvl2pPr marL="863600" indent="-287338" algn="l" defTabSz="457200" rtl="0" eaLnBrk="0" fontAlgn="base" hangingPunct="0">
        <a:spcBef>
          <a:spcPct val="0"/>
        </a:spcBef>
        <a:spcAft>
          <a:spcPct val="0"/>
        </a:spcAft>
        <a:buClr>
          <a:srgbClr val="000000"/>
        </a:buClr>
        <a:buSzPct val="75000"/>
        <a:buFont typeface="Symbol" pitchFamily="18" charset="2"/>
        <a:buChar char=""/>
        <a:defRPr sz="2400">
          <a:solidFill>
            <a:srgbClr val="000000"/>
          </a:solidFill>
          <a:latin typeface="Arial" charset="0"/>
          <a:ea typeface="ＭＳ Ｐゴシック" charset="-128"/>
        </a:defRPr>
      </a:lvl2pPr>
      <a:lvl3pPr marL="1295400" indent="-215900" algn="l" defTabSz="457200" rtl="0" eaLnBrk="0" fontAlgn="base" hangingPunct="0">
        <a:spcBef>
          <a:spcPct val="0"/>
        </a:spcBef>
        <a:spcAft>
          <a:spcPts val="850"/>
        </a:spcAft>
        <a:buClr>
          <a:srgbClr val="000000"/>
        </a:buClr>
        <a:buSzPct val="45000"/>
        <a:buFont typeface="Wingdings" pitchFamily="2" charset="2"/>
        <a:buChar char=""/>
        <a:defRPr sz="2400">
          <a:solidFill>
            <a:srgbClr val="000000"/>
          </a:solidFill>
          <a:latin typeface="Arial" charset="0"/>
          <a:ea typeface="ＭＳ Ｐゴシック" charset="-128"/>
        </a:defRPr>
      </a:lvl3pPr>
      <a:lvl4pPr marL="1727200" indent="-215900" algn="l" defTabSz="457200" rtl="0" eaLnBrk="0" fontAlgn="base" hangingPunct="0">
        <a:spcBef>
          <a:spcPct val="0"/>
        </a:spcBef>
        <a:spcAft>
          <a:spcPts val="575"/>
        </a:spcAft>
        <a:buClr>
          <a:srgbClr val="000000"/>
        </a:buClr>
        <a:buSzPct val="75000"/>
        <a:buFont typeface="Symbol" pitchFamily="18" charset="2"/>
        <a:buChar char=""/>
        <a:defRPr sz="2000">
          <a:solidFill>
            <a:srgbClr val="000000"/>
          </a:solidFill>
          <a:latin typeface="Arial" charset="0"/>
          <a:ea typeface="ＭＳ Ｐゴシック" charset="-128"/>
        </a:defRPr>
      </a:lvl4pPr>
      <a:lvl5pPr marL="2159000" indent="-215900" algn="l" defTabSz="457200" rtl="0" eaLnBrk="0" fontAlgn="base" hangingPunct="0">
        <a:spcBef>
          <a:spcPct val="0"/>
        </a:spcBef>
        <a:spcAft>
          <a:spcPts val="288"/>
        </a:spcAft>
        <a:buClr>
          <a:srgbClr val="000000"/>
        </a:buClr>
        <a:buSzPct val="45000"/>
        <a:buFont typeface="Wingdings" pitchFamily="2" charset="2"/>
        <a:buChar char=""/>
        <a:defRPr sz="2000">
          <a:solidFill>
            <a:srgbClr val="000000"/>
          </a:solidFill>
          <a:latin typeface="Arial" charset="0"/>
          <a:ea typeface="ＭＳ Ｐゴシック" charset="-128"/>
        </a:defRPr>
      </a:lvl5pPr>
      <a:lvl6pPr marL="26162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6pPr>
      <a:lvl7pPr marL="30734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7pPr>
      <a:lvl8pPr marL="35306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8pPr>
      <a:lvl9pPr marL="3987800" indent="-215900" algn="l" defTabSz="457200" rtl="0" fontAlgn="base" hangingPunct="0">
        <a:spcBef>
          <a:spcPct val="0"/>
        </a:spcBef>
        <a:spcAft>
          <a:spcPts val="288"/>
        </a:spcAft>
        <a:buClr>
          <a:srgbClr val="000000"/>
        </a:buClr>
        <a:buSzPct val="45000"/>
        <a:buFont typeface="Wingdings"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12"/>
          </p:nvPr>
        </p:nvSpPr>
        <p:spPr>
          <a:noFill/>
        </p:spPr>
        <p:txBody>
          <a:bodyPr/>
          <a:lstStyle/>
          <a:p>
            <a:fld id="{86AD3DE2-BC5C-4E6B-AED0-00F882A9EDD7}" type="slidenum">
              <a:rPr lang="en-GB" smtClean="0">
                <a:latin typeface="Arial" charset="0"/>
                <a:ea typeface="ＭＳ Ｐゴシック" pitchFamily="34" charset="-128"/>
              </a:rPr>
              <a:pPr/>
              <a:t>1</a:t>
            </a:fld>
            <a:endParaRPr lang="en-GB" dirty="0" smtClean="0">
              <a:latin typeface="Arial" charset="0"/>
              <a:ea typeface="ＭＳ Ｐゴシック" pitchFamily="34" charset="-128"/>
            </a:endParaRPr>
          </a:p>
        </p:txBody>
      </p:sp>
      <p:sp>
        <p:nvSpPr>
          <p:cNvPr id="18435" name="Text Box 1"/>
          <p:cNvSpPr txBox="1">
            <a:spLocks noChangeArrowheads="1"/>
          </p:cNvSpPr>
          <p:nvPr/>
        </p:nvSpPr>
        <p:spPr bwMode="auto">
          <a:xfrm>
            <a:off x="392113" y="1112838"/>
            <a:ext cx="9144000" cy="1828800"/>
          </a:xfrm>
          <a:prstGeom prst="rect">
            <a:avLst/>
          </a:prstGeom>
          <a:noFill/>
          <a:ln w="9525">
            <a:noFill/>
            <a:round/>
            <a:headEnd/>
            <a:tailEnd/>
          </a:ln>
        </p:spPr>
        <p:txBody>
          <a:bodyPr lIns="90000" tIns="45000" rIns="90000" bIns="45000"/>
          <a:lstStyle/>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t>Authentication beyond Passwords</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chemeClr val="tx2"/>
                </a:solidFill>
              </a:rPr>
              <a:t>Prof</a:t>
            </a:r>
            <a:r>
              <a:rPr lang="en-US" sz="2400" dirty="0">
                <a:solidFill>
                  <a:schemeClr val="tx2"/>
                </a:solidFill>
              </a:rPr>
              <a:t>. Ravi Sandhu</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chemeClr val="tx2"/>
                </a:solidFill>
              </a:rPr>
              <a:t>Executive Director </a:t>
            </a:r>
            <a:r>
              <a:rPr lang="en-US" sz="2400" dirty="0" smtClean="0">
                <a:solidFill>
                  <a:schemeClr val="tx2"/>
                </a:solidFill>
              </a:rPr>
              <a:t>and Endowed Chair</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smtClean="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000" dirty="0" smtClean="0">
                <a:solidFill>
                  <a:schemeClr val="tx2"/>
                </a:solidFill>
              </a:rPr>
              <a:t>February 8, 2013</a:t>
            </a: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0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chemeClr val="tx2"/>
                </a:solidFill>
              </a:rPr>
              <a:t>ravi.sandhu@utsa.edu</a:t>
            </a:r>
            <a:endParaRPr lang="en-US" sz="16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chemeClr val="tx2"/>
                </a:solidFill>
              </a:rPr>
              <a:t>www.profsandhu.com</a:t>
            </a:r>
            <a:endParaRPr lang="en-US" sz="2000" dirty="0">
              <a:solidFill>
                <a:schemeClr val="tx2"/>
              </a:solidFill>
            </a:endParaRPr>
          </a:p>
          <a:p>
            <a:pPr algn="ct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chemeClr val="tx2"/>
                </a:solidFill>
              </a:rPr>
              <a:t> </a:t>
            </a:r>
            <a:endParaRPr lang="en-GB" sz="2400" dirty="0">
              <a:solidFill>
                <a:schemeClr val="tx2"/>
              </a:solidFill>
            </a:endParaRPr>
          </a:p>
        </p:txBody>
      </p:sp>
      <p:sp>
        <p:nvSpPr>
          <p:cNvPr id="18436" name="Text Box 2"/>
          <p:cNvSpPr txBox="1">
            <a:spLocks noChangeArrowheads="1"/>
          </p:cNvSpPr>
          <p:nvPr/>
        </p:nvSpPr>
        <p:spPr bwMode="auto">
          <a:xfrm>
            <a:off x="5029200" y="6172200"/>
            <a:ext cx="1588" cy="346075"/>
          </a:xfrm>
          <a:prstGeom prst="rect">
            <a:avLst/>
          </a:prstGeom>
          <a:noFill/>
          <a:ln w="9525">
            <a:noFill/>
            <a:round/>
            <a:headEnd/>
            <a:tailEnd/>
          </a:ln>
        </p:spPr>
        <p:txBody>
          <a:bodyPr wrap="none" anchor="ctr"/>
          <a:lstStyle/>
          <a:p>
            <a:pPr hangingPunct="0">
              <a:buClr>
                <a:srgbClr val="000000"/>
              </a:buClr>
              <a:buSzPct val="45000"/>
              <a:buFont typeface="Wingdings" pitchFamily="2" charset="2"/>
              <a:buNone/>
            </a:pPr>
            <a:endParaRPr lang="en-US"/>
          </a:p>
        </p:txBody>
      </p:sp>
      <p:sp>
        <p:nvSpPr>
          <p:cNvPr id="18437" name="Date Placeholder 3"/>
          <p:cNvSpPr txBox="1">
            <a:spLocks noGrp="1"/>
          </p:cNvSpPr>
          <p:nvPr/>
        </p:nvSpPr>
        <p:spPr bwMode="auto">
          <a:xfrm>
            <a:off x="392113" y="6904038"/>
            <a:ext cx="2346325" cy="519112"/>
          </a:xfrm>
          <a:prstGeom prst="rect">
            <a:avLst/>
          </a:prstGeom>
          <a:noFill/>
          <a:ln w="54720">
            <a:noFill/>
            <a:round/>
            <a:headEnd/>
            <a:tailEnd/>
          </a:ln>
        </p:spPr>
        <p:txBody>
          <a:bodyPr lIns="0" tIns="0" rIns="0" bIns="0"/>
          <a:lstStyle/>
          <a:p>
            <a:pPr hangingPunct="0">
              <a:lnSpc>
                <a:spcPct val="101000"/>
              </a:lnSpc>
              <a:buClr>
                <a:srgbClr val="000000"/>
              </a:buClr>
              <a:buSzPct val="45000"/>
              <a:buFont typeface="Wingdings" pitchFamily="2" charset="2"/>
              <a:buNone/>
              <a:tabLst>
                <a:tab pos="723900" algn="l"/>
                <a:tab pos="1447800" algn="l"/>
                <a:tab pos="2171700" algn="l"/>
              </a:tabLst>
            </a:pPr>
            <a:r>
              <a:rPr lang="en-US" sz="1400">
                <a:solidFill>
                  <a:srgbClr val="000000"/>
                </a:solidFill>
              </a:rPr>
              <a:t>© Ravi  Sandhu</a:t>
            </a:r>
            <a:endParaRPr lang="en-GB" sz="1400">
              <a:solidFill>
                <a:srgbClr val="000000"/>
              </a:solidFill>
            </a:endParaRPr>
          </a:p>
        </p:txBody>
      </p:sp>
      <p:sp>
        <p:nvSpPr>
          <p:cNvPr id="18438" name="TextBox 41"/>
          <p:cNvSpPr txBox="1">
            <a:spLocks noChangeArrowheads="1"/>
          </p:cNvSpPr>
          <p:nvPr/>
        </p:nvSpPr>
        <p:spPr bwMode="auto">
          <a:xfrm>
            <a:off x="2601913" y="6904038"/>
            <a:ext cx="4643437" cy="336550"/>
          </a:xfrm>
          <a:prstGeom prst="rect">
            <a:avLst/>
          </a:prstGeom>
          <a:noFill/>
          <a:ln w="38100">
            <a:noFill/>
            <a:miter lim="800000"/>
            <a:headEnd/>
            <a:tailEnd/>
          </a:ln>
        </p:spPr>
        <p:txBody>
          <a:bodyPr wrap="none">
            <a:spAutoFit/>
          </a:bodyPr>
          <a:lstStyle/>
          <a:p>
            <a:pPr hangingPunct="0">
              <a:buClr>
                <a:srgbClr val="000000"/>
              </a:buClr>
              <a:buSzPct val="45000"/>
              <a:buFont typeface="Wingdings" pitchFamily="2" charset="2"/>
              <a:buNone/>
            </a:pPr>
            <a:r>
              <a:rPr lang="en-US" sz="1600" i="1"/>
              <a:t>World-Leading Research with Real-World Impact!</a:t>
            </a:r>
          </a:p>
        </p:txBody>
      </p:sp>
      <p:sp>
        <p:nvSpPr>
          <p:cNvPr id="18439" name="Title 1"/>
          <p:cNvSpPr>
            <a:spLocks/>
          </p:cNvSpPr>
          <p:nvPr/>
        </p:nvSpPr>
        <p:spPr bwMode="auto">
          <a:xfrm>
            <a:off x="2601913" y="1588"/>
            <a:ext cx="5197475" cy="684212"/>
          </a:xfrm>
          <a:prstGeom prst="rect">
            <a:avLst/>
          </a:prstGeom>
          <a:noFill/>
          <a:ln w="9525">
            <a:noFill/>
            <a:round/>
            <a:headEnd/>
            <a:tailEnd/>
          </a:ln>
        </p:spPr>
        <p:txBody>
          <a:bodyPr lIns="0" tIns="0" rIns="0" bIns="0" anchor="ctr"/>
          <a:lstStyle/>
          <a:p>
            <a:pPr algn="ctr" eaLnBrk="0" hangingPunct="0">
              <a:buClr>
                <a:srgbClr val="000000"/>
              </a:buClr>
              <a:buSzPct val="45000"/>
              <a:buFont typeface="Wingdings" pitchFamily="2" charset="2"/>
              <a:buNone/>
            </a:pPr>
            <a:r>
              <a:rPr lang="en-US" sz="2800" dirty="0" smtClean="0">
                <a:solidFill>
                  <a:srgbClr val="131F49"/>
                </a:solidFill>
              </a:rPr>
              <a:t>CS 6393 Lecture 4</a:t>
            </a:r>
            <a:endParaRPr lang="en-US" sz="2400" dirty="0">
              <a:solidFill>
                <a:srgbClr val="131F49"/>
              </a:solidFill>
            </a:endParaRPr>
          </a:p>
        </p:txBody>
      </p:sp>
    </p:spTree>
    <p:extLst>
      <p:ext uri="{BB962C8B-B14F-4D97-AF65-F5344CB8AC3E}">
        <p14:creationId xmlns="" xmlns:p14="http://schemas.microsoft.com/office/powerpoint/2010/main" val="859080794"/>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10</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8" name="Picture 7" descr="gorman-2003_Page_12_Image_0001.jpg"/>
          <p:cNvPicPr>
            <a:picLocks noChangeAspect="1"/>
          </p:cNvPicPr>
          <p:nvPr/>
        </p:nvPicPr>
        <p:blipFill>
          <a:blip r:embed="rId2" cstate="print"/>
          <a:stretch>
            <a:fillRect/>
          </a:stretch>
        </p:blipFill>
        <p:spPr>
          <a:xfrm>
            <a:off x="2912310" y="1409877"/>
            <a:ext cx="4256005" cy="29111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a:buSzPct val="90000"/>
              <a:buFont typeface="Wingdings" pitchFamily="2" charset="2"/>
              <a:buChar char="Ø"/>
              <a:defRPr/>
            </a:pPr>
            <a:endParaRPr lang="en-US" dirty="0" smtClean="0">
              <a:ea typeface="ＭＳ Ｐゴシック" pitchFamily="34" charset="-128"/>
            </a:endParaRPr>
          </a:p>
          <a:p>
            <a:pPr>
              <a:buSzPct val="90000"/>
              <a:buFont typeface="Wingdings" pitchFamily="2" charset="2"/>
              <a:buChar char="Ø"/>
              <a:defRPr/>
            </a:pPr>
            <a:r>
              <a:rPr lang="en-US" sz="2400" dirty="0" smtClean="0">
                <a:ea typeface="ＭＳ Ｐゴシック" pitchFamily="34" charset="-128"/>
              </a:rPr>
              <a:t>Passwords dominate with one-time-password tokens a distant second</a:t>
            </a:r>
          </a:p>
          <a:p>
            <a:pPr>
              <a:buSzPct val="90000"/>
              <a:buFont typeface="Wingdings" pitchFamily="2" charset="2"/>
              <a:buChar char="Ø"/>
              <a:defRPr/>
            </a:pPr>
            <a:endParaRPr lang="en-US" sz="2400" dirty="0" smtClean="0">
              <a:ea typeface="ＭＳ Ｐゴシック" pitchFamily="34" charset="-128"/>
            </a:endParaRPr>
          </a:p>
          <a:p>
            <a:pPr>
              <a:buSzPct val="90000"/>
              <a:buFont typeface="Wingdings" pitchFamily="2" charset="2"/>
              <a:buChar char="Ø"/>
              <a:defRPr/>
            </a:pPr>
            <a:r>
              <a:rPr lang="en-US" sz="2400" dirty="0" smtClean="0">
                <a:solidFill>
                  <a:schemeClr val="tx1"/>
                </a:solidFill>
                <a:ea typeface="ＭＳ Ｐゴシック" pitchFamily="34" charset="-128"/>
              </a:rPr>
              <a:t>Big unresolved threats:</a:t>
            </a:r>
          </a:p>
          <a:p>
            <a:pPr lvl="1">
              <a:buSzPct val="90000"/>
              <a:buFont typeface="Wingdings" pitchFamily="2" charset="2"/>
              <a:buChar char="v"/>
              <a:defRPr/>
            </a:pPr>
            <a:r>
              <a:rPr lang="en-US" sz="2000" dirty="0" smtClean="0">
                <a:solidFill>
                  <a:schemeClr val="tx1"/>
                </a:solidFill>
                <a:ea typeface="ＭＳ Ｐゴシック" pitchFamily="34" charset="-128"/>
              </a:rPr>
              <a:t>Password reset</a:t>
            </a:r>
          </a:p>
          <a:p>
            <a:pPr lvl="1">
              <a:buSzPct val="90000"/>
              <a:buFont typeface="Wingdings" pitchFamily="2" charset="2"/>
              <a:buChar char="v"/>
              <a:defRPr/>
            </a:pPr>
            <a:r>
              <a:rPr lang="en-US" sz="2000" dirty="0" smtClean="0">
                <a:solidFill>
                  <a:schemeClr val="tx1"/>
                </a:solidFill>
                <a:ea typeface="ＭＳ Ｐゴシック" pitchFamily="34" charset="-128"/>
              </a:rPr>
              <a:t>Social engineering</a:t>
            </a:r>
          </a:p>
          <a:p>
            <a:pPr lvl="1">
              <a:buSzPct val="90000"/>
              <a:buFont typeface="Wingdings" pitchFamily="2" charset="2"/>
              <a:buChar char="v"/>
              <a:defRPr/>
            </a:pPr>
            <a:r>
              <a:rPr lang="en-US" sz="2000" dirty="0" smtClean="0">
                <a:solidFill>
                  <a:schemeClr val="tx1"/>
                </a:solidFill>
                <a:ea typeface="ＭＳ Ｐゴシック" pitchFamily="34" charset="-128"/>
              </a:rPr>
              <a:t>Keystroke loggers</a:t>
            </a:r>
          </a:p>
          <a:p>
            <a:pPr lvl="1">
              <a:buSzPct val="90000"/>
              <a:buFont typeface="Wingdings" pitchFamily="2" charset="2"/>
              <a:buChar char="v"/>
              <a:defRPr/>
            </a:pPr>
            <a:r>
              <a:rPr lang="en-US" sz="2000" dirty="0" smtClean="0">
                <a:solidFill>
                  <a:schemeClr val="tx1"/>
                </a:solidFill>
                <a:ea typeface="ＭＳ Ｐゴシック" pitchFamily="34" charset="-128"/>
              </a:rPr>
              <a:t>Dictionary attacks at the server</a:t>
            </a:r>
          </a:p>
          <a:p>
            <a:pPr lvl="1">
              <a:buSzPct val="90000"/>
              <a:buFont typeface="Wingdings" pitchFamily="2" charset="2"/>
              <a:buChar char="v"/>
              <a:defRPr/>
            </a:pPr>
            <a:r>
              <a:rPr lang="en-US" sz="2000" dirty="0" smtClean="0">
                <a:solidFill>
                  <a:schemeClr val="tx1"/>
                </a:solidFill>
                <a:ea typeface="ＭＳ Ｐゴシック" pitchFamily="34" charset="-128"/>
              </a:rPr>
              <a:t>Phishing</a:t>
            </a:r>
          </a:p>
          <a:p>
            <a:pPr lvl="1">
              <a:buSzPct val="90000"/>
              <a:buFont typeface="Wingdings" pitchFamily="2" charset="2"/>
              <a:buChar char="v"/>
              <a:defRPr/>
            </a:pPr>
            <a:r>
              <a:rPr lang="en-US" sz="2000" dirty="0" smtClean="0">
                <a:solidFill>
                  <a:schemeClr val="tx1"/>
                </a:solidFill>
                <a:ea typeface="ＭＳ Ｐゴシック" pitchFamily="34" charset="-128"/>
              </a:rPr>
              <a:t>Man-in-the-middle</a:t>
            </a:r>
          </a:p>
          <a:p>
            <a:pPr lvl="1">
              <a:buSzPct val="90000"/>
              <a:buFont typeface="Wingdings" pitchFamily="2" charset="2"/>
              <a:buChar char="v"/>
              <a:defRPr/>
            </a:pPr>
            <a:r>
              <a:rPr lang="en-US" sz="2000" dirty="0" smtClean="0">
                <a:solidFill>
                  <a:schemeClr val="tx1"/>
                </a:solidFill>
                <a:ea typeface="ＭＳ Ｐゴシック" pitchFamily="34" charset="-128"/>
              </a:rPr>
              <a:t>Man-in-the-browser</a:t>
            </a:r>
          </a:p>
          <a:p>
            <a:pPr lvl="1">
              <a:buSzPct val="90000"/>
              <a:buFont typeface="Wingdings" pitchFamily="2" charset="2"/>
              <a:buChar char="v"/>
              <a:defRPr/>
            </a:pPr>
            <a:r>
              <a:rPr lang="en-US" sz="2000" dirty="0" smtClean="0">
                <a:solidFill>
                  <a:schemeClr val="tx1"/>
                </a:solidFill>
                <a:ea typeface="ＭＳ Ｐゴシック" pitchFamily="34" charset="-128"/>
              </a:rPr>
              <a:t>Man-in-the-PC</a:t>
            </a:r>
          </a:p>
          <a:p>
            <a:pPr>
              <a:buSzPct val="90000"/>
              <a:buFont typeface="Wingdings" pitchFamily="2" charset="2"/>
              <a:buChar char="v"/>
              <a:defRPr/>
            </a:pPr>
            <a:endParaRPr lang="en-US" sz="2400" dirty="0" smtClean="0">
              <a:ea typeface="ＭＳ Ｐゴシック" pitchFamily="34" charset="-128"/>
            </a:endParaRPr>
          </a:p>
          <a:p>
            <a:pPr>
              <a:buSzPct val="90000"/>
              <a:buFont typeface="Wingdings" pitchFamily="2" charset="2"/>
              <a:buChar char="Ø"/>
              <a:defRPr/>
            </a:pPr>
            <a:endParaRPr lang="en-US" dirty="0" smtClean="0">
              <a:solidFill>
                <a:schemeClr val="tx1"/>
              </a:solidFill>
              <a:ea typeface="ＭＳ Ｐゴシック" pitchFamily="34" charset="-128"/>
            </a:endParaRPr>
          </a:p>
          <a:p>
            <a:pPr lvl="1">
              <a:buSzPct val="90000"/>
              <a:buFont typeface="Wingdings" pitchFamily="2" charset="2"/>
              <a:buChar char="v"/>
              <a:defRPr/>
            </a:pPr>
            <a:endParaRPr lang="en-US" sz="2800" dirty="0" smtClean="0">
              <a:solidFill>
                <a:schemeClr val="tx1"/>
              </a:solidFill>
              <a:ea typeface="ＭＳ Ｐゴシック" pitchFamily="34" charset="-128"/>
            </a:endParaRPr>
          </a:p>
          <a:p>
            <a:pPr lvl="1">
              <a:buSzPct val="90000"/>
              <a:buFont typeface="Wingdings" pitchFamily="2" charset="2"/>
              <a:buChar char="§"/>
              <a:defRPr/>
            </a:pPr>
            <a:endParaRPr lang="en-US" sz="2800" dirty="0" smtClean="0">
              <a:solidFill>
                <a:schemeClr val="tx1"/>
              </a:solidFill>
              <a:ea typeface="ＭＳ Ｐゴシック" pitchFamily="34" charset="-128"/>
            </a:endParaRPr>
          </a:p>
          <a:p>
            <a:pPr lvl="1">
              <a:buSzPct val="90000"/>
              <a:buFont typeface="Wingdings" pitchFamily="2" charset="2"/>
              <a:buChar char="v"/>
              <a:defRPr/>
            </a:pPr>
            <a:endParaRPr lang="en-US" sz="1600" dirty="0" smtClean="0">
              <a:solidFill>
                <a:schemeClr val="tx1"/>
              </a:solidFill>
              <a:ea typeface="ＭＳ Ｐゴシック" pitchFamily="34" charset="-128"/>
            </a:endParaRPr>
          </a:p>
          <a:p>
            <a:pPr lvl="1">
              <a:buSzPct val="90000"/>
              <a:buFont typeface="Wingdings" pitchFamily="2" charset="2"/>
              <a:buChar char="v"/>
              <a:defRPr/>
            </a:pPr>
            <a:endParaRPr lang="en-US" sz="16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a:p>
            <a:pPr>
              <a:buFont typeface="Wingdings" pitchFamily="2" charset="2"/>
              <a:buChar char="Ø"/>
              <a:defRPr/>
            </a:pPr>
            <a:endParaRPr lang="en-US" sz="20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11</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2800" dirty="0" smtClean="0"/>
              <a:t>Status 2013</a:t>
            </a:r>
            <a:endParaRPr lang="en-US" sz="2800" kern="0" dirty="0">
              <a:solidFill>
                <a:srgbClr val="131F4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a:buSzPct val="90000"/>
              <a:buFont typeface="Wingdings" pitchFamily="2" charset="2"/>
              <a:buChar char="Ø"/>
              <a:defRPr/>
            </a:pPr>
            <a:r>
              <a:rPr lang="en-US" sz="2000" dirty="0" smtClean="0">
                <a:solidFill>
                  <a:schemeClr val="tx1"/>
                </a:solidFill>
                <a:ea typeface="ＭＳ Ｐゴシック" pitchFamily="34" charset="-128"/>
              </a:rPr>
              <a:t>Greatest problem:</a:t>
            </a:r>
          </a:p>
          <a:p>
            <a:pPr lvl="1">
              <a:buSzPct val="90000"/>
              <a:buFont typeface="Wingdings" pitchFamily="2" charset="2"/>
              <a:buChar char="v"/>
              <a:defRPr/>
            </a:pPr>
            <a:r>
              <a:rPr lang="en-US" sz="1800" dirty="0" smtClean="0">
                <a:solidFill>
                  <a:schemeClr val="tx1"/>
                </a:solidFill>
                <a:ea typeface="ＭＳ Ｐゴシック" pitchFamily="34" charset="-128"/>
              </a:rPr>
              <a:t>“… theft of credentials, which comes in different flavors. It could mean that you get phished and hand your password to a </a:t>
            </a:r>
            <a:r>
              <a:rPr lang="en-US" sz="1800" dirty="0" err="1" smtClean="0">
                <a:solidFill>
                  <a:schemeClr val="tx1"/>
                </a:solidFill>
                <a:ea typeface="ＭＳ Ｐゴシック" pitchFamily="34" charset="-128"/>
              </a:rPr>
              <a:t>phisher</a:t>
            </a:r>
            <a:r>
              <a:rPr lang="en-US" sz="1800" dirty="0" smtClean="0">
                <a:solidFill>
                  <a:schemeClr val="tx1"/>
                </a:solidFill>
                <a:ea typeface="ＭＳ Ｐゴシック" pitchFamily="34" charset="-128"/>
              </a:rPr>
              <a:t>, or it could mean that you share passwords across different sites, and one of those sites gets compromised.”</a:t>
            </a:r>
          </a:p>
          <a:p>
            <a:pPr lvl="1">
              <a:buSzPct val="90000"/>
              <a:buFont typeface="Wingdings" pitchFamily="2" charset="2"/>
              <a:buChar char="v"/>
              <a:defRPr/>
            </a:pPr>
            <a:r>
              <a:rPr lang="en-US" sz="1800" dirty="0" smtClean="0">
                <a:solidFill>
                  <a:schemeClr val="tx1"/>
                </a:solidFill>
                <a:ea typeface="ＭＳ Ｐゴシック" pitchFamily="34" charset="-128"/>
              </a:rPr>
              <a:t>“… people”</a:t>
            </a:r>
          </a:p>
          <a:p>
            <a:pPr lvl="1">
              <a:buSzPct val="90000"/>
              <a:buFont typeface="Wingdings" pitchFamily="2" charset="2"/>
              <a:buChar char="v"/>
              <a:defRPr/>
            </a:pPr>
            <a:r>
              <a:rPr lang="en-US" sz="1800" dirty="0" smtClean="0"/>
              <a:t> </a:t>
            </a:r>
            <a:r>
              <a:rPr lang="en-US" sz="1800" dirty="0" smtClean="0">
                <a:solidFill>
                  <a:schemeClr val="tx1"/>
                </a:solidFill>
                <a:ea typeface="ＭＳ Ｐゴシック" pitchFamily="34" charset="-128"/>
              </a:rPr>
              <a:t>“</a:t>
            </a:r>
            <a:r>
              <a:rPr lang="en-US" sz="1800" dirty="0" smtClean="0"/>
              <a:t>… from the user’s perspective is “too many.” ” </a:t>
            </a:r>
            <a:endParaRPr lang="en-US" sz="1800" dirty="0" smtClean="0">
              <a:solidFill>
                <a:schemeClr val="tx1"/>
              </a:solidFill>
              <a:ea typeface="ＭＳ Ｐゴシック" pitchFamily="34" charset="-128"/>
            </a:endParaRPr>
          </a:p>
          <a:p>
            <a:pPr lvl="1">
              <a:buSzPct val="90000"/>
              <a:buFont typeface="Wingdings" pitchFamily="2" charset="2"/>
              <a:buChar char="v"/>
              <a:defRPr/>
            </a:pPr>
            <a:r>
              <a:rPr lang="en-US" sz="1800" dirty="0" smtClean="0"/>
              <a:t>“We need to look at better ways to actually know who’s on the other end before we give them credentials for high-fidelity transactions.”</a:t>
            </a:r>
          </a:p>
          <a:p>
            <a:pPr lvl="1">
              <a:buSzPct val="90000"/>
              <a:buFont typeface="Wingdings" pitchFamily="2" charset="2"/>
              <a:buChar char="v"/>
              <a:defRPr/>
            </a:pPr>
            <a:r>
              <a:rPr lang="en-US" sz="1800" dirty="0" smtClean="0"/>
              <a:t>“… insecure and cumbersome to use.”</a:t>
            </a:r>
          </a:p>
          <a:p>
            <a:pPr lvl="1">
              <a:buSzPct val="90000"/>
              <a:buFont typeface="Wingdings" pitchFamily="2" charset="2"/>
              <a:buChar char="v"/>
              <a:defRPr/>
            </a:pPr>
            <a:r>
              <a:rPr lang="en-US" sz="1800" dirty="0" smtClean="0"/>
              <a:t>“I think we need to leave the current Internet with what it was intended for originally—the sharing of information. If we want to also have a network for high-fidelity transactions, we need to separate them.”</a:t>
            </a:r>
          </a:p>
          <a:p>
            <a:pPr lvl="1">
              <a:buSzPct val="90000"/>
              <a:buFont typeface="Wingdings" pitchFamily="2" charset="2"/>
              <a:buChar char="v"/>
              <a:defRPr/>
            </a:pPr>
            <a:r>
              <a:rPr lang="en-US" sz="1800" dirty="0" smtClean="0"/>
              <a:t>“ I think that having a single identity for all the different purposes that you need to conduct your life on the Internet is really an act in futility in terms of protecting all the things you need to protect.”</a:t>
            </a:r>
          </a:p>
          <a:p>
            <a:pPr lvl="1">
              <a:buSzPct val="90000"/>
              <a:buFont typeface="Wingdings" pitchFamily="2" charset="2"/>
              <a:buChar char="v"/>
              <a:defRPr/>
            </a:pPr>
            <a:r>
              <a:rPr lang="en-US" sz="1800" dirty="0" smtClean="0"/>
              <a:t>“My opinion is you can have a single identity, but the identity has to allow for multiple levels of assurance …”</a:t>
            </a:r>
          </a:p>
          <a:p>
            <a:pPr>
              <a:buSzPct val="90000"/>
              <a:buFont typeface="Wingdings" pitchFamily="2" charset="2"/>
              <a:buChar char="v"/>
              <a:defRPr/>
            </a:pPr>
            <a:endParaRPr lang="en-US" sz="2000" dirty="0" smtClean="0">
              <a:ea typeface="ＭＳ Ｐゴシック" pitchFamily="34" charset="-128"/>
            </a:endParaRPr>
          </a:p>
          <a:p>
            <a:pPr>
              <a:buSzPct val="90000"/>
              <a:buFont typeface="Wingdings" pitchFamily="2" charset="2"/>
              <a:buChar char="Ø"/>
              <a:defRPr/>
            </a:pPr>
            <a:endParaRPr lang="en-US" sz="2400" dirty="0" smtClean="0">
              <a:solidFill>
                <a:schemeClr val="tx1"/>
              </a:solidFill>
              <a:ea typeface="ＭＳ Ｐゴシック" pitchFamily="34" charset="-128"/>
            </a:endParaRPr>
          </a:p>
          <a:p>
            <a:pPr lvl="1">
              <a:buSzPct val="90000"/>
              <a:buFont typeface="Wingdings" pitchFamily="2" charset="2"/>
              <a:buChar char="v"/>
              <a:defRPr/>
            </a:pPr>
            <a:endParaRPr lang="en-US" dirty="0" smtClean="0">
              <a:solidFill>
                <a:schemeClr val="tx1"/>
              </a:solidFill>
              <a:ea typeface="ＭＳ Ｐゴシック" pitchFamily="34" charset="-128"/>
            </a:endParaRPr>
          </a:p>
          <a:p>
            <a:pPr lvl="1">
              <a:buSzPct val="90000"/>
              <a:buFont typeface="Wingdings" pitchFamily="2" charset="2"/>
              <a:buChar char="§"/>
              <a:defRPr/>
            </a:pPr>
            <a:endParaRPr lang="en-US" dirty="0" smtClean="0">
              <a:solidFill>
                <a:schemeClr val="tx1"/>
              </a:solidFill>
              <a:ea typeface="ＭＳ Ｐゴシック" pitchFamily="34" charset="-128"/>
            </a:endParaRPr>
          </a:p>
          <a:p>
            <a:pPr lvl="1">
              <a:buSzPct val="90000"/>
              <a:buFont typeface="Wingdings" pitchFamily="2" charset="2"/>
              <a:buChar char="v"/>
              <a:defRPr/>
            </a:pPr>
            <a:endParaRPr lang="en-US" sz="1400" dirty="0" smtClean="0">
              <a:solidFill>
                <a:schemeClr val="tx1"/>
              </a:solidFill>
              <a:ea typeface="ＭＳ Ｐゴシック" pitchFamily="34" charset="-128"/>
            </a:endParaRPr>
          </a:p>
          <a:p>
            <a:pPr lvl="1">
              <a:buSzPct val="90000"/>
              <a:buFont typeface="Wingdings" pitchFamily="2" charset="2"/>
              <a:buChar char="v"/>
              <a:defRPr/>
            </a:pPr>
            <a:endParaRPr lang="en-US" sz="14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2800" dirty="0" smtClean="0"/>
              <a:t>Futures Panel 2012</a:t>
            </a:r>
            <a:endParaRPr lang="en-US" sz="2800" kern="0" dirty="0">
              <a:solidFill>
                <a:srgbClr val="131F4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4294967295"/>
          </p:nvPr>
        </p:nvSpPr>
        <p:spPr>
          <a:xfrm>
            <a:off x="503238" y="914400"/>
            <a:ext cx="9069387" cy="5842000"/>
          </a:xfrm>
        </p:spPr>
        <p:txBody>
          <a:bodyPr/>
          <a:lstStyle/>
          <a:p>
            <a:pPr>
              <a:buSzPct val="90000"/>
              <a:buFont typeface="Wingdings" pitchFamily="2" charset="2"/>
              <a:buChar char="Ø"/>
              <a:defRPr/>
            </a:pPr>
            <a:r>
              <a:rPr lang="en-US" sz="2000" dirty="0" smtClean="0">
                <a:solidFill>
                  <a:schemeClr val="tx1"/>
                </a:solidFill>
                <a:ea typeface="ＭＳ Ｐゴシック" pitchFamily="34" charset="-128"/>
              </a:rPr>
              <a:t>What will happen next:</a:t>
            </a:r>
          </a:p>
          <a:p>
            <a:pPr lvl="1">
              <a:buSzPct val="90000"/>
              <a:buFont typeface="Wingdings" pitchFamily="2" charset="2"/>
              <a:buChar char="v"/>
              <a:defRPr/>
            </a:pPr>
            <a:r>
              <a:rPr lang="en-US" sz="1800" dirty="0" smtClean="0"/>
              <a:t>“I think user-visible changes will happen slowly.   … Under the hood, I think there’s a constant arms race going on.</a:t>
            </a:r>
            <a:r>
              <a:rPr lang="en-US" sz="1800" dirty="0" smtClean="0">
                <a:solidFill>
                  <a:schemeClr val="tx1"/>
                </a:solidFill>
                <a:ea typeface="ＭＳ Ｐゴシック" pitchFamily="34" charset="-128"/>
              </a:rPr>
              <a:t>”</a:t>
            </a:r>
          </a:p>
          <a:p>
            <a:pPr lvl="1">
              <a:buSzPct val="90000"/>
              <a:buFont typeface="Wingdings" pitchFamily="2" charset="2"/>
              <a:buChar char="v"/>
              <a:defRPr/>
            </a:pPr>
            <a:r>
              <a:rPr lang="en-US" sz="1800" dirty="0" smtClean="0"/>
              <a:t>“We’re going to see one of the major players, and by that I mean a Google or Microsoft or Apple or Amazon, take some known technology and weave it seamlessly—including from a user interface perspective—into some widely used service that has a big user base, and that’s going to turn the tide.</a:t>
            </a:r>
            <a:r>
              <a:rPr lang="en-US" sz="1800" dirty="0" smtClean="0">
                <a:solidFill>
                  <a:schemeClr val="tx1"/>
                </a:solidFill>
                <a:ea typeface="ＭＳ Ｐゴシック" pitchFamily="34" charset="-128"/>
              </a:rPr>
              <a:t>”</a:t>
            </a:r>
          </a:p>
          <a:p>
            <a:pPr lvl="1">
              <a:buSzPct val="90000"/>
              <a:buFont typeface="Wingdings" pitchFamily="2" charset="2"/>
              <a:buChar char="v"/>
              <a:defRPr/>
            </a:pPr>
            <a:r>
              <a:rPr lang="en-US" sz="1800" dirty="0" smtClean="0"/>
              <a:t>“We will still have to wait a little bit until there’s enough of what I would call catastrophic events, where we just don’t like the state of affairs anymore. Then enough forces in the market will come together.” </a:t>
            </a:r>
          </a:p>
          <a:p>
            <a:pPr lvl="1">
              <a:buSzPct val="90000"/>
              <a:buFont typeface="Wingdings" pitchFamily="2" charset="2"/>
              <a:buChar char="v"/>
              <a:defRPr/>
            </a:pPr>
            <a:r>
              <a:rPr lang="en-US" sz="1600" dirty="0" smtClean="0">
                <a:ea typeface="ＭＳ Ｐゴシック" pitchFamily="34" charset="-128"/>
              </a:rPr>
              <a:t>“</a:t>
            </a:r>
            <a:r>
              <a:rPr lang="en-US" sz="1800" dirty="0" smtClean="0"/>
              <a:t>The current system is not sustainable, and I think that we have to move to something that’s bet- ter. It’s got to be something that we don’t have today, because we already know the stuff today doesn’t work.”</a:t>
            </a:r>
          </a:p>
          <a:p>
            <a:pPr lvl="1">
              <a:buSzPct val="90000"/>
              <a:buFont typeface="Wingdings" pitchFamily="2" charset="2"/>
              <a:buChar char="v"/>
              <a:defRPr/>
            </a:pPr>
            <a:r>
              <a:rPr lang="en-US" sz="1800" dirty="0" smtClean="0">
                <a:ea typeface="ＭＳ Ｐゴシック" pitchFamily="34" charset="-128"/>
              </a:rPr>
              <a:t>“You’re going to see an integration of event data that currently goes into your security event monitor, influencing authentication decisions. I think that you’re going to start seeing these events also going into whether or not you’re actually going to change the authorization corresponding to the initial authentication decision.”</a:t>
            </a:r>
          </a:p>
          <a:p>
            <a:pPr>
              <a:buSzPct val="90000"/>
              <a:buFont typeface="Wingdings" pitchFamily="2" charset="2"/>
              <a:buChar char="Ø"/>
              <a:defRPr/>
            </a:pPr>
            <a:endParaRPr lang="en-US" sz="2400" dirty="0" smtClean="0">
              <a:solidFill>
                <a:schemeClr val="tx1"/>
              </a:solidFill>
              <a:ea typeface="ＭＳ Ｐゴシック" pitchFamily="34" charset="-128"/>
            </a:endParaRPr>
          </a:p>
          <a:p>
            <a:pPr lvl="1">
              <a:buSzPct val="90000"/>
              <a:buFont typeface="Wingdings" pitchFamily="2" charset="2"/>
              <a:buChar char="v"/>
              <a:defRPr/>
            </a:pPr>
            <a:endParaRPr lang="en-US" dirty="0" smtClean="0">
              <a:solidFill>
                <a:schemeClr val="tx1"/>
              </a:solidFill>
              <a:ea typeface="ＭＳ Ｐゴシック" pitchFamily="34" charset="-128"/>
            </a:endParaRPr>
          </a:p>
          <a:p>
            <a:pPr lvl="1">
              <a:buSzPct val="90000"/>
              <a:buFont typeface="Wingdings" pitchFamily="2" charset="2"/>
              <a:buChar char="§"/>
              <a:defRPr/>
            </a:pPr>
            <a:endParaRPr lang="en-US" dirty="0" smtClean="0">
              <a:solidFill>
                <a:schemeClr val="tx1"/>
              </a:solidFill>
              <a:ea typeface="ＭＳ Ｐゴシック" pitchFamily="34" charset="-128"/>
            </a:endParaRPr>
          </a:p>
          <a:p>
            <a:pPr lvl="1">
              <a:buSzPct val="90000"/>
              <a:buFont typeface="Wingdings" pitchFamily="2" charset="2"/>
              <a:buChar char="v"/>
              <a:defRPr/>
            </a:pPr>
            <a:endParaRPr lang="en-US" sz="1400" dirty="0" smtClean="0">
              <a:solidFill>
                <a:schemeClr val="tx1"/>
              </a:solidFill>
              <a:ea typeface="ＭＳ Ｐゴシック" pitchFamily="34" charset="-128"/>
            </a:endParaRPr>
          </a:p>
          <a:p>
            <a:pPr lvl="1">
              <a:buSzPct val="90000"/>
              <a:buFont typeface="Wingdings" pitchFamily="2" charset="2"/>
              <a:buChar char="v"/>
              <a:defRPr/>
            </a:pPr>
            <a:endParaRPr lang="en-US" sz="14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a:p>
            <a:pPr>
              <a:buFont typeface="Wingdings" pitchFamily="2" charset="2"/>
              <a:buChar char="Ø"/>
              <a:defRPr/>
            </a:pPr>
            <a:endParaRPr lang="en-US" sz="1800" dirty="0" smtClean="0">
              <a:solidFill>
                <a:schemeClr val="tx1"/>
              </a:solidFill>
              <a:ea typeface="ＭＳ Ｐゴシック" pitchFamily="34" charset="-128"/>
            </a:endParaRPr>
          </a:p>
        </p:txBody>
      </p:sp>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13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2800" dirty="0" smtClean="0"/>
              <a:t>Futures Panel 2012</a:t>
            </a:r>
            <a:endParaRPr lang="en-US" sz="2800" kern="0" dirty="0">
              <a:solidFill>
                <a:srgbClr val="131F49"/>
              </a:solidFill>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2</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2800" dirty="0" smtClean="0"/>
              <a:t>User Authentication</a:t>
            </a:r>
            <a:endParaRPr lang="en-US" sz="2800" b="1" kern="0" dirty="0">
              <a:solidFill>
                <a:srgbClr val="131F49"/>
              </a:solidFill>
              <a:ea typeface="ＭＳ Ｐゴシック" charset="-128"/>
              <a:cs typeface="ＭＳ Ｐゴシック" charset="-128"/>
            </a:endParaRPr>
          </a:p>
        </p:txBody>
      </p:sp>
      <p:sp>
        <p:nvSpPr>
          <p:cNvPr id="28" name="Isosceles Triangle 27"/>
          <p:cNvSpPr/>
          <p:nvPr/>
        </p:nvSpPr>
        <p:spPr bwMode="auto">
          <a:xfrm>
            <a:off x="3638550" y="1800225"/>
            <a:ext cx="2638425" cy="2333625"/>
          </a:xfrm>
          <a:prstGeom prst="triangl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57200" rtl="0" eaLnBrk="1" fontAlgn="base" latinLnBrk="0" hangingPunct="0">
              <a:lnSpc>
                <a:spcPct val="100000"/>
              </a:lnSpc>
              <a:spcBef>
                <a:spcPct val="0"/>
              </a:spcBef>
              <a:spcAft>
                <a:spcPct val="0"/>
              </a:spcAft>
              <a:buClr>
                <a:srgbClr val="000000"/>
              </a:buClr>
              <a:buSzPct val="45000"/>
              <a:buFont typeface="Wingdings" charset="2"/>
              <a:buNone/>
              <a:tabLst/>
            </a:pPr>
            <a:r>
              <a:rPr kumimoji="0" lang="en-US" sz="1800" b="0" i="0" u="none" strike="noStrike" cap="none" normalizeH="0" baseline="0" dirty="0" smtClean="0">
                <a:ln>
                  <a:noFill/>
                </a:ln>
                <a:effectLst/>
                <a:latin typeface="Arial" charset="0"/>
              </a:rPr>
              <a:t>User</a:t>
            </a:r>
          </a:p>
        </p:txBody>
      </p:sp>
      <p:sp>
        <p:nvSpPr>
          <p:cNvPr id="29" name="TextBox 28"/>
          <p:cNvSpPr txBox="1"/>
          <p:nvPr/>
        </p:nvSpPr>
        <p:spPr>
          <a:xfrm>
            <a:off x="3800475" y="1085850"/>
            <a:ext cx="2326278" cy="646331"/>
          </a:xfrm>
          <a:prstGeom prst="rect">
            <a:avLst/>
          </a:prstGeom>
          <a:noFill/>
        </p:spPr>
        <p:txBody>
          <a:bodyPr wrap="none" rtlCol="0">
            <a:spAutoFit/>
          </a:bodyPr>
          <a:lstStyle/>
          <a:p>
            <a:pPr algn="ctr"/>
            <a:r>
              <a:rPr lang="en-US" dirty="0" smtClean="0"/>
              <a:t>Something you know</a:t>
            </a:r>
          </a:p>
          <a:p>
            <a:pPr algn="ctr"/>
            <a:r>
              <a:rPr lang="en-US" dirty="0" smtClean="0"/>
              <a:t>e.g., passwords</a:t>
            </a:r>
            <a:endParaRPr lang="en-US" dirty="0"/>
          </a:p>
        </p:txBody>
      </p:sp>
      <p:sp>
        <p:nvSpPr>
          <p:cNvPr id="30" name="TextBox 29"/>
          <p:cNvSpPr txBox="1"/>
          <p:nvPr/>
        </p:nvSpPr>
        <p:spPr>
          <a:xfrm>
            <a:off x="973016" y="3949184"/>
            <a:ext cx="2416047" cy="646331"/>
          </a:xfrm>
          <a:prstGeom prst="rect">
            <a:avLst/>
          </a:prstGeom>
          <a:noFill/>
        </p:spPr>
        <p:txBody>
          <a:bodyPr wrap="none" rtlCol="0">
            <a:spAutoFit/>
          </a:bodyPr>
          <a:lstStyle/>
          <a:p>
            <a:pPr algn="ctr"/>
            <a:r>
              <a:rPr lang="en-US" dirty="0" smtClean="0"/>
              <a:t>Something you have</a:t>
            </a:r>
          </a:p>
          <a:p>
            <a:pPr algn="ctr"/>
            <a:r>
              <a:rPr lang="en-US" dirty="0" smtClean="0"/>
              <a:t>e.g., token, smartcard</a:t>
            </a:r>
            <a:endParaRPr lang="en-US" dirty="0"/>
          </a:p>
        </p:txBody>
      </p:sp>
      <p:sp>
        <p:nvSpPr>
          <p:cNvPr id="31" name="TextBox 30"/>
          <p:cNvSpPr txBox="1"/>
          <p:nvPr/>
        </p:nvSpPr>
        <p:spPr>
          <a:xfrm>
            <a:off x="6673259" y="3949184"/>
            <a:ext cx="2121093" cy="646331"/>
          </a:xfrm>
          <a:prstGeom prst="rect">
            <a:avLst/>
          </a:prstGeom>
          <a:noFill/>
        </p:spPr>
        <p:txBody>
          <a:bodyPr wrap="none" rtlCol="0">
            <a:spAutoFit/>
          </a:bodyPr>
          <a:lstStyle/>
          <a:p>
            <a:pPr algn="ctr"/>
            <a:r>
              <a:rPr lang="en-US" dirty="0" smtClean="0"/>
              <a:t>Something you are</a:t>
            </a:r>
          </a:p>
          <a:p>
            <a:pPr algn="ctr"/>
            <a:r>
              <a:rPr lang="en-US" dirty="0" smtClean="0"/>
              <a:t>e.g., fingerprint</a:t>
            </a:r>
            <a:endParaRPr lang="en-US" dirty="0"/>
          </a:p>
        </p:txBody>
      </p:sp>
      <p:sp>
        <p:nvSpPr>
          <p:cNvPr id="32" name="TextBox 31"/>
          <p:cNvSpPr txBox="1"/>
          <p:nvPr/>
        </p:nvSpPr>
        <p:spPr>
          <a:xfrm>
            <a:off x="457200" y="5124450"/>
            <a:ext cx="1467068" cy="646331"/>
          </a:xfrm>
          <a:prstGeom prst="rect">
            <a:avLst/>
          </a:prstGeom>
          <a:noFill/>
        </p:spPr>
        <p:txBody>
          <a:bodyPr wrap="none" rtlCol="0">
            <a:spAutoFit/>
          </a:bodyPr>
          <a:lstStyle/>
          <a:p>
            <a:pPr algn="ctr"/>
            <a:r>
              <a:rPr lang="en-US" dirty="0" smtClean="0">
                <a:solidFill>
                  <a:srgbClr val="C00000"/>
                </a:solidFill>
              </a:rPr>
              <a:t>Single factor</a:t>
            </a:r>
          </a:p>
          <a:p>
            <a:pPr algn="ctr"/>
            <a:r>
              <a:rPr lang="en-US" dirty="0" smtClean="0">
                <a:solidFill>
                  <a:srgbClr val="C00000"/>
                </a:solidFill>
              </a:rPr>
              <a:t>Multi factor</a:t>
            </a:r>
            <a:endParaRPr lang="en-US" dirty="0">
              <a:solidFill>
                <a:srgbClr val="C00000"/>
              </a:solidFill>
            </a:endParaRPr>
          </a:p>
        </p:txBody>
      </p:sp>
      <p:sp>
        <p:nvSpPr>
          <p:cNvPr id="33" name="TextBox 32"/>
          <p:cNvSpPr txBox="1"/>
          <p:nvPr/>
        </p:nvSpPr>
        <p:spPr>
          <a:xfrm>
            <a:off x="2447816" y="5124450"/>
            <a:ext cx="1287532" cy="646331"/>
          </a:xfrm>
          <a:prstGeom prst="rect">
            <a:avLst/>
          </a:prstGeom>
          <a:noFill/>
        </p:spPr>
        <p:txBody>
          <a:bodyPr wrap="none" rtlCol="0">
            <a:spAutoFit/>
          </a:bodyPr>
          <a:lstStyle/>
          <a:p>
            <a:pPr algn="ctr"/>
            <a:r>
              <a:rPr lang="en-US" dirty="0" smtClean="0">
                <a:solidFill>
                  <a:srgbClr val="C00000"/>
                </a:solidFill>
              </a:rPr>
              <a:t>Primary</a:t>
            </a:r>
          </a:p>
          <a:p>
            <a:pPr algn="ctr"/>
            <a:r>
              <a:rPr lang="en-US" dirty="0" smtClean="0">
                <a:solidFill>
                  <a:srgbClr val="C00000"/>
                </a:solidFill>
              </a:rPr>
              <a:t>Secondary</a:t>
            </a:r>
          </a:p>
        </p:txBody>
      </p:sp>
      <p:sp>
        <p:nvSpPr>
          <p:cNvPr id="34" name="TextBox 33"/>
          <p:cNvSpPr txBox="1"/>
          <p:nvPr/>
        </p:nvSpPr>
        <p:spPr>
          <a:xfrm>
            <a:off x="4362232" y="5124450"/>
            <a:ext cx="864339" cy="646331"/>
          </a:xfrm>
          <a:prstGeom prst="rect">
            <a:avLst/>
          </a:prstGeom>
          <a:noFill/>
        </p:spPr>
        <p:txBody>
          <a:bodyPr wrap="none" rtlCol="0">
            <a:spAutoFit/>
          </a:bodyPr>
          <a:lstStyle/>
          <a:p>
            <a:pPr algn="ctr"/>
            <a:r>
              <a:rPr lang="en-US" dirty="0" smtClean="0">
                <a:solidFill>
                  <a:srgbClr val="C00000"/>
                </a:solidFill>
              </a:rPr>
              <a:t>Weak</a:t>
            </a:r>
          </a:p>
          <a:p>
            <a:pPr algn="ctr"/>
            <a:r>
              <a:rPr lang="en-US" dirty="0" smtClean="0">
                <a:solidFill>
                  <a:srgbClr val="C00000"/>
                </a:solidFill>
              </a:rPr>
              <a:t>Strong</a:t>
            </a:r>
          </a:p>
        </p:txBody>
      </p:sp>
      <p:sp>
        <p:nvSpPr>
          <p:cNvPr id="35" name="TextBox 34"/>
          <p:cNvSpPr txBox="1"/>
          <p:nvPr/>
        </p:nvSpPr>
        <p:spPr>
          <a:xfrm>
            <a:off x="5809923" y="5124450"/>
            <a:ext cx="1915909" cy="646331"/>
          </a:xfrm>
          <a:prstGeom prst="rect">
            <a:avLst/>
          </a:prstGeom>
          <a:noFill/>
        </p:spPr>
        <p:txBody>
          <a:bodyPr wrap="none" rtlCol="0">
            <a:spAutoFit/>
          </a:bodyPr>
          <a:lstStyle/>
          <a:p>
            <a:pPr algn="ctr"/>
            <a:r>
              <a:rPr lang="en-US" dirty="0" smtClean="0">
                <a:solidFill>
                  <a:srgbClr val="C00000"/>
                </a:solidFill>
              </a:rPr>
              <a:t>Single sign on</a:t>
            </a:r>
          </a:p>
          <a:p>
            <a:pPr algn="ctr"/>
            <a:r>
              <a:rPr lang="en-US" dirty="0" smtClean="0">
                <a:solidFill>
                  <a:srgbClr val="C00000"/>
                </a:solidFill>
              </a:rPr>
              <a:t>Reduced sign on</a:t>
            </a:r>
          </a:p>
        </p:txBody>
      </p:sp>
      <p:sp>
        <p:nvSpPr>
          <p:cNvPr id="36" name="TextBox 35"/>
          <p:cNvSpPr txBox="1"/>
          <p:nvPr/>
        </p:nvSpPr>
        <p:spPr>
          <a:xfrm>
            <a:off x="7943523" y="5124450"/>
            <a:ext cx="1338828" cy="646331"/>
          </a:xfrm>
          <a:prstGeom prst="rect">
            <a:avLst/>
          </a:prstGeom>
          <a:noFill/>
        </p:spPr>
        <p:txBody>
          <a:bodyPr wrap="none" rtlCol="0">
            <a:spAutoFit/>
          </a:bodyPr>
          <a:lstStyle/>
          <a:p>
            <a:pPr algn="ctr"/>
            <a:r>
              <a:rPr lang="en-US" dirty="0" smtClean="0">
                <a:solidFill>
                  <a:srgbClr val="C00000"/>
                </a:solidFill>
              </a:rPr>
              <a:t>Reset</a:t>
            </a:r>
          </a:p>
          <a:p>
            <a:pPr algn="ctr"/>
            <a:r>
              <a:rPr lang="en-US" dirty="0" smtClean="0">
                <a:solidFill>
                  <a:srgbClr val="C00000"/>
                </a:solidFill>
              </a:rPr>
              <a:t>Revocation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3</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8" name="Picture 7" descr="gorman-2003_Page_04_Image_0001.jpg"/>
          <p:cNvPicPr>
            <a:picLocks noChangeAspect="1"/>
          </p:cNvPicPr>
          <p:nvPr/>
        </p:nvPicPr>
        <p:blipFill>
          <a:blip r:embed="rId2" cstate="print"/>
          <a:stretch>
            <a:fillRect/>
          </a:stretch>
        </p:blipFill>
        <p:spPr>
          <a:xfrm>
            <a:off x="3078830" y="1133477"/>
            <a:ext cx="3770564" cy="2663820"/>
          </a:xfrm>
          <a:prstGeom prst="rect">
            <a:avLst/>
          </a:prstGeom>
        </p:spPr>
      </p:pic>
      <p:sp>
        <p:nvSpPr>
          <p:cNvPr id="9" name="TextBox 8"/>
          <p:cNvSpPr txBox="1"/>
          <p:nvPr/>
        </p:nvSpPr>
        <p:spPr>
          <a:xfrm>
            <a:off x="1676400" y="4800600"/>
            <a:ext cx="184731" cy="369332"/>
          </a:xfrm>
          <a:prstGeom prst="rect">
            <a:avLst/>
          </a:prstGeom>
          <a:noFill/>
        </p:spPr>
        <p:txBody>
          <a:bodyPr wrap="none" rtlCol="0">
            <a:spAutoFit/>
          </a:bodyPr>
          <a:lstStyle/>
          <a:p>
            <a:endParaRPr lang="en-US" dirty="0"/>
          </a:p>
        </p:txBody>
      </p:sp>
      <p:sp>
        <p:nvSpPr>
          <p:cNvPr id="10" name="TextBox 9"/>
          <p:cNvSpPr txBox="1"/>
          <p:nvPr/>
        </p:nvSpPr>
        <p:spPr>
          <a:xfrm>
            <a:off x="781051" y="4276724"/>
            <a:ext cx="8981264" cy="1200329"/>
          </a:xfrm>
          <a:prstGeom prst="rect">
            <a:avLst/>
          </a:prstGeom>
          <a:noFill/>
        </p:spPr>
        <p:txBody>
          <a:bodyPr wrap="square" rtlCol="0">
            <a:spAutoFit/>
          </a:bodyPr>
          <a:lstStyle/>
          <a:p>
            <a:pPr algn="just"/>
            <a:r>
              <a:rPr lang="en-US" dirty="0" smtClean="0">
                <a:latin typeface="Calibri"/>
              </a:rPr>
              <a:t>“The focus of this paper is a comparison of human authenticators. Comparison factors are </a:t>
            </a:r>
            <a:r>
              <a:rPr lang="en-US" dirty="0" smtClean="0">
                <a:solidFill>
                  <a:srgbClr val="FF0000"/>
                </a:solidFill>
                <a:latin typeface="Calibri"/>
              </a:rPr>
              <a:t>security, convenience, and cost</a:t>
            </a:r>
            <a:r>
              <a:rPr lang="en-US" dirty="0" smtClean="0">
                <a:latin typeface="Calibri"/>
              </a:rPr>
              <a:t>. The latter two factors are </a:t>
            </a:r>
            <a:r>
              <a:rPr lang="en-US" dirty="0" smtClean="0">
                <a:solidFill>
                  <a:srgbClr val="FF0000"/>
                </a:solidFill>
                <a:latin typeface="Calibri"/>
              </a:rPr>
              <a:t>relatively straightforward </a:t>
            </a:r>
            <a:r>
              <a:rPr lang="en-US" dirty="0" smtClean="0">
                <a:latin typeface="Calibri"/>
              </a:rPr>
              <a:t>and are described only briefly in this paper; however, security as measured by vulnerability to applicable attacks is not so straightforward and thus constitutes the bulk of the paper.”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4</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8" name="Picture 7" descr="gorman-2003_Page_04_Image_0001.jpg"/>
          <p:cNvPicPr>
            <a:picLocks noChangeAspect="1"/>
          </p:cNvPicPr>
          <p:nvPr/>
        </p:nvPicPr>
        <p:blipFill>
          <a:blip r:embed="rId2" cstate="print"/>
          <a:stretch>
            <a:fillRect/>
          </a:stretch>
        </p:blipFill>
        <p:spPr>
          <a:xfrm>
            <a:off x="3078830" y="1133477"/>
            <a:ext cx="3770564" cy="2663820"/>
          </a:xfrm>
          <a:prstGeom prst="rect">
            <a:avLst/>
          </a:prstGeom>
        </p:spPr>
      </p:pic>
      <p:sp>
        <p:nvSpPr>
          <p:cNvPr id="9" name="TextBox 8"/>
          <p:cNvSpPr txBox="1"/>
          <p:nvPr/>
        </p:nvSpPr>
        <p:spPr>
          <a:xfrm>
            <a:off x="1676400" y="4800600"/>
            <a:ext cx="184731" cy="369332"/>
          </a:xfrm>
          <a:prstGeom prst="rect">
            <a:avLst/>
          </a:prstGeom>
          <a:noFill/>
        </p:spPr>
        <p:txBody>
          <a:bodyPr wrap="none" rtlCol="0">
            <a:spAutoFit/>
          </a:bodyPr>
          <a:lstStyle/>
          <a:p>
            <a:endParaRPr lang="en-US" dirty="0"/>
          </a:p>
        </p:txBody>
      </p:sp>
      <p:sp>
        <p:nvSpPr>
          <p:cNvPr id="10" name="TextBox 9"/>
          <p:cNvSpPr txBox="1"/>
          <p:nvPr/>
        </p:nvSpPr>
        <p:spPr>
          <a:xfrm>
            <a:off x="781051" y="4276724"/>
            <a:ext cx="8981264" cy="1200329"/>
          </a:xfrm>
          <a:prstGeom prst="rect">
            <a:avLst/>
          </a:prstGeom>
          <a:noFill/>
        </p:spPr>
        <p:txBody>
          <a:bodyPr wrap="square" rtlCol="0">
            <a:spAutoFit/>
          </a:bodyPr>
          <a:lstStyle/>
          <a:p>
            <a:pPr algn="just"/>
            <a:r>
              <a:rPr lang="en-US" dirty="0" smtClean="0">
                <a:latin typeface="Calibri"/>
              </a:rPr>
              <a:t>“The focus of this paper is a comparison of human authenticators. Comparison factors are </a:t>
            </a:r>
            <a:r>
              <a:rPr lang="en-US" u="sng" dirty="0" smtClean="0">
                <a:solidFill>
                  <a:srgbClr val="FF0000"/>
                </a:solidFill>
                <a:latin typeface="Calibri"/>
              </a:rPr>
              <a:t>security, convenience, and cost</a:t>
            </a:r>
            <a:r>
              <a:rPr lang="en-US" dirty="0" smtClean="0">
                <a:latin typeface="Calibri"/>
              </a:rPr>
              <a:t>. The latter two factors are </a:t>
            </a:r>
            <a:r>
              <a:rPr lang="en-US" dirty="0" smtClean="0">
                <a:solidFill>
                  <a:srgbClr val="FF0000"/>
                </a:solidFill>
                <a:latin typeface="Calibri"/>
              </a:rPr>
              <a:t>relatively straightforward </a:t>
            </a:r>
            <a:r>
              <a:rPr lang="en-US" dirty="0" smtClean="0">
                <a:latin typeface="Calibri"/>
              </a:rPr>
              <a:t>and are described only briefly in this paper; however, security as measured by vulnerability to applicable attacks is not so straightforward and thus constitutes the bulk of the paper.”</a:t>
            </a:r>
            <a:endParaRPr lang="en-US" dirty="0"/>
          </a:p>
        </p:txBody>
      </p:sp>
      <p:cxnSp>
        <p:nvCxnSpPr>
          <p:cNvPr id="12" name="Straight Arrow Connector 11"/>
          <p:cNvCxnSpPr/>
          <p:nvPr/>
        </p:nvCxnSpPr>
        <p:spPr bwMode="auto">
          <a:xfrm flipV="1">
            <a:off x="2525713" y="4924425"/>
            <a:ext cx="0" cy="1219200"/>
          </a:xfrm>
          <a:prstGeom prst="straightConnector1">
            <a:avLst/>
          </a:prstGeom>
          <a:solidFill>
            <a:srgbClr val="00B8FF"/>
          </a:solidFill>
          <a:ln w="19050" cap="flat" cmpd="sng" algn="ctr">
            <a:solidFill>
              <a:srgbClr val="C00000"/>
            </a:solidFill>
            <a:prstDash val="solid"/>
            <a:round/>
            <a:headEnd type="none" w="med" len="med"/>
            <a:tailEnd type="arrow"/>
          </a:ln>
          <a:effectLst/>
        </p:spPr>
      </p:cxnSp>
      <p:sp>
        <p:nvSpPr>
          <p:cNvPr id="13" name="TextBox 12"/>
          <p:cNvSpPr txBox="1"/>
          <p:nvPr/>
        </p:nvSpPr>
        <p:spPr>
          <a:xfrm>
            <a:off x="2583531" y="5734049"/>
            <a:ext cx="1645570" cy="646331"/>
          </a:xfrm>
          <a:prstGeom prst="rect">
            <a:avLst/>
          </a:prstGeom>
          <a:noFill/>
        </p:spPr>
        <p:txBody>
          <a:bodyPr wrap="square" rtlCol="0">
            <a:spAutoFit/>
          </a:bodyPr>
          <a:lstStyle/>
          <a:p>
            <a:r>
              <a:rPr lang="en-US" dirty="0" smtClean="0">
                <a:solidFill>
                  <a:srgbClr val="CC3300"/>
                </a:solidFill>
                <a:latin typeface="Calibri"/>
              </a:rPr>
              <a:t>Must consider entire lifecycle</a:t>
            </a:r>
          </a:p>
        </p:txBody>
      </p:sp>
      <p:cxnSp>
        <p:nvCxnSpPr>
          <p:cNvPr id="14" name="Straight Arrow Connector 13"/>
          <p:cNvCxnSpPr/>
          <p:nvPr/>
        </p:nvCxnSpPr>
        <p:spPr bwMode="auto">
          <a:xfrm flipV="1">
            <a:off x="7373938" y="4933950"/>
            <a:ext cx="0" cy="1219200"/>
          </a:xfrm>
          <a:prstGeom prst="straightConnector1">
            <a:avLst/>
          </a:prstGeom>
          <a:solidFill>
            <a:srgbClr val="00B8FF"/>
          </a:solidFill>
          <a:ln w="19050" cap="flat" cmpd="sng" algn="ctr">
            <a:solidFill>
              <a:srgbClr val="C00000"/>
            </a:solidFill>
            <a:prstDash val="solid"/>
            <a:round/>
            <a:headEnd type="none" w="med" len="med"/>
            <a:tailEnd type="arrow"/>
          </a:ln>
          <a:effectLst/>
        </p:spPr>
      </p:cxnSp>
      <p:sp>
        <p:nvSpPr>
          <p:cNvPr id="15" name="TextBox 14"/>
          <p:cNvSpPr txBox="1"/>
          <p:nvPr/>
        </p:nvSpPr>
        <p:spPr>
          <a:xfrm>
            <a:off x="7565105" y="5734049"/>
            <a:ext cx="2101960" cy="923330"/>
          </a:xfrm>
          <a:prstGeom prst="rect">
            <a:avLst/>
          </a:prstGeom>
          <a:noFill/>
        </p:spPr>
        <p:txBody>
          <a:bodyPr wrap="square" rtlCol="0">
            <a:spAutoFit/>
          </a:bodyPr>
          <a:lstStyle/>
          <a:p>
            <a:r>
              <a:rPr lang="en-US" dirty="0" smtClean="0">
                <a:solidFill>
                  <a:srgbClr val="CC3300"/>
                </a:solidFill>
                <a:latin typeface="Calibri"/>
              </a:rPr>
              <a:t>Nothing is straightforward in cyber security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5</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12" name="Picture 11" descr="rsa-tokens.jpg"/>
          <p:cNvPicPr>
            <a:picLocks noChangeAspect="1"/>
          </p:cNvPicPr>
          <p:nvPr/>
        </p:nvPicPr>
        <p:blipFill>
          <a:blip r:embed="rId2" cstate="print"/>
          <a:stretch>
            <a:fillRect/>
          </a:stretch>
        </p:blipFill>
        <p:spPr>
          <a:xfrm>
            <a:off x="1660842" y="1533842"/>
            <a:ext cx="3215640" cy="3672840"/>
          </a:xfrm>
          <a:prstGeom prst="rect">
            <a:avLst/>
          </a:prstGeom>
        </p:spPr>
      </p:pic>
      <p:sp>
        <p:nvSpPr>
          <p:cNvPr id="13" name="TextBox 12"/>
          <p:cNvSpPr txBox="1"/>
          <p:nvPr/>
        </p:nvSpPr>
        <p:spPr>
          <a:xfrm>
            <a:off x="5427461" y="2200275"/>
            <a:ext cx="4237570" cy="2308324"/>
          </a:xfrm>
          <a:prstGeom prst="rect">
            <a:avLst/>
          </a:prstGeom>
          <a:noFill/>
        </p:spPr>
        <p:txBody>
          <a:bodyPr wrap="none" rtlCol="0">
            <a:spAutoFit/>
          </a:bodyPr>
          <a:lstStyle/>
          <a:p>
            <a:pPr>
              <a:buFont typeface="Wingdings" pitchFamily="2" charset="2"/>
              <a:buChar char="Ø"/>
            </a:pPr>
            <a:r>
              <a:rPr lang="en-US" dirty="0" smtClean="0">
                <a:solidFill>
                  <a:srgbClr val="C00000"/>
                </a:solidFill>
              </a:rPr>
              <a:t> Born in early 1990s</a:t>
            </a:r>
          </a:p>
          <a:p>
            <a:pPr lvl="1">
              <a:buFont typeface="Wingdings" pitchFamily="2" charset="2"/>
              <a:buChar char="v"/>
            </a:pPr>
            <a:r>
              <a:rPr lang="en-US" dirty="0" smtClean="0">
                <a:solidFill>
                  <a:srgbClr val="C00000"/>
                </a:solidFill>
              </a:rPr>
              <a:t> symmetric key based</a:t>
            </a:r>
          </a:p>
          <a:p>
            <a:pPr>
              <a:buFont typeface="Wingdings" pitchFamily="2" charset="2"/>
              <a:buChar char="Ø"/>
            </a:pPr>
            <a:r>
              <a:rPr lang="en-US" dirty="0" smtClean="0">
                <a:solidFill>
                  <a:srgbClr val="C00000"/>
                </a:solidFill>
              </a:rPr>
              <a:t>Biggest attacks to date:</a:t>
            </a:r>
          </a:p>
          <a:p>
            <a:pPr lvl="1">
              <a:buFont typeface="Wingdings" pitchFamily="2" charset="2"/>
              <a:buChar char="v"/>
            </a:pPr>
            <a:r>
              <a:rPr lang="en-US" dirty="0" smtClean="0">
                <a:solidFill>
                  <a:srgbClr val="C00000"/>
                </a:solidFill>
              </a:rPr>
              <a:t> lost master secrets</a:t>
            </a:r>
          </a:p>
          <a:p>
            <a:pPr lvl="2">
              <a:buFont typeface="Wingdings" pitchFamily="2" charset="2"/>
              <a:buChar char="§"/>
            </a:pPr>
            <a:r>
              <a:rPr lang="en-US" dirty="0" smtClean="0">
                <a:solidFill>
                  <a:srgbClr val="C00000"/>
                </a:solidFill>
              </a:rPr>
              <a:t>1</a:t>
            </a:r>
            <a:r>
              <a:rPr lang="en-US" baseline="30000" dirty="0" smtClean="0">
                <a:solidFill>
                  <a:srgbClr val="C00000"/>
                </a:solidFill>
              </a:rPr>
              <a:t>st</a:t>
            </a:r>
            <a:r>
              <a:rPr lang="en-US" dirty="0" smtClean="0">
                <a:solidFill>
                  <a:srgbClr val="C00000"/>
                </a:solidFill>
              </a:rPr>
              <a:t> half 2011, revealed June 2012</a:t>
            </a:r>
          </a:p>
          <a:p>
            <a:pPr lvl="1">
              <a:buFont typeface="Wingdings" pitchFamily="2" charset="2"/>
              <a:buChar char="v"/>
            </a:pPr>
            <a:r>
              <a:rPr lang="en-US" dirty="0" smtClean="0">
                <a:solidFill>
                  <a:srgbClr val="C00000"/>
                </a:solidFill>
              </a:rPr>
              <a:t> man-in-the-middle</a:t>
            </a:r>
          </a:p>
          <a:p>
            <a:pPr lvl="2">
              <a:buFont typeface="Wingdings" pitchFamily="2" charset="2"/>
              <a:buChar char="§"/>
            </a:pPr>
            <a:r>
              <a:rPr lang="en-US" dirty="0" smtClean="0">
                <a:solidFill>
                  <a:srgbClr val="C00000"/>
                </a:solidFill>
              </a:rPr>
              <a:t>July 2006</a:t>
            </a:r>
          </a:p>
          <a:p>
            <a:pPr lvl="1">
              <a:buFont typeface="Arial" pitchFamily="34" charset="0"/>
              <a:buChar char="•"/>
            </a:pPr>
            <a:endParaRPr lang="en-US" dirty="0" smtClean="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6</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8" name="Picture 7" descr="fbiometrics-bigger.jpg"/>
          <p:cNvPicPr>
            <a:picLocks noChangeAspect="1"/>
          </p:cNvPicPr>
          <p:nvPr/>
        </p:nvPicPr>
        <p:blipFill>
          <a:blip r:embed="rId2" cstate="print"/>
          <a:stretch>
            <a:fillRect/>
          </a:stretch>
        </p:blipFill>
        <p:spPr>
          <a:xfrm>
            <a:off x="594042" y="1078547"/>
            <a:ext cx="5158740" cy="5402580"/>
          </a:xfrm>
          <a:prstGeom prst="rect">
            <a:avLst/>
          </a:prstGeom>
        </p:spPr>
      </p:pic>
      <p:sp>
        <p:nvSpPr>
          <p:cNvPr id="9" name="TextBox 8"/>
          <p:cNvSpPr txBox="1"/>
          <p:nvPr/>
        </p:nvSpPr>
        <p:spPr>
          <a:xfrm>
            <a:off x="6806871" y="2571750"/>
            <a:ext cx="2204451" cy="1384995"/>
          </a:xfrm>
          <a:prstGeom prst="rect">
            <a:avLst/>
          </a:prstGeom>
          <a:noFill/>
        </p:spPr>
        <p:txBody>
          <a:bodyPr wrap="none" rtlCol="0">
            <a:spAutoFit/>
          </a:bodyPr>
          <a:lstStyle/>
          <a:p>
            <a:pPr algn="ctr"/>
            <a:r>
              <a:rPr lang="en-US" sz="2800" dirty="0" smtClean="0">
                <a:solidFill>
                  <a:srgbClr val="C00000"/>
                </a:solidFill>
              </a:rPr>
              <a:t>Verification</a:t>
            </a:r>
          </a:p>
          <a:p>
            <a:pPr algn="ctr"/>
            <a:r>
              <a:rPr lang="en-US" sz="2800" dirty="0" err="1" smtClean="0">
                <a:solidFill>
                  <a:srgbClr val="C00000"/>
                </a:solidFill>
              </a:rPr>
              <a:t>vs</a:t>
            </a:r>
            <a:endParaRPr lang="en-US" sz="2800" dirty="0" smtClean="0">
              <a:solidFill>
                <a:srgbClr val="C00000"/>
              </a:solidFill>
            </a:endParaRPr>
          </a:p>
          <a:p>
            <a:pPr algn="ctr"/>
            <a:r>
              <a:rPr lang="en-US" sz="2800" dirty="0" smtClean="0">
                <a:solidFill>
                  <a:srgbClr val="C00000"/>
                </a:solidFill>
              </a:rPr>
              <a:t>Identification</a:t>
            </a:r>
            <a:endParaRPr lang="en-US" sz="2800"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7</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9" name="Picture 8" descr="gorman-2003_Page_03_Image_0001.jpg"/>
          <p:cNvPicPr>
            <a:picLocks noChangeAspect="1"/>
          </p:cNvPicPr>
          <p:nvPr/>
        </p:nvPicPr>
        <p:blipFill>
          <a:blip r:embed="rId2" cstate="print"/>
          <a:stretch>
            <a:fillRect/>
          </a:stretch>
        </p:blipFill>
        <p:spPr>
          <a:xfrm>
            <a:off x="3209988" y="1904936"/>
            <a:ext cx="3660648" cy="1635252"/>
          </a:xfrm>
          <a:prstGeom prst="rect">
            <a:avLst/>
          </a:prstGeom>
        </p:spPr>
      </p:pic>
      <p:cxnSp>
        <p:nvCxnSpPr>
          <p:cNvPr id="10" name="Straight Arrow Connector 9"/>
          <p:cNvCxnSpPr/>
          <p:nvPr/>
        </p:nvCxnSpPr>
        <p:spPr bwMode="auto">
          <a:xfrm flipV="1">
            <a:off x="6278563" y="3648075"/>
            <a:ext cx="0" cy="1219200"/>
          </a:xfrm>
          <a:prstGeom prst="straightConnector1">
            <a:avLst/>
          </a:prstGeom>
          <a:solidFill>
            <a:srgbClr val="00B8FF"/>
          </a:solidFill>
          <a:ln w="19050" cap="flat" cmpd="sng" algn="ctr">
            <a:solidFill>
              <a:srgbClr val="C00000"/>
            </a:solidFill>
            <a:prstDash val="solid"/>
            <a:round/>
            <a:headEnd type="none" w="med" len="med"/>
            <a:tailEnd type="arrow"/>
          </a:ln>
          <a:effectLst/>
        </p:spPr>
      </p:cxnSp>
      <p:sp>
        <p:nvSpPr>
          <p:cNvPr id="11" name="TextBox 10"/>
          <p:cNvSpPr txBox="1"/>
          <p:nvPr/>
        </p:nvSpPr>
        <p:spPr>
          <a:xfrm>
            <a:off x="6469730" y="4448174"/>
            <a:ext cx="2101960" cy="646331"/>
          </a:xfrm>
          <a:prstGeom prst="rect">
            <a:avLst/>
          </a:prstGeom>
          <a:noFill/>
        </p:spPr>
        <p:txBody>
          <a:bodyPr wrap="square" rtlCol="0">
            <a:spAutoFit/>
          </a:bodyPr>
          <a:lstStyle/>
          <a:p>
            <a:r>
              <a:rPr lang="en-US" dirty="0" smtClean="0">
                <a:solidFill>
                  <a:srgbClr val="CC3300"/>
                </a:solidFill>
                <a:latin typeface="Calibri"/>
              </a:rPr>
              <a:t>We will discuss SSO separately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8</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9" name="Picture 8" descr="gorman-2003_Page_03_Image_0001.jpg"/>
          <p:cNvPicPr>
            <a:picLocks noChangeAspect="1"/>
          </p:cNvPicPr>
          <p:nvPr/>
        </p:nvPicPr>
        <p:blipFill>
          <a:blip r:embed="rId2" cstate="print"/>
          <a:stretch>
            <a:fillRect/>
          </a:stretch>
        </p:blipFill>
        <p:spPr>
          <a:xfrm>
            <a:off x="3209988" y="1904936"/>
            <a:ext cx="3660648" cy="1635252"/>
          </a:xfrm>
          <a:prstGeom prst="rect">
            <a:avLst/>
          </a:prstGeom>
        </p:spPr>
      </p:pic>
      <p:sp>
        <p:nvSpPr>
          <p:cNvPr id="8" name="Rectangle 7"/>
          <p:cNvSpPr/>
          <p:nvPr/>
        </p:nvSpPr>
        <p:spPr bwMode="auto">
          <a:xfrm>
            <a:off x="3209988" y="3009900"/>
            <a:ext cx="3959162" cy="5112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pPr>
            <a:endParaRPr kumimoji="0" lang="en-US" sz="1800" b="0" i="0" u="none" strike="noStrike" cap="none" normalizeH="0" baseline="0" dirty="0" smtClean="0">
              <a:ln>
                <a:noFill/>
              </a:ln>
              <a:solidFill>
                <a:schemeClr val="bg1"/>
              </a:solidFill>
              <a:effectLst/>
              <a:latin typeface="Arial" charset="0"/>
            </a:endParaRPr>
          </a:p>
        </p:txBody>
      </p:sp>
      <p:sp>
        <p:nvSpPr>
          <p:cNvPr id="10" name="TextBox 9"/>
          <p:cNvSpPr txBox="1"/>
          <p:nvPr/>
        </p:nvSpPr>
        <p:spPr>
          <a:xfrm>
            <a:off x="1514475" y="4152899"/>
            <a:ext cx="7622635" cy="1200329"/>
          </a:xfrm>
          <a:prstGeom prst="rect">
            <a:avLst/>
          </a:prstGeom>
          <a:noFill/>
        </p:spPr>
        <p:txBody>
          <a:bodyPr wrap="square" rtlCol="0">
            <a:spAutoFit/>
          </a:bodyPr>
          <a:lstStyle/>
          <a:p>
            <a:pPr algn="just"/>
            <a:r>
              <a:rPr lang="en-US" dirty="0" smtClean="0">
                <a:latin typeface="Calibri"/>
              </a:rPr>
              <a:t>“Authenticators can be attacked at three locations: at the client, in the transmission channel, and at the host. Other papers cover protection of a password or </a:t>
            </a:r>
            <a:r>
              <a:rPr lang="en-US" dirty="0" err="1" smtClean="0">
                <a:latin typeface="Calibri"/>
              </a:rPr>
              <a:t>passcode</a:t>
            </a:r>
            <a:r>
              <a:rPr lang="en-US" dirty="0" smtClean="0">
                <a:latin typeface="Calibri"/>
              </a:rPr>
              <a:t> in the channel by </a:t>
            </a:r>
            <a:r>
              <a:rPr lang="en-US" dirty="0" smtClean="0">
                <a:solidFill>
                  <a:srgbClr val="FF0000"/>
                </a:solidFill>
                <a:latin typeface="Calibri"/>
              </a:rPr>
              <a:t>protocols that encrypt the password </a:t>
            </a:r>
            <a:r>
              <a:rPr lang="en-US" dirty="0" smtClean="0">
                <a:latin typeface="Calibri"/>
              </a:rPr>
              <a:t>[24]–[26]. We deal in this paper only with security issues at the </a:t>
            </a:r>
            <a:r>
              <a:rPr lang="en-US" dirty="0" smtClean="0">
                <a:solidFill>
                  <a:srgbClr val="FF0000"/>
                </a:solidFill>
                <a:latin typeface="Calibri"/>
              </a:rPr>
              <a:t>client and host</a:t>
            </a:r>
            <a:r>
              <a:rPr lang="en-US" dirty="0" smtClean="0">
                <a:latin typeface="Calibri"/>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Date Placeholder 3"/>
          <p:cNvSpPr txBox="1">
            <a:spLocks noGrp="1"/>
          </p:cNvSpPr>
          <p:nvPr/>
        </p:nvSpPr>
        <p:spPr bwMode="auto">
          <a:xfrm>
            <a:off x="392113" y="6904038"/>
            <a:ext cx="2346325" cy="519112"/>
          </a:xfrm>
          <a:prstGeom prst="rect">
            <a:avLst/>
          </a:prstGeom>
          <a:noFill/>
          <a:ln w="54720">
            <a:round/>
            <a:headEnd/>
            <a:tailEnd/>
          </a:ln>
        </p:spPr>
        <p:txBody>
          <a:bodyPr lIns="0" tIns="0" rIns="0" bIns="0"/>
          <a:lstStyle/>
          <a:p>
            <a:pPr>
              <a:lnSpc>
                <a:spcPct val="101000"/>
              </a:lnSpc>
              <a:buFont typeface="Wingdings" charset="2"/>
              <a:buNone/>
              <a:tabLst>
                <a:tab pos="723900" algn="l"/>
                <a:tab pos="1447800" algn="l"/>
                <a:tab pos="2171700" algn="l"/>
              </a:tabLst>
              <a:defRPr/>
            </a:pPr>
            <a:r>
              <a:rPr lang="en-US" sz="1400">
                <a:solidFill>
                  <a:srgbClr val="000000"/>
                </a:solidFill>
                <a:latin typeface="+mn-lt"/>
                <a:ea typeface="ＭＳ Ｐゴシック" charset="-128"/>
              </a:rPr>
              <a:t>© Ravi  Sandhu</a:t>
            </a:r>
            <a:endParaRPr lang="en-GB" sz="1400">
              <a:solidFill>
                <a:srgbClr val="000000"/>
              </a:solidFill>
              <a:latin typeface="+mn-lt"/>
              <a:ea typeface="ＭＳ Ｐゴシック" charset="-128"/>
            </a:endParaRPr>
          </a:p>
        </p:txBody>
      </p:sp>
      <p:sp>
        <p:nvSpPr>
          <p:cNvPr id="11269" name="Slide Number Placeholder 4"/>
          <p:cNvSpPr txBox="1">
            <a:spLocks noGrp="1"/>
          </p:cNvSpPr>
          <p:nvPr/>
        </p:nvSpPr>
        <p:spPr bwMode="auto">
          <a:xfrm>
            <a:off x="7226300" y="6886575"/>
            <a:ext cx="2346325" cy="519113"/>
          </a:xfrm>
          <a:prstGeom prst="rect">
            <a:avLst/>
          </a:prstGeom>
          <a:noFill/>
          <a:ln w="54720">
            <a:round/>
            <a:headEnd/>
            <a:tailEnd/>
          </a:ln>
        </p:spPr>
        <p:txBody>
          <a:bodyPr lIns="0" tIns="0" rIns="0" bIns="0"/>
          <a:lstStyle/>
          <a:p>
            <a:pPr algn="r">
              <a:lnSpc>
                <a:spcPct val="101000"/>
              </a:lnSpc>
              <a:buFont typeface="Wingdings" charset="2"/>
              <a:buNone/>
              <a:tabLst>
                <a:tab pos="723900" algn="l"/>
                <a:tab pos="1447800" algn="l"/>
                <a:tab pos="2171700" algn="l"/>
              </a:tabLst>
              <a:defRPr/>
            </a:pPr>
            <a:fld id="{C55B82BF-3B5A-457C-B93A-3BCFAEB56B4A}" type="slidenum">
              <a:rPr lang="en-GB" sz="1400">
                <a:solidFill>
                  <a:srgbClr val="000000"/>
                </a:solidFill>
                <a:latin typeface="+mn-lt"/>
                <a:ea typeface="ＭＳ Ｐゴシック" charset="-128"/>
              </a:rPr>
              <a:pPr algn="r">
                <a:lnSpc>
                  <a:spcPct val="101000"/>
                </a:lnSpc>
                <a:buFont typeface="Wingdings" charset="2"/>
                <a:buNone/>
                <a:tabLst>
                  <a:tab pos="723900" algn="l"/>
                  <a:tab pos="1447800" algn="l"/>
                  <a:tab pos="2171700" algn="l"/>
                </a:tabLst>
                <a:defRPr/>
              </a:pPr>
              <a:t>9</a:t>
            </a:fld>
            <a:endParaRPr lang="en-GB" sz="1400" dirty="0">
              <a:solidFill>
                <a:srgbClr val="000000"/>
              </a:solidFill>
              <a:latin typeface="+mn-lt"/>
              <a:ea typeface="ＭＳ Ｐゴシック" charset="-128"/>
            </a:endParaRPr>
          </a:p>
        </p:txBody>
      </p:sp>
      <p:sp>
        <p:nvSpPr>
          <p:cNvPr id="19461" name="TextBox 41"/>
          <p:cNvSpPr txBox="1">
            <a:spLocks noChangeArrowheads="1"/>
          </p:cNvSpPr>
          <p:nvPr/>
        </p:nvSpPr>
        <p:spPr bwMode="auto">
          <a:xfrm>
            <a:off x="2525713" y="6904038"/>
            <a:ext cx="4643437" cy="336550"/>
          </a:xfrm>
          <a:prstGeom prst="rect">
            <a:avLst/>
          </a:prstGeom>
          <a:noFill/>
          <a:ln w="38100">
            <a:noFill/>
            <a:miter lim="800000"/>
            <a:headEnd/>
            <a:tailEnd/>
          </a:ln>
        </p:spPr>
        <p:txBody>
          <a:bodyPr wrap="none">
            <a:spAutoFit/>
          </a:bodyPr>
          <a:lstStyle/>
          <a:p>
            <a:r>
              <a:rPr lang="en-US" sz="1600" i="1"/>
              <a:t>World-Leading Research with Real-World Impact!</a:t>
            </a:r>
          </a:p>
        </p:txBody>
      </p:sp>
      <p:sp>
        <p:nvSpPr>
          <p:cNvPr id="7" name="Title 1"/>
          <p:cNvSpPr txBox="1">
            <a:spLocks/>
          </p:cNvSpPr>
          <p:nvPr/>
        </p:nvSpPr>
        <p:spPr bwMode="auto">
          <a:xfrm>
            <a:off x="2200275" y="0"/>
            <a:ext cx="5881688" cy="684213"/>
          </a:xfrm>
          <a:prstGeom prst="rect">
            <a:avLst/>
          </a:prstGeom>
          <a:noFill/>
          <a:ln w="9525">
            <a:noFill/>
            <a:round/>
            <a:headEnd/>
            <a:tailEnd/>
          </a:ln>
        </p:spPr>
        <p:txBody>
          <a:bodyPr lIns="0" tIns="0" rIns="0" bIns="0" anchor="ctr"/>
          <a:lstStyle/>
          <a:p>
            <a:pPr algn="ctr" eaLnBrk="0">
              <a:defRPr/>
            </a:pPr>
            <a:r>
              <a:rPr lang="en-US" sz="3600" dirty="0" smtClean="0"/>
              <a:t>Gorman 2003</a:t>
            </a:r>
            <a:endParaRPr lang="en-US" sz="3600" b="1" kern="0" dirty="0">
              <a:solidFill>
                <a:srgbClr val="131F49"/>
              </a:solidFill>
              <a:ea typeface="ＭＳ Ｐゴシック" charset="-128"/>
              <a:cs typeface="ＭＳ Ｐゴシック" charset="-128"/>
            </a:endParaRPr>
          </a:p>
        </p:txBody>
      </p:sp>
      <p:pic>
        <p:nvPicPr>
          <p:cNvPr id="11" name="Picture 10" descr="gorman-2003_Page_11_Image_0001.jpg"/>
          <p:cNvPicPr>
            <a:picLocks noChangeAspect="1"/>
          </p:cNvPicPr>
          <p:nvPr/>
        </p:nvPicPr>
        <p:blipFill>
          <a:blip r:embed="rId2" cstate="print"/>
          <a:stretch>
            <a:fillRect/>
          </a:stretch>
        </p:blipFill>
        <p:spPr>
          <a:xfrm>
            <a:off x="3027870" y="1244663"/>
            <a:ext cx="4024884" cy="39654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00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7850</TotalTime>
  <Words>704</Words>
  <Application>Microsoft Office PowerPoint</Application>
  <PresentationFormat>Custom</PresentationFormat>
  <Paragraphs>147</Paragraphs>
  <Slides>13</Slides>
  <Notes>1</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1_Custom Design</vt:lpstr>
      <vt:lpstr>2_Custom Design</vt:lpstr>
      <vt:lpstr>3_Custom Design</vt:lpstr>
      <vt:lpstr>Custom Design</vt:lpstr>
      <vt:lpstr>3_Default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Having Fun</dc:creator>
  <cp:lastModifiedBy>Ravi Sandhu</cp:lastModifiedBy>
  <cp:revision>1041</cp:revision>
  <cp:lastPrinted>2012-11-13T22:38:33Z</cp:lastPrinted>
  <dcterms:created xsi:type="dcterms:W3CDTF">2010-02-19T20:53:39Z</dcterms:created>
  <dcterms:modified xsi:type="dcterms:W3CDTF">2013-02-07T18:56:02Z</dcterms:modified>
</cp:coreProperties>
</file>