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4"/>
  </p:notesMasterIdLst>
  <p:handoutMasterIdLst>
    <p:handoutMasterId r:id="rId25"/>
  </p:handoutMasterIdLst>
  <p:sldIdLst>
    <p:sldId id="468" r:id="rId6"/>
    <p:sldId id="469" r:id="rId7"/>
    <p:sldId id="471" r:id="rId8"/>
    <p:sldId id="475" r:id="rId9"/>
    <p:sldId id="473" r:id="rId10"/>
    <p:sldId id="476" r:id="rId11"/>
    <p:sldId id="477" r:id="rId12"/>
    <p:sldId id="478" r:id="rId13"/>
    <p:sldId id="479" r:id="rId14"/>
    <p:sldId id="480" r:id="rId15"/>
    <p:sldId id="483" r:id="rId16"/>
    <p:sldId id="486" r:id="rId17"/>
    <p:sldId id="491" r:id="rId18"/>
    <p:sldId id="484" r:id="rId19"/>
    <p:sldId id="488" r:id="rId20"/>
    <p:sldId id="489" r:id="rId21"/>
    <p:sldId id="490" r:id="rId22"/>
    <p:sldId id="492" r:id="rId23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Federated Identity and Single-Sign 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February 15, 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5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Kerberos SSO (1980’s onward)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5059851" y="1262664"/>
            <a:ext cx="1769359" cy="175517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 smtClean="0">
                <a:solidFill>
                  <a:srgbClr val="790015"/>
                </a:solidFill>
                <a:latin typeface="Arial" charset="0"/>
              </a:rPr>
              <a:t>Kerberos</a:t>
            </a:r>
            <a:endParaRPr lang="en-US" b="1" dirty="0" smtClean="0">
              <a:solidFill>
                <a:srgbClr val="790015"/>
              </a:solidFill>
            </a:endParaRPr>
          </a:p>
          <a:p>
            <a:pPr algn="ctr" defTabSz="986944">
              <a:lnSpc>
                <a:spcPct val="90000"/>
              </a:lnSpc>
            </a:pPr>
            <a:r>
              <a:rPr lang="en-US" b="1" dirty="0" smtClean="0">
                <a:solidFill>
                  <a:srgbClr val="790015"/>
                </a:solidFill>
                <a:latin typeface="Arial" charset="0"/>
              </a:rPr>
              <a:t>also</a:t>
            </a:r>
          </a:p>
          <a:p>
            <a:pPr algn="ctr" defTabSz="986944">
              <a:lnSpc>
                <a:spcPct val="90000"/>
              </a:lnSpc>
            </a:pPr>
            <a:r>
              <a:rPr lang="en-US" b="1" dirty="0" smtClean="0">
                <a:solidFill>
                  <a:srgbClr val="790015"/>
                </a:solidFill>
              </a:rPr>
              <a:t>TGS</a:t>
            </a:r>
            <a:endParaRPr lang="en-US" b="1" dirty="0" smtClean="0">
              <a:solidFill>
                <a:srgbClr val="790015"/>
              </a:solidFill>
              <a:latin typeface="Arial" charset="0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5059851" y="4335531"/>
            <a:ext cx="1769359" cy="175517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Client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5446624" y="2853344"/>
            <a:ext cx="0" cy="164668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6466938" y="2842845"/>
            <a:ext cx="0" cy="165367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538740" y="2880768"/>
            <a:ext cx="401814" cy="48674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sz="2800" b="1" dirty="0" smtClean="0">
                <a:solidFill>
                  <a:srgbClr val="790015"/>
                </a:solidFill>
                <a:latin typeface="Arial" charset="0"/>
              </a:rPr>
              <a:t>c</a:t>
            </a:r>
            <a:endParaRPr lang="en-US" sz="2800" b="1" dirty="0">
              <a:solidFill>
                <a:srgbClr val="790015"/>
              </a:solidFill>
              <a:latin typeface="Arial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888714" y="2757100"/>
            <a:ext cx="2876851" cy="6390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defTabSz="986944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latin typeface="Arial" charset="0"/>
              </a:rPr>
              <a:t>{</a:t>
            </a:r>
            <a:r>
              <a:rPr lang="en-US" b="1" dirty="0" err="1" smtClean="0">
                <a:latin typeface="Arial" charset="0"/>
              </a:rPr>
              <a:t>T</a:t>
            </a:r>
            <a:r>
              <a:rPr lang="en-US" sz="3900" b="1" baseline="-25000" dirty="0" err="1" smtClean="0"/>
              <a:t>c,tgs</a:t>
            </a:r>
            <a:r>
              <a:rPr lang="en-US" sz="3900" b="1" dirty="0" smtClean="0"/>
              <a:t>,</a:t>
            </a:r>
            <a:r>
              <a:rPr lang="en-US" sz="3900" b="1" baseline="-25000" dirty="0" smtClean="0"/>
              <a:t> </a:t>
            </a:r>
            <a:r>
              <a:rPr lang="en-US" b="1" dirty="0" err="1">
                <a:latin typeface="Arial" charset="0"/>
              </a:rPr>
              <a:t>K</a:t>
            </a:r>
            <a:r>
              <a:rPr lang="en-US" sz="3900" b="1" baseline="-25000" dirty="0" err="1"/>
              <a:t>c,tgs</a:t>
            </a:r>
            <a:r>
              <a:rPr lang="en-US" b="1" dirty="0">
                <a:latin typeface="Arial" charset="0"/>
              </a:rPr>
              <a:t>} </a:t>
            </a:r>
            <a:r>
              <a:rPr lang="en-US" b="1" dirty="0" err="1">
                <a:latin typeface="Arial" charset="0"/>
              </a:rPr>
              <a:t>K</a:t>
            </a:r>
            <a:r>
              <a:rPr lang="en-US" sz="3900" b="1" baseline="-25000" dirty="0" err="1"/>
              <a:t>c</a:t>
            </a:r>
            <a:endParaRPr lang="en-US" sz="3900" b="1" baseline="-25000" dirty="0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676576" y="3677560"/>
            <a:ext cx="470780" cy="437481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1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34461" y="3703808"/>
            <a:ext cx="469029" cy="43923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896" y="1123950"/>
            <a:ext cx="31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Symmetric Key Technology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5353050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password -&gt; client symmetric key </a:t>
            </a:r>
            <a:r>
              <a:rPr lang="en-US" dirty="0" err="1" smtClean="0"/>
              <a:t>Kc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85825" y="1838325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client symmetric key </a:t>
            </a:r>
            <a:r>
              <a:rPr lang="en-US" dirty="0" err="1" smtClean="0"/>
              <a:t>Kc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Kerberos SSO (1980’s onward)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896" y="1123950"/>
            <a:ext cx="31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Symmetric Key Technology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3176448" y="1572557"/>
            <a:ext cx="1767610" cy="175517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TGS</a:t>
            </a: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176448" y="4645425"/>
            <a:ext cx="1767610" cy="175517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Client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959494" y="4645425"/>
            <a:ext cx="1769360" cy="175517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Server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3563221" y="3163238"/>
            <a:ext cx="0" cy="164668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581784" y="3152738"/>
            <a:ext cx="0" cy="165367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03561" y="3066993"/>
            <a:ext cx="2860821" cy="6390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defTabSz="986944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latin typeface="Arial" charset="0"/>
              </a:rPr>
              <a:t>{</a:t>
            </a:r>
            <a:r>
              <a:rPr lang="en-US" b="1" dirty="0" err="1">
                <a:latin typeface="Arial" charset="0"/>
              </a:rPr>
              <a:t>T</a:t>
            </a:r>
            <a:r>
              <a:rPr lang="en-US" sz="3900" b="1" baseline="-25000" dirty="0" err="1"/>
              <a:t>c,s</a:t>
            </a:r>
            <a:r>
              <a:rPr lang="en-US" sz="3900" b="1" dirty="0"/>
              <a:t>,</a:t>
            </a:r>
            <a:r>
              <a:rPr lang="en-US" sz="3900" b="1" baseline="-25000" dirty="0"/>
              <a:t> </a:t>
            </a:r>
            <a:r>
              <a:rPr lang="en-US" b="1" dirty="0" err="1">
                <a:latin typeface="Arial" charset="0"/>
              </a:rPr>
              <a:t>K</a:t>
            </a:r>
            <a:r>
              <a:rPr lang="en-US" sz="3900" b="1" baseline="-25000" dirty="0" err="1"/>
              <a:t>c,s</a:t>
            </a:r>
            <a:r>
              <a:rPr lang="en-US" b="1" dirty="0">
                <a:latin typeface="Arial" charset="0"/>
              </a:rPr>
              <a:t>} </a:t>
            </a:r>
            <a:r>
              <a:rPr lang="en-US" b="1" dirty="0" err="1">
                <a:latin typeface="Arial" charset="0"/>
              </a:rPr>
              <a:t>K</a:t>
            </a:r>
            <a:r>
              <a:rPr lang="en-US" sz="3900" b="1" baseline="-25000" dirty="0" err="1"/>
              <a:t>c,tgs</a:t>
            </a:r>
            <a:endParaRPr lang="en-US" sz="3900" b="1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973809" y="5495888"/>
            <a:ext cx="292968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16770" y="2965497"/>
            <a:ext cx="2556250" cy="6390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defTabSz="986944">
              <a:lnSpc>
                <a:spcPct val="90000"/>
              </a:lnSpc>
              <a:spcBef>
                <a:spcPct val="30000"/>
              </a:spcBef>
            </a:pPr>
            <a:r>
              <a:rPr lang="en-US" b="1" dirty="0" err="1">
                <a:latin typeface="Arial" charset="0"/>
              </a:rPr>
              <a:t>T</a:t>
            </a:r>
            <a:r>
              <a:rPr lang="en-US" sz="3900" b="1" baseline="-25000" dirty="0" err="1"/>
              <a:t>c,tgs</a:t>
            </a:r>
            <a:r>
              <a:rPr lang="en-US" sz="3900" b="1" dirty="0"/>
              <a:t>,</a:t>
            </a:r>
            <a:r>
              <a:rPr lang="en-US" sz="3900" b="1" baseline="-25000" dirty="0"/>
              <a:t> </a:t>
            </a:r>
            <a:r>
              <a:rPr lang="en-US" b="1" dirty="0" err="1">
                <a:latin typeface="Arial" charset="0"/>
              </a:rPr>
              <a:t>A</a:t>
            </a:r>
            <a:r>
              <a:rPr lang="en-US" sz="3900" b="1" baseline="-25000" dirty="0" err="1"/>
              <a:t>c,tgs</a:t>
            </a:r>
            <a:r>
              <a:rPr lang="en-US" b="1" dirty="0">
                <a:latin typeface="Arial" charset="0"/>
              </a:rPr>
              <a:t>, s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793173" y="3987454"/>
            <a:ext cx="469029" cy="437481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3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951058" y="4013702"/>
            <a:ext cx="469029" cy="43923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4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886678" y="4673424"/>
            <a:ext cx="469029" cy="437481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90000"/>
              </a:lnSpc>
            </a:pPr>
            <a:r>
              <a:rPr lang="en-US" b="1" dirty="0">
                <a:solidFill>
                  <a:srgbClr val="790015"/>
                </a:solidFill>
                <a:latin typeface="Arial" charset="0"/>
              </a:rPr>
              <a:t>5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439337" y="5667381"/>
            <a:ext cx="1671392" cy="6390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defTabSz="986944">
              <a:lnSpc>
                <a:spcPct val="90000"/>
              </a:lnSpc>
              <a:spcBef>
                <a:spcPct val="30000"/>
              </a:spcBef>
            </a:pPr>
            <a:r>
              <a:rPr lang="en-US" b="1" dirty="0" err="1">
                <a:latin typeface="Arial" charset="0"/>
              </a:rPr>
              <a:t>T</a:t>
            </a:r>
            <a:r>
              <a:rPr lang="en-US" sz="3900" b="1" baseline="-25000" dirty="0" err="1"/>
              <a:t>c,s</a:t>
            </a:r>
            <a:r>
              <a:rPr lang="en-US" sz="3900" b="1" dirty="0"/>
              <a:t>,</a:t>
            </a:r>
            <a:r>
              <a:rPr lang="en-US" sz="3900" b="1" baseline="-25000" dirty="0"/>
              <a:t> </a:t>
            </a:r>
            <a:r>
              <a:rPr lang="en-US" b="1" dirty="0" err="1">
                <a:latin typeface="Arial" charset="0"/>
              </a:rPr>
              <a:t>A</a:t>
            </a:r>
            <a:r>
              <a:rPr lang="en-US" sz="3900" b="1" baseline="-25000" dirty="0" err="1"/>
              <a:t>c,s</a:t>
            </a:r>
            <a:endParaRPr lang="en-US" sz="39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Kerberos SSO (1980’s onward)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2044127" y="1610102"/>
            <a:ext cx="1792111" cy="1455937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Kerberos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Realm 1</a:t>
            </a: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244387" y="1610102"/>
            <a:ext cx="1792111" cy="1455937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Kerberos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Realm 2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3951746" y="2338070"/>
            <a:ext cx="2180635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728512" y="2864157"/>
            <a:ext cx="2769449" cy="652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shared</a:t>
            </a:r>
            <a:r>
              <a:rPr lang="en-US" b="1" dirty="0" smtClean="0">
                <a:solidFill>
                  <a:schemeClr val="tx2"/>
                </a:solidFill>
              </a:rPr>
              <a:t> 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ymmetric key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public-private keys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212137" y="4717967"/>
            <a:ext cx="1372085" cy="61597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client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496403" y="4717967"/>
            <a:ext cx="1372085" cy="61597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server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940182" y="3181534"/>
            <a:ext cx="0" cy="1424439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7140443" y="3181534"/>
            <a:ext cx="0" cy="1424439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Successful in Enterprise SSO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Scales to 10’s or 100’s of thousands of users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Microsoft Active Directory login is based on Kerberos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Inter-realm rarely deployed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Kerberos SSO (1980’s onward)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Microsoft SSO (1990’s)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0460140302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908" y="1481261"/>
            <a:ext cx="4114808" cy="2749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898" y="50958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/>
              <a:t>Microsoft </a:t>
            </a:r>
            <a:r>
              <a:rPr lang="en-US" sz="2000" dirty="0" err="1" smtClean="0"/>
              <a:t>Infocard</a:t>
            </a:r>
            <a:r>
              <a:rPr lang="en-US" sz="2000" dirty="0" smtClean="0"/>
              <a:t> Identity Ecosystem (2000’s)</a:t>
            </a:r>
            <a:endParaRPr lang="en-US" sz="2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 descr="IC565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312" y="1461452"/>
            <a:ext cx="3810000" cy="2407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898" y="50958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/>
              <a:t>Liberty Alliance (2000’s)</a:t>
            </a:r>
            <a:endParaRPr lang="en-US" sz="2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phd-exam-work-november-2002_html_7ed30e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092" y="1482407"/>
            <a:ext cx="3520440" cy="2689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898" y="50958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err="1" smtClean="0"/>
              <a:t>OpenID</a:t>
            </a:r>
            <a:r>
              <a:rPr lang="en-US" sz="2000" dirty="0" smtClean="0"/>
              <a:t> (2000’s)</a:t>
            </a:r>
            <a:endParaRPr lang="en-US" sz="2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openid_proto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6352" y="1463357"/>
            <a:ext cx="2407920" cy="2575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426" y="50958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Failing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/>
              <a:t>NSTIC (2010’s)</a:t>
            </a:r>
            <a:endParaRPr lang="en-US" sz="2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4410" y="850900"/>
          <a:ext cx="4251890" cy="5502275"/>
        </p:xfrm>
        <a:graphic>
          <a:graphicData uri="http://schemas.openxmlformats.org/presentationml/2006/ole">
            <p:oleObj spid="_x0000_s1029" name="Acrobat Document" r:id="rId3" imgW="4663844" imgH="603556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Web Today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2188" y="331470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30900" y="197167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930900" y="335280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30900" y="47339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P3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06588" y="2552700"/>
            <a:ext cx="4064793" cy="92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906588" y="3790950"/>
            <a:ext cx="40243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19" idx="1"/>
          </p:cNvCxnSpPr>
          <p:nvPr/>
        </p:nvCxnSpPr>
        <p:spPr bwMode="auto">
          <a:xfrm>
            <a:off x="1906588" y="4086225"/>
            <a:ext cx="4024312" cy="1104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48525" y="343793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Relying Parties</a:t>
            </a:r>
          </a:p>
          <a:p>
            <a:pPr algn="ctr"/>
            <a:r>
              <a:rPr lang="en-US" dirty="0" smtClean="0"/>
              <a:t>(Service Providers)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14525" y="1123950"/>
            <a:ext cx="351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ID, Password</a:t>
            </a:r>
          </a:p>
          <a:p>
            <a:r>
              <a:rPr lang="en-US" dirty="0" smtClean="0"/>
              <a:t>+ maybe:</a:t>
            </a:r>
          </a:p>
          <a:p>
            <a:r>
              <a:rPr lang="en-US" dirty="0" smtClean="0"/>
              <a:t>Personalized image</a:t>
            </a:r>
          </a:p>
          <a:p>
            <a:r>
              <a:rPr lang="en-US" dirty="0" smtClean="0"/>
              <a:t>Cookie</a:t>
            </a:r>
          </a:p>
          <a:p>
            <a:r>
              <a:rPr lang="en-US" dirty="0" smtClean="0"/>
              <a:t>Knowledge based authentication</a:t>
            </a:r>
          </a:p>
          <a:p>
            <a:r>
              <a:rPr lang="en-US" dirty="0" smtClean="0"/>
              <a:t>One-time password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14525" y="4905375"/>
            <a:ext cx="379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Encrypted channel</a:t>
            </a:r>
          </a:p>
          <a:p>
            <a:r>
              <a:rPr lang="en-US" dirty="0" smtClean="0"/>
              <a:t>Weak RP to client authentication</a:t>
            </a:r>
          </a:p>
          <a:p>
            <a:r>
              <a:rPr lang="en-US" dirty="0" smtClean="0"/>
              <a:t>Susceptible to RP spoofing and man-in-the-middle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Web Today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2188" y="32099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30900" y="186690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930900" y="32480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30900" y="462915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P3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06588" y="2447925"/>
            <a:ext cx="4064793" cy="92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906588" y="3686175"/>
            <a:ext cx="40243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19" idx="1"/>
          </p:cNvCxnSpPr>
          <p:nvPr/>
        </p:nvCxnSpPr>
        <p:spPr bwMode="auto">
          <a:xfrm>
            <a:off x="1906588" y="3981450"/>
            <a:ext cx="4024312" cy="1104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48525" y="89475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Relying Parties</a:t>
            </a:r>
          </a:p>
          <a:p>
            <a:pPr algn="ctr"/>
            <a:r>
              <a:rPr lang="en-US" dirty="0" smtClean="0"/>
              <a:t>(Service Providers)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85925" y="1019175"/>
            <a:ext cx="351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ID, Password</a:t>
            </a:r>
          </a:p>
          <a:p>
            <a:r>
              <a:rPr lang="en-US" dirty="0" smtClean="0"/>
              <a:t>+ maybe:</a:t>
            </a:r>
          </a:p>
          <a:p>
            <a:r>
              <a:rPr lang="en-US" dirty="0" smtClean="0"/>
              <a:t>Personalized image</a:t>
            </a:r>
          </a:p>
          <a:p>
            <a:r>
              <a:rPr lang="en-US" dirty="0" smtClean="0"/>
              <a:t>Cookie</a:t>
            </a:r>
          </a:p>
          <a:p>
            <a:r>
              <a:rPr lang="en-US" dirty="0" smtClean="0"/>
              <a:t>Knowledge based authentication</a:t>
            </a:r>
          </a:p>
          <a:p>
            <a:r>
              <a:rPr lang="en-US" dirty="0" smtClean="0"/>
              <a:t>One-time password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85925" y="4676775"/>
            <a:ext cx="379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Encrypted channel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Weak RP to client authentication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Susceptible to RP spoofing and man-in-the-middle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49186" y="194250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811" y="336173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4436" y="478095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8525" y="5972175"/>
            <a:ext cx="6092245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Signature: done by Private Key, Verified by Public Key</a:t>
            </a:r>
          </a:p>
          <a:p>
            <a:r>
              <a:rPr lang="en-US" dirty="0" smtClean="0"/>
              <a:t>Encryption: done by Public Key, Decrypted by Private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Web Today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588862" y="1266825"/>
            <a:ext cx="3278788" cy="3215685"/>
          </a:xfrm>
          <a:prstGeom prst="rect">
            <a:avLst/>
          </a:prstGeom>
          <a:noFill/>
          <a:ln w="50800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VERSION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SERIAL NUMBER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SIGNATURE ALGORITHM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ISSUER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VALIDITY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SUBJECT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SUBJECT PUBLIC KEY INFO</a:t>
            </a:r>
          </a:p>
          <a:p>
            <a:pPr algn="ctr" defTabSz="986944">
              <a:lnSpc>
                <a:spcPct val="140000"/>
              </a:lnSpc>
            </a:pPr>
            <a:r>
              <a:rPr lang="en-US" b="1" i="1" dirty="0">
                <a:solidFill>
                  <a:schemeClr val="tx2"/>
                </a:solidFill>
                <a:latin typeface="Arial" charset="0"/>
              </a:rPr>
              <a:t>SIGNATURE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242887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get a public key?</a:t>
            </a:r>
          </a:p>
          <a:p>
            <a:r>
              <a:rPr lang="en-US" sz="2000" dirty="0" smtClean="0"/>
              <a:t>Digital Certificates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6248400" y="4467225"/>
            <a:ext cx="19050" cy="8001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943350" y="5324475"/>
            <a:ext cx="4657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Guarantees authentication and integrity</a:t>
            </a:r>
          </a:p>
          <a:p>
            <a:r>
              <a:rPr lang="en-US" sz="2000" dirty="0" smtClean="0"/>
              <a:t>But how does one verify this signature</a:t>
            </a:r>
          </a:p>
          <a:p>
            <a:r>
              <a:rPr lang="en-US" sz="2000" dirty="0" smtClean="0"/>
              <a:t>Need another Public Key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0525" y="4352925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PKI: Public Key Infrastructure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Web Today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436151" y="1886056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X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008062" y="306200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Q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336021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A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444213" y="306200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R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5712354" y="1886056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S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8148505" y="1886056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T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1512094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C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856177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E</a:t>
            </a: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4032250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G</a:t>
            </a: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292328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I</a:t>
            </a: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6468401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K</a:t>
            </a: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7812484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M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8988557" y="4237955"/>
            <a:ext cx="756047" cy="5039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O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68010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a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56047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b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344083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c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1932120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d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2604161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e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192198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f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3864240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g</a:t>
            </a: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452276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h</a:t>
            </a: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124318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i</a:t>
            </a: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5712354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j</a:t>
            </a: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6384396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k</a:t>
            </a: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6972432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l</a:t>
            </a: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7644474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m</a:t>
            </a: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8232510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n</a:t>
            </a: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8904552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o</a:t>
            </a: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9492589" y="5413904"/>
            <a:ext cx="420026" cy="41998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en-US" b="1">
                <a:solidFill>
                  <a:srgbClr val="2C9447"/>
                </a:solidFill>
              </a:rPr>
              <a:t>p</a:t>
            </a:r>
          </a:p>
        </p:txBody>
      </p:sp>
      <p:sp>
        <p:nvSpPr>
          <p:cNvPr id="55" name="Line 36"/>
          <p:cNvSpPr>
            <a:spLocks noChangeShapeType="1"/>
          </p:cNvSpPr>
          <p:nvPr/>
        </p:nvSpPr>
        <p:spPr bwMode="auto">
          <a:xfrm flipH="1">
            <a:off x="1764109" y="2390034"/>
            <a:ext cx="672042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>
            <a:off x="3108193" y="2390034"/>
            <a:ext cx="336021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 flipH="1">
            <a:off x="728045" y="3537985"/>
            <a:ext cx="280017" cy="685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>
            <a:off x="1764110" y="3565984"/>
            <a:ext cx="16801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3276203" y="3565984"/>
            <a:ext cx="16801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>
            <a:off x="4200261" y="3565984"/>
            <a:ext cx="16801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1" name="Line 44"/>
          <p:cNvSpPr>
            <a:spLocks noChangeShapeType="1"/>
          </p:cNvSpPr>
          <p:nvPr/>
        </p:nvSpPr>
        <p:spPr bwMode="auto">
          <a:xfrm flipH="1">
            <a:off x="5628349" y="2390034"/>
            <a:ext cx="336021" cy="184792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2" name="Line 45"/>
          <p:cNvSpPr>
            <a:spLocks noChangeShapeType="1"/>
          </p:cNvSpPr>
          <p:nvPr/>
        </p:nvSpPr>
        <p:spPr bwMode="auto">
          <a:xfrm>
            <a:off x="6216386" y="2390034"/>
            <a:ext cx="588036" cy="184792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 flipH="1">
            <a:off x="8064500" y="2390034"/>
            <a:ext cx="252016" cy="184792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4" name="Line 47"/>
          <p:cNvSpPr>
            <a:spLocks noChangeShapeType="1"/>
          </p:cNvSpPr>
          <p:nvPr/>
        </p:nvSpPr>
        <p:spPr bwMode="auto">
          <a:xfrm>
            <a:off x="8736542" y="2390034"/>
            <a:ext cx="588036" cy="184792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5" name="Line 48"/>
          <p:cNvSpPr>
            <a:spLocks noChangeShapeType="1"/>
          </p:cNvSpPr>
          <p:nvPr/>
        </p:nvSpPr>
        <p:spPr bwMode="auto">
          <a:xfrm>
            <a:off x="504031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6" name="Line 49"/>
          <p:cNvSpPr>
            <a:spLocks noChangeShapeType="1"/>
          </p:cNvSpPr>
          <p:nvPr/>
        </p:nvSpPr>
        <p:spPr bwMode="auto">
          <a:xfrm>
            <a:off x="924057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7" name="Line 50"/>
          <p:cNvSpPr>
            <a:spLocks noChangeShapeType="1"/>
          </p:cNvSpPr>
          <p:nvPr/>
        </p:nvSpPr>
        <p:spPr bwMode="auto">
          <a:xfrm>
            <a:off x="1680104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8" name="Line 51"/>
          <p:cNvSpPr>
            <a:spLocks noChangeShapeType="1"/>
          </p:cNvSpPr>
          <p:nvPr/>
        </p:nvSpPr>
        <p:spPr bwMode="auto">
          <a:xfrm>
            <a:off x="2100130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>
            <a:off x="2940182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0" name="Line 53"/>
          <p:cNvSpPr>
            <a:spLocks noChangeShapeType="1"/>
          </p:cNvSpPr>
          <p:nvPr/>
        </p:nvSpPr>
        <p:spPr bwMode="auto">
          <a:xfrm>
            <a:off x="3444214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1" name="Line 54"/>
          <p:cNvSpPr>
            <a:spLocks noChangeShapeType="1"/>
          </p:cNvSpPr>
          <p:nvPr/>
        </p:nvSpPr>
        <p:spPr bwMode="auto">
          <a:xfrm>
            <a:off x="4200260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>
            <a:off x="4620286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5460339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4" name="Line 57"/>
          <p:cNvSpPr>
            <a:spLocks noChangeShapeType="1"/>
          </p:cNvSpPr>
          <p:nvPr/>
        </p:nvSpPr>
        <p:spPr bwMode="auto">
          <a:xfrm>
            <a:off x="5880365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5" name="Line 58"/>
          <p:cNvSpPr>
            <a:spLocks noChangeShapeType="1"/>
          </p:cNvSpPr>
          <p:nvPr/>
        </p:nvSpPr>
        <p:spPr bwMode="auto">
          <a:xfrm>
            <a:off x="6636411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6" name="Line 59"/>
          <p:cNvSpPr>
            <a:spLocks noChangeShapeType="1"/>
          </p:cNvSpPr>
          <p:nvPr/>
        </p:nvSpPr>
        <p:spPr bwMode="auto">
          <a:xfrm>
            <a:off x="7056438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7980495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8" name="Line 61"/>
          <p:cNvSpPr>
            <a:spLocks noChangeShapeType="1"/>
          </p:cNvSpPr>
          <p:nvPr/>
        </p:nvSpPr>
        <p:spPr bwMode="auto">
          <a:xfrm>
            <a:off x="8400521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9" name="Line 62"/>
          <p:cNvSpPr>
            <a:spLocks noChangeShapeType="1"/>
          </p:cNvSpPr>
          <p:nvPr/>
        </p:nvSpPr>
        <p:spPr bwMode="auto">
          <a:xfrm>
            <a:off x="9156568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9576594" y="4741933"/>
            <a:ext cx="0" cy="67197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486150" y="6096000"/>
            <a:ext cx="393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Multi-rooted Certificate Hierarchy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133600" y="1009650"/>
            <a:ext cx="671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Root certificates are weakly protected in today’s browsers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PKI Vision (1980s Onwards)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2188" y="32099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30900" y="186690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930900" y="32480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30900" y="462915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P3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06588" y="2447925"/>
            <a:ext cx="4064793" cy="92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906588" y="3686175"/>
            <a:ext cx="40243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19" idx="1"/>
          </p:cNvCxnSpPr>
          <p:nvPr/>
        </p:nvCxnSpPr>
        <p:spPr bwMode="auto">
          <a:xfrm>
            <a:off x="1906588" y="3981450"/>
            <a:ext cx="4024312" cy="1104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48525" y="89475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Relying Parties</a:t>
            </a:r>
          </a:p>
          <a:p>
            <a:pPr algn="ctr"/>
            <a:r>
              <a:rPr lang="en-US" dirty="0" smtClean="0"/>
              <a:t>(Service Providers)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38350" y="5257800"/>
            <a:ext cx="379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Eliminates man-in-the-middle in the network.  Remains vulnerable to man-in-the-browser and man-in-the-PC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49186" y="194250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811" y="336173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4436" y="478095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086" y="454283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PKI Vision (1980s Onwards)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2188" y="12668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97700" y="12668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906588" y="1724025"/>
            <a:ext cx="19611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125436" y="126236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RP’s</a:t>
            </a:r>
          </a:p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867761" y="1190625"/>
            <a:ext cx="1190014" cy="1066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Man-in-the-middle MITM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7761" y="240923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MITM’s</a:t>
            </a:r>
          </a:p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059363" y="1724025"/>
            <a:ext cx="19611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81527" y="2409230"/>
            <a:ext cx="148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RP’s Root</a:t>
            </a:r>
          </a:p>
          <a:p>
            <a:pPr algn="ctr"/>
            <a:r>
              <a:rPr lang="en-US" dirty="0" smtClean="0"/>
              <a:t>MITM’s Root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9492" y="86677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ID, Password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0367" y="86677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ID, Password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92188" y="37814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997700" y="37814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906588" y="4238625"/>
            <a:ext cx="19611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125436" y="377696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RP’s</a:t>
            </a:r>
          </a:p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867761" y="3705225"/>
            <a:ext cx="1190014" cy="1066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Man-in-the-middle MITM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7761" y="492383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MITM’s</a:t>
            </a:r>
          </a:p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059363" y="4238625"/>
            <a:ext cx="19611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81527" y="4923830"/>
            <a:ext cx="148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RP’s Root</a:t>
            </a:r>
          </a:p>
          <a:p>
            <a:pPr algn="ctr"/>
            <a:r>
              <a:rPr lang="en-US" dirty="0" smtClean="0"/>
              <a:t>MITM’s Root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0" y="3370660"/>
            <a:ext cx="100806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800712" y="5581055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Client’s</a:t>
            </a:r>
          </a:p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PKI Vision (1980s Onwards)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2188" y="32099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Client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30900" y="186690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930900" y="3248025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30900" y="4629150"/>
            <a:ext cx="914400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P3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06588" y="2447925"/>
            <a:ext cx="4064793" cy="92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906588" y="3686175"/>
            <a:ext cx="40243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19" idx="1"/>
          </p:cNvCxnSpPr>
          <p:nvPr/>
        </p:nvCxnSpPr>
        <p:spPr bwMode="auto">
          <a:xfrm>
            <a:off x="1906588" y="3981450"/>
            <a:ext cx="4024312" cy="1104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48525" y="89475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Relying Parties</a:t>
            </a:r>
          </a:p>
          <a:p>
            <a:pPr algn="ctr"/>
            <a:r>
              <a:rPr lang="en-US" dirty="0" smtClean="0"/>
              <a:t>(Service Providers)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49186" y="194250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811" y="336173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4436" y="478095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6436" y="454283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 Key</a:t>
            </a:r>
          </a:p>
          <a:p>
            <a:pPr algn="ctr"/>
            <a:r>
              <a:rPr lang="en-US" dirty="0" smtClean="0"/>
              <a:t>Public Key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572625" y="2124075"/>
            <a:ext cx="0" cy="383857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9108912" y="2124075"/>
            <a:ext cx="46371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9108912" y="3524250"/>
            <a:ext cx="46371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9108912" y="4991100"/>
            <a:ext cx="46371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90525" y="2134364"/>
            <a:ext cx="1588" cy="266640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392113" y="4780955"/>
            <a:ext cx="46371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787774" y="5807002"/>
            <a:ext cx="3701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Store and use 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well protected server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hardware security module (HSM)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9294" y="1027306"/>
            <a:ext cx="571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Store as password protected and use in insecure PC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Store and use in smartcard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Store and use in Trusted Platform Module (TPM)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One authenticator for each client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Protected by one or more additional factors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Usable by every RP who trusts the client’s root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Built-in out-of-the box Single Sign-On (SSO)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Massive expense by US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DoD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on Common Access Card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PKI Vision (1980s Onwards)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775</Words>
  <Application>Microsoft Office PowerPoint</Application>
  <PresentationFormat>Custom</PresentationFormat>
  <Paragraphs>286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1_Custom Design</vt:lpstr>
      <vt:lpstr>2_Custom Design</vt:lpstr>
      <vt:lpstr>3_Custom Design</vt:lpstr>
      <vt:lpstr>Custom Design</vt:lpstr>
      <vt:lpstr>3_Default Design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1099</cp:revision>
  <cp:lastPrinted>2012-11-13T22:38:33Z</cp:lastPrinted>
  <dcterms:created xsi:type="dcterms:W3CDTF">2010-02-19T20:53:39Z</dcterms:created>
  <dcterms:modified xsi:type="dcterms:W3CDTF">2013-02-15T06:34:30Z</dcterms:modified>
</cp:coreProperties>
</file>