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3"/>
  </p:notesMasterIdLst>
  <p:handoutMasterIdLst>
    <p:handoutMasterId r:id="rId24"/>
  </p:handoutMasterIdLst>
  <p:sldIdLst>
    <p:sldId id="468" r:id="rId6"/>
    <p:sldId id="469" r:id="rId7"/>
    <p:sldId id="470" r:id="rId8"/>
    <p:sldId id="477" r:id="rId9"/>
    <p:sldId id="472" r:id="rId10"/>
    <p:sldId id="475" r:id="rId11"/>
    <p:sldId id="473" r:id="rId12"/>
    <p:sldId id="474" r:id="rId13"/>
    <p:sldId id="476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41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3/7/2013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Privacy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March 8, 2013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7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X.509 PKI: Identity Centric, Off-Line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21787" y="1266825"/>
            <a:ext cx="3278788" cy="3215685"/>
          </a:xfrm>
          <a:prstGeom prst="rect">
            <a:avLst/>
          </a:prstGeom>
          <a:noFill/>
          <a:ln w="50800">
            <a:solidFill>
              <a:srgbClr val="063DE8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VERSION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SERIAL NUMBER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SIGNATURE ALGORITHM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ISSUER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VALIDITY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SUBJECT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SUBJECT PUBLIC KEY INFO</a:t>
            </a:r>
          </a:p>
          <a:p>
            <a:pPr algn="ctr" defTabSz="986944">
              <a:lnSpc>
                <a:spcPct val="140000"/>
              </a:lnSpc>
            </a:pPr>
            <a:r>
              <a:rPr lang="en-US" b="1" i="1" dirty="0">
                <a:solidFill>
                  <a:schemeClr val="tx2"/>
                </a:solidFill>
                <a:latin typeface="Arial" charset="0"/>
              </a:rPr>
              <a:t>SIGNATURE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1812" y="1266825"/>
            <a:ext cx="3278788" cy="3215685"/>
          </a:xfrm>
          <a:prstGeom prst="rect">
            <a:avLst/>
          </a:prstGeom>
          <a:noFill/>
          <a:ln w="50800">
            <a:solidFill>
              <a:srgbClr val="063DE8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VERSION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SERIAL NUMBER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SIGNATURE ALGORITHM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ISSUER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VALIDITY</a:t>
            </a:r>
          </a:p>
          <a:p>
            <a:pPr algn="ctr" defTabSz="986944">
              <a:lnSpc>
                <a:spcPct val="14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HOLDER PUBLIC </a:t>
            </a:r>
            <a:r>
              <a:rPr lang="en-US" b="1" dirty="0" smtClean="0">
                <a:solidFill>
                  <a:schemeClr val="tx2"/>
                </a:solidFill>
              </a:rPr>
              <a:t>KEY </a:t>
            </a:r>
            <a:r>
              <a:rPr lang="en-US" b="1" dirty="0" smtClean="0">
                <a:solidFill>
                  <a:schemeClr val="tx2"/>
                </a:solidFill>
              </a:rPr>
              <a:t>INFO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  <a:p>
            <a:pPr algn="ctr" defTabSz="986944">
              <a:lnSpc>
                <a:spcPct val="140000"/>
              </a:lnSpc>
            </a:pP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ATTRIBUTES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  <a:p>
            <a:pPr algn="ctr" defTabSz="986944">
              <a:lnSpc>
                <a:spcPct val="140000"/>
              </a:lnSpc>
            </a:pPr>
            <a:r>
              <a:rPr lang="en-US" b="1" i="1" dirty="0">
                <a:solidFill>
                  <a:schemeClr val="tx2"/>
                </a:solidFill>
                <a:latin typeface="Arial" charset="0"/>
              </a:rPr>
              <a:t>SIGNATURE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6841" y="497205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Identity</a:t>
            </a:r>
          </a:p>
          <a:p>
            <a:pPr algn="ctr"/>
            <a:r>
              <a:rPr lang="en-US" b="1" dirty="0" smtClean="0"/>
              <a:t>Certificate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2566" y="497205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Attribute</a:t>
            </a:r>
          </a:p>
          <a:p>
            <a:pPr algn="ctr"/>
            <a:r>
              <a:rPr lang="en-US" b="1" dirty="0" smtClean="0"/>
              <a:t>Certificate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Privacy friendly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Certificate issuer is not involved and therefore not aware when a user receives service from a relying party UNLESS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Certificate revocation needs to be verified in real-time</a:t>
            </a: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Privacy unfriendly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Identity is central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Attributes strongly linked through identity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Attributes pre-packaged into certificates</a:t>
            </a: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X.509 Characteristics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Microsoft SSO (1990’s)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0460140302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2908" y="1481261"/>
            <a:ext cx="4114808" cy="2749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5720" y="4410075"/>
            <a:ext cx="291692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Knows which relying parties are being accessed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5720" y="5381625"/>
            <a:ext cx="291692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Decides which attributes to release to which relying party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/>
              <a:t>Microsoft </a:t>
            </a:r>
            <a:r>
              <a:rPr lang="en-US" sz="2000" dirty="0" err="1" smtClean="0"/>
              <a:t>Infocard</a:t>
            </a:r>
            <a:r>
              <a:rPr lang="en-US" sz="2000" dirty="0" smtClean="0"/>
              <a:t> Identity Ecosystem (2000’s)</a:t>
            </a:r>
            <a:endParaRPr lang="en-US" sz="2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 descr="IC565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712" y="1871027"/>
            <a:ext cx="3810000" cy="2407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5145" y="1771650"/>
            <a:ext cx="2916929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Identity Provider knows when security tokens are requested BUT does not necessarily know specific relying party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5145" y="3571875"/>
            <a:ext cx="291692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User decides which attributes to release to which relying party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Single private key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Multiple </a:t>
            </a:r>
            <a:r>
              <a:rPr lang="en-US" sz="2000" dirty="0" err="1" smtClean="0">
                <a:ea typeface="ＭＳ Ｐゴシック" pitchFamily="34" charset="-128"/>
              </a:rPr>
              <a:t>unlinkable</a:t>
            </a:r>
            <a:r>
              <a:rPr lang="en-US" sz="2000" dirty="0" smtClean="0">
                <a:ea typeface="ＭＳ Ｐゴシック" pitchFamily="34" charset="-128"/>
              </a:rPr>
              <a:t> public keys, generated by the user from the single private key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/>
              <a:t>“A </a:t>
            </a:r>
            <a:r>
              <a:rPr lang="en-US" sz="2000" dirty="0" smtClean="0"/>
              <a:t>credential issued to one public key can be (repeatedly) transformed into a credential that’s valid on another public key of the same user. Moreover, the transformed credential can contain a selected subset of the attributes in the original credential</a:t>
            </a:r>
            <a:r>
              <a:rPr lang="en-US" sz="2000" dirty="0" smtClean="0"/>
              <a:t>.”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smtClean="0"/>
              <a:t>Transformed </a:t>
            </a:r>
            <a:r>
              <a:rPr lang="en-US" sz="2000" dirty="0" smtClean="0"/>
              <a:t>credentials are </a:t>
            </a:r>
            <a:r>
              <a:rPr lang="en-US" sz="2000" dirty="0" err="1" smtClean="0"/>
              <a:t>unlinkable</a:t>
            </a:r>
            <a:r>
              <a:rPr lang="en-US" sz="2000" dirty="0" smtClean="0"/>
              <a:t>. That is, for two transformed credentials with disjoint sets of revealed attributes, you can’t tell whether they originated from the same credential or different credentials</a:t>
            </a:r>
            <a:r>
              <a:rPr lang="en-US" sz="2000" dirty="0" smtClean="0"/>
              <a:t>.”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smtClean="0"/>
              <a:t>I</a:t>
            </a:r>
            <a:r>
              <a:rPr lang="en-US" sz="2000" dirty="0" smtClean="0"/>
              <a:t>nstead </a:t>
            </a:r>
            <a:r>
              <a:rPr lang="en-US" sz="2000" dirty="0" smtClean="0"/>
              <a:t>of revealing attribute values, users can choose to merely reveal that some predicate over the attributes holds</a:t>
            </a:r>
            <a:r>
              <a:rPr lang="en-US" sz="2000" dirty="0" smtClean="0"/>
              <a:t>.”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smtClean="0"/>
              <a:t>Private credentials also let users provide attributes in verifiably encrypted form to the relying party, so that they’re available only to a dedicated trusted third party</a:t>
            </a:r>
            <a:r>
              <a:rPr lang="en-US" sz="2000" dirty="0" smtClean="0"/>
              <a:t>.”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Private Credentials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14450"/>
            <a:ext cx="9069387" cy="5441950"/>
          </a:xfrm>
        </p:spPr>
        <p:txBody>
          <a:bodyPr/>
          <a:lstStyle/>
          <a:p>
            <a:pPr marL="56515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An </a:t>
            </a:r>
            <a:r>
              <a:rPr lang="en-US" sz="2400" dirty="0" smtClean="0"/>
              <a:t>application should be designed so that only the </a:t>
            </a:r>
            <a:r>
              <a:rPr lang="en-US" sz="2400" dirty="0" smtClean="0"/>
              <a:t>minimal amount </a:t>
            </a:r>
            <a:r>
              <a:rPr lang="en-US" sz="2400" dirty="0" smtClean="0"/>
              <a:t>of (personal) information gets revealed </a:t>
            </a:r>
            <a:r>
              <a:rPr lang="en-US" sz="2400" dirty="0" smtClean="0"/>
              <a:t>to each </a:t>
            </a:r>
            <a:r>
              <a:rPr lang="en-US" sz="2400" dirty="0" smtClean="0"/>
              <a:t>party that is necessary for the party to perform </a:t>
            </a:r>
            <a:r>
              <a:rPr lang="en-US" sz="2400" dirty="0" smtClean="0"/>
              <a:t>its task.</a:t>
            </a:r>
          </a:p>
          <a:p>
            <a:pPr marL="56515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Users need to be able to understand and control </a:t>
            </a:r>
            <a:r>
              <a:rPr lang="en-US" sz="2400" dirty="0" smtClean="0"/>
              <a:t>the usage </a:t>
            </a:r>
            <a:r>
              <a:rPr lang="en-US" sz="2400" dirty="0" smtClean="0"/>
              <a:t>of the information they have released.</a:t>
            </a:r>
          </a:p>
          <a:p>
            <a:pPr marL="56515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All </a:t>
            </a:r>
            <a:r>
              <a:rPr lang="en-US" sz="2400" dirty="0" smtClean="0"/>
              <a:t>information related to users must be </a:t>
            </a:r>
            <a:r>
              <a:rPr lang="en-US" sz="2400" dirty="0" smtClean="0"/>
              <a:t>encrypted, both </a:t>
            </a:r>
            <a:r>
              <a:rPr lang="en-US" sz="2400" dirty="0" smtClean="0"/>
              <a:t>at rest and in transit.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 smtClean="0"/>
              <a:t>Camenisch’s</a:t>
            </a:r>
            <a:r>
              <a:rPr lang="en-US" sz="2800" dirty="0" smtClean="0"/>
              <a:t> Privacy Principles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14450"/>
            <a:ext cx="9069387" cy="5441950"/>
          </a:xfrm>
        </p:spPr>
        <p:txBody>
          <a:bodyPr/>
          <a:lstStyle/>
          <a:p>
            <a:pPr marL="56515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The first </a:t>
            </a:r>
            <a:r>
              <a:rPr lang="en-US" sz="2400" dirty="0" smtClean="0"/>
              <a:t>type of mechanism is concerned with providing </a:t>
            </a:r>
            <a:r>
              <a:rPr lang="en-US" sz="2400" dirty="0" smtClean="0"/>
              <a:t>privacy at </a:t>
            </a:r>
            <a:r>
              <a:rPr lang="en-US" sz="2400" dirty="0" smtClean="0"/>
              <a:t>the network layer, to ensure that </a:t>
            </a:r>
            <a:r>
              <a:rPr lang="en-US" sz="2400" dirty="0" smtClean="0"/>
              <a:t>communication channels </a:t>
            </a:r>
            <a:r>
              <a:rPr lang="en-US" sz="2400" dirty="0" smtClean="0"/>
              <a:t>can be established without revealing </a:t>
            </a:r>
            <a:r>
              <a:rPr lang="en-US" sz="2400" dirty="0" smtClean="0"/>
              <a:t>identifying information </a:t>
            </a:r>
            <a:r>
              <a:rPr lang="en-US" sz="2400" dirty="0" smtClean="0"/>
              <a:t>such as IP addresses. </a:t>
            </a:r>
            <a:endParaRPr lang="en-US" sz="2400" dirty="0" smtClean="0"/>
          </a:p>
          <a:p>
            <a:pPr marL="56515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Once </a:t>
            </a:r>
            <a:r>
              <a:rPr lang="en-US" sz="2400" dirty="0" smtClean="0"/>
              <a:t>such </a:t>
            </a:r>
            <a:r>
              <a:rPr lang="en-US" sz="2400" dirty="0" smtClean="0"/>
              <a:t>communication has </a:t>
            </a:r>
            <a:r>
              <a:rPr lang="en-US" sz="2400" dirty="0" smtClean="0"/>
              <a:t>been established, the second type of </a:t>
            </a:r>
            <a:r>
              <a:rPr lang="en-US" sz="2400" dirty="0" smtClean="0"/>
              <a:t>mechanism comes </a:t>
            </a:r>
            <a:r>
              <a:rPr lang="en-US" sz="2400" dirty="0" smtClean="0"/>
              <a:t>into play. They allow users to reveal only </a:t>
            </a:r>
            <a:r>
              <a:rPr lang="en-US" sz="2400" dirty="0" smtClean="0"/>
              <a:t>information that </a:t>
            </a:r>
            <a:r>
              <a:rPr lang="en-US" sz="2400" dirty="0" smtClean="0"/>
              <a:t>is necessary for the task at </a:t>
            </a:r>
            <a:r>
              <a:rPr lang="en-US" sz="2400" dirty="0" smtClean="0"/>
              <a:t>hand.</a:t>
            </a:r>
          </a:p>
          <a:p>
            <a:pPr marL="56515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smtClean="0"/>
              <a:t>third </a:t>
            </a:r>
            <a:r>
              <a:rPr lang="en-US" sz="2400" dirty="0" smtClean="0"/>
              <a:t>category are </a:t>
            </a:r>
            <a:r>
              <a:rPr lang="en-US" sz="2400" dirty="0" smtClean="0"/>
              <a:t>mechanisms that implement special </a:t>
            </a:r>
            <a:r>
              <a:rPr lang="en-US" sz="2400" dirty="0" smtClean="0"/>
              <a:t>purpose applications</a:t>
            </a:r>
            <a:r>
              <a:rPr lang="en-US" sz="2400" dirty="0" smtClean="0"/>
              <a:t>.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 smtClean="0"/>
              <a:t>Camenisch’s</a:t>
            </a:r>
            <a:r>
              <a:rPr lang="en-US" sz="2800" dirty="0" smtClean="0"/>
              <a:t> Mechanism Hierarchy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3 Media Items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Privacy versus Security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4727" y="1482407"/>
            <a:ext cx="4940458" cy="45948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Privacy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305439" y="1482407"/>
            <a:ext cx="4940458" cy="45948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13" y="6108555"/>
            <a:ext cx="234632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 think this is wrong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Privacy versus Security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70083" y="1482407"/>
            <a:ext cx="4940458" cy="45948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9049" y="3334875"/>
            <a:ext cx="2442527" cy="23164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114419" y="210083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600" dirty="0" smtClean="0"/>
              <a:t>Security</a:t>
            </a:r>
            <a:endParaRPr lang="en-US" sz="3600" dirty="0"/>
          </a:p>
        </p:txBody>
      </p:sp>
      <p:sp>
        <p:nvSpPr>
          <p:cNvPr id="12" name="TextBox 16"/>
          <p:cNvSpPr txBox="1"/>
          <p:nvPr/>
        </p:nvSpPr>
        <p:spPr>
          <a:xfrm>
            <a:off x="4191362" y="4190104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600" dirty="0" smtClean="0"/>
              <a:t>Privacy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113" y="5651355"/>
            <a:ext cx="234632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My preferred view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Privacy versus Security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70083" y="1482407"/>
            <a:ext cx="4940458" cy="45948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9049" y="3334875"/>
            <a:ext cx="2442527" cy="23164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191364" y="2100839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600" dirty="0" smtClean="0"/>
              <a:t>Privacy</a:t>
            </a:r>
            <a:endParaRPr lang="en-US" sz="3600" dirty="0"/>
          </a:p>
        </p:txBody>
      </p:sp>
      <p:sp>
        <p:nvSpPr>
          <p:cNvPr id="12" name="TextBox 16"/>
          <p:cNvSpPr txBox="1"/>
          <p:nvPr/>
        </p:nvSpPr>
        <p:spPr>
          <a:xfrm>
            <a:off x="4114418" y="4190104"/>
            <a:ext cx="18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600" dirty="0" smtClean="0"/>
              <a:t>Security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113" y="5508480"/>
            <a:ext cx="234632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But I could be persuaded to take this view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4811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402263" y="893763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4811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402263" y="893763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purpose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2436" y="1162645"/>
            <a:ext cx="289464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Privacy includes limits on collection and retention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850" y="2250063"/>
            <a:ext cx="245248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Privacy includes recourse to correct and consequently recourse to access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1961" y="1934170"/>
            <a:ext cx="2894647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Privacy includes </a:t>
            </a:r>
            <a:r>
              <a:rPr lang="en-US" dirty="0" smtClean="0">
                <a:solidFill>
                  <a:srgbClr val="FF0000"/>
                </a:solidFill>
              </a:rPr>
              <a:t>rights to see who has accessed your privacy sensitive information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Your nation state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Other nation states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Employer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Service provider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Friends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Family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Enemies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Media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Criminals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…</a:t>
            </a: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Attackers aka Adversaries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2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Overall fragmented and slow to catch up with rapid technological change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Privacy in the workplace is sharply limited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Some </a:t>
            </a:r>
            <a:r>
              <a:rPr lang="en-US" dirty="0" smtClean="0">
                <a:ea typeface="ＭＳ Ｐゴシック" pitchFamily="34" charset="-128"/>
              </a:rPr>
              <a:t>US laws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 FCRA (Fair Credit Reporting Act), 1970, enforced by FTC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FERPA (Family Educational Rights and Privacy Act), </a:t>
            </a:r>
            <a:r>
              <a:rPr lang="en-US" sz="2000" dirty="0" smtClean="0">
                <a:ea typeface="ＭＳ Ｐゴシック" pitchFamily="34" charset="-128"/>
              </a:rPr>
              <a:t>1974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 IRS </a:t>
            </a:r>
            <a:r>
              <a:rPr lang="en-US" sz="2000" dirty="0" smtClean="0">
                <a:ea typeface="ＭＳ Ｐゴシック" pitchFamily="34" charset="-128"/>
              </a:rPr>
              <a:t>Disclosure Laws, </a:t>
            </a:r>
            <a:r>
              <a:rPr lang="en-US" sz="2000" dirty="0" smtClean="0">
                <a:ea typeface="ＭＳ Ｐゴシック" pitchFamily="34" charset="-128"/>
              </a:rPr>
              <a:t>1976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/>
              <a:t> VPPA (Video </a:t>
            </a:r>
            <a:r>
              <a:rPr lang="en-US" sz="2000" dirty="0" smtClean="0"/>
              <a:t>Privacy Protection </a:t>
            </a:r>
            <a:r>
              <a:rPr lang="en-US" sz="2000" dirty="0" smtClean="0"/>
              <a:t>Act, </a:t>
            </a:r>
            <a:r>
              <a:rPr lang="en-US" sz="2000" dirty="0" smtClean="0"/>
              <a:t>1988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/>
              <a:t> </a:t>
            </a:r>
            <a:r>
              <a:rPr lang="en-US" sz="2000" dirty="0" smtClean="0"/>
              <a:t>HIPAA (Health </a:t>
            </a:r>
            <a:r>
              <a:rPr lang="en-US" sz="2000" dirty="0" smtClean="0"/>
              <a:t>Insurance Portability and </a:t>
            </a:r>
            <a:r>
              <a:rPr lang="en-US" sz="2000" dirty="0" smtClean="0"/>
              <a:t>Accountability Act), 1996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 A failed standard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 P3P (</a:t>
            </a:r>
            <a:r>
              <a:rPr lang="en-US" sz="2000" dirty="0" smtClean="0"/>
              <a:t>Platform for Privacy </a:t>
            </a:r>
            <a:r>
              <a:rPr lang="en-US" sz="2000" dirty="0" smtClean="0"/>
              <a:t>Preferences) from W3C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Laws, Regulations and Standards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Identity as Attributes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1108075"/>
            <a:ext cx="7247351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815</Words>
  <Application>Microsoft Office PowerPoint</Application>
  <PresentationFormat>Custom</PresentationFormat>
  <Paragraphs>229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1135</cp:revision>
  <cp:lastPrinted>2012-11-13T22:38:33Z</cp:lastPrinted>
  <dcterms:created xsi:type="dcterms:W3CDTF">2010-02-19T20:53:39Z</dcterms:created>
  <dcterms:modified xsi:type="dcterms:W3CDTF">2013-03-08T04:10:59Z</dcterms:modified>
</cp:coreProperties>
</file>