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3"/>
  </p:notesMasterIdLst>
  <p:handoutMasterIdLst>
    <p:handoutMasterId r:id="rId14"/>
  </p:handoutMasterIdLst>
  <p:sldIdLst>
    <p:sldId id="468" r:id="rId6"/>
    <p:sldId id="473" r:id="rId7"/>
    <p:sldId id="469" r:id="rId8"/>
    <p:sldId id="474" r:id="rId9"/>
    <p:sldId id="475" r:id="rId10"/>
    <p:sldId id="476" r:id="rId11"/>
    <p:sldId id="477" r:id="rId12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3300"/>
    <a:srgbClr val="A50021"/>
    <a:srgbClr val="131F4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86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41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3/21/2013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dirty="0" smtClean="0"/>
              <a:t>Privacy in </a:t>
            </a:r>
            <a:r>
              <a:rPr lang="en-US" sz="4000" dirty="0" err="1" smtClean="0"/>
              <a:t>Microdata</a:t>
            </a:r>
            <a:r>
              <a:rPr lang="en-US" sz="4000" dirty="0" smtClean="0"/>
              <a:t> Release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March </a:t>
            </a:r>
            <a:r>
              <a:rPr lang="en-US" sz="2000" dirty="0" smtClean="0">
                <a:solidFill>
                  <a:schemeClr val="tx2"/>
                </a:solidFill>
              </a:rPr>
              <a:t>22, </a:t>
            </a:r>
            <a:r>
              <a:rPr lang="en-US" sz="2000" dirty="0" smtClean="0">
                <a:solidFill>
                  <a:schemeClr val="tx2"/>
                </a:solidFill>
              </a:rPr>
              <a:t>2013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6393 Lecture </a:t>
            </a:r>
            <a:r>
              <a:rPr lang="en-US" sz="2800" dirty="0" smtClean="0">
                <a:solidFill>
                  <a:srgbClr val="131F49"/>
                </a:solidFill>
              </a:rPr>
              <a:t>8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9080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whose privacy?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k-anonymity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p-sensitive k-anonymity</a:t>
            </a: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l-diversity</a:t>
            </a: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t-closeness</a:t>
            </a:r>
          </a:p>
          <a:p>
            <a:pPr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dirty="0" smtClean="0"/>
              <a:t>Topics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2824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Domingo-</a:t>
            </a:r>
            <a:r>
              <a:rPr lang="en-US" sz="2800" dirty="0" err="1" smtClean="0"/>
              <a:t>Ferrer</a:t>
            </a:r>
            <a:r>
              <a:rPr lang="en-US" sz="2800" dirty="0" smtClean="0"/>
              <a:t> 2007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3629025" y="2133600"/>
            <a:ext cx="2638425" cy="2333625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Database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Privacy</a:t>
            </a: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1638" y="1514475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Respondent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92388" y="4810125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Owner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421438" y="481012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25838" y="5734050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3 independent dimensions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Domingo-</a:t>
            </a:r>
            <a:r>
              <a:rPr lang="en-US" sz="2800" dirty="0" err="1" smtClean="0"/>
              <a:t>Ferrer</a:t>
            </a:r>
            <a:r>
              <a:rPr lang="en-US" sz="2800" dirty="0" smtClean="0"/>
              <a:t> 2007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33675" y="1971675"/>
            <a:ext cx="4495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PDF 8.1: Page 196 Table 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Domingo-</a:t>
            </a:r>
            <a:r>
              <a:rPr lang="en-US" sz="2800" dirty="0" err="1" smtClean="0"/>
              <a:t>Ferrer</a:t>
            </a:r>
            <a:r>
              <a:rPr lang="en-US" sz="2800" dirty="0" smtClean="0"/>
              <a:t> 2008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739774" y="1535113"/>
            <a:ext cx="4956175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57200" lvl="1" indent="-457200" algn="just" eaLnBrk="1" fontAlgn="base" latinLnBrk="0" hangingPunct="1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Definition 1 (k-Anonymity):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protected data set is said to satisfy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-anonymity for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k  &gt;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 if,  for each combination of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key attributes, at least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k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records exist in the data set sharing that combination.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73888" y="1495425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attribute confidentiality</a:t>
            </a:r>
            <a:endParaRPr lang="en-US" dirty="0"/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768350" y="2928938"/>
            <a:ext cx="50419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57200" lvl="1" indent="-457200" eaLnBrk="1" fontAlgn="base" latinLnBrk="0" hangingPunct="1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Definition 2 (p-Sensitive k-anonymity):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 data set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is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said to satisfy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-sensitive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-anonymity  for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k &gt;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 and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 ≤ k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if  it satisfies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-anonymity  and, for each group of records with the same combination   of key attribute values the number of distinct values for each confidential attribute is at least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(within the same group).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3413" y="285750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Loss of data utility</a:t>
            </a:r>
            <a:endParaRPr lang="en-US" dirty="0"/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2514600" y="4430712"/>
            <a:ext cx="5057775" cy="204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57200" lvl="1" indent="-457200" eaLnBrk="1" fontAlgn="base" latinLnBrk="0" hangingPunct="1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Example 2: Consider a dataset containing data for 1000 patients. The key attributes  in the data set are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Age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Height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and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Weight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 There is a single confidential  attribute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AIDS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whose  values  can be ”Yes”  or ”No”.  Assume that there are only five patients in the dataset with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AIDS=”Yes”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 Imagine that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-sensitive k- anonymity is desired. Clearly, at least one patient with AIDS is needed in each group sharing a combination of key  attributes, so  that at most five groups can be formed.  Therefore,  key attributes  must be heavily coarsened so that only five combinations of their values subsist.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Domingo-</a:t>
            </a:r>
            <a:r>
              <a:rPr lang="en-US" sz="2800" dirty="0" err="1" smtClean="0"/>
              <a:t>Ferrer</a:t>
            </a:r>
            <a:r>
              <a:rPr lang="en-US" sz="2800" dirty="0" smtClean="0"/>
              <a:t> 2008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663575" y="1468438"/>
            <a:ext cx="3860800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57200" lvl="1" indent="-457200" eaLnBrk="1" fontAlgn="base" latinLnBrk="0" hangingPunct="1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Definition 3 (l-Diversity):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data set is said to satisfy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l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-diversity if, for each group of records sharing  a combination of key attributes, there are at least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l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“well- represented”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values for each confidential  attribute.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6375" y="1373188"/>
            <a:ext cx="40767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 smtClean="0"/>
              <a:t>Distinct l-diversity: same as l-sensitivity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Entropy l-diversity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Recursive (</a:t>
            </a:r>
            <a:r>
              <a:rPr lang="en-US" sz="1600" dirty="0" err="1" smtClean="0"/>
              <a:t>c,l</a:t>
            </a:r>
            <a:r>
              <a:rPr lang="en-US" sz="1600" dirty="0" smtClean="0"/>
              <a:t>)-diversity</a:t>
            </a:r>
            <a:endParaRPr lang="en-US" sz="1600" dirty="0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1276350" y="3110924"/>
            <a:ext cx="696753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Skewness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 attack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.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If, in Example 2, a group has  the same number  of patients  with and without AIDS; in that case, it satisfies distinct 2-diversity, entropy 2-diversity and any recur-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sive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 (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c,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2)-diversity requirement. However, if an intruder  can link a specific  patient to that group, that patient can be considered to have</a:t>
            </a:r>
            <a:r>
              <a:rPr lang="en-US" sz="1400" dirty="0" smtClean="0">
                <a:latin typeface="+mn-l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50% probability of having AIDS, in front of 5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/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Arial" pitchFamily="34" charset="0"/>
                <a:cs typeface="Times New Roman" pitchFamily="18" charset="0"/>
              </a:rPr>
              <a:t>1000 for the overall  data set.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276350" y="4505203"/>
            <a:ext cx="6967537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400" b="1" i="1" dirty="0" smtClean="0"/>
              <a:t>Similarity attack</a:t>
            </a:r>
            <a:r>
              <a:rPr lang="en-US" sz="1400" b="1" dirty="0" smtClean="0"/>
              <a:t>. </a:t>
            </a:r>
            <a:r>
              <a:rPr lang="en-US" sz="1400" dirty="0" smtClean="0"/>
              <a:t>If values of a </a:t>
            </a:r>
            <a:r>
              <a:rPr lang="en-US" sz="1400" dirty="0" smtClean="0"/>
              <a:t>sensitive attribute </a:t>
            </a:r>
            <a:r>
              <a:rPr lang="en-US" sz="1400" dirty="0" smtClean="0"/>
              <a:t>within a group are l-diverse </a:t>
            </a:r>
            <a:r>
              <a:rPr lang="en-US" sz="1400" dirty="0" smtClean="0"/>
              <a:t>but semantically </a:t>
            </a:r>
            <a:r>
              <a:rPr lang="en-US" sz="1400" dirty="0" smtClean="0"/>
              <a:t>similar, attribute disclosure </a:t>
            </a:r>
            <a:r>
              <a:rPr lang="en-US" sz="1400" dirty="0" smtClean="0"/>
              <a:t>also takes </a:t>
            </a:r>
            <a:r>
              <a:rPr lang="en-US" sz="1400" dirty="0" smtClean="0"/>
              <a:t>place. E.g. if patients in a </a:t>
            </a:r>
            <a:r>
              <a:rPr lang="en-US" sz="1400" dirty="0" smtClean="0"/>
              <a:t>3-diverse data set </a:t>
            </a:r>
            <a:r>
              <a:rPr lang="en-US" sz="1400" dirty="0" smtClean="0"/>
              <a:t>where Disease is a confidential </a:t>
            </a:r>
            <a:r>
              <a:rPr lang="en-US" sz="1400" dirty="0" smtClean="0"/>
              <a:t>attribute all </a:t>
            </a:r>
            <a:r>
              <a:rPr lang="en-US" sz="1400" dirty="0" smtClean="0"/>
              <a:t>have values </a:t>
            </a:r>
            <a:r>
              <a:rPr lang="en-US" sz="1400" dirty="0" smtClean="0"/>
              <a:t>in {“</a:t>
            </a:r>
            <a:r>
              <a:rPr lang="en-US" sz="1400" dirty="0" smtClean="0"/>
              <a:t>lung cancer”, “liver cancer</a:t>
            </a:r>
            <a:r>
              <a:rPr lang="en-US" sz="1400" dirty="0" smtClean="0"/>
              <a:t>”,</a:t>
            </a:r>
            <a:r>
              <a:rPr lang="en-US" sz="1400" dirty="0" smtClean="0"/>
              <a:t> “stomach cancer</a:t>
            </a:r>
            <a:r>
              <a:rPr lang="en-US" sz="1400" dirty="0" smtClean="0"/>
              <a:t>”} an </a:t>
            </a:r>
            <a:r>
              <a:rPr lang="en-US" sz="1400" dirty="0" smtClean="0"/>
              <a:t>intruder linking a specific individual </a:t>
            </a:r>
            <a:r>
              <a:rPr lang="en-US" sz="1400" dirty="0" smtClean="0"/>
              <a:t>to that </a:t>
            </a:r>
            <a:r>
              <a:rPr lang="en-US" sz="1400" dirty="0" smtClean="0"/>
              <a:t>group can infer that the individual </a:t>
            </a:r>
            <a:r>
              <a:rPr lang="en-US" sz="1400" dirty="0" smtClean="0"/>
              <a:t>has cancer</a:t>
            </a:r>
            <a:r>
              <a:rPr lang="en-US" sz="1400" dirty="0" smtClean="0"/>
              <a:t>. If the confidential attribute is </a:t>
            </a:r>
            <a:r>
              <a:rPr lang="en-US" sz="1400" dirty="0" smtClean="0"/>
              <a:t>numerical and </a:t>
            </a:r>
            <a:r>
              <a:rPr lang="en-US" sz="1400" dirty="0" smtClean="0"/>
              <a:t>values within a group are </a:t>
            </a:r>
            <a:r>
              <a:rPr lang="en-US" sz="1400" dirty="0" smtClean="0"/>
              <a:t>l-diverse but </a:t>
            </a:r>
            <a:r>
              <a:rPr lang="en-US" sz="1400" dirty="0" smtClean="0"/>
              <a:t>very similar, the intruder can estimate </a:t>
            </a:r>
            <a:r>
              <a:rPr lang="en-US" sz="1400" dirty="0" smtClean="0"/>
              <a:t>the confidential </a:t>
            </a:r>
            <a:r>
              <a:rPr lang="en-US" sz="1400" dirty="0" smtClean="0"/>
              <a:t>attribute value for an </a:t>
            </a:r>
            <a:r>
              <a:rPr lang="en-US" sz="1400" dirty="0" smtClean="0"/>
              <a:t>individual in </a:t>
            </a:r>
            <a:r>
              <a:rPr lang="en-US" sz="1400" dirty="0" smtClean="0"/>
              <a:t>that group to a narrow interval.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Domingo-</a:t>
            </a:r>
            <a:r>
              <a:rPr lang="en-US" sz="2800" dirty="0" err="1" smtClean="0"/>
              <a:t>Ferrer</a:t>
            </a:r>
            <a:r>
              <a:rPr lang="en-US" sz="2800" dirty="0" smtClean="0"/>
              <a:t> 2008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777874" y="1458913"/>
            <a:ext cx="8166101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sz="1400" b="1" i="1" dirty="0" smtClean="0"/>
              <a:t>Definition 4 (t-Closeness): </a:t>
            </a:r>
            <a:r>
              <a:rPr lang="en-US" sz="1400" i="1" dirty="0" smtClean="0"/>
              <a:t>A data set is said </a:t>
            </a:r>
            <a:r>
              <a:rPr lang="en-US" sz="1400" i="1" dirty="0" smtClean="0"/>
              <a:t>to satisfy </a:t>
            </a:r>
            <a:r>
              <a:rPr lang="en-US" sz="1400" i="1" dirty="0" smtClean="0"/>
              <a:t>t-closeness if, for each group of records </a:t>
            </a:r>
            <a:r>
              <a:rPr lang="en-US" sz="1400" i="1" dirty="0" smtClean="0"/>
              <a:t>sharing a </a:t>
            </a:r>
            <a:r>
              <a:rPr lang="en-US" sz="1400" i="1" dirty="0" smtClean="0"/>
              <a:t>combination of key attributes, the distance </a:t>
            </a:r>
            <a:r>
              <a:rPr lang="en-US" sz="1400" i="1" dirty="0" smtClean="0"/>
              <a:t>between the </a:t>
            </a:r>
            <a:r>
              <a:rPr lang="en-US" sz="1400" i="1" dirty="0" smtClean="0"/>
              <a:t>distribution of </a:t>
            </a:r>
            <a:r>
              <a:rPr lang="en-US" sz="1400" i="1" dirty="0" smtClean="0"/>
              <a:t>the confidential </a:t>
            </a:r>
            <a:r>
              <a:rPr lang="en-US" sz="1400" i="1" dirty="0" smtClean="0"/>
              <a:t>attribute in the </a:t>
            </a:r>
            <a:r>
              <a:rPr lang="en-US" sz="1400" i="1" dirty="0" smtClean="0"/>
              <a:t>group and </a:t>
            </a:r>
            <a:r>
              <a:rPr lang="en-US" sz="1400" i="1" dirty="0" smtClean="0"/>
              <a:t>the </a:t>
            </a:r>
            <a:r>
              <a:rPr lang="en-US" sz="1400" i="1" dirty="0" smtClean="0"/>
              <a:t> distribution </a:t>
            </a:r>
            <a:r>
              <a:rPr lang="en-US" sz="1400" i="1" dirty="0" smtClean="0"/>
              <a:t>of the attribute in the whole </a:t>
            </a:r>
            <a:r>
              <a:rPr lang="en-US" sz="1400" i="1" dirty="0" smtClean="0"/>
              <a:t>data set </a:t>
            </a:r>
            <a:r>
              <a:rPr lang="en-US" sz="1400" i="1" dirty="0" smtClean="0"/>
              <a:t>is no more than a threshold t.</a:t>
            </a:r>
            <a:endParaRPr kumimoji="0" lang="en-US" sz="4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276350" y="3110922"/>
            <a:ext cx="696753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 smtClean="0"/>
              <a:t>Loss of data utility</a:t>
            </a:r>
          </a:p>
          <a:p>
            <a:r>
              <a:rPr lang="en-US" sz="1400" dirty="0" smtClean="0"/>
              <a:t>enforcing </a:t>
            </a:r>
            <a:r>
              <a:rPr lang="en-US" sz="1400" dirty="0" smtClean="0"/>
              <a:t>t-closeness destroys the </a:t>
            </a:r>
            <a:r>
              <a:rPr lang="en-US" sz="1400" dirty="0" smtClean="0"/>
              <a:t>correlations between </a:t>
            </a:r>
            <a:r>
              <a:rPr lang="en-US" sz="1400" dirty="0" smtClean="0"/>
              <a:t>key attributes and confidential attributes</a:t>
            </a:r>
            <a:r>
              <a:rPr lang="en-US" sz="1400" dirty="0" smtClean="0"/>
              <a:t>: by </a:t>
            </a:r>
            <a:r>
              <a:rPr lang="en-US" sz="1400" dirty="0" smtClean="0"/>
              <a:t>definition of t-closeness the values of a </a:t>
            </a:r>
            <a:r>
              <a:rPr lang="en-US" sz="1400" dirty="0" smtClean="0"/>
              <a:t>confidential attribute </a:t>
            </a:r>
            <a:r>
              <a:rPr lang="en-US" sz="1400" dirty="0" smtClean="0"/>
              <a:t>have </a:t>
            </a:r>
            <a:r>
              <a:rPr lang="en-US" sz="1400" dirty="0" smtClean="0"/>
              <a:t>the same </a:t>
            </a:r>
            <a:r>
              <a:rPr lang="en-US" sz="1400" dirty="0" smtClean="0"/>
              <a:t>distribution </a:t>
            </a:r>
            <a:r>
              <a:rPr lang="en-US" sz="1400" dirty="0" smtClean="0"/>
              <a:t>for any </a:t>
            </a:r>
            <a:r>
              <a:rPr lang="en-US" sz="1400" dirty="0" smtClean="0"/>
              <a:t>combination of values of key attributes! </a:t>
            </a:r>
            <a:r>
              <a:rPr lang="en-US" sz="1400" dirty="0" smtClean="0"/>
              <a:t>The only </a:t>
            </a:r>
            <a:r>
              <a:rPr lang="en-US" sz="1400" dirty="0" smtClean="0"/>
              <a:t>way </a:t>
            </a:r>
            <a:r>
              <a:rPr lang="en-US" sz="1400" dirty="0" smtClean="0"/>
              <a:t>to decrease </a:t>
            </a:r>
            <a:r>
              <a:rPr lang="en-US" sz="1400" dirty="0" smtClean="0"/>
              <a:t>the damage is to </a:t>
            </a:r>
            <a:r>
              <a:rPr lang="en-US" sz="1400" dirty="0" smtClean="0"/>
              <a:t>increase the </a:t>
            </a:r>
            <a:r>
              <a:rPr lang="en-US" sz="1400" dirty="0" smtClean="0"/>
              <a:t>threshold t, that is, to relax t-closeness.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8631</TotalTime>
  <Words>722</Words>
  <Application>Microsoft Office PowerPoint</Application>
  <PresentationFormat>Custom</PresentationFormat>
  <Paragraphs>77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1160</cp:revision>
  <cp:lastPrinted>2012-11-13T22:38:33Z</cp:lastPrinted>
  <dcterms:created xsi:type="dcterms:W3CDTF">2010-02-19T20:53:39Z</dcterms:created>
  <dcterms:modified xsi:type="dcterms:W3CDTF">2013-03-22T05:40:15Z</dcterms:modified>
</cp:coreProperties>
</file>