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2"/>
  </p:notesMasterIdLst>
  <p:handoutMasterIdLst>
    <p:handoutMasterId r:id="rId63"/>
  </p:handoutMasterIdLst>
  <p:sldIdLst>
    <p:sldId id="256" r:id="rId2"/>
    <p:sldId id="382" r:id="rId3"/>
    <p:sldId id="398" r:id="rId4"/>
    <p:sldId id="393" r:id="rId5"/>
    <p:sldId id="397" r:id="rId6"/>
    <p:sldId id="383" r:id="rId7"/>
    <p:sldId id="403" r:id="rId8"/>
    <p:sldId id="385" r:id="rId9"/>
    <p:sldId id="394" r:id="rId10"/>
    <p:sldId id="404" r:id="rId11"/>
    <p:sldId id="402" r:id="rId12"/>
    <p:sldId id="389" r:id="rId13"/>
    <p:sldId id="399" r:id="rId14"/>
    <p:sldId id="406" r:id="rId15"/>
    <p:sldId id="433" r:id="rId16"/>
    <p:sldId id="443" r:id="rId17"/>
    <p:sldId id="444" r:id="rId18"/>
    <p:sldId id="445" r:id="rId19"/>
    <p:sldId id="434" r:id="rId20"/>
    <p:sldId id="435" r:id="rId21"/>
    <p:sldId id="436" r:id="rId22"/>
    <p:sldId id="437" r:id="rId23"/>
    <p:sldId id="439" r:id="rId24"/>
    <p:sldId id="396" r:id="rId25"/>
    <p:sldId id="440" r:id="rId26"/>
    <p:sldId id="442" r:id="rId27"/>
    <p:sldId id="441" r:id="rId28"/>
    <p:sldId id="405" r:id="rId29"/>
    <p:sldId id="411" r:id="rId30"/>
    <p:sldId id="407" r:id="rId31"/>
    <p:sldId id="408" r:id="rId32"/>
    <p:sldId id="409" r:id="rId33"/>
    <p:sldId id="410"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5" r:id="rId47"/>
    <p:sldId id="426" r:id="rId48"/>
    <p:sldId id="427" r:id="rId49"/>
    <p:sldId id="428" r:id="rId50"/>
    <p:sldId id="429" r:id="rId51"/>
    <p:sldId id="430" r:id="rId52"/>
    <p:sldId id="431" r:id="rId53"/>
    <p:sldId id="432" r:id="rId54"/>
    <p:sldId id="447" r:id="rId55"/>
    <p:sldId id="446" r:id="rId56"/>
    <p:sldId id="450" r:id="rId57"/>
    <p:sldId id="451" r:id="rId58"/>
    <p:sldId id="452" r:id="rId59"/>
    <p:sldId id="453" r:id="rId60"/>
    <p:sldId id="34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0498" autoAdjust="0"/>
  </p:normalViewPr>
  <p:slideViewPr>
    <p:cSldViewPr snapToGrid="0" snapToObjects="1">
      <p:cViewPr>
        <p:scale>
          <a:sx n="104" d="100"/>
          <a:sy n="104" d="100"/>
        </p:scale>
        <p:origin x="-110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5C0FE-85EA-5A41-B493-8AB6D991EFC4}" type="datetimeFigureOut">
              <a:rPr lang="en-US" smtClean="0"/>
              <a:pPr/>
              <a:t>2/22/2013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FD129C-5B04-F841-BF70-1E1B28675613}" type="slidenum">
              <a:rPr lang="en-US" smtClean="0"/>
              <a:pPr/>
              <a:t>‹#›</a:t>
            </a:fld>
            <a:endParaRPr lang="en-US"/>
          </a:p>
        </p:txBody>
      </p:sp>
    </p:spTree>
    <p:extLst>
      <p:ext uri="{BB962C8B-B14F-4D97-AF65-F5344CB8AC3E}">
        <p14:creationId xmlns:p14="http://schemas.microsoft.com/office/powerpoint/2010/main" xmlns="" val="1115803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67372-A515-A941-97F8-5AA9394712B9}" type="datetimeFigureOut">
              <a:rPr lang="en-US" smtClean="0"/>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BCF7D-D9B6-BF49-BDF0-D03ECB54F586}" type="slidenum">
              <a:rPr lang="en-US" smtClean="0"/>
              <a:pPr/>
              <a:t>‹#›</a:t>
            </a:fld>
            <a:endParaRPr lang="en-US"/>
          </a:p>
        </p:txBody>
      </p:sp>
    </p:spTree>
    <p:extLst>
      <p:ext uri="{BB962C8B-B14F-4D97-AF65-F5344CB8AC3E}">
        <p14:creationId xmlns:p14="http://schemas.microsoft.com/office/powerpoint/2010/main" xmlns="" val="3459769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a:t>
            </a:fld>
            <a:endParaRPr lang="en-US"/>
          </a:p>
        </p:txBody>
      </p:sp>
    </p:spTree>
    <p:extLst>
      <p:ext uri="{BB962C8B-B14F-4D97-AF65-F5344CB8AC3E}">
        <p14:creationId xmlns:p14="http://schemas.microsoft.com/office/powerpoint/2010/main" xmlns="" val="207645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46</a:t>
            </a:fld>
            <a:endParaRPr lang="en-US"/>
          </a:p>
        </p:txBody>
      </p:sp>
    </p:spTree>
    <p:extLst>
      <p:ext uri="{BB962C8B-B14F-4D97-AF65-F5344CB8AC3E}">
        <p14:creationId xmlns:p14="http://schemas.microsoft.com/office/powerpoint/2010/main" xmlns="" val="272289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Multiple policies having weight in authorization result in decision conflicts inevitably. While</a:t>
            </a:r>
            <a:r>
              <a:rPr lang="en-US" baseline="0" dirty="0" smtClean="0"/>
              <a:t> assuming policies specified by the system will always be unambiguous, conflict resolution policies are responsible for interpreting how the potential policy conflicts within each category of user-specified policies can be resolved in terms of the precedence or connectives over relationship types</a:t>
            </a:r>
            <a:endParaRPr lang="en-US" dirty="0" smtClean="0"/>
          </a:p>
        </p:txBody>
      </p:sp>
      <p:sp>
        <p:nvSpPr>
          <p:cNvPr id="4" name="灯片编号占位符 3"/>
          <p:cNvSpPr>
            <a:spLocks noGrp="1"/>
          </p:cNvSpPr>
          <p:nvPr>
            <p:ph type="sldNum" sz="quarter" idx="10"/>
          </p:nvPr>
        </p:nvSpPr>
        <p:spPr/>
        <p:txBody>
          <a:bodyPr/>
          <a:lstStyle/>
          <a:p>
            <a:fld id="{9A5BCF7D-D9B6-BF49-BDF0-D03ECB54F586}" type="slidenum">
              <a:rPr lang="en-US" smtClean="0"/>
              <a:pPr/>
              <a:t>50</a:t>
            </a:fld>
            <a:endParaRPr lang="en-US"/>
          </a:p>
        </p:txBody>
      </p:sp>
    </p:spTree>
    <p:extLst>
      <p:ext uri="{BB962C8B-B14F-4D97-AF65-F5344CB8AC3E}">
        <p14:creationId xmlns:p14="http://schemas.microsoft.com/office/powerpoint/2010/main" xmlns="" val="14092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a:t>
            </a:fld>
            <a:endParaRPr lang="en-US"/>
          </a:p>
        </p:txBody>
      </p:sp>
    </p:spTree>
    <p:extLst>
      <p:ext uri="{BB962C8B-B14F-4D97-AF65-F5344CB8AC3E}">
        <p14:creationId xmlns:p14="http://schemas.microsoft.com/office/powerpoint/2010/main" xmlns="" val="144371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14</a:t>
            </a:fld>
            <a:endParaRPr lang="en-US"/>
          </a:p>
        </p:txBody>
      </p:sp>
    </p:spTree>
    <p:extLst>
      <p:ext uri="{BB962C8B-B14F-4D97-AF65-F5344CB8AC3E}">
        <p14:creationId xmlns:p14="http://schemas.microsoft.com/office/powerpoint/2010/main" xmlns="" val="180557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Rudimentary friend-of-friend</a:t>
            </a:r>
            <a:r>
              <a:rPr lang="en-US" baseline="0" dirty="0" smtClean="0"/>
              <a:t> approach; focus on U2U relationships; at least implicitly assume ownership is the only manifestation of U2R. Failed to capture many user activities found in OSN applications.</a:t>
            </a:r>
          </a:p>
          <a:p>
            <a:r>
              <a:rPr lang="en-US" baseline="0" dirty="0" smtClean="0"/>
              <a:t>Tagged user want to control other related user’s access to the photo.</a:t>
            </a:r>
          </a:p>
          <a:p>
            <a:r>
              <a:rPr lang="en-US" baseline="0" dirty="0" smtClean="0"/>
              <a:t>Allowing U2R relationships enables users to specify policies for related resources and users. Policy administration becomes critical since OSN needs to ensure only the right users are authorized to do it.</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30</a:t>
            </a:fld>
            <a:endParaRPr lang="en-US"/>
          </a:p>
        </p:txBody>
      </p:sp>
    </p:spTree>
    <p:extLst>
      <p:ext uri="{BB962C8B-B14F-4D97-AF65-F5344CB8AC3E}">
        <p14:creationId xmlns:p14="http://schemas.microsoft.com/office/powerpoint/2010/main" xmlns="" val="94664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Big bulk </a:t>
            </a:r>
            <a:r>
              <a:rPr lang="en-US" baseline="0" dirty="0" smtClean="0"/>
              <a:t>of data, </a:t>
            </a:r>
            <a:r>
              <a:rPr lang="en-US" dirty="0" smtClean="0"/>
              <a:t>Changing dynamically, traditional methods</a:t>
            </a:r>
            <a:r>
              <a:rPr lang="en-US" baseline="0" dirty="0" smtClean="0"/>
              <a:t> are </a:t>
            </a:r>
            <a:r>
              <a:rPr lang="en-US" dirty="0" smtClean="0"/>
              <a:t>not scalable</a:t>
            </a:r>
          </a:p>
          <a:p>
            <a:r>
              <a:rPr lang="en-US" dirty="0" smtClean="0"/>
              <a:t>Various types of resources need to be</a:t>
            </a:r>
            <a:r>
              <a:rPr lang="en-US" baseline="0" dirty="0" smtClean="0"/>
              <a:t> protected, such as user sessions, relationships, policies and events.</a:t>
            </a:r>
          </a:p>
          <a:p>
            <a:r>
              <a:rPr lang="en-US" baseline="0" dirty="0" smtClean="0"/>
              <a:t>Current solutions rely on an implicit relationship, ownership. Authorization is still based on U2U.</a:t>
            </a:r>
          </a:p>
          <a:p>
            <a:r>
              <a:rPr lang="en-US" baseline="0" dirty="0" smtClean="0"/>
              <a:t>Extend social graph to incorporate arbitrary activities and objects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31</a:t>
            </a:fld>
            <a:endParaRPr lang="en-US"/>
          </a:p>
        </p:txBody>
      </p:sp>
    </p:spTree>
    <p:extLst>
      <p:ext uri="{BB962C8B-B14F-4D97-AF65-F5344CB8AC3E}">
        <p14:creationId xmlns:p14="http://schemas.microsoft.com/office/powerpoint/2010/main" xmlns="" val="423412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Not realistic</a:t>
            </a:r>
            <a:r>
              <a:rPr lang="en-US" baseline="0" dirty="0" smtClean="0"/>
              <a:t> to fight against the business model of OSN systems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32</a:t>
            </a:fld>
            <a:endParaRPr lang="en-US"/>
          </a:p>
        </p:txBody>
      </p:sp>
    </p:spTree>
    <p:extLst>
      <p:ext uri="{BB962C8B-B14F-4D97-AF65-F5344CB8AC3E}">
        <p14:creationId xmlns:p14="http://schemas.microsoft.com/office/powerpoint/2010/main" xmlns="" val="406577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Relationship is not mutual any more. We consider incoming relationships, so granting access to users who consider him as a</a:t>
            </a:r>
            <a:r>
              <a:rPr lang="en-US" baseline="0" dirty="0" smtClean="0"/>
              <a:t> friend is plausible (inverse relationship)</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34</a:t>
            </a:fld>
            <a:endParaRPr lang="en-US"/>
          </a:p>
        </p:txBody>
      </p:sp>
    </p:spTree>
    <p:extLst>
      <p:ext uri="{BB962C8B-B14F-4D97-AF65-F5344CB8AC3E}">
        <p14:creationId xmlns:p14="http://schemas.microsoft.com/office/powerpoint/2010/main" xmlns="" val="139038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summarize four essential characteristics that need to be supported in access control solutions for</a:t>
            </a:r>
            <a:r>
              <a:rPr lang="en-US" baseline="0" dirty="0" smtClean="0"/>
              <a:t> OSN systems.</a:t>
            </a:r>
            <a:endParaRPr lang="en-US" dirty="0"/>
          </a:p>
        </p:txBody>
      </p:sp>
      <p:sp>
        <p:nvSpPr>
          <p:cNvPr id="4" name="灯片编号占位符 3"/>
          <p:cNvSpPr>
            <a:spLocks noGrp="1"/>
          </p:cNvSpPr>
          <p:nvPr>
            <p:ph type="sldNum" sz="quarter" idx="10"/>
          </p:nvPr>
        </p:nvSpPr>
        <p:spPr/>
        <p:txBody>
          <a:bodyPr/>
          <a:lstStyle/>
          <a:p>
            <a:fld id="{9A5BCF7D-D9B6-BF49-BDF0-D03ECB54F586}" type="slidenum">
              <a:rPr lang="en-US" smtClean="0"/>
              <a:pPr/>
              <a:t>35</a:t>
            </a:fld>
            <a:endParaRPr lang="en-US"/>
          </a:p>
        </p:txBody>
      </p:sp>
    </p:spTree>
    <p:extLst>
      <p:ext uri="{BB962C8B-B14F-4D97-AF65-F5344CB8AC3E}">
        <p14:creationId xmlns:p14="http://schemas.microsoft.com/office/powerpoint/2010/main" xmlns="" val="311055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to plaintext</a:t>
            </a:r>
            <a:endParaRPr lang="en-US" dirty="0"/>
          </a:p>
        </p:txBody>
      </p:sp>
      <p:sp>
        <p:nvSpPr>
          <p:cNvPr id="4" name="Slide Number Placeholder 3"/>
          <p:cNvSpPr>
            <a:spLocks noGrp="1"/>
          </p:cNvSpPr>
          <p:nvPr>
            <p:ph type="sldNum" sz="quarter" idx="10"/>
          </p:nvPr>
        </p:nvSpPr>
        <p:spPr/>
        <p:txBody>
          <a:bodyPr/>
          <a:lstStyle/>
          <a:p>
            <a:fld id="{9A5BCF7D-D9B6-BF49-BDF0-D03ECB54F586}" type="slidenum">
              <a:rPr lang="en-US" smtClean="0"/>
              <a:pPr/>
              <a:t>40</a:t>
            </a:fld>
            <a:endParaRPr lang="en-US"/>
          </a:p>
        </p:txBody>
      </p:sp>
    </p:spTree>
    <p:extLst>
      <p:ext uri="{BB962C8B-B14F-4D97-AF65-F5344CB8AC3E}">
        <p14:creationId xmlns:p14="http://schemas.microsoft.com/office/powerpoint/2010/main" xmlns="" val="3687280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pic>
        <p:nvPicPr>
          <p:cNvPr id="8" name="Picture 7" descr="UTSAVectorBlue.jpg"/>
          <p:cNvPicPr>
            <a:picLocks noChangeAspect="1"/>
          </p:cNvPicPr>
          <p:nvPr/>
        </p:nvPicPr>
        <p:blipFill>
          <a:blip r:embed="rId2"/>
          <a:srcRect/>
          <a:stretch>
            <a:fillRect/>
          </a:stretch>
        </p:blipFill>
        <p:spPr bwMode="auto">
          <a:xfrm>
            <a:off x="7300913" y="914400"/>
            <a:ext cx="1385887" cy="457200"/>
          </a:xfrm>
          <a:prstGeom prst="rect">
            <a:avLst/>
          </a:prstGeom>
          <a:noFill/>
          <a:ln w="9525">
            <a:noFill/>
            <a:miter lim="800000"/>
            <a:headEnd/>
            <a:tailEnd/>
          </a:ln>
        </p:spPr>
      </p:pic>
      <p:sp>
        <p:nvSpPr>
          <p:cNvPr id="9" name="Line 8"/>
          <p:cNvSpPr>
            <a:spLocks noChangeShapeType="1"/>
          </p:cNvSpPr>
          <p:nvPr/>
        </p:nvSpPr>
        <p:spPr bwMode="auto">
          <a:xfrm>
            <a:off x="1943100" y="1389063"/>
            <a:ext cx="5257800" cy="1587"/>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sp>
        <p:nvSpPr>
          <p:cNvPr id="10" name="Line 9"/>
          <p:cNvSpPr>
            <a:spLocks noChangeShapeType="1"/>
          </p:cNvSpPr>
          <p:nvPr/>
        </p:nvSpPr>
        <p:spPr bwMode="auto">
          <a:xfrm>
            <a:off x="449263" y="6107113"/>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pic>
        <p:nvPicPr>
          <p:cNvPr id="11" name="Picture 13" descr="ICS_Medium.png"/>
          <p:cNvPicPr>
            <a:picLocks noChangeAspect="1"/>
          </p:cNvPicPr>
          <p:nvPr userDrawn="1"/>
        </p:nvPicPr>
        <p:blipFill>
          <a:blip r:embed="rId3"/>
          <a:srcRect/>
          <a:stretch>
            <a:fillRect/>
          </a:stretch>
        </p:blipFill>
        <p:spPr bwMode="auto">
          <a:xfrm>
            <a:off x="463550" y="681435"/>
            <a:ext cx="1479550" cy="9191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	9/21/10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E2565ACD-144F-334D-837A-2EC7981FDADF}" type="slidenum">
              <a:rPr lang="en-US" smtClean="0"/>
              <a:pPr/>
              <a:t>‹#›</a:t>
            </a:fld>
            <a:endParaRPr lang="en-US"/>
          </a:p>
        </p:txBody>
      </p:sp>
      <p:pic>
        <p:nvPicPr>
          <p:cNvPr id="8" name="Picture 7" descr="UTSAVectorBlue.jpg"/>
          <p:cNvPicPr>
            <a:picLocks noChangeAspect="1"/>
          </p:cNvPicPr>
          <p:nvPr/>
        </p:nvPicPr>
        <p:blipFill>
          <a:blip r:embed="rId2"/>
          <a:srcRect/>
          <a:stretch>
            <a:fillRect/>
          </a:stretch>
        </p:blipFill>
        <p:spPr bwMode="auto">
          <a:xfrm>
            <a:off x="7984790" y="6240554"/>
            <a:ext cx="702010" cy="231591"/>
          </a:xfrm>
          <a:prstGeom prst="rect">
            <a:avLst/>
          </a:prstGeom>
          <a:noFill/>
          <a:ln w="9525">
            <a:noFill/>
            <a:miter lim="800000"/>
            <a:headEnd/>
            <a:tailEnd/>
          </a:ln>
        </p:spPr>
      </p:pic>
      <p:sp>
        <p:nvSpPr>
          <p:cNvPr id="9" name="Line 8"/>
          <p:cNvSpPr>
            <a:spLocks noChangeShapeType="1"/>
          </p:cNvSpPr>
          <p:nvPr/>
        </p:nvSpPr>
        <p:spPr bwMode="auto">
          <a:xfrm>
            <a:off x="449263" y="1390650"/>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sp>
        <p:nvSpPr>
          <p:cNvPr id="10" name="Line 9"/>
          <p:cNvSpPr>
            <a:spLocks noChangeShapeType="1"/>
          </p:cNvSpPr>
          <p:nvPr/>
        </p:nvSpPr>
        <p:spPr bwMode="auto">
          <a:xfrm>
            <a:off x="449263" y="6126163"/>
            <a:ext cx="8237537" cy="0"/>
          </a:xfrm>
          <a:prstGeom prst="line">
            <a:avLst/>
          </a:prstGeom>
          <a:noFill/>
          <a:ln w="54720">
            <a:solidFill>
              <a:srgbClr val="FF950E"/>
            </a:solidFill>
            <a:round/>
            <a:headEnd/>
            <a:tailEnd/>
          </a:ln>
          <a:effectLst/>
        </p:spPr>
        <p:txBody>
          <a:bodyPr/>
          <a:lstStyle/>
          <a:p>
            <a:pPr>
              <a:defRPr/>
            </a:pPr>
            <a:endParaRPr lang="en-US" dirty="0">
              <a:ea typeface="+mn-ea"/>
              <a:cs typeface="+mn-cs"/>
            </a:endParaRPr>
          </a:p>
        </p:txBody>
      </p:sp>
      <p:pic>
        <p:nvPicPr>
          <p:cNvPr id="11" name="Picture 13" descr="ICS_Medium.png"/>
          <p:cNvPicPr>
            <a:picLocks noChangeAspect="1"/>
          </p:cNvPicPr>
          <p:nvPr userDrawn="1"/>
        </p:nvPicPr>
        <p:blipFill>
          <a:blip r:embed="rId3"/>
          <a:srcRect/>
          <a:stretch>
            <a:fillRect/>
          </a:stretch>
        </p:blipFill>
        <p:spPr bwMode="auto">
          <a:xfrm>
            <a:off x="449263" y="6183557"/>
            <a:ext cx="556280" cy="34558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9/21/10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9/21/10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9/21/10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9/21/10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5ACD-144F-334D-837A-2EC7981FDA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9/21/10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65ACD-144F-334D-837A-2EC7981FDA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cheng@cs.uts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4248"/>
            <a:ext cx="7772400" cy="1470025"/>
          </a:xfrm>
        </p:spPr>
        <p:txBody>
          <a:bodyPr>
            <a:normAutofit/>
          </a:bodyPr>
          <a:lstStyle/>
          <a:p>
            <a:r>
              <a:rPr lang="en-US" altLang="zh-CN" sz="3600" dirty="0" smtClean="0"/>
              <a:t>Access Control &amp; Privacy Preservation in Online Social Networks</a:t>
            </a:r>
            <a:endParaRPr lang="en-US" sz="3600" dirty="0"/>
          </a:p>
        </p:txBody>
      </p:sp>
      <p:sp>
        <p:nvSpPr>
          <p:cNvPr id="3" name="Subtitle 2"/>
          <p:cNvSpPr>
            <a:spLocks noGrp="1"/>
          </p:cNvSpPr>
          <p:nvPr>
            <p:ph type="subTitle" idx="1"/>
          </p:nvPr>
        </p:nvSpPr>
        <p:spPr>
          <a:xfrm>
            <a:off x="1371600" y="3593592"/>
            <a:ext cx="6400800" cy="2464308"/>
          </a:xfrm>
        </p:spPr>
        <p:txBody>
          <a:bodyPr>
            <a:normAutofit fontScale="77500" lnSpcReduction="20000"/>
          </a:bodyPr>
          <a:lstStyle/>
          <a:p>
            <a:r>
              <a:rPr lang="en-US" sz="2400" dirty="0" smtClean="0"/>
              <a:t>Feb. 22, 2013</a:t>
            </a:r>
          </a:p>
          <a:p>
            <a:r>
              <a:rPr lang="en-US" sz="2400" dirty="0" smtClean="0"/>
              <a:t>CS6393 Lecture 6</a:t>
            </a:r>
          </a:p>
          <a:p>
            <a:endParaRPr lang="en-US" sz="2400" dirty="0" smtClean="0"/>
          </a:p>
          <a:p>
            <a:r>
              <a:rPr lang="en-US" sz="2400" dirty="0" smtClean="0"/>
              <a:t>Yuan Cheng</a:t>
            </a:r>
          </a:p>
          <a:p>
            <a:r>
              <a:rPr lang="en-US" sz="2400" dirty="0" smtClean="0"/>
              <a:t>Institute for Cyber Security</a:t>
            </a:r>
          </a:p>
          <a:p>
            <a:r>
              <a:rPr lang="en-US" sz="2400" dirty="0" smtClean="0"/>
              <a:t>University of Texas at San Antonio</a:t>
            </a:r>
          </a:p>
          <a:p>
            <a:r>
              <a:rPr lang="en-US" sz="2400" dirty="0" smtClean="0">
                <a:hlinkClick r:id="rId3"/>
              </a:rPr>
              <a:t>ycheng@cs.utsa.edu</a:t>
            </a:r>
            <a:endParaRPr lang="en-US" sz="2400" dirty="0" smtClean="0"/>
          </a:p>
          <a:p>
            <a:r>
              <a:rPr lang="en-US" sz="2400" dirty="0" smtClean="0"/>
              <a:t>http://www.my.cs.utsa.edu/~ycheng</a:t>
            </a:r>
          </a:p>
        </p:txBody>
      </p:sp>
      <p:sp>
        <p:nvSpPr>
          <p:cNvPr id="4" name="Slide Number Placeholder 3"/>
          <p:cNvSpPr>
            <a:spLocks noGrp="1"/>
          </p:cNvSpPr>
          <p:nvPr>
            <p:ph type="sldNum" sz="quarter" idx="12"/>
          </p:nvPr>
        </p:nvSpPr>
        <p:spPr/>
        <p:txBody>
          <a:bodyPr/>
          <a:lstStyle/>
          <a:p>
            <a:fld id="{E2565ACD-144F-334D-837A-2EC7981FDADF}" type="slidenum">
              <a:rPr lang="en-US" smtClean="0"/>
              <a:pPr/>
              <a:t>1</a:t>
            </a:fld>
            <a:endParaRPr lang="en-US" dirty="0"/>
          </a:p>
        </p:txBody>
      </p:sp>
      <p:sp>
        <p:nvSpPr>
          <p:cNvPr id="5" name="Rectangle 4"/>
          <p:cNvSpPr/>
          <p:nvPr/>
        </p:nvSpPr>
        <p:spPr>
          <a:xfrm>
            <a:off x="2625418" y="966145"/>
            <a:ext cx="3610934" cy="461665"/>
          </a:xfrm>
          <a:prstGeom prst="rect">
            <a:avLst/>
          </a:prstGeom>
        </p:spPr>
        <p:txBody>
          <a:bodyPr wrap="none">
            <a:spAutoFit/>
          </a:bodyPr>
          <a:lstStyle/>
          <a:p>
            <a:pPr algn="ctr" eaLnBrk="0" hangingPunct="0">
              <a:buClr>
                <a:srgbClr val="000000"/>
              </a:buClr>
              <a:buSzPct val="45000"/>
              <a:buFont typeface="Wingdings" charset="2"/>
              <a:buNone/>
            </a:pPr>
            <a:r>
              <a:rPr lang="en-US" sz="2400" b="1" dirty="0" smtClean="0">
                <a:solidFill>
                  <a:srgbClr val="131F49"/>
                </a:solidFill>
              </a:rPr>
              <a:t>Institute for Cyber Security</a:t>
            </a:r>
            <a:endParaRPr lang="en-US" sz="2400" b="1" dirty="0">
              <a:solidFill>
                <a:srgbClr val="131F49"/>
              </a:solidFill>
            </a:endParaRPr>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Introduction</a:t>
            </a:r>
            <a:r>
              <a:rPr lang="en-US" dirty="0" smtClean="0"/>
              <a:t> </a:t>
            </a:r>
          </a:p>
          <a:p>
            <a:r>
              <a:rPr lang="en-US" dirty="0" smtClean="0">
                <a:solidFill>
                  <a:schemeClr val="bg1">
                    <a:lumMod val="50000"/>
                  </a:schemeClr>
                </a:solidFill>
              </a:rPr>
              <a:t>Security &amp; Privacy Issues in OSNs</a:t>
            </a:r>
          </a:p>
          <a:p>
            <a:r>
              <a:rPr lang="en-US" dirty="0" smtClean="0"/>
              <a:t>Access Control for OSNs</a:t>
            </a:r>
          </a:p>
          <a:p>
            <a:r>
              <a:rPr lang="en-US" dirty="0" smtClean="0">
                <a:solidFill>
                  <a:schemeClr val="bg1">
                    <a:lumMod val="50000"/>
                  </a:schemeClr>
                </a:solidFill>
              </a:rPr>
              <a:t>Other Privacy Preservation Solutions</a:t>
            </a:r>
          </a:p>
        </p:txBody>
      </p:sp>
      <p:sp>
        <p:nvSpPr>
          <p:cNvPr id="4" name="Slide Number Placeholder 3"/>
          <p:cNvSpPr>
            <a:spLocks noGrp="1"/>
          </p:cNvSpPr>
          <p:nvPr>
            <p:ph type="sldNum" sz="quarter" idx="12"/>
          </p:nvPr>
        </p:nvSpPr>
        <p:spPr/>
        <p:txBody>
          <a:bodyPr/>
          <a:lstStyle/>
          <a:p>
            <a:fld id="{E2565ACD-144F-334D-837A-2EC7981FDADF}" type="slidenum">
              <a:rPr lang="en-US" smtClean="0"/>
              <a:pPr/>
              <a:t>10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732861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Control on Social Interactions</a:t>
            </a:r>
          </a:p>
        </p:txBody>
      </p:sp>
      <p:sp>
        <p:nvSpPr>
          <p:cNvPr id="3" name="内容占位符 2"/>
          <p:cNvSpPr>
            <a:spLocks noGrp="1"/>
          </p:cNvSpPr>
          <p:nvPr>
            <p:ph idx="1"/>
          </p:nvPr>
        </p:nvSpPr>
        <p:spPr/>
        <p:txBody>
          <a:bodyPr>
            <a:normAutofit fontScale="77500" lnSpcReduction="20000"/>
          </a:bodyPr>
          <a:lstStyle/>
          <a:p>
            <a:r>
              <a:rPr lang="en-US" dirty="0"/>
              <a:t>A user wants </a:t>
            </a:r>
            <a:r>
              <a:rPr lang="en-US" dirty="0">
                <a:solidFill>
                  <a:srgbClr val="FF0000"/>
                </a:solidFill>
              </a:rPr>
              <a:t>to control other users’ access to her own shared information</a:t>
            </a:r>
          </a:p>
          <a:p>
            <a:pPr lvl="1"/>
            <a:r>
              <a:rPr lang="en-US" dirty="0">
                <a:solidFill>
                  <a:schemeClr val="tx2"/>
                </a:solidFill>
              </a:rPr>
              <a:t>Only friends can read my post </a:t>
            </a:r>
          </a:p>
          <a:p>
            <a:r>
              <a:rPr lang="en-US" dirty="0"/>
              <a:t>A user wants </a:t>
            </a:r>
            <a:r>
              <a:rPr lang="en-US" dirty="0">
                <a:solidFill>
                  <a:srgbClr val="FF0000"/>
                </a:solidFill>
              </a:rPr>
              <a:t>to control other users’ activities who are related to the user</a:t>
            </a:r>
          </a:p>
          <a:p>
            <a:pPr lvl="1"/>
            <a:r>
              <a:rPr lang="en-US" dirty="0">
                <a:solidFill>
                  <a:schemeClr val="tx2"/>
                </a:solidFill>
              </a:rPr>
              <a:t>My children cannot be a friend of my co-workers</a:t>
            </a:r>
          </a:p>
          <a:p>
            <a:pPr lvl="1"/>
            <a:r>
              <a:rPr lang="en-US" dirty="0">
                <a:solidFill>
                  <a:schemeClr val="tx2"/>
                </a:solidFill>
              </a:rPr>
              <a:t>My activities should not be notified to my co-workers</a:t>
            </a:r>
          </a:p>
          <a:p>
            <a:r>
              <a:rPr lang="en-US" dirty="0"/>
              <a:t>A user wants </a:t>
            </a:r>
            <a:r>
              <a:rPr lang="en-US" dirty="0">
                <a:solidFill>
                  <a:srgbClr val="FF0000"/>
                </a:solidFill>
              </a:rPr>
              <a:t>to control her outgoing/incoming activities</a:t>
            </a:r>
          </a:p>
          <a:p>
            <a:pPr lvl="1"/>
            <a:r>
              <a:rPr lang="en-US" dirty="0">
                <a:solidFill>
                  <a:schemeClr val="tx2"/>
                </a:solidFill>
              </a:rPr>
              <a:t>No accidental access to violent contents</a:t>
            </a:r>
          </a:p>
          <a:p>
            <a:pPr lvl="1"/>
            <a:r>
              <a:rPr lang="en-US" dirty="0">
                <a:solidFill>
                  <a:schemeClr val="tx2"/>
                </a:solidFill>
              </a:rPr>
              <a:t>Do not poke me</a:t>
            </a:r>
          </a:p>
          <a:p>
            <a:r>
              <a:rPr lang="en-US" dirty="0"/>
              <a:t>A user’s activity influences access control decisions</a:t>
            </a:r>
          </a:p>
          <a:p>
            <a:pPr lvl="1"/>
            <a:r>
              <a:rPr lang="en-US" dirty="0">
                <a:solidFill>
                  <a:schemeClr val="tx2"/>
                </a:solidFill>
              </a:rPr>
              <a:t>Once Alice sends a friend request to Bob, Bob can see Alice’s profile</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23963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existing OSNs offer</a:t>
            </a:r>
            <a:endParaRPr lang="en-US" dirty="0"/>
          </a:p>
        </p:txBody>
      </p:sp>
      <p:sp>
        <p:nvSpPr>
          <p:cNvPr id="3" name="内容占位符 2"/>
          <p:cNvSpPr>
            <a:spLocks noGrp="1"/>
          </p:cNvSpPr>
          <p:nvPr>
            <p:ph idx="1"/>
          </p:nvPr>
        </p:nvSpPr>
        <p:spPr/>
        <p:txBody>
          <a:bodyPr/>
          <a:lstStyle/>
          <a:p>
            <a:r>
              <a:rPr lang="en-US" dirty="0" smtClean="0"/>
              <a:t>Many OSNs allow users to choose from a pre-defined policy vocabulary</a:t>
            </a:r>
          </a:p>
          <a:p>
            <a:pPr lvl="1"/>
            <a:r>
              <a:rPr lang="en-US" dirty="0" smtClean="0">
                <a:solidFill>
                  <a:schemeClr val="tx2"/>
                </a:solidFill>
              </a:rPr>
              <a:t>“public”, “private”, “friend”, “friend of friend”,…</a:t>
            </a:r>
          </a:p>
          <a:p>
            <a:r>
              <a:rPr lang="en-US" dirty="0" smtClean="0"/>
              <a:t>Some systems support customized relationships</a:t>
            </a:r>
          </a:p>
          <a:p>
            <a:pPr lvl="1"/>
            <a:r>
              <a:rPr lang="en-US" dirty="0" smtClean="0">
                <a:solidFill>
                  <a:schemeClr val="tx2"/>
                </a:solidFill>
              </a:rPr>
              <a:t>circle, friend list</a:t>
            </a:r>
          </a:p>
          <a:p>
            <a:r>
              <a:rPr lang="en-US" dirty="0" smtClean="0"/>
              <a:t>Either too restrictive or too loose!</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18925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Challenges of OSN Access Control</a:t>
            </a:r>
          </a:p>
        </p:txBody>
      </p:sp>
      <p:sp>
        <p:nvSpPr>
          <p:cNvPr id="3" name="内容占位符 2"/>
          <p:cNvSpPr>
            <a:spLocks noGrp="1"/>
          </p:cNvSpPr>
          <p:nvPr>
            <p:ph idx="1"/>
          </p:nvPr>
        </p:nvSpPr>
        <p:spPr/>
        <p:txBody>
          <a:bodyPr>
            <a:normAutofit lnSpcReduction="10000"/>
          </a:bodyPr>
          <a:lstStyle/>
          <a:p>
            <a:r>
              <a:rPr lang="en-US" dirty="0"/>
              <a:t>Lack of a Central Administrator</a:t>
            </a:r>
          </a:p>
          <a:p>
            <a:pPr lvl="1"/>
            <a:r>
              <a:rPr lang="en-US" dirty="0">
                <a:solidFill>
                  <a:schemeClr val="tx2"/>
                </a:solidFill>
              </a:rPr>
              <a:t>Traditional access control mechanisms, such as RBAC, requires an administrator to manage access control</a:t>
            </a:r>
          </a:p>
          <a:p>
            <a:pPr lvl="1"/>
            <a:r>
              <a:rPr lang="en-US" dirty="0">
                <a:solidFill>
                  <a:schemeClr val="tx2"/>
                </a:solidFill>
              </a:rPr>
              <a:t>No such administrator exists in OSNs</a:t>
            </a:r>
          </a:p>
          <a:p>
            <a:r>
              <a:rPr lang="en-US" dirty="0"/>
              <a:t>Dynamic Changing Environment</a:t>
            </a:r>
          </a:p>
          <a:p>
            <a:pPr lvl="1"/>
            <a:r>
              <a:rPr lang="en-US" dirty="0">
                <a:solidFill>
                  <a:schemeClr val="tx2"/>
                </a:solidFill>
              </a:rPr>
              <a:t>Frequent content updates and volatile nature of relationships</a:t>
            </a:r>
          </a:p>
          <a:p>
            <a:pPr lvl="1"/>
            <a:r>
              <a:rPr lang="en-US" dirty="0">
                <a:solidFill>
                  <a:schemeClr val="tx2"/>
                </a:solidFill>
              </a:rPr>
              <a:t>Identity and attribute-based access control are not scalable for OSNs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82756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Relationship-based Access Control</a:t>
            </a:r>
            <a:endParaRPr lang="en-US" dirty="0"/>
          </a:p>
        </p:txBody>
      </p:sp>
      <p:sp>
        <p:nvSpPr>
          <p:cNvPr id="3" name="内容占位符 2"/>
          <p:cNvSpPr>
            <a:spLocks noGrp="1"/>
          </p:cNvSpPr>
          <p:nvPr>
            <p:ph idx="1"/>
          </p:nvPr>
        </p:nvSpPr>
        <p:spPr/>
        <p:txBody>
          <a:bodyPr/>
          <a:lstStyle/>
          <a:p>
            <a:r>
              <a:rPr lang="en-US" sz="2800" dirty="0" smtClean="0"/>
              <a:t>Users in OSNs are connected by social relationships (</a:t>
            </a:r>
            <a:r>
              <a:rPr lang="en-US" sz="2800" dirty="0" smtClean="0">
                <a:solidFill>
                  <a:srgbClr val="FF0000"/>
                </a:solidFill>
              </a:rPr>
              <a:t>user-to-user relationships</a:t>
            </a:r>
            <a:r>
              <a:rPr lang="en-US" sz="2800" dirty="0" smtClean="0"/>
              <a:t>)</a:t>
            </a:r>
          </a:p>
          <a:p>
            <a:r>
              <a:rPr lang="en-US" sz="2800" dirty="0" smtClean="0"/>
              <a:t>Owner of the resource can control its release based on such relationships between the access requester and the owner</a:t>
            </a:r>
            <a:endParaRPr lang="en-US" sz="2800" dirty="0"/>
          </a:p>
        </p:txBody>
      </p:sp>
      <p:sp>
        <p:nvSpPr>
          <p:cNvPr id="4" name="灯片编号占位符 3"/>
          <p:cNvSpPr>
            <a:spLocks noGrp="1"/>
          </p:cNvSpPr>
          <p:nvPr>
            <p:ph type="sldNum" sz="quarter" idx="12"/>
          </p:nvPr>
        </p:nvSpPr>
        <p:spPr/>
        <p:txBody>
          <a:bodyPr/>
          <a:lstStyle/>
          <a:p>
            <a:fld id="{E2565ACD-144F-334D-837A-2EC7981FDADF}" type="slidenum">
              <a:rPr lang="en-US" smtClean="0"/>
              <a:pPr/>
              <a:t>14</a:t>
            </a:fld>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26010" y="3571101"/>
            <a:ext cx="3306119" cy="2479590"/>
          </a:xfrm>
          <a:prstGeom prst="rect">
            <a:avLst/>
          </a:prstGeom>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590608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Related Works</a:t>
            </a:r>
            <a:endParaRPr lang="en-US" dirty="0"/>
          </a:p>
        </p:txBody>
      </p:sp>
      <p:sp>
        <p:nvSpPr>
          <p:cNvPr id="3" name="内容占位符 2"/>
          <p:cNvSpPr>
            <a:spLocks noGrp="1"/>
          </p:cNvSpPr>
          <p:nvPr>
            <p:ph idx="1"/>
          </p:nvPr>
        </p:nvSpPr>
        <p:spPr/>
        <p:txBody>
          <a:bodyPr/>
          <a:lstStyle/>
          <a:p>
            <a:r>
              <a:rPr lang="en-US" dirty="0" smtClean="0"/>
              <a:t>Fong et al. [</a:t>
            </a:r>
            <a:r>
              <a:rPr lang="en-US" i="1" dirty="0" smtClean="0"/>
              <a:t>ESORICS 09</a:t>
            </a:r>
            <a:r>
              <a:rPr lang="en-US" dirty="0" smtClean="0"/>
              <a:t>]</a:t>
            </a:r>
          </a:p>
          <a:p>
            <a:r>
              <a:rPr lang="en-US" dirty="0" smtClean="0"/>
              <a:t>Fong et al. [</a:t>
            </a:r>
            <a:r>
              <a:rPr lang="en-US" i="1" dirty="0" smtClean="0"/>
              <a:t>CODASPY 11</a:t>
            </a:r>
            <a:r>
              <a:rPr lang="en-US" dirty="0" smtClean="0"/>
              <a:t>]</a:t>
            </a:r>
          </a:p>
          <a:p>
            <a:r>
              <a:rPr lang="en-US" dirty="0" err="1" smtClean="0"/>
              <a:t>Carminati</a:t>
            </a:r>
            <a:r>
              <a:rPr lang="en-US" dirty="0" smtClean="0"/>
              <a:t> et al. [</a:t>
            </a:r>
            <a:r>
              <a:rPr lang="en-US" i="1" dirty="0" smtClean="0"/>
              <a:t>ACM TISS 08</a:t>
            </a:r>
            <a:r>
              <a:rPr lang="en-US" dirty="0" smtClean="0"/>
              <a:t>]</a:t>
            </a:r>
          </a:p>
          <a:p>
            <a:r>
              <a:rPr lang="en-US" dirty="0" err="1" smtClean="0"/>
              <a:t>Carminati</a:t>
            </a:r>
            <a:r>
              <a:rPr lang="en-US" dirty="0" smtClean="0"/>
              <a:t> et al. [</a:t>
            </a:r>
            <a:r>
              <a:rPr lang="en-US" i="1" dirty="0" smtClean="0"/>
              <a:t>SACMAT 09</a:t>
            </a:r>
            <a:r>
              <a:rPr lang="en-US" dirty="0" smtClean="0"/>
              <a:t>]</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01708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Fong et al. 11</a:t>
            </a:r>
            <a:endParaRPr lang="en-US" dirty="0"/>
          </a:p>
        </p:txBody>
      </p:sp>
      <p:sp>
        <p:nvSpPr>
          <p:cNvPr id="3" name="内容占位符 2"/>
          <p:cNvSpPr>
            <a:spLocks noGrp="1"/>
          </p:cNvSpPr>
          <p:nvPr>
            <p:ph idx="1"/>
          </p:nvPr>
        </p:nvSpPr>
        <p:spPr/>
        <p:txBody>
          <a:bodyPr>
            <a:normAutofit fontScale="92500" lnSpcReduction="10000"/>
          </a:bodyPr>
          <a:lstStyle/>
          <a:p>
            <a:r>
              <a:rPr lang="en-US" dirty="0"/>
              <a:t>Relationship-Based Access Control: Protection Model and Policy </a:t>
            </a:r>
            <a:r>
              <a:rPr lang="en-US" dirty="0" smtClean="0"/>
              <a:t>Language</a:t>
            </a:r>
          </a:p>
          <a:p>
            <a:r>
              <a:rPr lang="en-US" dirty="0" smtClean="0"/>
              <a:t>Features:</a:t>
            </a:r>
          </a:p>
          <a:p>
            <a:pPr lvl="1"/>
            <a:r>
              <a:rPr lang="en-US" dirty="0">
                <a:solidFill>
                  <a:schemeClr val="tx2"/>
                </a:solidFill>
              </a:rPr>
              <a:t>Poly-relational, in the sense that it tracks not only whether a relationship exists, but also the type of that relationship</a:t>
            </a:r>
          </a:p>
          <a:p>
            <a:pPr lvl="1"/>
            <a:r>
              <a:rPr lang="en-US" dirty="0">
                <a:solidFill>
                  <a:schemeClr val="tx2"/>
                </a:solidFill>
              </a:rPr>
              <a:t>Authorization decision is solely based on the relationship between owner and </a:t>
            </a:r>
            <a:r>
              <a:rPr lang="en-US" dirty="0" err="1">
                <a:solidFill>
                  <a:schemeClr val="tx2"/>
                </a:solidFill>
              </a:rPr>
              <a:t>accessor</a:t>
            </a:r>
            <a:endParaRPr lang="en-US" dirty="0">
              <a:solidFill>
                <a:schemeClr val="tx2"/>
              </a:solidFill>
            </a:endParaRPr>
          </a:p>
          <a:p>
            <a:pPr lvl="1"/>
            <a:r>
              <a:rPr lang="en-US" dirty="0">
                <a:solidFill>
                  <a:schemeClr val="tx2"/>
                </a:solidFill>
              </a:rPr>
              <a:t>A tree-shaped hierarchy of Access Contexts, which supports the scoping of the effectiveness of relationships</a:t>
            </a:r>
          </a:p>
          <a:p>
            <a:endParaRPr lang="en-US" dirty="0" smtClean="0"/>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16</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86362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Fong 11: Policy Examples</a:t>
            </a:r>
            <a:endParaRPr lang="en-US" dirty="0"/>
          </a:p>
        </p:txBody>
      </p:sp>
      <p:sp>
        <p:nvSpPr>
          <p:cNvPr id="3" name="内容占位符 2"/>
          <p:cNvSpPr>
            <a:spLocks noGrp="1"/>
          </p:cNvSpPr>
          <p:nvPr>
            <p:ph idx="1"/>
          </p:nvPr>
        </p:nvSpPr>
        <p:spPr/>
        <p:txBody>
          <a:bodyPr>
            <a:normAutofit lnSpcReduction="10000"/>
          </a:bodyPr>
          <a:lstStyle/>
          <a:p>
            <a:r>
              <a:rPr lang="en-US" dirty="0"/>
              <a:t>Grant access to the owner’s spouse</a:t>
            </a:r>
          </a:p>
          <a:p>
            <a:pPr lvl="1"/>
            <a:r>
              <a:rPr lang="en-US" dirty="0">
                <a:solidFill>
                  <a:schemeClr val="tx2"/>
                </a:solidFill>
              </a:rPr>
              <a:t>&lt;spouse&gt; a</a:t>
            </a:r>
          </a:p>
          <a:p>
            <a:r>
              <a:rPr lang="en-US" dirty="0"/>
              <a:t>Grant access to the owner’s child</a:t>
            </a:r>
          </a:p>
          <a:p>
            <a:pPr lvl="1"/>
            <a:r>
              <a:rPr lang="en-US" dirty="0">
                <a:solidFill>
                  <a:schemeClr val="tx2"/>
                </a:solidFill>
              </a:rPr>
              <a:t>&lt;-parent&gt; a</a:t>
            </a:r>
          </a:p>
          <a:p>
            <a:r>
              <a:rPr lang="en-US" dirty="0"/>
              <a:t>Grant access to grand parents</a:t>
            </a:r>
          </a:p>
          <a:p>
            <a:pPr lvl="1"/>
            <a:r>
              <a:rPr lang="en-US" dirty="0">
                <a:solidFill>
                  <a:schemeClr val="tx2"/>
                </a:solidFill>
              </a:rPr>
              <a:t>&lt;parent&gt;&lt;parent&gt; a</a:t>
            </a:r>
          </a:p>
          <a:p>
            <a:r>
              <a:rPr lang="en-US" dirty="0"/>
              <a:t>Grant access to parents, aunts and uncles</a:t>
            </a:r>
          </a:p>
          <a:p>
            <a:pPr lvl="1"/>
            <a:r>
              <a:rPr lang="en-US" dirty="0">
                <a:solidFill>
                  <a:schemeClr val="tx2"/>
                </a:solidFill>
              </a:rPr>
              <a:t>&lt;parent&gt; a ∨ &lt;parent&gt;&lt;sibling&gt; a ∨ &lt;parent&gt;&lt;sibling&gt;&lt;spouse&gt; a</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616542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Fong 11: Policy Examples (cont.)</a:t>
            </a:r>
            <a:endParaRPr lang="en-US" dirty="0"/>
          </a:p>
        </p:txBody>
      </p:sp>
      <p:sp>
        <p:nvSpPr>
          <p:cNvPr id="3" name="内容占位符 2"/>
          <p:cNvSpPr>
            <a:spLocks noGrp="1"/>
          </p:cNvSpPr>
          <p:nvPr>
            <p:ph idx="1"/>
          </p:nvPr>
        </p:nvSpPr>
        <p:spPr/>
        <p:txBody>
          <a:bodyPr>
            <a:normAutofit fontScale="92500" lnSpcReduction="20000"/>
          </a:bodyPr>
          <a:lstStyle/>
          <a:p>
            <a:r>
              <a:rPr lang="en-US" dirty="0"/>
              <a:t>Grant access unless the </a:t>
            </a:r>
            <a:r>
              <a:rPr lang="en-US" dirty="0" err="1"/>
              <a:t>accessor</a:t>
            </a:r>
            <a:r>
              <a:rPr lang="en-US" dirty="0"/>
              <a:t> is a parent of the owner</a:t>
            </a:r>
          </a:p>
          <a:p>
            <a:pPr lvl="1"/>
            <a:r>
              <a:rPr lang="en-US" dirty="0">
                <a:solidFill>
                  <a:schemeClr val="tx2"/>
                </a:solidFill>
              </a:rPr>
              <a:t>¬&lt;parent&gt; a </a:t>
            </a:r>
          </a:p>
          <a:p>
            <a:r>
              <a:rPr lang="en-US" dirty="0"/>
              <a:t>Grant access to a sibling who is not married</a:t>
            </a:r>
          </a:p>
          <a:p>
            <a:pPr lvl="1"/>
            <a:r>
              <a:rPr lang="en-US" dirty="0">
                <a:solidFill>
                  <a:schemeClr val="tx2"/>
                </a:solidFill>
              </a:rPr>
              <a:t>&lt;sibling&gt;(a ∧ [spouse] ⊥)</a:t>
            </a:r>
          </a:p>
          <a:p>
            <a:r>
              <a:rPr lang="en-US" dirty="0"/>
              <a:t>Grant access to a married sibling</a:t>
            </a:r>
          </a:p>
          <a:p>
            <a:pPr lvl="1"/>
            <a:r>
              <a:rPr lang="en-US" dirty="0">
                <a:solidFill>
                  <a:schemeClr val="tx2"/>
                </a:solidFill>
              </a:rPr>
              <a:t>&lt;sibling&gt;(a ∧ [spouse] ⊤)</a:t>
            </a:r>
          </a:p>
          <a:p>
            <a:r>
              <a:rPr lang="en-US" dirty="0"/>
              <a:t>Grant access if </a:t>
            </a:r>
            <a:r>
              <a:rPr lang="en-US" dirty="0" err="1"/>
              <a:t>accessor</a:t>
            </a:r>
            <a:r>
              <a:rPr lang="en-US" dirty="0"/>
              <a:t> is the only child of the owner</a:t>
            </a:r>
          </a:p>
          <a:p>
            <a:pPr lvl="1"/>
            <a:r>
              <a:rPr lang="en-US" dirty="0">
                <a:solidFill>
                  <a:schemeClr val="tx2"/>
                </a:solidFill>
              </a:rPr>
              <a:t>&lt;-parent&gt; a ∧ [-parent] a </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18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816248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Carminati</a:t>
            </a:r>
            <a:r>
              <a:rPr lang="en-US" dirty="0" smtClean="0"/>
              <a:t> et al. 08</a:t>
            </a:r>
            <a:endParaRPr lang="en-US" dirty="0"/>
          </a:p>
        </p:txBody>
      </p:sp>
      <p:sp>
        <p:nvSpPr>
          <p:cNvPr id="3" name="内容占位符 2"/>
          <p:cNvSpPr>
            <a:spLocks noGrp="1"/>
          </p:cNvSpPr>
          <p:nvPr>
            <p:ph idx="1"/>
          </p:nvPr>
        </p:nvSpPr>
        <p:spPr/>
        <p:txBody>
          <a:bodyPr>
            <a:normAutofit/>
          </a:bodyPr>
          <a:lstStyle/>
          <a:p>
            <a:r>
              <a:rPr lang="en-US" dirty="0" smtClean="0"/>
              <a:t>Features</a:t>
            </a:r>
          </a:p>
          <a:p>
            <a:pPr lvl="1"/>
            <a:r>
              <a:rPr lang="en-US" dirty="0">
                <a:solidFill>
                  <a:schemeClr val="tx2"/>
                </a:solidFill>
              </a:rPr>
              <a:t>Discretionary</a:t>
            </a:r>
          </a:p>
          <a:p>
            <a:pPr lvl="1"/>
            <a:r>
              <a:rPr lang="en-US" dirty="0">
                <a:solidFill>
                  <a:schemeClr val="tx2"/>
                </a:solidFill>
              </a:rPr>
              <a:t>Rule-based</a:t>
            </a:r>
          </a:p>
          <a:p>
            <a:pPr lvl="1"/>
            <a:r>
              <a:rPr lang="en-US" dirty="0">
                <a:solidFill>
                  <a:schemeClr val="tx2"/>
                </a:solidFill>
              </a:rPr>
              <a:t>Semi-decentralized</a:t>
            </a:r>
          </a:p>
          <a:p>
            <a:r>
              <a:rPr lang="en-US" dirty="0" smtClean="0"/>
              <a:t>Policies are specified in terms of:</a:t>
            </a:r>
            <a:endParaRPr lang="en-US" dirty="0"/>
          </a:p>
          <a:p>
            <a:pPr lvl="1"/>
            <a:r>
              <a:rPr lang="en-US" dirty="0">
                <a:solidFill>
                  <a:schemeClr val="tx2"/>
                </a:solidFill>
              </a:rPr>
              <a:t>Relationship Types</a:t>
            </a:r>
          </a:p>
          <a:p>
            <a:pPr lvl="1"/>
            <a:r>
              <a:rPr lang="en-US" dirty="0" smtClean="0">
                <a:solidFill>
                  <a:schemeClr val="tx2"/>
                </a:solidFill>
              </a:rPr>
              <a:t>Depth (Maximum length of the path)</a:t>
            </a:r>
            <a:endParaRPr lang="en-US" dirty="0">
              <a:solidFill>
                <a:schemeClr val="tx2"/>
              </a:solidFill>
            </a:endParaRPr>
          </a:p>
          <a:p>
            <a:pPr lvl="1"/>
            <a:r>
              <a:rPr lang="en-US" dirty="0">
                <a:solidFill>
                  <a:schemeClr val="tx2"/>
                </a:solidFill>
              </a:rPr>
              <a:t>Trust </a:t>
            </a:r>
            <a:r>
              <a:rPr lang="en-US" dirty="0" smtClean="0">
                <a:solidFill>
                  <a:schemeClr val="tx2"/>
                </a:solidFill>
              </a:rPr>
              <a:t>Levels (Minimum trust level)</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19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45102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 </a:t>
            </a:r>
          </a:p>
          <a:p>
            <a:r>
              <a:rPr lang="en-US" dirty="0" smtClean="0">
                <a:solidFill>
                  <a:schemeClr val="bg1">
                    <a:lumMod val="50000"/>
                  </a:schemeClr>
                </a:solidFill>
              </a:rPr>
              <a:t>Security &amp; Privacy Issues in OSNs</a:t>
            </a:r>
          </a:p>
          <a:p>
            <a:r>
              <a:rPr lang="en-US" dirty="0" smtClean="0">
                <a:solidFill>
                  <a:schemeClr val="bg1">
                    <a:lumMod val="50000"/>
                  </a:schemeClr>
                </a:solidFill>
              </a:rPr>
              <a:t>Access Control for OSNs</a:t>
            </a:r>
          </a:p>
          <a:p>
            <a:r>
              <a:rPr lang="en-US" dirty="0" smtClean="0">
                <a:solidFill>
                  <a:schemeClr val="bg1">
                    <a:lumMod val="50000"/>
                  </a:schemeClr>
                </a:solidFill>
              </a:rPr>
              <a:t>Other Privacy Preservation Solutions</a:t>
            </a:r>
          </a:p>
        </p:txBody>
      </p:sp>
      <p:sp>
        <p:nvSpPr>
          <p:cNvPr id="4" name="Slide Number Placeholder 3"/>
          <p:cNvSpPr>
            <a:spLocks noGrp="1"/>
          </p:cNvSpPr>
          <p:nvPr>
            <p:ph type="sldNum" sz="quarter" idx="12"/>
          </p:nvPr>
        </p:nvSpPr>
        <p:spPr/>
        <p:txBody>
          <a:bodyPr/>
          <a:lstStyle/>
          <a:p>
            <a:fld id="{E2565ACD-144F-334D-837A-2EC7981FDADF}" type="slidenum">
              <a:rPr lang="en-US" smtClean="0"/>
              <a:pPr/>
              <a:t>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C08: Approach</a:t>
            </a:r>
            <a:endParaRPr lang="en-US" dirty="0"/>
          </a:p>
        </p:txBody>
      </p:sp>
      <p:sp>
        <p:nvSpPr>
          <p:cNvPr id="3" name="内容占位符 2"/>
          <p:cNvSpPr>
            <a:spLocks noGrp="1"/>
          </p:cNvSpPr>
          <p:nvPr>
            <p:ph idx="1"/>
          </p:nvPr>
        </p:nvSpPr>
        <p:spPr/>
        <p:txBody>
          <a:bodyPr>
            <a:normAutofit lnSpcReduction="10000"/>
          </a:bodyPr>
          <a:lstStyle/>
          <a:p>
            <a:r>
              <a:rPr lang="en-US" dirty="0"/>
              <a:t>Requestor must prove to the resource’s owner that he/she satisfies the requirement stated in access control policy</a:t>
            </a:r>
          </a:p>
          <a:p>
            <a:pPr lvl="1"/>
            <a:r>
              <a:rPr lang="en-US" dirty="0">
                <a:solidFill>
                  <a:schemeClr val="tx2"/>
                </a:solidFill>
              </a:rPr>
              <a:t>Requestor sends access request to resource owner</a:t>
            </a:r>
          </a:p>
          <a:p>
            <a:pPr lvl="1"/>
            <a:r>
              <a:rPr lang="en-US" dirty="0">
                <a:solidFill>
                  <a:schemeClr val="tx2"/>
                </a:solidFill>
              </a:rPr>
              <a:t>Owner replies by sending access rules</a:t>
            </a:r>
          </a:p>
          <a:p>
            <a:pPr lvl="1"/>
            <a:r>
              <a:rPr lang="en-US" dirty="0">
                <a:solidFill>
                  <a:schemeClr val="tx2"/>
                </a:solidFill>
              </a:rPr>
              <a:t>Requestor provide the owner with a proof</a:t>
            </a:r>
          </a:p>
          <a:p>
            <a:pPr lvl="1"/>
            <a:r>
              <a:rPr lang="en-US" dirty="0">
                <a:solidFill>
                  <a:schemeClr val="tx2"/>
                </a:solidFill>
              </a:rPr>
              <a:t>Owner locally verifies the proof by a </a:t>
            </a:r>
            <a:r>
              <a:rPr lang="en-US" dirty="0" err="1">
                <a:solidFill>
                  <a:schemeClr val="tx2"/>
                </a:solidFill>
              </a:rPr>
              <a:t>reasoner</a:t>
            </a:r>
            <a:endParaRPr lang="en-US" dirty="0">
              <a:solidFill>
                <a:schemeClr val="tx2"/>
              </a:solidFill>
            </a:endParaRPr>
          </a:p>
          <a:p>
            <a:pPr lvl="1"/>
            <a:r>
              <a:rPr lang="en-US" dirty="0">
                <a:solidFill>
                  <a:schemeClr val="tx2"/>
                </a:solidFill>
              </a:rPr>
              <a:t>Owner grants or rejects access.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101190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C08: Trust Representation</a:t>
            </a:r>
            <a:endParaRPr lang="en-US" dirty="0"/>
          </a:p>
        </p:txBody>
      </p:sp>
      <p:sp>
        <p:nvSpPr>
          <p:cNvPr id="3" name="内容占位符 2"/>
          <p:cNvSpPr>
            <a:spLocks noGrp="1"/>
          </p:cNvSpPr>
          <p:nvPr>
            <p:ph idx="1"/>
          </p:nvPr>
        </p:nvSpPr>
        <p:spPr/>
        <p:txBody>
          <a:bodyPr/>
          <a:lstStyle/>
          <a:p>
            <a:r>
              <a:rPr lang="en-US" dirty="0"/>
              <a:t>A trust relationship is usually modeled as a </a:t>
            </a:r>
            <a:r>
              <a:rPr lang="en-US" i="1" dirty="0"/>
              <a:t>directed</a:t>
            </a:r>
            <a:r>
              <a:rPr lang="en-US" dirty="0"/>
              <a:t> edge</a:t>
            </a:r>
          </a:p>
          <a:p>
            <a:r>
              <a:rPr lang="en-US" dirty="0"/>
              <a:t>Trust relationship is </a:t>
            </a:r>
            <a:r>
              <a:rPr lang="en-US" i="1" dirty="0"/>
              <a:t>transitive</a:t>
            </a:r>
          </a:p>
          <a:p>
            <a:pPr lvl="1"/>
            <a:r>
              <a:rPr lang="en-US" dirty="0">
                <a:solidFill>
                  <a:schemeClr val="tx2"/>
                </a:solidFill>
              </a:rPr>
              <a:t>We can use trust paths ABC to determine how much A considers C trustworthy</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015384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C08: Trust Computation</a:t>
            </a:r>
            <a:endParaRPr lang="en-US" dirty="0"/>
          </a:p>
        </p:txBody>
      </p:sp>
      <p:sp>
        <p:nvSpPr>
          <p:cNvPr id="3" name="内容占位符 2"/>
          <p:cNvSpPr>
            <a:spLocks noGrp="1"/>
          </p:cNvSpPr>
          <p:nvPr>
            <p:ph idx="1"/>
          </p:nvPr>
        </p:nvSpPr>
        <p:spPr/>
        <p:txBody>
          <a:bodyPr/>
          <a:lstStyle/>
          <a:p>
            <a:r>
              <a:rPr lang="en-US" dirty="0"/>
              <a:t>Variant of the </a:t>
            </a:r>
            <a:r>
              <a:rPr lang="en-US" dirty="0" err="1"/>
              <a:t>TidalTrust</a:t>
            </a:r>
            <a:r>
              <a:rPr lang="en-US" dirty="0"/>
              <a:t> [</a:t>
            </a:r>
            <a:r>
              <a:rPr lang="en-US" dirty="0" err="1"/>
              <a:t>Golbeck</a:t>
            </a:r>
            <a:r>
              <a:rPr lang="en-US" dirty="0"/>
              <a:t> 2005]</a:t>
            </a:r>
          </a:p>
          <a:p>
            <a:pPr lvl="1"/>
            <a:r>
              <a:rPr lang="en-US" dirty="0">
                <a:solidFill>
                  <a:schemeClr val="tx2"/>
                </a:solidFill>
              </a:rPr>
              <a:t>1: all the shortest paths are discovered</a:t>
            </a:r>
          </a:p>
          <a:p>
            <a:pPr lvl="1"/>
            <a:r>
              <a:rPr lang="en-US" dirty="0">
                <a:solidFill>
                  <a:schemeClr val="tx2"/>
                </a:solidFill>
              </a:rPr>
              <a:t>2: set a trust threshold </a:t>
            </a:r>
            <a:r>
              <a:rPr lang="en-US" dirty="0" err="1">
                <a:solidFill>
                  <a:schemeClr val="tx2"/>
                </a:solidFill>
              </a:rPr>
              <a:t>maxT</a:t>
            </a:r>
            <a:r>
              <a:rPr lang="en-US" dirty="0">
                <a:solidFill>
                  <a:schemeClr val="tx2"/>
                </a:solidFill>
              </a:rPr>
              <a:t>, which is used to discard trust paths consisting of edges with a trust value less than </a:t>
            </a:r>
            <a:r>
              <a:rPr lang="en-US" dirty="0" err="1">
                <a:solidFill>
                  <a:schemeClr val="tx2"/>
                </a:solidFill>
              </a:rPr>
              <a:t>maxT</a:t>
            </a:r>
            <a:endParaRPr lang="en-US" dirty="0">
              <a:solidFill>
                <a:schemeClr val="tx2"/>
              </a:solidFill>
            </a:endParaRPr>
          </a:p>
          <a:p>
            <a:pPr lvl="1"/>
            <a:r>
              <a:rPr lang="en-US" dirty="0">
                <a:solidFill>
                  <a:schemeClr val="tx2"/>
                </a:solidFill>
              </a:rPr>
              <a:t>3: trust is computed by considering only the paths with a strength &gt;= </a:t>
            </a:r>
            <a:r>
              <a:rPr lang="en-US" dirty="0" err="1">
                <a:solidFill>
                  <a:schemeClr val="tx2"/>
                </a:solidFill>
              </a:rPr>
              <a:t>maxT</a:t>
            </a:r>
            <a:endParaRPr lang="en-US" dirty="0">
              <a:solidFill>
                <a:schemeClr val="tx2"/>
              </a:solidFill>
            </a:endParaRP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22</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399" y="4942015"/>
            <a:ext cx="467677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845832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C08: How Trust Works</a:t>
            </a:r>
            <a:endParaRPr lang="en-US" dirty="0"/>
          </a:p>
        </p:txBody>
      </p:sp>
      <p:sp>
        <p:nvSpPr>
          <p:cNvPr id="3" name="内容占位符 2"/>
          <p:cNvSpPr>
            <a:spLocks noGrp="1"/>
          </p:cNvSpPr>
          <p:nvPr>
            <p:ph idx="1"/>
          </p:nvPr>
        </p:nvSpPr>
        <p:spPr/>
        <p:txBody>
          <a:bodyPr>
            <a:normAutofit fontScale="92500" lnSpcReduction="20000"/>
          </a:bodyPr>
          <a:lstStyle/>
          <a:p>
            <a:r>
              <a:rPr lang="en-US" dirty="0"/>
              <a:t>Trustworthiness of the proof</a:t>
            </a:r>
          </a:p>
          <a:p>
            <a:pPr lvl="1"/>
            <a:r>
              <a:rPr lang="en-US" dirty="0">
                <a:solidFill>
                  <a:schemeClr val="tx2"/>
                </a:solidFill>
              </a:rPr>
              <a:t>Relationship certificates</a:t>
            </a:r>
          </a:p>
          <a:p>
            <a:pPr lvl="1"/>
            <a:r>
              <a:rPr lang="en-US" dirty="0">
                <a:solidFill>
                  <a:schemeClr val="tx2"/>
                </a:solidFill>
              </a:rPr>
              <a:t>Certificate path -– a set of certificates</a:t>
            </a:r>
          </a:p>
          <a:p>
            <a:pPr lvl="1"/>
            <a:r>
              <a:rPr lang="en-US" dirty="0">
                <a:solidFill>
                  <a:schemeClr val="tx2"/>
                </a:solidFill>
              </a:rPr>
              <a:t>Certificate server –- a trusted third party</a:t>
            </a:r>
          </a:p>
          <a:p>
            <a:r>
              <a:rPr lang="en-US" dirty="0"/>
              <a:t>Why is certificate server needed?</a:t>
            </a:r>
          </a:p>
          <a:p>
            <a:pPr lvl="1"/>
            <a:r>
              <a:rPr lang="en-US" dirty="0">
                <a:solidFill>
                  <a:schemeClr val="tx2"/>
                </a:solidFill>
              </a:rPr>
              <a:t>The requestor may maliciously omit one or more of the paths, providing only the paths with the highest level of trust</a:t>
            </a:r>
          </a:p>
          <a:p>
            <a:r>
              <a:rPr lang="en-US" dirty="0"/>
              <a:t>The server stores into a central certificate directory all the relationship certificates specified by </a:t>
            </a:r>
            <a:r>
              <a:rPr lang="en-US" dirty="0" smtClean="0"/>
              <a:t>OSN </a:t>
            </a:r>
            <a:r>
              <a:rPr lang="en-US" dirty="0"/>
              <a:t>nodes, and discovers certificates paths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379812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C08: Trust-based Access Control</a:t>
            </a:r>
            <a:endParaRPr lang="en-US" dirty="0"/>
          </a:p>
        </p:txBody>
      </p:sp>
      <p:sp>
        <p:nvSpPr>
          <p:cNvPr id="3" name="内容占位符 2"/>
          <p:cNvSpPr>
            <a:spLocks noGrp="1"/>
          </p:cNvSpPr>
          <p:nvPr>
            <p:ph idx="1"/>
          </p:nvPr>
        </p:nvSpPr>
        <p:spPr/>
        <p:txBody>
          <a:bodyPr/>
          <a:lstStyle/>
          <a:p>
            <a:r>
              <a:rPr lang="en-US" dirty="0" smtClean="0"/>
              <a:t>Pros</a:t>
            </a:r>
          </a:p>
          <a:p>
            <a:pPr lvl="1"/>
            <a:r>
              <a:rPr lang="en-US" dirty="0" smtClean="0">
                <a:solidFill>
                  <a:schemeClr val="tx2"/>
                </a:solidFill>
              </a:rPr>
              <a:t>We do it in reality</a:t>
            </a:r>
          </a:p>
          <a:p>
            <a:pPr lvl="1"/>
            <a:r>
              <a:rPr lang="en-US" dirty="0" smtClean="0">
                <a:solidFill>
                  <a:schemeClr val="tx2"/>
                </a:solidFill>
              </a:rPr>
              <a:t>Requires little user input</a:t>
            </a:r>
          </a:p>
          <a:p>
            <a:r>
              <a:rPr lang="en-US" dirty="0" smtClean="0"/>
              <a:t>Cons</a:t>
            </a:r>
          </a:p>
          <a:p>
            <a:pPr lvl="1"/>
            <a:r>
              <a:rPr lang="en-US" dirty="0" smtClean="0">
                <a:solidFill>
                  <a:schemeClr val="tx2"/>
                </a:solidFill>
              </a:rPr>
              <a:t>The concept of </a:t>
            </a:r>
            <a:r>
              <a:rPr lang="en-US" i="1" dirty="0" smtClean="0">
                <a:solidFill>
                  <a:srgbClr val="FF0000"/>
                </a:solidFill>
              </a:rPr>
              <a:t>trust</a:t>
            </a:r>
            <a:r>
              <a:rPr lang="en-US" dirty="0" smtClean="0">
                <a:solidFill>
                  <a:schemeClr val="tx2"/>
                </a:solidFill>
              </a:rPr>
              <a:t> is complex and vague</a:t>
            </a:r>
          </a:p>
          <a:p>
            <a:pPr lvl="1"/>
            <a:r>
              <a:rPr lang="en-US" dirty="0" smtClean="0">
                <a:solidFill>
                  <a:schemeClr val="tx2"/>
                </a:solidFill>
              </a:rPr>
              <a:t>Lacks of a  standard measurement</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4034923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Carminati</a:t>
            </a:r>
            <a:r>
              <a:rPr lang="en-US" dirty="0" smtClean="0"/>
              <a:t> et al. 09</a:t>
            </a:r>
            <a:endParaRPr lang="en-US" dirty="0"/>
          </a:p>
        </p:txBody>
      </p:sp>
      <p:sp>
        <p:nvSpPr>
          <p:cNvPr id="3" name="内容占位符 2"/>
          <p:cNvSpPr>
            <a:spLocks noGrp="1"/>
          </p:cNvSpPr>
          <p:nvPr>
            <p:ph idx="1"/>
          </p:nvPr>
        </p:nvSpPr>
        <p:spPr/>
        <p:txBody>
          <a:bodyPr>
            <a:normAutofit/>
          </a:bodyPr>
          <a:lstStyle/>
          <a:p>
            <a:r>
              <a:rPr lang="en-US" dirty="0"/>
              <a:t>A Semantic Web Based Framework for Social Network Access </a:t>
            </a:r>
            <a:r>
              <a:rPr lang="en-US" dirty="0" smtClean="0"/>
              <a:t>Control</a:t>
            </a:r>
          </a:p>
          <a:p>
            <a:r>
              <a:rPr lang="en-US" dirty="0" smtClean="0"/>
              <a:t>Motivations:</a:t>
            </a:r>
          </a:p>
          <a:p>
            <a:pPr lvl="1"/>
            <a:r>
              <a:rPr lang="en-US" dirty="0">
                <a:solidFill>
                  <a:schemeClr val="tx2"/>
                </a:solidFill>
              </a:rPr>
              <a:t>Most of existing OSNs:</a:t>
            </a:r>
          </a:p>
          <a:p>
            <a:pPr lvl="2"/>
            <a:r>
              <a:rPr lang="en-US" dirty="0">
                <a:solidFill>
                  <a:schemeClr val="tx2">
                    <a:lumMod val="60000"/>
                    <a:lumOff val="40000"/>
                  </a:schemeClr>
                </a:solidFill>
              </a:rPr>
              <a:t>Implement very basic access control systems, by marking a given item as public, private, accessible by direct contacts, or some variants of this kind of setting.</a:t>
            </a:r>
          </a:p>
          <a:p>
            <a:pPr lvl="2"/>
            <a:r>
              <a:rPr lang="en-US" dirty="0">
                <a:solidFill>
                  <a:schemeClr val="tx2">
                    <a:lumMod val="60000"/>
                    <a:lumOff val="40000"/>
                  </a:schemeClr>
                </a:solidFill>
              </a:rPr>
              <a:t>Lack flexibility</a:t>
            </a:r>
          </a:p>
          <a:p>
            <a:pPr lvl="2"/>
            <a:r>
              <a:rPr lang="en-US" dirty="0">
                <a:solidFill>
                  <a:schemeClr val="tx2">
                    <a:lumMod val="60000"/>
                    <a:lumOff val="40000"/>
                  </a:schemeClr>
                </a:solidFill>
              </a:rPr>
              <a:t>Platform-specific</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312686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C09: The Idea</a:t>
            </a:r>
            <a:endParaRPr lang="en-US" dirty="0"/>
          </a:p>
        </p:txBody>
      </p:sp>
      <p:sp>
        <p:nvSpPr>
          <p:cNvPr id="3" name="内容占位符 2"/>
          <p:cNvSpPr>
            <a:spLocks noGrp="1"/>
          </p:cNvSpPr>
          <p:nvPr>
            <p:ph idx="1"/>
          </p:nvPr>
        </p:nvSpPr>
        <p:spPr/>
        <p:txBody>
          <a:bodyPr>
            <a:normAutofit fontScale="92500" lnSpcReduction="10000"/>
          </a:bodyPr>
          <a:lstStyle/>
          <a:p>
            <a:r>
              <a:rPr lang="en-US" dirty="0"/>
              <a:t>Encode social network-related information by means of an ontology</a:t>
            </a:r>
          </a:p>
          <a:p>
            <a:pPr lvl="1"/>
            <a:r>
              <a:rPr lang="en-US" dirty="0">
                <a:solidFill>
                  <a:schemeClr val="tx2"/>
                </a:solidFill>
              </a:rPr>
              <a:t>User Profiles, Relationships among users, Resources, Relationships between users and resources, Actions</a:t>
            </a:r>
          </a:p>
          <a:p>
            <a:pPr lvl="1"/>
            <a:r>
              <a:rPr lang="en-US" dirty="0">
                <a:solidFill>
                  <a:schemeClr val="tx2"/>
                </a:solidFill>
              </a:rPr>
              <a:t>Construct the Social Network Knowledge Base (SNKB)</a:t>
            </a:r>
          </a:p>
          <a:p>
            <a:r>
              <a:rPr lang="en-US" dirty="0"/>
              <a:t>Define security policies as rules</a:t>
            </a:r>
          </a:p>
          <a:p>
            <a:pPr lvl="1"/>
            <a:r>
              <a:rPr lang="en-US" dirty="0">
                <a:solidFill>
                  <a:schemeClr val="tx2"/>
                </a:solidFill>
              </a:rPr>
              <a:t>Encode authorizations to obtain the Security Authorization Knowledge Base (SAKB)</a:t>
            </a:r>
          </a:p>
          <a:p>
            <a:r>
              <a:rPr lang="en-US" dirty="0"/>
              <a:t>Use a centralized reference monitor to enforce the policies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26</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87410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C09: Security Policies</a:t>
            </a:r>
            <a:endParaRPr lang="en-US" dirty="0"/>
          </a:p>
        </p:txBody>
      </p:sp>
      <p:sp>
        <p:nvSpPr>
          <p:cNvPr id="3" name="内容占位符 2"/>
          <p:cNvSpPr>
            <a:spLocks noGrp="1"/>
          </p:cNvSpPr>
          <p:nvPr>
            <p:ph idx="1"/>
          </p:nvPr>
        </p:nvSpPr>
        <p:spPr/>
        <p:txBody>
          <a:bodyPr/>
          <a:lstStyle/>
          <a:p>
            <a:r>
              <a:rPr lang="en-US" sz="2400" dirty="0"/>
              <a:t>Access Control Policies</a:t>
            </a:r>
          </a:p>
          <a:p>
            <a:pPr lvl="1"/>
            <a:r>
              <a:rPr lang="en-US" sz="2000" dirty="0">
                <a:solidFill>
                  <a:schemeClr val="tx2"/>
                </a:solidFill>
              </a:rPr>
              <a:t>Regulate how resources can be accessed by SN participants</a:t>
            </a:r>
          </a:p>
          <a:p>
            <a:r>
              <a:rPr lang="en-US" sz="2400" dirty="0"/>
              <a:t>Filtering Policies</a:t>
            </a:r>
          </a:p>
          <a:p>
            <a:pPr lvl="1"/>
            <a:r>
              <a:rPr lang="en-US" sz="2000" dirty="0">
                <a:solidFill>
                  <a:schemeClr val="tx2"/>
                </a:solidFill>
              </a:rPr>
              <a:t>Specify by a user to state which information she prefers not to access</a:t>
            </a:r>
          </a:p>
          <a:p>
            <a:pPr lvl="1"/>
            <a:r>
              <a:rPr lang="en-US" sz="2000" dirty="0">
                <a:solidFill>
                  <a:schemeClr val="tx2"/>
                </a:solidFill>
              </a:rPr>
              <a:t>Protect users from inappropriate or unwanted content</a:t>
            </a:r>
          </a:p>
          <a:p>
            <a:pPr lvl="1"/>
            <a:r>
              <a:rPr lang="en-US" sz="2000" dirty="0">
                <a:solidFill>
                  <a:schemeClr val="tx2"/>
                </a:solidFill>
              </a:rPr>
              <a:t>Do not equal to </a:t>
            </a:r>
            <a:r>
              <a:rPr lang="en-US" sz="2000" i="1" dirty="0">
                <a:solidFill>
                  <a:schemeClr val="tx2"/>
                </a:solidFill>
              </a:rPr>
              <a:t>negative</a:t>
            </a:r>
            <a:r>
              <a:rPr lang="en-US" sz="2000" dirty="0">
                <a:solidFill>
                  <a:schemeClr val="tx2"/>
                </a:solidFill>
              </a:rPr>
              <a:t> access control policies</a:t>
            </a:r>
          </a:p>
          <a:p>
            <a:r>
              <a:rPr lang="en-US" sz="2400" dirty="0"/>
              <a:t>Admin Policies</a:t>
            </a:r>
          </a:p>
          <a:p>
            <a:pPr lvl="1"/>
            <a:r>
              <a:rPr lang="en-US" sz="2000" dirty="0">
                <a:solidFill>
                  <a:schemeClr val="tx2"/>
                </a:solidFill>
              </a:rPr>
              <a:t>State who is authorized to specify policies and for which users and objects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615652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C09: The Values</a:t>
            </a:r>
            <a:endParaRPr lang="en-US" dirty="0"/>
          </a:p>
        </p:txBody>
      </p:sp>
      <p:sp>
        <p:nvSpPr>
          <p:cNvPr id="3" name="内容占位符 2"/>
          <p:cNvSpPr>
            <a:spLocks noGrp="1"/>
          </p:cNvSpPr>
          <p:nvPr>
            <p:ph idx="1"/>
          </p:nvPr>
        </p:nvSpPr>
        <p:spPr/>
        <p:txBody>
          <a:bodyPr>
            <a:normAutofit lnSpcReduction="10000"/>
          </a:bodyPr>
          <a:lstStyle/>
          <a:p>
            <a:r>
              <a:rPr lang="en-US" sz="2400" dirty="0"/>
              <a:t>Relationships between users and resources</a:t>
            </a:r>
          </a:p>
          <a:p>
            <a:pPr lvl="1"/>
            <a:r>
              <a:rPr lang="en-US" sz="2000" dirty="0">
                <a:solidFill>
                  <a:schemeClr val="tx2"/>
                </a:solidFill>
              </a:rPr>
              <a:t>Access control of most existing models is solely based on the relationships between accessing user and resource owner</a:t>
            </a:r>
          </a:p>
          <a:p>
            <a:pPr lvl="1"/>
            <a:r>
              <a:rPr lang="en-US" sz="2000" dirty="0">
                <a:solidFill>
                  <a:schemeClr val="tx2"/>
                </a:solidFill>
              </a:rPr>
              <a:t>The only relationship between user and resource is ownership</a:t>
            </a:r>
          </a:p>
          <a:p>
            <a:pPr lvl="1"/>
            <a:r>
              <a:rPr lang="en-US" sz="2000" dirty="0">
                <a:solidFill>
                  <a:schemeClr val="tx2"/>
                </a:solidFill>
              </a:rPr>
              <a:t>Annotation based relationships need to be addressed</a:t>
            </a:r>
          </a:p>
          <a:p>
            <a:r>
              <a:rPr lang="en-US" sz="2400" dirty="0"/>
              <a:t>Admin Policy Model</a:t>
            </a:r>
          </a:p>
          <a:p>
            <a:pPr lvl="1"/>
            <a:r>
              <a:rPr lang="en-US" sz="2000" dirty="0">
                <a:solidFill>
                  <a:schemeClr val="tx2"/>
                </a:solidFill>
              </a:rPr>
              <a:t>In SN, users should be recognized as the main authority over AC policies regarding the information related to them</a:t>
            </a:r>
          </a:p>
          <a:p>
            <a:r>
              <a:rPr lang="en-US" sz="2400" dirty="0"/>
              <a:t>Filtering Policies</a:t>
            </a:r>
          </a:p>
          <a:p>
            <a:pPr lvl="1"/>
            <a:r>
              <a:rPr lang="en-US" sz="2000" dirty="0">
                <a:solidFill>
                  <a:schemeClr val="tx2"/>
                </a:solidFill>
              </a:rPr>
              <a:t>Protect users from inappropriate or unwanted data</a:t>
            </a:r>
          </a:p>
          <a:p>
            <a:r>
              <a:rPr lang="en-US" sz="2400" dirty="0"/>
              <a:t>Hierarchical Structure for Policy Inference</a:t>
            </a:r>
          </a:p>
          <a:p>
            <a:pPr lvl="1"/>
            <a:r>
              <a:rPr lang="en-US" sz="2000" dirty="0">
                <a:solidFill>
                  <a:schemeClr val="tx2"/>
                </a:solidFill>
              </a:rPr>
              <a:t>Facilitate automatic policies propagation</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28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828126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Our Own Work </a:t>
            </a:r>
            <a:endParaRPr lang="en-US" dirty="0"/>
          </a:p>
        </p:txBody>
      </p:sp>
      <p:sp>
        <p:nvSpPr>
          <p:cNvPr id="3" name="内容占位符 2"/>
          <p:cNvSpPr>
            <a:spLocks noGrp="1"/>
          </p:cNvSpPr>
          <p:nvPr>
            <p:ph idx="1"/>
          </p:nvPr>
        </p:nvSpPr>
        <p:spPr/>
        <p:txBody>
          <a:bodyPr/>
          <a:lstStyle/>
          <a:p>
            <a:r>
              <a:rPr lang="en-US" dirty="0" smtClean="0"/>
              <a:t>Developed access control for OSNs based on relationships on the social graph</a:t>
            </a:r>
          </a:p>
          <a:p>
            <a:pPr lvl="1"/>
            <a:r>
              <a:rPr lang="en-US" dirty="0" smtClean="0">
                <a:solidFill>
                  <a:schemeClr val="tx2"/>
                </a:solidFill>
              </a:rPr>
              <a:t>UURAC: User-to-User Relationship-based Access Control (</a:t>
            </a:r>
            <a:r>
              <a:rPr lang="en-US" dirty="0" err="1" smtClean="0">
                <a:solidFill>
                  <a:schemeClr val="tx2"/>
                </a:solidFill>
              </a:rPr>
              <a:t>DBSec</a:t>
            </a:r>
            <a:r>
              <a:rPr lang="en-US" dirty="0" smtClean="0">
                <a:solidFill>
                  <a:schemeClr val="tx2"/>
                </a:solidFill>
              </a:rPr>
              <a:t> 12)</a:t>
            </a:r>
          </a:p>
          <a:p>
            <a:pPr lvl="1"/>
            <a:r>
              <a:rPr lang="en-US" dirty="0" smtClean="0">
                <a:solidFill>
                  <a:schemeClr val="tx2"/>
                </a:solidFill>
              </a:rPr>
              <a:t>URRAC: User-to-Resource Relationship-based Access Control (</a:t>
            </a:r>
            <a:r>
              <a:rPr lang="en-US" dirty="0" smtClean="0">
                <a:solidFill>
                  <a:srgbClr val="FF0000"/>
                </a:solidFill>
              </a:rPr>
              <a:t>Winner of Best Paper Award</a:t>
            </a:r>
            <a:r>
              <a:rPr lang="en-US" dirty="0" smtClean="0">
                <a:solidFill>
                  <a:schemeClr val="tx2"/>
                </a:solidFill>
              </a:rPr>
              <a:t> at PASSAT 12)</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29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418623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Online Social Networks</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a:t>
            </a:fld>
            <a:endParaRPr lang="en-US"/>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541119" y="1527366"/>
            <a:ext cx="6061762" cy="4525963"/>
          </a:xfrm>
        </p:spPr>
      </p:pic>
      <p:sp>
        <p:nvSpPr>
          <p:cNvPr id="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64375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Motivating Examples</a:t>
            </a:r>
            <a:endParaRPr lang="en-US" dirty="0"/>
          </a:p>
        </p:txBody>
      </p:sp>
      <p:sp>
        <p:nvSpPr>
          <p:cNvPr id="3" name="内容占位符 2"/>
          <p:cNvSpPr>
            <a:spLocks noGrp="1"/>
          </p:cNvSpPr>
          <p:nvPr>
            <p:ph idx="1"/>
          </p:nvPr>
        </p:nvSpPr>
        <p:spPr/>
        <p:txBody>
          <a:bodyPr>
            <a:normAutofit fontScale="77500" lnSpcReduction="20000"/>
          </a:bodyPr>
          <a:lstStyle/>
          <a:p>
            <a:r>
              <a:rPr lang="en-US" dirty="0"/>
              <a:t>Related User’s Control</a:t>
            </a:r>
          </a:p>
          <a:p>
            <a:pPr lvl="1"/>
            <a:r>
              <a:rPr lang="en-US" dirty="0">
                <a:solidFill>
                  <a:schemeClr val="tx2"/>
                </a:solidFill>
              </a:rPr>
              <a:t>There exist several different types of relationships in addition to </a:t>
            </a:r>
            <a:r>
              <a:rPr lang="en-US" i="1" dirty="0">
                <a:solidFill>
                  <a:srgbClr val="FF0000"/>
                </a:solidFill>
              </a:rPr>
              <a:t>ownership</a:t>
            </a:r>
          </a:p>
          <a:p>
            <a:pPr lvl="1"/>
            <a:r>
              <a:rPr lang="en-US" dirty="0">
                <a:solidFill>
                  <a:schemeClr val="tx2"/>
                </a:solidFill>
              </a:rPr>
              <a:t>e.g., Alice and Carol want to control the release of Bob’s photo which contains Alice and Carol’s image.</a:t>
            </a:r>
          </a:p>
          <a:p>
            <a:r>
              <a:rPr lang="en-US" dirty="0" smtClean="0"/>
              <a:t>Administrational </a:t>
            </a:r>
            <a:r>
              <a:rPr lang="en-US" dirty="0"/>
              <a:t>Control</a:t>
            </a:r>
          </a:p>
          <a:p>
            <a:pPr lvl="1"/>
            <a:r>
              <a:rPr lang="en-US" dirty="0" smtClean="0">
                <a:solidFill>
                  <a:schemeClr val="tx2"/>
                </a:solidFill>
              </a:rPr>
              <a:t>A </a:t>
            </a:r>
            <a:r>
              <a:rPr lang="en-US" dirty="0">
                <a:solidFill>
                  <a:schemeClr val="tx2"/>
                </a:solidFill>
              </a:rPr>
              <a:t>change of relationship may result in a change of authorization</a:t>
            </a:r>
          </a:p>
          <a:p>
            <a:pPr lvl="1"/>
            <a:r>
              <a:rPr lang="en-US" dirty="0">
                <a:solidFill>
                  <a:schemeClr val="tx2"/>
                </a:solidFill>
              </a:rPr>
              <a:t>Treat </a:t>
            </a:r>
            <a:r>
              <a:rPr lang="en-US" i="1" dirty="0">
                <a:solidFill>
                  <a:srgbClr val="FF0000"/>
                </a:solidFill>
              </a:rPr>
              <a:t>administrative activities</a:t>
            </a:r>
            <a:r>
              <a:rPr lang="en-US" dirty="0">
                <a:solidFill>
                  <a:schemeClr val="accent1"/>
                </a:solidFill>
              </a:rPr>
              <a:t> </a:t>
            </a:r>
            <a:r>
              <a:rPr lang="en-US" dirty="0">
                <a:solidFill>
                  <a:schemeClr val="tx2"/>
                </a:solidFill>
              </a:rPr>
              <a:t>different from normal activities</a:t>
            </a:r>
          </a:p>
          <a:p>
            <a:pPr lvl="2"/>
            <a:r>
              <a:rPr lang="en-US" dirty="0">
                <a:solidFill>
                  <a:srgbClr val="00B050"/>
                </a:solidFill>
              </a:rPr>
              <a:t>Policy specifying, relationship invitation and relationship recommendation</a:t>
            </a:r>
          </a:p>
          <a:p>
            <a:pPr lvl="1"/>
            <a:r>
              <a:rPr lang="en-US" dirty="0">
                <a:solidFill>
                  <a:schemeClr val="tx2"/>
                </a:solidFill>
              </a:rPr>
              <a:t>e.g., Bob’s mother Carol may not want Bob to become a friend with her colleagues, to access any violent content or to share personal information with others</a:t>
            </a:r>
            <a:r>
              <a:rPr lang="en-US" dirty="0" smtClean="0">
                <a:solidFill>
                  <a:schemeClr val="tx2"/>
                </a:solidFill>
              </a:rPr>
              <a:t>.</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123828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Problems</a:t>
            </a:r>
            <a:endParaRPr lang="en-US" dirty="0"/>
          </a:p>
        </p:txBody>
      </p:sp>
      <p:sp>
        <p:nvSpPr>
          <p:cNvPr id="3" name="内容占位符 2"/>
          <p:cNvSpPr>
            <a:spLocks noGrp="1"/>
          </p:cNvSpPr>
          <p:nvPr>
            <p:ph idx="1"/>
          </p:nvPr>
        </p:nvSpPr>
        <p:spPr/>
        <p:txBody>
          <a:bodyPr>
            <a:normAutofit fontScale="85000" lnSpcReduction="20000"/>
          </a:bodyPr>
          <a:lstStyle/>
          <a:p>
            <a:r>
              <a:rPr lang="en-US" dirty="0" smtClean="0"/>
              <a:t>Traditional access control mechanisms are not suitable for OSNs</a:t>
            </a:r>
          </a:p>
          <a:p>
            <a:pPr lvl="1"/>
            <a:r>
              <a:rPr lang="en-US" dirty="0" smtClean="0">
                <a:solidFill>
                  <a:schemeClr val="tx2"/>
                </a:solidFill>
              </a:rPr>
              <a:t>OSNs </a:t>
            </a:r>
            <a:r>
              <a:rPr lang="en-US" dirty="0">
                <a:solidFill>
                  <a:schemeClr val="tx2"/>
                </a:solidFill>
              </a:rPr>
              <a:t>keep massive resources and </a:t>
            </a:r>
            <a:r>
              <a:rPr lang="en-US" dirty="0" smtClean="0">
                <a:solidFill>
                  <a:schemeClr val="tx2"/>
                </a:solidFill>
              </a:rPr>
              <a:t>change dynamically</a:t>
            </a:r>
          </a:p>
          <a:p>
            <a:r>
              <a:rPr lang="en-US" dirty="0" smtClean="0"/>
              <a:t>Existing relationship-based access control approaches are coarse-grained and limited</a:t>
            </a:r>
          </a:p>
          <a:p>
            <a:pPr lvl="1"/>
            <a:r>
              <a:rPr lang="en-US" dirty="0" smtClean="0">
                <a:solidFill>
                  <a:schemeClr val="tx2"/>
                </a:solidFill>
              </a:rPr>
              <a:t>Commercial systems support either limited types or limited depth of U2U relationships</a:t>
            </a:r>
          </a:p>
          <a:p>
            <a:pPr lvl="1"/>
            <a:r>
              <a:rPr lang="en-US" dirty="0" smtClean="0">
                <a:solidFill>
                  <a:schemeClr val="tx2"/>
                </a:solidFill>
              </a:rPr>
              <a:t>Academic works are also not flexible and expressive enough in relationship composition</a:t>
            </a:r>
          </a:p>
          <a:p>
            <a:r>
              <a:rPr lang="en-US" dirty="0" smtClean="0"/>
              <a:t>Policy administration and conflict resolution are missing</a:t>
            </a:r>
          </a:p>
          <a:p>
            <a:pPr lvl="1"/>
            <a:r>
              <a:rPr lang="en-US" dirty="0" smtClean="0">
                <a:solidFill>
                  <a:schemeClr val="tx2"/>
                </a:solidFill>
              </a:rPr>
              <a:t>Multiple users can specify policies for the same resource</a:t>
            </a:r>
          </a:p>
        </p:txBody>
      </p:sp>
      <p:sp>
        <p:nvSpPr>
          <p:cNvPr id="4" name="灯片编号占位符 3"/>
          <p:cNvSpPr>
            <a:spLocks noGrp="1"/>
          </p:cNvSpPr>
          <p:nvPr>
            <p:ph type="sldNum" sz="quarter" idx="12"/>
          </p:nvPr>
        </p:nvSpPr>
        <p:spPr/>
        <p:txBody>
          <a:bodyPr/>
          <a:lstStyle/>
          <a:p>
            <a:fld id="{E2565ACD-144F-334D-837A-2EC7981FDADF}" type="slidenum">
              <a:rPr lang="en-US" smtClean="0"/>
              <a:pPr/>
              <a:t>31</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621665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Scope and Assumptions</a:t>
            </a:r>
            <a:endParaRPr lang="en-US" dirty="0"/>
          </a:p>
        </p:txBody>
      </p:sp>
      <p:sp>
        <p:nvSpPr>
          <p:cNvPr id="3" name="内容占位符 2"/>
          <p:cNvSpPr>
            <a:spLocks noGrp="1"/>
          </p:cNvSpPr>
          <p:nvPr>
            <p:ph idx="1"/>
          </p:nvPr>
        </p:nvSpPr>
        <p:spPr/>
        <p:txBody>
          <a:bodyPr>
            <a:normAutofit/>
          </a:bodyPr>
          <a:lstStyle/>
          <a:p>
            <a:r>
              <a:rPr lang="en-US" dirty="0" smtClean="0"/>
              <a:t>Assumptions</a:t>
            </a:r>
          </a:p>
          <a:p>
            <a:pPr lvl="1"/>
            <a:r>
              <a:rPr lang="en-US" dirty="0" smtClean="0"/>
              <a:t>The threat model </a:t>
            </a:r>
            <a:r>
              <a:rPr lang="en-US" dirty="0" smtClean="0">
                <a:latin typeface="+mj-lt"/>
                <a:cs typeface="Times New Roman" pitchFamily="18" charset="0"/>
              </a:rPr>
              <a:t>does</a:t>
            </a:r>
            <a:r>
              <a:rPr lang="en-US" i="1" dirty="0" smtClean="0">
                <a:solidFill>
                  <a:schemeClr val="tx2"/>
                </a:solidFill>
                <a:latin typeface="Times New Roman" pitchFamily="18" charset="0"/>
                <a:cs typeface="Times New Roman" pitchFamily="18" charset="0"/>
              </a:rPr>
              <a:t> not</a:t>
            </a:r>
            <a:r>
              <a:rPr lang="en-US" dirty="0" smtClean="0"/>
              <a:t> include OSN providers</a:t>
            </a:r>
          </a:p>
          <a:p>
            <a:pPr lvl="1"/>
            <a:r>
              <a:rPr lang="en-US" dirty="0" smtClean="0"/>
              <a:t>Users’ computers are </a:t>
            </a:r>
            <a:r>
              <a:rPr lang="en-US" i="1" dirty="0" smtClean="0">
                <a:solidFill>
                  <a:schemeClr val="tx2"/>
                </a:solidFill>
                <a:latin typeface="Times New Roman" pitchFamily="18" charset="0"/>
                <a:cs typeface="Times New Roman" pitchFamily="18" charset="0"/>
              </a:rPr>
              <a:t>not</a:t>
            </a:r>
            <a:r>
              <a:rPr lang="en-US" dirty="0" smtClean="0"/>
              <a:t> compromised by malicious intruders or malwares</a:t>
            </a:r>
          </a:p>
          <a:p>
            <a:pPr lvl="1"/>
            <a:r>
              <a:rPr lang="en-US" i="1" dirty="0" smtClean="0">
                <a:latin typeface="Times New Roman" pitchFamily="18" charset="0"/>
                <a:cs typeface="Times New Roman" pitchFamily="18" charset="0"/>
              </a:rPr>
              <a:t>Do </a:t>
            </a:r>
            <a:r>
              <a:rPr lang="en-US" i="1" dirty="0" smtClean="0">
                <a:solidFill>
                  <a:schemeClr val="tx2"/>
                </a:solidFill>
                <a:latin typeface="Times New Roman" pitchFamily="18" charset="0"/>
                <a:cs typeface="Times New Roman" pitchFamily="18" charset="0"/>
              </a:rPr>
              <a:t>not</a:t>
            </a:r>
            <a:r>
              <a:rPr lang="en-US" dirty="0" smtClean="0"/>
              <a:t> consider the case when a hacker gains unauthorized access to a site’s code and logic</a:t>
            </a:r>
          </a:p>
          <a:p>
            <a:r>
              <a:rPr lang="en-US" dirty="0" smtClean="0"/>
              <a:t>Scope</a:t>
            </a:r>
          </a:p>
          <a:p>
            <a:pPr lvl="1"/>
            <a:r>
              <a:rPr lang="en-US" dirty="0" smtClean="0"/>
              <a:t>Aim to improve the </a:t>
            </a:r>
            <a:r>
              <a:rPr lang="en-US" i="1" dirty="0" smtClean="0">
                <a:solidFill>
                  <a:schemeClr val="tx2"/>
                </a:solidFill>
              </a:rPr>
              <a:t>access control</a:t>
            </a:r>
            <a:r>
              <a:rPr lang="en-US" dirty="0" smtClean="0"/>
              <a:t> mechanism</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609339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Comparison</a:t>
            </a:r>
            <a:endParaRPr lang="en-US" dirty="0"/>
          </a:p>
        </p:txBody>
      </p:sp>
      <p:sp>
        <p:nvSpPr>
          <p:cNvPr id="3" name="内容占位符 2"/>
          <p:cNvSpPr>
            <a:spLocks noGrp="1"/>
          </p:cNvSpPr>
          <p:nvPr>
            <p:ph idx="1"/>
          </p:nvPr>
        </p:nvSpPr>
        <p:spPr>
          <a:xfrm>
            <a:off x="457200" y="4514850"/>
            <a:ext cx="8229600" cy="1611313"/>
          </a:xfrm>
        </p:spPr>
        <p:txBody>
          <a:bodyPr>
            <a:normAutofit fontScale="70000" lnSpcReduction="20000"/>
          </a:bodyPr>
          <a:lstStyle/>
          <a:p>
            <a:r>
              <a:rPr lang="en-US" dirty="0" smtClean="0"/>
              <a:t>The advantages of our approach:</a:t>
            </a:r>
          </a:p>
          <a:p>
            <a:pPr lvl="1"/>
            <a:r>
              <a:rPr lang="en-US" dirty="0"/>
              <a:t>Passive form of action allows </a:t>
            </a:r>
            <a:r>
              <a:rPr lang="en-US" dirty="0">
                <a:solidFill>
                  <a:srgbClr val="FF0000"/>
                </a:solidFill>
              </a:rPr>
              <a:t>outgoing</a:t>
            </a:r>
            <a:r>
              <a:rPr lang="en-US" dirty="0"/>
              <a:t> and </a:t>
            </a:r>
            <a:r>
              <a:rPr lang="en-US" dirty="0">
                <a:solidFill>
                  <a:srgbClr val="FF0000"/>
                </a:solidFill>
              </a:rPr>
              <a:t>incoming</a:t>
            </a:r>
            <a:r>
              <a:rPr lang="en-US" dirty="0"/>
              <a:t> action policy</a:t>
            </a:r>
          </a:p>
          <a:p>
            <a:pPr lvl="1"/>
            <a:r>
              <a:rPr lang="en-US" dirty="0">
                <a:solidFill>
                  <a:srgbClr val="FF0000"/>
                </a:solidFill>
              </a:rPr>
              <a:t>Path pattern of different relationship types </a:t>
            </a:r>
            <a:r>
              <a:rPr lang="en-US" dirty="0"/>
              <a:t>and </a:t>
            </a:r>
            <a:r>
              <a:rPr lang="en-US" dirty="0" err="1">
                <a:solidFill>
                  <a:srgbClr val="FF0000"/>
                </a:solidFill>
              </a:rPr>
              <a:t>hopcount</a:t>
            </a:r>
            <a:r>
              <a:rPr lang="en-US" dirty="0">
                <a:solidFill>
                  <a:srgbClr val="FF0000"/>
                </a:solidFill>
              </a:rPr>
              <a:t> skipping</a:t>
            </a:r>
            <a:r>
              <a:rPr lang="en-US" dirty="0"/>
              <a:t> make policy specification more expressive</a:t>
            </a:r>
          </a:p>
          <a:p>
            <a:pPr lvl="1"/>
            <a:r>
              <a:rPr lang="en-US" dirty="0"/>
              <a:t>System-level </a:t>
            </a:r>
            <a:r>
              <a:rPr lang="en-US" dirty="0">
                <a:solidFill>
                  <a:srgbClr val="FF0000"/>
                </a:solidFill>
              </a:rPr>
              <a:t>conflict resolution </a:t>
            </a:r>
            <a:r>
              <a:rPr lang="en-US" dirty="0"/>
              <a:t>policy</a:t>
            </a:r>
          </a:p>
          <a:p>
            <a:pPr lvl="1"/>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33</a:t>
            </a:fld>
            <a:endParaRPr lang="en-US"/>
          </a:p>
        </p:txBody>
      </p:sp>
      <p:graphicFrame>
        <p:nvGraphicFramePr>
          <p:cNvPr id="8" name="对象 7"/>
          <p:cNvGraphicFramePr>
            <a:graphicFrameLocks noChangeAspect="1"/>
          </p:cNvGraphicFramePr>
          <p:nvPr>
            <p:extLst>
              <p:ext uri="{D42A27DB-BD31-4B8C-83A1-F6EECF244321}">
                <p14:modId xmlns:p14="http://schemas.microsoft.com/office/powerpoint/2010/main" xmlns="" val="3104598661"/>
              </p:ext>
            </p:extLst>
          </p:nvPr>
        </p:nvGraphicFramePr>
        <p:xfrm>
          <a:off x="382588" y="2054225"/>
          <a:ext cx="8380412" cy="2747963"/>
        </p:xfrm>
        <a:graphic>
          <a:graphicData uri="http://schemas.openxmlformats.org/presentationml/2006/ole">
            <p:oleObj spid="_x0000_s1059" name="文档" r:id="rId3" imgW="8380711" imgH="2748221" progId="Word.Document.12">
              <p:embed/>
            </p:oleObj>
          </a:graphicData>
        </a:graphic>
      </p:graphicFrame>
      <p:sp>
        <p:nvSpPr>
          <p:cNvPr id="9"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767083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Social Networks</a:t>
            </a:r>
            <a:endParaRPr lang="en-US" dirty="0"/>
          </a:p>
        </p:txBody>
      </p:sp>
      <p:sp>
        <p:nvSpPr>
          <p:cNvPr id="3" name="内容占位符 2"/>
          <p:cNvSpPr>
            <a:spLocks noGrp="1"/>
          </p:cNvSpPr>
          <p:nvPr>
            <p:ph idx="1"/>
          </p:nvPr>
        </p:nvSpPr>
        <p:spPr>
          <a:xfrm>
            <a:off x="457200" y="1600200"/>
            <a:ext cx="3609975" cy="4525963"/>
          </a:xfrm>
        </p:spPr>
        <p:txBody>
          <a:bodyPr>
            <a:normAutofit fontScale="92500" lnSpcReduction="20000"/>
          </a:bodyPr>
          <a:lstStyle/>
          <a:p>
            <a:r>
              <a:rPr lang="en-US" dirty="0" smtClean="0"/>
              <a:t>Social graph is modeled as a directed labeled simple graph </a:t>
            </a:r>
            <a:r>
              <a:rPr lang="en-US" i="1" dirty="0" smtClean="0"/>
              <a:t>G</a:t>
            </a:r>
            <a:r>
              <a:rPr lang="en-US" dirty="0" smtClean="0"/>
              <a:t>=&lt;</a:t>
            </a:r>
            <a:r>
              <a:rPr lang="en-US" i="1" dirty="0" smtClean="0"/>
              <a:t>U</a:t>
            </a:r>
            <a:r>
              <a:rPr lang="en-US" dirty="0" smtClean="0"/>
              <a:t>, </a:t>
            </a:r>
            <a:r>
              <a:rPr lang="en-US" i="1" dirty="0" smtClean="0"/>
              <a:t>E</a:t>
            </a:r>
            <a:r>
              <a:rPr lang="en-US" dirty="0" smtClean="0"/>
              <a:t>, </a:t>
            </a:r>
            <a:r>
              <a:rPr lang="el-GR" i="1" dirty="0" smtClean="0"/>
              <a:t>Σ</a:t>
            </a:r>
            <a:r>
              <a:rPr lang="en-US" dirty="0" smtClean="0"/>
              <a:t>&gt;</a:t>
            </a:r>
          </a:p>
          <a:p>
            <a:pPr lvl="1"/>
            <a:r>
              <a:rPr lang="en-US" dirty="0" smtClean="0">
                <a:solidFill>
                  <a:schemeClr val="tx2"/>
                </a:solidFill>
              </a:rPr>
              <a:t>Nodes </a:t>
            </a:r>
            <a:r>
              <a:rPr lang="en-US" i="1" dirty="0" smtClean="0">
                <a:solidFill>
                  <a:schemeClr val="tx2"/>
                </a:solidFill>
              </a:rPr>
              <a:t>U</a:t>
            </a:r>
            <a:r>
              <a:rPr lang="en-US" dirty="0" smtClean="0">
                <a:solidFill>
                  <a:schemeClr val="tx2"/>
                </a:solidFill>
              </a:rPr>
              <a:t> as users</a:t>
            </a:r>
          </a:p>
          <a:p>
            <a:pPr lvl="1"/>
            <a:r>
              <a:rPr lang="en-US" dirty="0" smtClean="0">
                <a:solidFill>
                  <a:schemeClr val="tx2"/>
                </a:solidFill>
              </a:rPr>
              <a:t>Edges </a:t>
            </a:r>
            <a:r>
              <a:rPr lang="en-US" i="1" dirty="0" smtClean="0">
                <a:solidFill>
                  <a:schemeClr val="tx2"/>
                </a:solidFill>
              </a:rPr>
              <a:t>E</a:t>
            </a:r>
            <a:r>
              <a:rPr lang="en-US" dirty="0" smtClean="0">
                <a:solidFill>
                  <a:schemeClr val="tx2"/>
                </a:solidFill>
              </a:rPr>
              <a:t> as relationships</a:t>
            </a:r>
          </a:p>
          <a:p>
            <a:pPr lvl="1"/>
            <a:r>
              <a:rPr lang="en-US" dirty="0" smtClean="0">
                <a:solidFill>
                  <a:schemeClr val="tx2"/>
                </a:solidFill>
              </a:rPr>
              <a:t>Σ={</a:t>
            </a:r>
            <a:r>
              <a:rPr lang="el-GR" dirty="0" smtClean="0">
                <a:solidFill>
                  <a:schemeClr val="tx2"/>
                </a:solidFill>
              </a:rPr>
              <a:t>σ</a:t>
            </a:r>
            <a:r>
              <a:rPr lang="en-US" baseline="-25000" dirty="0" smtClean="0">
                <a:solidFill>
                  <a:schemeClr val="tx2"/>
                </a:solidFill>
              </a:rPr>
              <a:t>1</a:t>
            </a:r>
            <a:r>
              <a:rPr lang="en-US" dirty="0" smtClean="0">
                <a:solidFill>
                  <a:schemeClr val="tx2"/>
                </a:solidFill>
              </a:rPr>
              <a:t>,</a:t>
            </a:r>
            <a:r>
              <a:rPr lang="el-GR" dirty="0">
                <a:solidFill>
                  <a:schemeClr val="tx2"/>
                </a:solidFill>
              </a:rPr>
              <a:t> </a:t>
            </a:r>
            <a:r>
              <a:rPr lang="el-GR" dirty="0" smtClean="0">
                <a:solidFill>
                  <a:schemeClr val="tx2"/>
                </a:solidFill>
              </a:rPr>
              <a:t>σ</a:t>
            </a:r>
            <a:r>
              <a:rPr lang="en-US" baseline="-25000" dirty="0" smtClean="0">
                <a:solidFill>
                  <a:schemeClr val="tx2"/>
                </a:solidFill>
              </a:rPr>
              <a:t>2</a:t>
            </a:r>
            <a:r>
              <a:rPr lang="en-US" dirty="0" smtClean="0">
                <a:solidFill>
                  <a:schemeClr val="tx2"/>
                </a:solidFill>
              </a:rPr>
              <a:t>,</a:t>
            </a:r>
            <a:r>
              <a:rPr lang="el-GR" dirty="0">
                <a:solidFill>
                  <a:schemeClr val="tx2"/>
                </a:solidFill>
              </a:rPr>
              <a:t> </a:t>
            </a:r>
            <a:r>
              <a:rPr lang="en-US" dirty="0" smtClean="0">
                <a:solidFill>
                  <a:schemeClr val="tx2"/>
                </a:solidFill>
              </a:rPr>
              <a:t>…,</a:t>
            </a:r>
            <a:r>
              <a:rPr lang="el-GR" dirty="0" smtClean="0">
                <a:solidFill>
                  <a:schemeClr val="tx2"/>
                </a:solidFill>
              </a:rPr>
              <a:t>σ</a:t>
            </a:r>
            <a:r>
              <a:rPr lang="en-US" baseline="-25000" dirty="0" smtClean="0">
                <a:solidFill>
                  <a:schemeClr val="tx2"/>
                </a:solidFill>
              </a:rPr>
              <a:t>n</a:t>
            </a:r>
            <a:r>
              <a:rPr lang="en-US" dirty="0" smtClean="0">
                <a:solidFill>
                  <a:schemeClr val="tx2"/>
                </a:solidFill>
              </a:rPr>
              <a:t>,</a:t>
            </a:r>
            <a:r>
              <a:rPr lang="el-GR" dirty="0">
                <a:solidFill>
                  <a:schemeClr val="tx2"/>
                </a:solidFill>
              </a:rPr>
              <a:t> σ</a:t>
            </a:r>
            <a:r>
              <a:rPr lang="en-US" baseline="-25000" dirty="0" smtClean="0">
                <a:solidFill>
                  <a:schemeClr val="tx2"/>
                </a:solidFill>
              </a:rPr>
              <a:t>1</a:t>
            </a:r>
            <a:r>
              <a:rPr lang="en-US" baseline="30000" dirty="0" smtClean="0">
                <a:solidFill>
                  <a:schemeClr val="tx2"/>
                </a:solidFill>
              </a:rPr>
              <a:t>-1</a:t>
            </a:r>
            <a:r>
              <a:rPr lang="en-US" dirty="0" smtClean="0">
                <a:solidFill>
                  <a:schemeClr val="tx2"/>
                </a:solidFill>
              </a:rPr>
              <a:t>,</a:t>
            </a:r>
            <a:r>
              <a:rPr lang="el-GR" dirty="0">
                <a:solidFill>
                  <a:schemeClr val="tx2"/>
                </a:solidFill>
              </a:rPr>
              <a:t> </a:t>
            </a:r>
            <a:r>
              <a:rPr lang="el-GR" dirty="0" smtClean="0">
                <a:solidFill>
                  <a:schemeClr val="tx2"/>
                </a:solidFill>
              </a:rPr>
              <a:t>σ</a:t>
            </a:r>
            <a:r>
              <a:rPr lang="en-US" baseline="-25000" dirty="0" smtClean="0">
                <a:solidFill>
                  <a:schemeClr val="tx2"/>
                </a:solidFill>
              </a:rPr>
              <a:t>2</a:t>
            </a:r>
            <a:r>
              <a:rPr lang="en-US" baseline="30000" dirty="0" smtClean="0">
                <a:solidFill>
                  <a:schemeClr val="tx2"/>
                </a:solidFill>
              </a:rPr>
              <a:t>-1</a:t>
            </a:r>
            <a:r>
              <a:rPr lang="en-US" dirty="0" smtClean="0">
                <a:solidFill>
                  <a:schemeClr val="tx2"/>
                </a:solidFill>
              </a:rPr>
              <a:t>,…,</a:t>
            </a:r>
            <a:r>
              <a:rPr lang="el-GR" dirty="0" smtClean="0">
                <a:solidFill>
                  <a:schemeClr val="tx2"/>
                </a:solidFill>
              </a:rPr>
              <a:t> σ</a:t>
            </a:r>
            <a:r>
              <a:rPr lang="en-US" baseline="-25000" dirty="0" smtClean="0">
                <a:solidFill>
                  <a:schemeClr val="tx2"/>
                </a:solidFill>
              </a:rPr>
              <a:t>n</a:t>
            </a:r>
            <a:r>
              <a:rPr lang="en-US" baseline="30000" dirty="0" smtClean="0">
                <a:solidFill>
                  <a:schemeClr val="tx2"/>
                </a:solidFill>
              </a:rPr>
              <a:t>-1</a:t>
            </a:r>
            <a:r>
              <a:rPr lang="en-US" dirty="0" smtClean="0">
                <a:solidFill>
                  <a:schemeClr val="tx2"/>
                </a:solidFill>
              </a:rPr>
              <a:t>} </a:t>
            </a:r>
          </a:p>
          <a:p>
            <a:pPr marL="457200" lvl="1" indent="0">
              <a:buNone/>
            </a:pPr>
            <a:r>
              <a:rPr lang="en-US" dirty="0" smtClean="0">
                <a:solidFill>
                  <a:schemeClr val="tx2"/>
                </a:solidFill>
              </a:rPr>
              <a:t>as relationship types supported</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34</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38625" y="1874867"/>
            <a:ext cx="4448175" cy="397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9961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t>Characteristics of Access Control in OSNs</a:t>
            </a:r>
            <a:endParaRPr lang="en-US" sz="3600" dirty="0"/>
          </a:p>
        </p:txBody>
      </p:sp>
      <p:sp>
        <p:nvSpPr>
          <p:cNvPr id="3" name="内容占位符 2"/>
          <p:cNvSpPr>
            <a:spLocks noGrp="1"/>
          </p:cNvSpPr>
          <p:nvPr>
            <p:ph idx="1"/>
          </p:nvPr>
        </p:nvSpPr>
        <p:spPr/>
        <p:txBody>
          <a:bodyPr>
            <a:normAutofit fontScale="77500" lnSpcReduction="20000"/>
          </a:bodyPr>
          <a:lstStyle/>
          <a:p>
            <a:r>
              <a:rPr lang="en-US" dirty="0" smtClean="0">
                <a:solidFill>
                  <a:srgbClr val="FF0000"/>
                </a:solidFill>
              </a:rPr>
              <a:t>Policy Individualization</a:t>
            </a:r>
          </a:p>
          <a:p>
            <a:pPr lvl="1"/>
            <a:r>
              <a:rPr lang="en-US" dirty="0" smtClean="0">
                <a:solidFill>
                  <a:schemeClr val="tx2"/>
                </a:solidFill>
              </a:rPr>
              <a:t>Users define their own privacy and activity preferences</a:t>
            </a:r>
          </a:p>
          <a:p>
            <a:pPr lvl="1"/>
            <a:r>
              <a:rPr lang="en-US" dirty="0" smtClean="0">
                <a:solidFill>
                  <a:schemeClr val="tx2"/>
                </a:solidFill>
              </a:rPr>
              <a:t>Related users can configure policies too</a:t>
            </a:r>
          </a:p>
          <a:p>
            <a:pPr lvl="1"/>
            <a:r>
              <a:rPr lang="en-US" dirty="0" smtClean="0">
                <a:solidFill>
                  <a:schemeClr val="tx2"/>
                </a:solidFill>
              </a:rPr>
              <a:t>Collectively used by the system for control decision</a:t>
            </a:r>
          </a:p>
          <a:p>
            <a:r>
              <a:rPr lang="en-US" dirty="0" smtClean="0">
                <a:solidFill>
                  <a:srgbClr val="FF0000"/>
                </a:solidFill>
              </a:rPr>
              <a:t>User and Resource as a Target</a:t>
            </a:r>
          </a:p>
          <a:p>
            <a:pPr lvl="1"/>
            <a:r>
              <a:rPr lang="en-US" dirty="0" smtClean="0">
                <a:solidFill>
                  <a:schemeClr val="tx2"/>
                </a:solidFill>
              </a:rPr>
              <a:t>e.g., poke, messaging, friendship invitation, etc.</a:t>
            </a:r>
          </a:p>
          <a:p>
            <a:r>
              <a:rPr lang="en-US" dirty="0" smtClean="0">
                <a:solidFill>
                  <a:srgbClr val="FF0000"/>
                </a:solidFill>
              </a:rPr>
              <a:t>User Policies for Outgoing and Incoming Actions</a:t>
            </a:r>
          </a:p>
          <a:p>
            <a:pPr lvl="1"/>
            <a:r>
              <a:rPr lang="en-US" dirty="0">
                <a:solidFill>
                  <a:schemeClr val="tx2"/>
                </a:solidFill>
              </a:rPr>
              <a:t>User can be either requester or target of </a:t>
            </a:r>
            <a:r>
              <a:rPr lang="en-US" dirty="0" smtClean="0">
                <a:solidFill>
                  <a:schemeClr val="tx2"/>
                </a:solidFill>
              </a:rPr>
              <a:t>activity</a:t>
            </a:r>
          </a:p>
          <a:p>
            <a:pPr lvl="1"/>
            <a:r>
              <a:rPr lang="en-US" dirty="0" smtClean="0">
                <a:solidFill>
                  <a:schemeClr val="tx2"/>
                </a:solidFill>
              </a:rPr>
              <a:t>Allows control on 1) activities w/o knowing a particular resource and 2) activities against the user w/o knowing  a particular access requestor</a:t>
            </a:r>
          </a:p>
          <a:p>
            <a:pPr lvl="1"/>
            <a:r>
              <a:rPr lang="en-US" dirty="0" smtClean="0">
                <a:solidFill>
                  <a:schemeClr val="tx2"/>
                </a:solidFill>
              </a:rPr>
              <a:t>e.g., block notification of friend’s activities; restrict from viewing violent contents</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209365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U2U Relationship-based Access Control (UURAC) Model</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1" y="1509585"/>
            <a:ext cx="4949500" cy="4125728"/>
          </a:xfrm>
        </p:spPr>
      </p:pic>
      <p:sp>
        <p:nvSpPr>
          <p:cNvPr id="4" name="灯片编号占位符 3"/>
          <p:cNvSpPr>
            <a:spLocks noGrp="1"/>
          </p:cNvSpPr>
          <p:nvPr>
            <p:ph type="sldNum" sz="quarter" idx="12"/>
          </p:nvPr>
        </p:nvSpPr>
        <p:spPr/>
        <p:txBody>
          <a:bodyPr/>
          <a:lstStyle/>
          <a:p>
            <a:fld id="{E2565ACD-144F-334D-837A-2EC7981FDADF}" type="slidenum">
              <a:rPr lang="en-US" smtClean="0"/>
              <a:pPr/>
              <a:t>36</a:t>
            </a:fld>
            <a:endParaRPr lang="en-US" dirty="0"/>
          </a:p>
        </p:txBody>
      </p:sp>
      <p:sp>
        <p:nvSpPr>
          <p:cNvPr id="7" name="TextBox 6"/>
          <p:cNvSpPr txBox="1"/>
          <p:nvPr/>
        </p:nvSpPr>
        <p:spPr>
          <a:xfrm>
            <a:off x="5886849" y="1509584"/>
            <a:ext cx="2799951" cy="2062103"/>
          </a:xfrm>
          <a:prstGeom prst="rect">
            <a:avLst/>
          </a:prstGeom>
          <a:noFill/>
        </p:spPr>
        <p:txBody>
          <a:bodyPr wrap="square" rtlCol="0">
            <a:spAutoFit/>
          </a:bodyPr>
          <a:lstStyle/>
          <a:p>
            <a:r>
              <a:rPr lang="en-US" sz="1600" dirty="0" smtClean="0">
                <a:solidFill>
                  <a:schemeClr val="tx2"/>
                </a:solidFill>
              </a:rPr>
              <a:t>U</a:t>
            </a:r>
            <a:r>
              <a:rPr lang="en-US" sz="1600" baseline="-25000" dirty="0" smtClean="0">
                <a:solidFill>
                  <a:schemeClr val="tx2"/>
                </a:solidFill>
              </a:rPr>
              <a:t>A</a:t>
            </a:r>
            <a:r>
              <a:rPr lang="en-US" sz="1600" dirty="0" smtClean="0">
                <a:solidFill>
                  <a:schemeClr val="tx2"/>
                </a:solidFill>
              </a:rPr>
              <a:t>: Accessing User</a:t>
            </a:r>
          </a:p>
          <a:p>
            <a:r>
              <a:rPr lang="en-US" sz="1600" dirty="0" smtClean="0">
                <a:solidFill>
                  <a:schemeClr val="tx2"/>
                </a:solidFill>
              </a:rPr>
              <a:t>U</a:t>
            </a:r>
            <a:r>
              <a:rPr lang="en-US" sz="1600" baseline="-25000" dirty="0" smtClean="0">
                <a:solidFill>
                  <a:schemeClr val="tx2"/>
                </a:solidFill>
              </a:rPr>
              <a:t>T</a:t>
            </a:r>
            <a:r>
              <a:rPr lang="en-US" sz="1600" dirty="0" smtClean="0">
                <a:solidFill>
                  <a:schemeClr val="tx2"/>
                </a:solidFill>
              </a:rPr>
              <a:t>: Target User</a:t>
            </a:r>
          </a:p>
          <a:p>
            <a:r>
              <a:rPr lang="en-US" sz="1600" dirty="0" smtClean="0">
                <a:solidFill>
                  <a:schemeClr val="tx2"/>
                </a:solidFill>
              </a:rPr>
              <a:t>U</a:t>
            </a:r>
            <a:r>
              <a:rPr lang="en-US" sz="1600" baseline="-25000" dirty="0" smtClean="0">
                <a:solidFill>
                  <a:schemeClr val="tx2"/>
                </a:solidFill>
              </a:rPr>
              <a:t>C</a:t>
            </a:r>
            <a:r>
              <a:rPr lang="en-US" sz="1600" dirty="0" smtClean="0">
                <a:solidFill>
                  <a:schemeClr val="tx2"/>
                </a:solidFill>
              </a:rPr>
              <a:t>: Controlling User</a:t>
            </a:r>
          </a:p>
          <a:p>
            <a:r>
              <a:rPr lang="en-US" sz="1600" dirty="0" smtClean="0">
                <a:solidFill>
                  <a:schemeClr val="tx2"/>
                </a:solidFill>
              </a:rPr>
              <a:t>R</a:t>
            </a:r>
            <a:r>
              <a:rPr lang="en-US" sz="1600" baseline="-25000" dirty="0" smtClean="0">
                <a:solidFill>
                  <a:schemeClr val="tx2"/>
                </a:solidFill>
              </a:rPr>
              <a:t>T</a:t>
            </a:r>
            <a:r>
              <a:rPr lang="en-US" sz="1600" dirty="0" smtClean="0">
                <a:solidFill>
                  <a:schemeClr val="tx2"/>
                </a:solidFill>
              </a:rPr>
              <a:t>: Target Resource</a:t>
            </a:r>
          </a:p>
          <a:p>
            <a:r>
              <a:rPr lang="en-US" sz="1600" dirty="0" smtClean="0">
                <a:solidFill>
                  <a:schemeClr val="tx2"/>
                </a:solidFill>
              </a:rPr>
              <a:t>AUP: Accessing User Policy</a:t>
            </a:r>
          </a:p>
          <a:p>
            <a:r>
              <a:rPr lang="en-US" sz="1600" dirty="0" smtClean="0">
                <a:solidFill>
                  <a:schemeClr val="tx2"/>
                </a:solidFill>
              </a:rPr>
              <a:t>TUP: Target User Policy</a:t>
            </a:r>
          </a:p>
          <a:p>
            <a:r>
              <a:rPr lang="en-US" sz="1600" dirty="0" smtClean="0">
                <a:solidFill>
                  <a:schemeClr val="tx2"/>
                </a:solidFill>
              </a:rPr>
              <a:t>TRP: Target Resource Policy</a:t>
            </a:r>
          </a:p>
          <a:p>
            <a:r>
              <a:rPr lang="en-US" sz="1600" dirty="0" smtClean="0">
                <a:solidFill>
                  <a:schemeClr val="tx2"/>
                </a:solidFill>
              </a:rPr>
              <a:t>SP: System Policy</a:t>
            </a:r>
            <a:endParaRPr lang="en-US" sz="1600" dirty="0">
              <a:solidFill>
                <a:schemeClr val="tx2"/>
              </a:solidFill>
            </a:endParaRPr>
          </a:p>
        </p:txBody>
      </p:sp>
      <p:sp>
        <p:nvSpPr>
          <p:cNvPr id="9" name="Content Placeholder 2"/>
          <p:cNvSpPr txBox="1">
            <a:spLocks/>
          </p:cNvSpPr>
          <p:nvPr/>
        </p:nvSpPr>
        <p:spPr>
          <a:xfrm>
            <a:off x="5226186" y="3786721"/>
            <a:ext cx="3722562" cy="22488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Policy Individualization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User and Resource as a Target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Separation of user policies for incoming and outgoing actions</a:t>
            </a:r>
            <a:r>
              <a:rPr lang="en-US" sz="3200" dirty="0" smtClean="0">
                <a:solidFill>
                  <a:schemeClr val="tx2"/>
                </a:solidFill>
              </a:rPr>
              <a:t> </a:t>
            </a:r>
            <a:endParaRPr kumimoji="0" lang="en-US" sz="3200" b="0" i="0" u="none" strike="noStrike" kern="1200" cap="none" spc="0" normalizeH="0" baseline="0" noProof="0" dirty="0" smtClean="0">
              <a:ln>
                <a:noFill/>
              </a:ln>
              <a:solidFill>
                <a:schemeClr val="tx2"/>
              </a:solidFill>
              <a:effectLst/>
              <a:uLnTx/>
              <a:uFillTx/>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solidFill>
                  <a:schemeClr val="tx2"/>
                </a:solidFill>
              </a:rPr>
              <a:t>Regular Expression based path pattern </a:t>
            </a:r>
            <a:r>
              <a:rPr lang="en-US" sz="3200" dirty="0" err="1" smtClean="0">
                <a:solidFill>
                  <a:schemeClr val="tx2"/>
                </a:solidFill>
              </a:rPr>
              <a:t>w</a:t>
            </a:r>
            <a:r>
              <a:rPr lang="en-US" sz="3200" dirty="0" smtClean="0">
                <a:solidFill>
                  <a:schemeClr val="tx2"/>
                </a:solidFill>
              </a:rPr>
              <a:t>/ max </a:t>
            </a:r>
            <a:r>
              <a:rPr lang="en-US" sz="3200" dirty="0" err="1" smtClean="0">
                <a:solidFill>
                  <a:schemeClr val="tx2"/>
                </a:solidFill>
              </a:rPr>
              <a:t>hopcounts</a:t>
            </a:r>
            <a:r>
              <a:rPr lang="en-US" sz="3200" dirty="0" smtClean="0">
                <a:solidFill>
                  <a:schemeClr val="tx2"/>
                </a:solidFill>
              </a:rPr>
              <a:t> (e.g., &lt;</a:t>
            </a:r>
            <a:r>
              <a:rPr lang="en-US" sz="3200" dirty="0" err="1" smtClean="0">
                <a:solidFill>
                  <a:schemeClr val="tx2"/>
                </a:solidFill>
              </a:rPr>
              <a:t>u</a:t>
            </a:r>
            <a:r>
              <a:rPr lang="en-US" sz="3200" baseline="-25000" dirty="0" err="1" smtClean="0">
                <a:solidFill>
                  <a:schemeClr val="tx2"/>
                </a:solidFill>
              </a:rPr>
              <a:t>a</a:t>
            </a:r>
            <a:r>
              <a:rPr lang="en-US" sz="3200" dirty="0" smtClean="0">
                <a:solidFill>
                  <a:schemeClr val="tx2"/>
                </a:solidFill>
              </a:rPr>
              <a:t>, (</a:t>
            </a:r>
            <a:r>
              <a:rPr lang="en-US" sz="3200" dirty="0" err="1" smtClean="0">
                <a:solidFill>
                  <a:schemeClr val="tx2"/>
                </a:solidFill>
              </a:rPr>
              <a:t>f</a:t>
            </a:r>
            <a:r>
              <a:rPr lang="en-US" sz="3200" dirty="0" smtClean="0">
                <a:solidFill>
                  <a:schemeClr val="tx2"/>
                </a:solidFill>
              </a:rPr>
              <a:t>*c,3)&gt;)</a:t>
            </a:r>
            <a:endParaRPr kumimoji="0" lang="en-US" sz="3200" b="0" i="0" u="none" strike="noStrike" kern="1200" cap="none" spc="0" normalizeH="0" baseline="0" noProof="0" dirty="0" smtClean="0">
              <a:ln>
                <a:noFill/>
              </a:ln>
              <a:solidFill>
                <a:schemeClr val="tx2"/>
              </a:solidFill>
              <a:effectLst/>
              <a:uLnTx/>
              <a:uFillTx/>
            </a:endParaRPr>
          </a:p>
        </p:txBody>
      </p:sp>
      <p:sp>
        <p:nvSpPr>
          <p:cNvPr id="8"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1611748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Access Request and Evaluation</a:t>
            </a:r>
            <a:endParaRPr lang="en-US" dirty="0"/>
          </a:p>
        </p:txBody>
      </p:sp>
      <p:sp>
        <p:nvSpPr>
          <p:cNvPr id="3" name="内容占位符 2"/>
          <p:cNvSpPr>
            <a:spLocks noGrp="1"/>
          </p:cNvSpPr>
          <p:nvPr>
            <p:ph idx="1"/>
          </p:nvPr>
        </p:nvSpPr>
        <p:spPr/>
        <p:txBody>
          <a:bodyPr>
            <a:normAutofit fontScale="92500" lnSpcReduction="20000"/>
          </a:bodyPr>
          <a:lstStyle/>
          <a:p>
            <a:r>
              <a:rPr lang="en-US" dirty="0">
                <a:solidFill>
                  <a:srgbClr val="FF0000"/>
                </a:solidFill>
              </a:rPr>
              <a:t>Access Request &lt;</a:t>
            </a:r>
            <a:r>
              <a:rPr lang="en-US" i="1" dirty="0">
                <a:solidFill>
                  <a:srgbClr val="FF0000"/>
                </a:solidFill>
              </a:rPr>
              <a:t>u</a:t>
            </a:r>
            <a:r>
              <a:rPr lang="en-US" i="1" baseline="-25000" dirty="0">
                <a:solidFill>
                  <a:srgbClr val="FF0000"/>
                </a:solidFill>
              </a:rPr>
              <a:t>a</a:t>
            </a:r>
            <a:r>
              <a:rPr lang="en-US" dirty="0">
                <a:solidFill>
                  <a:srgbClr val="FF0000"/>
                </a:solidFill>
              </a:rPr>
              <a:t>, </a:t>
            </a:r>
            <a:r>
              <a:rPr lang="en-US" i="1" dirty="0">
                <a:solidFill>
                  <a:srgbClr val="FF0000"/>
                </a:solidFill>
              </a:rPr>
              <a:t>action</a:t>
            </a:r>
            <a:r>
              <a:rPr lang="en-US" dirty="0">
                <a:solidFill>
                  <a:srgbClr val="FF0000"/>
                </a:solidFill>
              </a:rPr>
              <a:t>, </a:t>
            </a:r>
            <a:r>
              <a:rPr lang="en-US" i="1" dirty="0">
                <a:solidFill>
                  <a:srgbClr val="FF0000"/>
                </a:solidFill>
              </a:rPr>
              <a:t>target</a:t>
            </a:r>
            <a:r>
              <a:rPr lang="en-US" dirty="0">
                <a:solidFill>
                  <a:srgbClr val="FF0000"/>
                </a:solidFill>
              </a:rPr>
              <a:t>&gt;</a:t>
            </a:r>
          </a:p>
          <a:p>
            <a:pPr lvl="1"/>
            <a:r>
              <a:rPr lang="en-US" i="1" dirty="0">
                <a:solidFill>
                  <a:schemeClr val="tx2"/>
                </a:solidFill>
              </a:rPr>
              <a:t>u</a:t>
            </a:r>
            <a:r>
              <a:rPr lang="en-US" i="1" baseline="-25000" dirty="0">
                <a:solidFill>
                  <a:schemeClr val="tx2"/>
                </a:solidFill>
              </a:rPr>
              <a:t>a </a:t>
            </a:r>
            <a:r>
              <a:rPr lang="en-US" dirty="0">
                <a:solidFill>
                  <a:schemeClr val="tx2"/>
                </a:solidFill>
              </a:rPr>
              <a:t> tries to perform </a:t>
            </a:r>
            <a:r>
              <a:rPr lang="en-US" i="1" dirty="0">
                <a:solidFill>
                  <a:schemeClr val="tx2"/>
                </a:solidFill>
              </a:rPr>
              <a:t>action</a:t>
            </a:r>
            <a:r>
              <a:rPr lang="en-US" dirty="0">
                <a:solidFill>
                  <a:schemeClr val="tx2"/>
                </a:solidFill>
              </a:rPr>
              <a:t> on </a:t>
            </a:r>
            <a:r>
              <a:rPr lang="en-US" i="1" dirty="0">
                <a:solidFill>
                  <a:schemeClr val="tx2"/>
                </a:solidFill>
              </a:rPr>
              <a:t>target</a:t>
            </a:r>
          </a:p>
          <a:p>
            <a:pPr lvl="1"/>
            <a:r>
              <a:rPr lang="en-US" dirty="0">
                <a:solidFill>
                  <a:schemeClr val="tx2"/>
                </a:solidFill>
              </a:rPr>
              <a:t>Target can be either user </a:t>
            </a:r>
            <a:r>
              <a:rPr lang="en-US" i="1" dirty="0">
                <a:solidFill>
                  <a:schemeClr val="tx2"/>
                </a:solidFill>
              </a:rPr>
              <a:t>u</a:t>
            </a:r>
            <a:r>
              <a:rPr lang="en-US" i="1" baseline="-25000" dirty="0">
                <a:solidFill>
                  <a:schemeClr val="tx2"/>
                </a:solidFill>
              </a:rPr>
              <a:t>t</a:t>
            </a:r>
            <a:r>
              <a:rPr lang="en-US" dirty="0">
                <a:solidFill>
                  <a:schemeClr val="tx2"/>
                </a:solidFill>
              </a:rPr>
              <a:t> or resource </a:t>
            </a:r>
            <a:r>
              <a:rPr lang="en-US" i="1" dirty="0" smtClean="0">
                <a:solidFill>
                  <a:schemeClr val="tx2"/>
                </a:solidFill>
              </a:rPr>
              <a:t>r</a:t>
            </a:r>
            <a:r>
              <a:rPr lang="en-US" i="1" baseline="-25000" dirty="0" smtClean="0">
                <a:solidFill>
                  <a:schemeClr val="tx2"/>
                </a:solidFill>
              </a:rPr>
              <a:t>t</a:t>
            </a:r>
          </a:p>
          <a:p>
            <a:pPr lvl="1"/>
            <a:endParaRPr lang="en-US" i="1" baseline="-25000" dirty="0" smtClean="0"/>
          </a:p>
          <a:p>
            <a:r>
              <a:rPr lang="en-US" dirty="0" smtClean="0">
                <a:solidFill>
                  <a:srgbClr val="FF0000"/>
                </a:solidFill>
              </a:rPr>
              <a:t>Policies and Relationships used for Access Evaluation</a:t>
            </a:r>
          </a:p>
          <a:p>
            <a:pPr lvl="1"/>
            <a:r>
              <a:rPr lang="en-US" dirty="0" smtClean="0">
                <a:solidFill>
                  <a:schemeClr val="tx2"/>
                </a:solidFill>
              </a:rPr>
              <a:t>When </a:t>
            </a:r>
            <a:r>
              <a:rPr lang="en-US" i="1" dirty="0" smtClean="0">
                <a:solidFill>
                  <a:schemeClr val="tx2"/>
                </a:solidFill>
              </a:rPr>
              <a:t>u</a:t>
            </a:r>
            <a:r>
              <a:rPr lang="en-US" i="1" baseline="-25000" dirty="0" smtClean="0">
                <a:solidFill>
                  <a:schemeClr val="tx2"/>
                </a:solidFill>
              </a:rPr>
              <a:t>a</a:t>
            </a:r>
            <a:r>
              <a:rPr lang="en-US" dirty="0" smtClean="0">
                <a:solidFill>
                  <a:schemeClr val="tx2"/>
                </a:solidFill>
              </a:rPr>
              <a:t> requests to access a user </a:t>
            </a:r>
            <a:r>
              <a:rPr lang="en-US" i="1" dirty="0" smtClean="0">
                <a:solidFill>
                  <a:schemeClr val="tx2"/>
                </a:solidFill>
              </a:rPr>
              <a:t>u</a:t>
            </a:r>
            <a:r>
              <a:rPr lang="en-US" i="1" baseline="-25000" dirty="0" smtClean="0">
                <a:solidFill>
                  <a:schemeClr val="tx2"/>
                </a:solidFill>
              </a:rPr>
              <a:t>t</a:t>
            </a:r>
          </a:p>
          <a:p>
            <a:pPr lvl="2"/>
            <a:r>
              <a:rPr lang="en-US" i="1" dirty="0" err="1">
                <a:solidFill>
                  <a:srgbClr val="00B050"/>
                </a:solidFill>
              </a:rPr>
              <a:t>u</a:t>
            </a:r>
            <a:r>
              <a:rPr lang="en-US" i="1" baseline="-25000" dirty="0" err="1">
                <a:solidFill>
                  <a:srgbClr val="00B050"/>
                </a:solidFill>
              </a:rPr>
              <a:t>a</a:t>
            </a:r>
            <a:r>
              <a:rPr lang="en-US" dirty="0" err="1" smtClean="0">
                <a:solidFill>
                  <a:srgbClr val="00B050"/>
                </a:solidFill>
              </a:rPr>
              <a:t>’s</a:t>
            </a:r>
            <a:r>
              <a:rPr lang="en-US" dirty="0" smtClean="0">
                <a:solidFill>
                  <a:srgbClr val="00B050"/>
                </a:solidFill>
              </a:rPr>
              <a:t> AUP, </a:t>
            </a:r>
            <a:r>
              <a:rPr lang="en-US" i="1" dirty="0" err="1" smtClean="0">
                <a:solidFill>
                  <a:srgbClr val="00B050"/>
                </a:solidFill>
              </a:rPr>
              <a:t>u</a:t>
            </a:r>
            <a:r>
              <a:rPr lang="en-US" i="1" baseline="-25000" dirty="0" err="1" smtClean="0">
                <a:solidFill>
                  <a:srgbClr val="00B050"/>
                </a:solidFill>
              </a:rPr>
              <a:t>t</a:t>
            </a:r>
            <a:r>
              <a:rPr lang="en-US" dirty="0" err="1" smtClean="0">
                <a:solidFill>
                  <a:srgbClr val="00B050"/>
                </a:solidFill>
              </a:rPr>
              <a:t>’s</a:t>
            </a:r>
            <a:r>
              <a:rPr lang="en-US" dirty="0" smtClean="0">
                <a:solidFill>
                  <a:srgbClr val="00B050"/>
                </a:solidFill>
              </a:rPr>
              <a:t> TUP, SP</a:t>
            </a:r>
          </a:p>
          <a:p>
            <a:pPr lvl="2"/>
            <a:r>
              <a:rPr lang="en-US" dirty="0" smtClean="0">
                <a:solidFill>
                  <a:srgbClr val="00B050"/>
                </a:solidFill>
              </a:rPr>
              <a:t>U2U relationships between </a:t>
            </a:r>
            <a:r>
              <a:rPr lang="en-US" i="1" dirty="0">
                <a:solidFill>
                  <a:srgbClr val="00B050"/>
                </a:solidFill>
              </a:rPr>
              <a:t>u</a:t>
            </a:r>
            <a:r>
              <a:rPr lang="en-US" i="1" baseline="-25000" dirty="0">
                <a:solidFill>
                  <a:srgbClr val="00B050"/>
                </a:solidFill>
              </a:rPr>
              <a:t>a</a:t>
            </a:r>
            <a:r>
              <a:rPr lang="en-US" dirty="0" smtClean="0">
                <a:solidFill>
                  <a:srgbClr val="00B050"/>
                </a:solidFill>
              </a:rPr>
              <a:t> and </a:t>
            </a:r>
            <a:r>
              <a:rPr lang="en-US" i="1" dirty="0">
                <a:solidFill>
                  <a:srgbClr val="00B050"/>
                </a:solidFill>
              </a:rPr>
              <a:t>u</a:t>
            </a:r>
            <a:r>
              <a:rPr lang="en-US" i="1" baseline="-25000" dirty="0">
                <a:solidFill>
                  <a:srgbClr val="00B050"/>
                </a:solidFill>
              </a:rPr>
              <a:t>t</a:t>
            </a:r>
          </a:p>
          <a:p>
            <a:pPr lvl="1"/>
            <a:r>
              <a:rPr lang="en-US" dirty="0" smtClean="0">
                <a:solidFill>
                  <a:schemeClr val="tx2"/>
                </a:solidFill>
              </a:rPr>
              <a:t>When </a:t>
            </a:r>
            <a:r>
              <a:rPr lang="en-US" i="1" dirty="0">
                <a:solidFill>
                  <a:schemeClr val="tx2"/>
                </a:solidFill>
              </a:rPr>
              <a:t>u</a:t>
            </a:r>
            <a:r>
              <a:rPr lang="en-US" i="1" baseline="-25000" dirty="0">
                <a:solidFill>
                  <a:schemeClr val="tx2"/>
                </a:solidFill>
              </a:rPr>
              <a:t>a</a:t>
            </a:r>
            <a:r>
              <a:rPr lang="en-US" dirty="0" smtClean="0">
                <a:solidFill>
                  <a:schemeClr val="tx2"/>
                </a:solidFill>
              </a:rPr>
              <a:t> requests to access a resource </a:t>
            </a:r>
            <a:r>
              <a:rPr lang="en-US" i="1" dirty="0" smtClean="0">
                <a:solidFill>
                  <a:schemeClr val="tx2"/>
                </a:solidFill>
              </a:rPr>
              <a:t>r</a:t>
            </a:r>
            <a:r>
              <a:rPr lang="en-US" i="1" baseline="-25000" dirty="0" smtClean="0">
                <a:solidFill>
                  <a:schemeClr val="tx2"/>
                </a:solidFill>
              </a:rPr>
              <a:t>t</a:t>
            </a:r>
          </a:p>
          <a:p>
            <a:pPr lvl="2"/>
            <a:r>
              <a:rPr lang="en-US" i="1" dirty="0" err="1">
                <a:solidFill>
                  <a:srgbClr val="00B050"/>
                </a:solidFill>
              </a:rPr>
              <a:t>u</a:t>
            </a:r>
            <a:r>
              <a:rPr lang="en-US" i="1" baseline="-25000" dirty="0" err="1">
                <a:solidFill>
                  <a:srgbClr val="00B050"/>
                </a:solidFill>
              </a:rPr>
              <a:t>a</a:t>
            </a:r>
            <a:r>
              <a:rPr lang="en-US" dirty="0" err="1" smtClean="0">
                <a:solidFill>
                  <a:srgbClr val="00B050"/>
                </a:solidFill>
              </a:rPr>
              <a:t>’s</a:t>
            </a:r>
            <a:r>
              <a:rPr lang="en-US" dirty="0" smtClean="0">
                <a:solidFill>
                  <a:srgbClr val="00B050"/>
                </a:solidFill>
              </a:rPr>
              <a:t> AUP, </a:t>
            </a:r>
            <a:r>
              <a:rPr lang="en-US" i="1" dirty="0" err="1" smtClean="0">
                <a:solidFill>
                  <a:srgbClr val="00B050"/>
                </a:solidFill>
              </a:rPr>
              <a:t>r</a:t>
            </a:r>
            <a:r>
              <a:rPr lang="en-US" i="1" baseline="-25000" dirty="0" err="1" smtClean="0">
                <a:solidFill>
                  <a:srgbClr val="00B050"/>
                </a:solidFill>
              </a:rPr>
              <a:t>t</a:t>
            </a:r>
            <a:r>
              <a:rPr lang="en-US" dirty="0" err="1" smtClean="0">
                <a:solidFill>
                  <a:srgbClr val="00B050"/>
                </a:solidFill>
              </a:rPr>
              <a:t>’s</a:t>
            </a:r>
            <a:r>
              <a:rPr lang="en-US" dirty="0" smtClean="0">
                <a:solidFill>
                  <a:srgbClr val="00B050"/>
                </a:solidFill>
              </a:rPr>
              <a:t> TRP (associated with </a:t>
            </a:r>
            <a:r>
              <a:rPr lang="en-US" i="1" dirty="0" err="1" smtClean="0">
                <a:solidFill>
                  <a:srgbClr val="00B050"/>
                </a:solidFill>
              </a:rPr>
              <a:t>u</a:t>
            </a:r>
            <a:r>
              <a:rPr lang="en-US" i="1" baseline="-25000" dirty="0" err="1" smtClean="0">
                <a:solidFill>
                  <a:srgbClr val="00B050"/>
                </a:solidFill>
              </a:rPr>
              <a:t>c</a:t>
            </a:r>
            <a:r>
              <a:rPr lang="en-US" dirty="0" smtClean="0">
                <a:solidFill>
                  <a:srgbClr val="00B050"/>
                </a:solidFill>
              </a:rPr>
              <a:t>), SP</a:t>
            </a:r>
          </a:p>
          <a:p>
            <a:pPr lvl="2"/>
            <a:r>
              <a:rPr lang="en-US" dirty="0" smtClean="0">
                <a:solidFill>
                  <a:srgbClr val="00B050"/>
                </a:solidFill>
              </a:rPr>
              <a:t>U2U relationships between </a:t>
            </a:r>
            <a:r>
              <a:rPr lang="en-US" i="1" dirty="0">
                <a:solidFill>
                  <a:srgbClr val="00B050"/>
                </a:solidFill>
              </a:rPr>
              <a:t>u</a:t>
            </a:r>
            <a:r>
              <a:rPr lang="en-US" i="1" baseline="-25000" dirty="0">
                <a:solidFill>
                  <a:srgbClr val="00B050"/>
                </a:solidFill>
              </a:rPr>
              <a:t>a</a:t>
            </a:r>
            <a:r>
              <a:rPr lang="en-US" dirty="0" smtClean="0">
                <a:solidFill>
                  <a:srgbClr val="00B050"/>
                </a:solidFill>
              </a:rPr>
              <a:t> and </a:t>
            </a:r>
            <a:r>
              <a:rPr lang="en-US" i="1" dirty="0">
                <a:solidFill>
                  <a:srgbClr val="00B050"/>
                </a:solidFill>
              </a:rPr>
              <a:t>u</a:t>
            </a:r>
            <a:r>
              <a:rPr lang="en-US" i="1" baseline="-25000" dirty="0">
                <a:solidFill>
                  <a:srgbClr val="00B050"/>
                </a:solidFill>
              </a:rPr>
              <a:t>c</a:t>
            </a:r>
            <a:endParaRPr lang="en-US" dirty="0">
              <a:solidFill>
                <a:srgbClr val="00B050"/>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37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375687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Representations</a:t>
            </a:r>
            <a:endParaRPr lang="en-US" dirty="0"/>
          </a:p>
        </p:txBody>
      </p:sp>
      <p:sp>
        <p:nvSpPr>
          <p:cNvPr id="3" name="内容占位符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r>
              <a:rPr lang="en-US" i="1" dirty="0" smtClean="0">
                <a:solidFill>
                  <a:srgbClr val="00B050"/>
                </a:solidFill>
              </a:rPr>
              <a:t>action</a:t>
            </a:r>
            <a:r>
              <a:rPr lang="en-US" i="1" baseline="30000" dirty="0" smtClean="0">
                <a:solidFill>
                  <a:srgbClr val="00B050"/>
                </a:solidFill>
              </a:rPr>
              <a:t>-1</a:t>
            </a:r>
            <a:r>
              <a:rPr lang="en-US" dirty="0" smtClean="0"/>
              <a:t> in TUP and TRP is the passive form since it applies to the recipient of action</a:t>
            </a:r>
          </a:p>
          <a:p>
            <a:r>
              <a:rPr lang="en-US" dirty="0" smtClean="0"/>
              <a:t>TRP has an extra parameter </a:t>
            </a:r>
            <a:r>
              <a:rPr lang="en-US" i="1" dirty="0" smtClean="0">
                <a:solidFill>
                  <a:srgbClr val="00B050"/>
                </a:solidFill>
              </a:rPr>
              <a:t>r</a:t>
            </a:r>
            <a:r>
              <a:rPr lang="en-US" i="1" baseline="-25000" dirty="0" smtClean="0">
                <a:solidFill>
                  <a:srgbClr val="00B050"/>
                </a:solidFill>
              </a:rPr>
              <a:t>t</a:t>
            </a:r>
            <a:r>
              <a:rPr lang="en-US" dirty="0" smtClean="0"/>
              <a:t> to distinguish the actual target resource it applies to</a:t>
            </a:r>
          </a:p>
          <a:p>
            <a:pPr lvl="1"/>
            <a:r>
              <a:rPr lang="en-US" dirty="0" smtClean="0"/>
              <a:t>owner(</a:t>
            </a:r>
            <a:r>
              <a:rPr lang="en-US" i="1" dirty="0"/>
              <a:t>r</a:t>
            </a:r>
            <a:r>
              <a:rPr lang="en-US" i="1" baseline="-25000" dirty="0"/>
              <a:t>t</a:t>
            </a:r>
            <a:r>
              <a:rPr lang="en-US" dirty="0" smtClean="0"/>
              <a:t>)</a:t>
            </a:r>
            <a:r>
              <a:rPr lang="en-US" dirty="0" smtClean="0">
                <a:sym typeface="Wingdings" pitchFamily="2" charset="2"/>
              </a:rPr>
              <a:t> a list of </a:t>
            </a:r>
            <a:r>
              <a:rPr lang="en-US" i="1" dirty="0" smtClean="0">
                <a:sym typeface="Wingdings" pitchFamily="2" charset="2"/>
              </a:rPr>
              <a:t>u</a:t>
            </a:r>
            <a:r>
              <a:rPr lang="en-US" i="1" baseline="-25000" dirty="0" smtClean="0">
                <a:sym typeface="Wingdings" pitchFamily="2" charset="2"/>
              </a:rPr>
              <a:t>c</a:t>
            </a:r>
            <a:r>
              <a:rPr lang="en-US" dirty="0" smtClean="0">
                <a:sym typeface="Wingdings" pitchFamily="2" charset="2"/>
              </a:rPr>
              <a:t>U2U relationships between </a:t>
            </a:r>
            <a:r>
              <a:rPr lang="en-US" i="1" dirty="0" smtClean="0">
                <a:sym typeface="Wingdings" pitchFamily="2" charset="2"/>
              </a:rPr>
              <a:t>u</a:t>
            </a:r>
            <a:r>
              <a:rPr lang="en-US" i="1" baseline="-25000" dirty="0" smtClean="0">
                <a:sym typeface="Wingdings" pitchFamily="2" charset="2"/>
              </a:rPr>
              <a:t>a</a:t>
            </a:r>
            <a:r>
              <a:rPr lang="en-US" dirty="0" smtClean="0">
                <a:sym typeface="Wingdings" pitchFamily="2" charset="2"/>
              </a:rPr>
              <a:t> and </a:t>
            </a:r>
            <a:r>
              <a:rPr lang="en-US" i="1" dirty="0">
                <a:sym typeface="Wingdings" pitchFamily="2" charset="2"/>
              </a:rPr>
              <a:t>u</a:t>
            </a:r>
            <a:r>
              <a:rPr lang="en-US" i="1" baseline="-25000" dirty="0">
                <a:sym typeface="Wingdings" pitchFamily="2" charset="2"/>
              </a:rPr>
              <a:t>c </a:t>
            </a:r>
            <a:endParaRPr lang="en-US" i="1" baseline="-25000" dirty="0" smtClean="0">
              <a:sym typeface="Wingdings" pitchFamily="2" charset="2"/>
            </a:endParaRPr>
          </a:p>
          <a:p>
            <a:r>
              <a:rPr lang="en-US" dirty="0" smtClean="0"/>
              <a:t>SP does not differentiate the active and passive forms</a:t>
            </a:r>
          </a:p>
          <a:p>
            <a:r>
              <a:rPr lang="en-US" dirty="0" smtClean="0"/>
              <a:t>SP for resource needs </a:t>
            </a:r>
            <a:r>
              <a:rPr lang="en-US" i="1" dirty="0" err="1" smtClean="0">
                <a:solidFill>
                  <a:srgbClr val="008000"/>
                </a:solidFill>
              </a:rPr>
              <a:t>r.type</a:t>
            </a:r>
            <a:r>
              <a:rPr lang="en-US" dirty="0" smtClean="0"/>
              <a:t> to refine the scope of the resource</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38</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503" y="1482554"/>
            <a:ext cx="7172325"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721409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Graph Rule Grammar</a:t>
            </a:r>
            <a:endParaRPr lang="en-US"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E2565ACD-144F-334D-837A-2EC7981FDADF}" type="slidenum">
              <a:rPr lang="en-US" smtClean="0"/>
              <a:pPr/>
              <a:t>39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031" y="1878228"/>
            <a:ext cx="8984829" cy="3377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54206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Statistics</a:t>
            </a:r>
            <a:endParaRPr lang="en-US" dirty="0"/>
          </a:p>
        </p:txBody>
      </p:sp>
      <p:sp>
        <p:nvSpPr>
          <p:cNvPr id="3" name="内容占位符 2"/>
          <p:cNvSpPr>
            <a:spLocks noGrp="1"/>
          </p:cNvSpPr>
          <p:nvPr>
            <p:ph idx="1"/>
          </p:nvPr>
        </p:nvSpPr>
        <p:spPr/>
        <p:txBody>
          <a:bodyPr>
            <a:normAutofit lnSpcReduction="10000"/>
          </a:bodyPr>
          <a:lstStyle/>
          <a:p>
            <a:r>
              <a:rPr lang="en-US" dirty="0" smtClean="0"/>
              <a:t>Facebook, the largest OSN:</a:t>
            </a:r>
          </a:p>
          <a:p>
            <a:pPr lvl="1"/>
            <a:r>
              <a:rPr lang="en-US" dirty="0" smtClean="0">
                <a:solidFill>
                  <a:schemeClr val="tx2"/>
                </a:solidFill>
              </a:rPr>
              <a:t>More </a:t>
            </a:r>
            <a:r>
              <a:rPr lang="en-US" dirty="0">
                <a:solidFill>
                  <a:schemeClr val="tx2"/>
                </a:solidFill>
              </a:rPr>
              <a:t>than a billion monthly active users as of December 2012. </a:t>
            </a:r>
            <a:endParaRPr lang="en-US" dirty="0" smtClean="0">
              <a:solidFill>
                <a:schemeClr val="tx2"/>
              </a:solidFill>
            </a:endParaRPr>
          </a:p>
          <a:p>
            <a:pPr lvl="1"/>
            <a:r>
              <a:rPr lang="en-US" dirty="0" smtClean="0">
                <a:solidFill>
                  <a:schemeClr val="tx2"/>
                </a:solidFill>
              </a:rPr>
              <a:t>Approximately </a:t>
            </a:r>
            <a:r>
              <a:rPr lang="en-US" dirty="0">
                <a:solidFill>
                  <a:schemeClr val="tx2"/>
                </a:solidFill>
              </a:rPr>
              <a:t>82% of our monthly active users are outside the U.S. and Canada</a:t>
            </a:r>
            <a:r>
              <a:rPr lang="en-US" dirty="0" smtClean="0">
                <a:solidFill>
                  <a:schemeClr val="tx2"/>
                </a:solidFill>
              </a:rPr>
              <a:t>.</a:t>
            </a:r>
          </a:p>
          <a:p>
            <a:pPr lvl="1"/>
            <a:r>
              <a:rPr lang="en-US" dirty="0" smtClean="0">
                <a:solidFill>
                  <a:schemeClr val="tx2"/>
                </a:solidFill>
              </a:rPr>
              <a:t>618 </a:t>
            </a:r>
            <a:r>
              <a:rPr lang="en-US" dirty="0">
                <a:solidFill>
                  <a:schemeClr val="tx2"/>
                </a:solidFill>
              </a:rPr>
              <a:t>million daily active users on average in December 2012. </a:t>
            </a:r>
            <a:endParaRPr lang="en-US" dirty="0" smtClean="0">
              <a:solidFill>
                <a:schemeClr val="tx2"/>
              </a:solidFill>
            </a:endParaRPr>
          </a:p>
          <a:p>
            <a:pPr lvl="1"/>
            <a:r>
              <a:rPr lang="en-US" dirty="0" smtClean="0">
                <a:solidFill>
                  <a:schemeClr val="tx2"/>
                </a:solidFill>
              </a:rPr>
              <a:t>680 </a:t>
            </a:r>
            <a:r>
              <a:rPr lang="en-US" dirty="0">
                <a:solidFill>
                  <a:schemeClr val="tx2"/>
                </a:solidFill>
              </a:rPr>
              <a:t>million monthly active users who used Facebook mobile products as of December 31, 2012.</a:t>
            </a:r>
          </a:p>
        </p:txBody>
      </p:sp>
      <p:sp>
        <p:nvSpPr>
          <p:cNvPr id="4" name="灯片编号占位符 3"/>
          <p:cNvSpPr>
            <a:spLocks noGrp="1"/>
          </p:cNvSpPr>
          <p:nvPr>
            <p:ph type="sldNum" sz="quarter" idx="12"/>
          </p:nvPr>
        </p:nvSpPr>
        <p:spPr/>
        <p:txBody>
          <a:bodyPr/>
          <a:lstStyle/>
          <a:p>
            <a:fld id="{E2565ACD-144F-334D-837A-2EC7981FDADF}" type="slidenum">
              <a:rPr lang="en-US" smtClean="0"/>
              <a:pPr/>
              <a:t>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689183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Example</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40</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mc:AlternateContent xmlns:mc="http://schemas.openxmlformats.org/markup-compatibility/2006">
        <mc:Choice xmlns:a14="http://schemas.microsoft.com/office/drawing/2010/main" xmlns="" Requires="a14">
          <p:sp>
            <p:nvSpPr>
              <p:cNvPr id="8" name="内容占位符 7"/>
              <p:cNvSpPr>
                <a:spLocks noGrp="1"/>
              </p:cNvSpPr>
              <p:nvPr>
                <p:ph idx="1"/>
              </p:nvPr>
            </p:nvSpPr>
            <p:spPr/>
            <p:txBody>
              <a:bodyPr>
                <a:normAutofit fontScale="85000" lnSpcReduction="20000"/>
              </a:bodyPr>
              <a:lstStyle/>
              <a:p>
                <a:pPr marL="285750" indent="-285750">
                  <a:buFont typeface="Arial" pitchFamily="34" charset="0"/>
                  <a:buChar char="•"/>
                </a:pPr>
                <a:r>
                  <a:rPr lang="en-US" sz="1900" dirty="0"/>
                  <a:t>Alice’s policy P</a:t>
                </a:r>
                <a:r>
                  <a:rPr lang="en-US" sz="1900" baseline="-25000" dirty="0"/>
                  <a:t>Alice</a:t>
                </a:r>
                <a:r>
                  <a:rPr lang="en-US" sz="1900" dirty="0"/>
                  <a:t>:</a:t>
                </a:r>
              </a:p>
              <a:p>
                <a:pPr lvl="1">
                  <a:buFont typeface="Arial" pitchFamily="34" charset="0"/>
                  <a:buChar char="•"/>
                </a:pPr>
                <a14:m>
                  <m:oMath xmlns:m="http://schemas.openxmlformats.org/officeDocument/2006/math">
                    <m:r>
                      <a:rPr lang="en-US" sz="1900" i="1">
                        <a:latin typeface="Cambria Math"/>
                        <a:ea typeface="Cambria Math"/>
                      </a:rPr>
                      <m:t>&lt;</m:t>
                    </m:r>
                    <m:r>
                      <a:rPr lang="en-US" sz="1900" i="1">
                        <a:latin typeface="Cambria Math"/>
                        <a:ea typeface="Cambria Math"/>
                      </a:rPr>
                      <m:t>𝑝𝑜𝑘𝑒</m:t>
                    </m:r>
                    <m:r>
                      <a:rPr lang="en-US" sz="1900" i="1">
                        <a:latin typeface="Cambria Math"/>
                        <a:ea typeface="Cambria Math"/>
                      </a:rPr>
                      <m:t>,</m:t>
                    </m:r>
                    <m:d>
                      <m:dPr>
                        <m:ctrlPr>
                          <a:rPr lang="en-US" sz="1900" i="1">
                            <a:latin typeface="Cambria Math"/>
                            <a:ea typeface="Cambria Math"/>
                          </a:rPr>
                        </m:ctrlPr>
                      </m:dPr>
                      <m:e>
                        <m:r>
                          <a:rPr lang="en-US" sz="1900" i="1">
                            <a:latin typeface="Cambria Math"/>
                            <a:ea typeface="Cambria Math"/>
                          </a:rPr>
                          <m:t>𝑢</m:t>
                        </m:r>
                        <m:r>
                          <a:rPr lang="en-US" sz="1900" i="1" baseline="-25000">
                            <a:latin typeface="Cambria Math"/>
                            <a:ea typeface="Cambria Math"/>
                          </a:rPr>
                          <m:t>𝑎</m:t>
                        </m:r>
                        <m:r>
                          <a:rPr lang="en-US" sz="1900" i="1">
                            <a:latin typeface="Cambria Math"/>
                            <a:ea typeface="Cambria Math"/>
                          </a:rPr>
                          <m:t>,</m:t>
                        </m:r>
                        <m:d>
                          <m:dPr>
                            <m:ctrlPr>
                              <a:rPr lang="en-US" sz="1900" i="1">
                                <a:latin typeface="Cambria Math"/>
                                <a:ea typeface="Cambria Math"/>
                              </a:rPr>
                            </m:ctrlPr>
                          </m:dPr>
                          <m:e>
                            <m:r>
                              <a:rPr lang="en-US" sz="1900" i="1">
                                <a:latin typeface="Cambria Math"/>
                                <a:ea typeface="Cambria Math"/>
                              </a:rPr>
                              <m:t>𝑓</m:t>
                            </m:r>
                            <m:r>
                              <a:rPr lang="en-US" sz="1900" i="1">
                                <a:latin typeface="Cambria Math"/>
                                <a:ea typeface="Cambria Math"/>
                              </a:rPr>
                              <m:t>∗,3</m:t>
                            </m:r>
                          </m:e>
                        </m:d>
                      </m:e>
                    </m:d>
                    <m:r>
                      <a:rPr lang="en-US" sz="1900" i="1">
                        <a:latin typeface="Cambria Math"/>
                        <a:ea typeface="Cambria Math"/>
                      </a:rPr>
                      <m:t>&gt;</m:t>
                    </m:r>
                  </m:oMath>
                </a14:m>
                <a:r>
                  <a:rPr lang="en-US" sz="1900" i="1" dirty="0">
                    <a:latin typeface="Cambria Math"/>
                    <a:ea typeface="Cambria Math"/>
                  </a:rPr>
                  <a:t>,</a:t>
                </a:r>
                <a14:m>
                  <m:oMath xmlns:m="http://schemas.openxmlformats.org/officeDocument/2006/math">
                    <m:r>
                      <a:rPr lang="en-US" sz="1900" i="1">
                        <a:latin typeface="Cambria Math"/>
                        <a:ea typeface="Cambria Math"/>
                      </a:rPr>
                      <m:t>  &lt;</m:t>
                    </m:r>
                    <m:r>
                      <a:rPr lang="en-US" sz="1900" i="1">
                        <a:latin typeface="Cambria Math"/>
                        <a:ea typeface="Cambria Math"/>
                      </a:rPr>
                      <m:t>𝑝𝑜𝑘𝑒</m:t>
                    </m:r>
                    <m:r>
                      <a:rPr lang="en-US" sz="1900" i="1" baseline="16000">
                        <a:latin typeface="Cambria Math"/>
                        <a:ea typeface="Cambria Math"/>
                      </a:rPr>
                      <m:t>−</m:t>
                    </m:r>
                    <m:r>
                      <a:rPr lang="en-US" sz="1900" i="1" baseline="30000">
                        <a:latin typeface="Cambria Math"/>
                        <a:ea typeface="Cambria Math"/>
                      </a:rPr>
                      <m:t>1</m:t>
                    </m:r>
                    <m:r>
                      <a:rPr lang="en-US" sz="1900" i="1">
                        <a:latin typeface="Cambria Math"/>
                        <a:ea typeface="Cambria Math"/>
                      </a:rPr>
                      <m:t>,</m:t>
                    </m:r>
                    <m:d>
                      <m:dPr>
                        <m:ctrlPr>
                          <a:rPr lang="en-US" sz="1900" i="1">
                            <a:latin typeface="Cambria Math"/>
                            <a:ea typeface="Cambria Math"/>
                          </a:rPr>
                        </m:ctrlPr>
                      </m:dPr>
                      <m:e>
                        <m:r>
                          <a:rPr lang="en-US" sz="1900" i="1">
                            <a:latin typeface="Cambria Math"/>
                            <a:ea typeface="Cambria Math"/>
                          </a:rPr>
                          <m:t>𝑢</m:t>
                        </m:r>
                        <m:r>
                          <a:rPr lang="en-US" sz="1900" i="1" baseline="-25000">
                            <a:latin typeface="Cambria Math"/>
                            <a:ea typeface="Cambria Math"/>
                          </a:rPr>
                          <m:t>𝑡</m:t>
                        </m:r>
                        <m:r>
                          <a:rPr lang="en-US" sz="1900" i="1">
                            <a:latin typeface="Cambria Math"/>
                            <a:ea typeface="Cambria Math"/>
                          </a:rPr>
                          <m:t>,</m:t>
                        </m:r>
                        <m:d>
                          <m:dPr>
                            <m:ctrlPr>
                              <a:rPr lang="en-US" sz="1900" i="1">
                                <a:latin typeface="Cambria Math"/>
                                <a:ea typeface="Cambria Math"/>
                              </a:rPr>
                            </m:ctrlPr>
                          </m:dPr>
                          <m:e>
                            <m:r>
                              <a:rPr lang="en-US" sz="1900" i="1">
                                <a:latin typeface="Cambria Math"/>
                                <a:ea typeface="Cambria Math"/>
                              </a:rPr>
                              <m:t>𝑓</m:t>
                            </m:r>
                            <m:r>
                              <a:rPr lang="en-US" sz="1900" i="1">
                                <a:latin typeface="Cambria Math"/>
                                <a:ea typeface="Cambria Math"/>
                              </a:rPr>
                              <m:t>,1</m:t>
                            </m:r>
                          </m:e>
                        </m:d>
                      </m:e>
                    </m:d>
                    <m:r>
                      <a:rPr lang="en-US" sz="1900" i="1">
                        <a:latin typeface="Cambria Math"/>
                        <a:ea typeface="Cambria Math"/>
                      </a:rPr>
                      <m:t>&gt;,</m:t>
                    </m:r>
                  </m:oMath>
                </a14:m>
                <a:endParaRPr lang="en-US" sz="1900" i="1" dirty="0">
                  <a:latin typeface="Cambria Math"/>
                  <a:ea typeface="Cambria Math"/>
                </a:endParaRPr>
              </a:p>
              <a:p>
                <a:pPr lvl="1">
                  <a:buFont typeface="Arial" pitchFamily="34" charset="0"/>
                  <a:buChar char="•"/>
                </a:pPr>
                <a14:m>
                  <m:oMath xmlns:m="http://schemas.openxmlformats.org/officeDocument/2006/math">
                    <m:r>
                      <a:rPr lang="en-US" sz="1900" i="1">
                        <a:latin typeface="Cambria Math"/>
                        <a:ea typeface="Cambria Math"/>
                      </a:rPr>
                      <m:t>&lt;</m:t>
                    </m:r>
                    <m:r>
                      <a:rPr lang="en-US" sz="1900" i="1">
                        <a:latin typeface="Cambria Math"/>
                        <a:ea typeface="Cambria Math"/>
                      </a:rPr>
                      <m:t>𝑟𝑒𝑎𝑑</m:t>
                    </m:r>
                    <m:r>
                      <a:rPr lang="en-US" sz="1900" i="1">
                        <a:latin typeface="Cambria Math"/>
                        <a:ea typeface="Cambria Math"/>
                      </a:rPr>
                      <m:t>, </m:t>
                    </m:r>
                    <m:d>
                      <m:dPr>
                        <m:ctrlPr>
                          <a:rPr lang="en-US" sz="1900" i="1">
                            <a:latin typeface="Cambria Math"/>
                            <a:ea typeface="Cambria Math"/>
                          </a:rPr>
                        </m:ctrlPr>
                      </m:dPr>
                      <m:e>
                        <m:r>
                          <a:rPr lang="en-US" sz="1900" i="1">
                            <a:latin typeface="Cambria Math"/>
                            <a:ea typeface="Cambria Math"/>
                          </a:rPr>
                          <m:t>𝑢</m:t>
                        </m:r>
                        <m:r>
                          <a:rPr lang="en-US" sz="1900" i="1" baseline="-25000">
                            <a:latin typeface="Cambria Math"/>
                            <a:ea typeface="Cambria Math"/>
                          </a:rPr>
                          <m:t>𝑎</m:t>
                        </m:r>
                        <m:r>
                          <a:rPr lang="en-US" sz="1900" i="1">
                            <a:latin typeface="Cambria Math"/>
                            <a:ea typeface="Cambria Math"/>
                          </a:rPr>
                          <m:t>,</m:t>
                        </m:r>
                        <m:d>
                          <m:dPr>
                            <m:ctrlPr>
                              <a:rPr lang="en-US" sz="1900" i="1">
                                <a:latin typeface="Cambria Math"/>
                                <a:ea typeface="Cambria Math"/>
                              </a:rPr>
                            </m:ctrlPr>
                          </m:dPr>
                          <m:e>
                            <m:r>
                              <m:rPr>
                                <m:sty m:val="p"/>
                              </m:rPr>
                              <a:rPr lang="el-GR" sz="1900" i="1">
                                <a:latin typeface="Cambria Math"/>
                                <a:ea typeface="Cambria Math"/>
                              </a:rPr>
                              <m:t>Σ</m:t>
                            </m:r>
                            <m:r>
                              <a:rPr lang="en-US" sz="1900" i="1">
                                <a:latin typeface="Cambria Math"/>
                                <a:ea typeface="Cambria Math"/>
                              </a:rPr>
                              <m:t>∗,5</m:t>
                            </m:r>
                          </m:e>
                        </m:d>
                      </m:e>
                    </m:d>
                    <m:r>
                      <a:rPr lang="en-US" sz="1900" i="1">
                        <a:latin typeface="Cambria Math"/>
                        <a:ea typeface="Cambria Math"/>
                      </a:rPr>
                      <m:t>&gt;,&lt;</m:t>
                    </m:r>
                    <m:r>
                      <a:rPr lang="en-US" sz="1900" i="1">
                        <a:latin typeface="Cambria Math"/>
                        <a:ea typeface="Cambria Math"/>
                      </a:rPr>
                      <m:t>𝑟𝑒𝑎𝑑</m:t>
                    </m:r>
                    <m:r>
                      <a:rPr lang="en-US" sz="1900" i="1" baseline="16000">
                        <a:latin typeface="Cambria Math"/>
                        <a:ea typeface="Cambria Math"/>
                      </a:rPr>
                      <m:t>−</m:t>
                    </m:r>
                    <m:r>
                      <a:rPr lang="en-US" sz="1900" i="1" baseline="30000">
                        <a:latin typeface="Cambria Math"/>
                        <a:ea typeface="Cambria Math"/>
                      </a:rPr>
                      <m:t>1</m:t>
                    </m:r>
                    <m:r>
                      <a:rPr lang="en-US" sz="1900" i="1">
                        <a:latin typeface="Cambria Math"/>
                        <a:ea typeface="Cambria Math"/>
                      </a:rPr>
                      <m:t>,</m:t>
                    </m:r>
                    <m:r>
                      <a:rPr lang="en-US" sz="1900" i="1">
                        <a:latin typeface="Cambria Math"/>
                        <a:ea typeface="Cambria Math"/>
                      </a:rPr>
                      <m:t>𝑓𝑖𝑙𝑒</m:t>
                    </m:r>
                    <m:r>
                      <a:rPr lang="en-US" sz="1900" i="1">
                        <a:latin typeface="Cambria Math"/>
                        <a:ea typeface="Cambria Math"/>
                      </a:rPr>
                      <m:t>1,</m:t>
                    </m:r>
                    <m:d>
                      <m:dPr>
                        <m:ctrlPr>
                          <a:rPr lang="en-US" sz="1900" i="1">
                            <a:latin typeface="Cambria Math"/>
                            <a:ea typeface="Cambria Math"/>
                          </a:rPr>
                        </m:ctrlPr>
                      </m:dPr>
                      <m:e>
                        <m:r>
                          <a:rPr lang="en-US" sz="1900" i="1">
                            <a:latin typeface="Cambria Math"/>
                            <a:ea typeface="Cambria Math"/>
                          </a:rPr>
                          <m:t>𝑢</m:t>
                        </m:r>
                        <m:r>
                          <a:rPr lang="en-US" sz="1900" i="1" baseline="-25000">
                            <a:latin typeface="Cambria Math"/>
                            <a:ea typeface="Cambria Math"/>
                          </a:rPr>
                          <m:t>𝑐</m:t>
                        </m:r>
                        <m:r>
                          <a:rPr lang="en-US" sz="1900" i="1">
                            <a:latin typeface="Cambria Math"/>
                            <a:ea typeface="Cambria Math"/>
                          </a:rPr>
                          <m:t>,</m:t>
                        </m:r>
                        <m:d>
                          <m:dPr>
                            <m:ctrlPr>
                              <a:rPr lang="en-US" sz="1900" i="1">
                                <a:latin typeface="Cambria Math"/>
                                <a:ea typeface="Cambria Math"/>
                              </a:rPr>
                            </m:ctrlPr>
                          </m:dPr>
                          <m:e>
                            <m:r>
                              <a:rPr lang="en-US" sz="1900" i="1">
                                <a:latin typeface="Cambria Math"/>
                                <a:ea typeface="Cambria Math"/>
                              </a:rPr>
                              <m:t>𝑐𝑓</m:t>
                            </m:r>
                            <m:r>
                              <a:rPr lang="en-US" sz="1900" i="1">
                                <a:latin typeface="Cambria Math"/>
                                <a:ea typeface="Cambria Math"/>
                              </a:rPr>
                              <m:t>∗,4</m:t>
                            </m:r>
                          </m:e>
                        </m:d>
                      </m:e>
                    </m:d>
                    <m:r>
                      <a:rPr lang="en-US" sz="1900" i="1">
                        <a:latin typeface="Cambria Math"/>
                        <a:ea typeface="Cambria Math"/>
                      </a:rPr>
                      <m:t>&gt;</m:t>
                    </m:r>
                  </m:oMath>
                </a14:m>
                <a:endParaRPr lang="en-US" sz="1900" dirty="0">
                  <a:ea typeface="Cambria Math"/>
                </a:endParaRPr>
              </a:p>
              <a:p>
                <a:pPr marL="285750" indent="-285750">
                  <a:buFont typeface="Arial" pitchFamily="34" charset="0"/>
                  <a:buChar char="•"/>
                </a:pPr>
                <a:r>
                  <a:rPr lang="en-US" sz="1900" dirty="0"/>
                  <a:t>Harry’s policy </a:t>
                </a:r>
                <a:r>
                  <a:rPr lang="en-US" sz="1900" dirty="0" err="1"/>
                  <a:t>P</a:t>
                </a:r>
                <a:r>
                  <a:rPr lang="en-US" sz="1900" baseline="-25000" dirty="0" err="1"/>
                  <a:t>Harry</a:t>
                </a:r>
                <a:r>
                  <a:rPr lang="en-US" sz="1900" dirty="0"/>
                  <a:t>:</a:t>
                </a:r>
                <a14:m>
                  <m:oMath xmlns:m="http://schemas.openxmlformats.org/officeDocument/2006/math">
                    <m:r>
                      <a:rPr lang="en-US" sz="1900">
                        <a:latin typeface="Cambria Math"/>
                      </a:rPr>
                      <m:t> </m:t>
                    </m:r>
                  </m:oMath>
                </a14:m>
                <a:endParaRPr lang="en-US" sz="1900" dirty="0">
                  <a:latin typeface="Cambria Math"/>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m:t>
                    </m:r>
                    <m:d>
                      <m:dPr>
                        <m:ctrlPr>
                          <a:rPr lang="en-US" sz="1900" i="1">
                            <a:latin typeface="Cambria Math"/>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a:rPr>
                            </m:ctrlPr>
                          </m:dPr>
                          <m:e>
                            <m:r>
                              <a:rPr lang="en-US" sz="1900" i="1">
                                <a:latin typeface="Cambria Math"/>
                              </a:rPr>
                              <m:t>𝑐𝑓</m:t>
                            </m:r>
                            <m:r>
                              <a:rPr lang="en-US" sz="1900" i="1">
                                <a:latin typeface="Cambria Math"/>
                              </a:rPr>
                              <m:t>∗,5</m:t>
                            </m:r>
                          </m:e>
                        </m:d>
                        <m:r>
                          <a:rPr lang="en-US" sz="1900" i="1">
                            <a:latin typeface="Cambria Math"/>
                          </a:rPr>
                          <m:t>˅</m:t>
                        </m:r>
                        <m:d>
                          <m:dPr>
                            <m:ctrlPr>
                              <a:rPr lang="en-US" sz="1900" i="1">
                                <a:latin typeface="Cambria Math"/>
                              </a:rPr>
                            </m:ctrlPr>
                          </m:dPr>
                          <m:e>
                            <m:r>
                              <a:rPr lang="en-US" sz="1900" i="1">
                                <a:latin typeface="Cambria Math"/>
                              </a:rPr>
                              <m:t>𝑓</m:t>
                            </m:r>
                            <m:r>
                              <a:rPr lang="en-US" sz="1900" i="1">
                                <a:latin typeface="Cambria Math"/>
                              </a:rPr>
                              <m:t>∗,5</m:t>
                            </m:r>
                          </m:e>
                        </m:d>
                      </m:e>
                    </m:d>
                    <m:r>
                      <a:rPr lang="en-US" sz="1900" i="1">
                        <a:latin typeface="Cambria Math"/>
                      </a:rPr>
                      <m:t>&gt;</m:t>
                    </m:r>
                  </m:oMath>
                </a14:m>
                <a:r>
                  <a:rPr lang="en-US" sz="1900" i="1" dirty="0">
                    <a:latin typeface="Cambria Math"/>
                  </a:rPr>
                  <a:t>,</a:t>
                </a:r>
                <a14:m>
                  <m:oMath xmlns:m="http://schemas.openxmlformats.org/officeDocument/2006/math">
                    <m:r>
                      <a:rPr lang="en-US" sz="1900" i="1">
                        <a:latin typeface="Cambria Math"/>
                      </a:rPr>
                      <m:t>&lt;</m:t>
                    </m:r>
                    <m:r>
                      <a:rPr lang="en-US" sz="1900" i="1">
                        <a:latin typeface="Cambria Math"/>
                      </a:rPr>
                      <m:t>𝑝𝑜𝑘𝑒</m:t>
                    </m:r>
                    <m:r>
                      <a:rPr lang="en-US" sz="1900" i="1" baseline="16000">
                        <a:latin typeface="Cambria Math"/>
                      </a:rPr>
                      <m:t>−</m:t>
                    </m:r>
                    <m:r>
                      <a:rPr lang="en-US" sz="1900" i="1" baseline="30000">
                        <a:latin typeface="Cambria Math"/>
                      </a:rPr>
                      <m:t>1</m:t>
                    </m:r>
                    <m:r>
                      <a:rPr lang="en-US" sz="1900" i="1">
                        <a:latin typeface="Cambria Math"/>
                      </a:rPr>
                      <m:t>,</m:t>
                    </m:r>
                    <m:d>
                      <m:dPr>
                        <m:ctrlPr>
                          <a:rPr lang="en-US" sz="1900" i="1">
                            <a:latin typeface="Cambria Math"/>
                          </a:rPr>
                        </m:ctrlPr>
                      </m:dPr>
                      <m:e>
                        <m:r>
                          <a:rPr lang="en-US" sz="1900" i="1">
                            <a:latin typeface="Cambria Math"/>
                          </a:rPr>
                          <m:t>𝑢</m:t>
                        </m:r>
                        <m:r>
                          <a:rPr lang="en-US" sz="1900" i="1" baseline="-25000">
                            <a:latin typeface="Cambria Math"/>
                          </a:rPr>
                          <m:t>𝑡</m:t>
                        </m:r>
                        <m:r>
                          <a:rPr lang="en-US" sz="1900" i="1">
                            <a:latin typeface="Cambria Math"/>
                          </a:rPr>
                          <m:t>,</m:t>
                        </m:r>
                        <m:d>
                          <m:dPr>
                            <m:ctrlPr>
                              <a:rPr lang="en-US" sz="1900" i="1">
                                <a:latin typeface="Cambria Math"/>
                              </a:rPr>
                            </m:ctrlPr>
                          </m:dPr>
                          <m:e>
                            <m:r>
                              <a:rPr lang="en-US" sz="1900" i="1">
                                <a:latin typeface="Cambria Math"/>
                              </a:rPr>
                              <m:t>𝑓</m:t>
                            </m:r>
                            <m:r>
                              <a:rPr lang="en-US" sz="1900" i="1">
                                <a:latin typeface="Cambria Math"/>
                              </a:rPr>
                              <m:t>∗,2</m:t>
                            </m:r>
                          </m:e>
                        </m:d>
                      </m:e>
                    </m:d>
                    <m:r>
                      <a:rPr lang="en-US" sz="1900" i="1">
                        <a:latin typeface="Cambria Math"/>
                      </a:rPr>
                      <m:t>&gt;</m:t>
                    </m:r>
                  </m:oMath>
                </a14:m>
                <a:endParaRPr lang="en-US" sz="1900" i="1" dirty="0">
                  <a:latin typeface="Cambria Math"/>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𝑟𝑒𝑎𝑑</m:t>
                    </m:r>
                    <m:r>
                      <a:rPr lang="en-US" sz="1900" i="1" baseline="16000">
                        <a:latin typeface="Cambria Math"/>
                      </a:rPr>
                      <m:t>−</m:t>
                    </m:r>
                    <m:r>
                      <a:rPr lang="en-US" sz="1900" i="1" baseline="30000">
                        <a:latin typeface="Cambria Math"/>
                      </a:rPr>
                      <m:t>1</m:t>
                    </m:r>
                    <m:r>
                      <a:rPr lang="en-US" sz="1900" i="1">
                        <a:latin typeface="Cambria Math"/>
                      </a:rPr>
                      <m:t>,</m:t>
                    </m:r>
                    <m:r>
                      <a:rPr lang="en-US" sz="1900" i="1">
                        <a:latin typeface="Cambria Math"/>
                      </a:rPr>
                      <m:t>𝑓𝑖𝑙𝑒</m:t>
                    </m:r>
                    <m:r>
                      <a:rPr lang="en-US" sz="1900" i="1">
                        <a:latin typeface="Cambria Math"/>
                      </a:rPr>
                      <m:t>2,(</m:t>
                    </m:r>
                    <m:r>
                      <a:rPr lang="en-US" sz="1900" i="1">
                        <a:latin typeface="Cambria Math"/>
                      </a:rPr>
                      <m:t>𝑢𝑐</m:t>
                    </m:r>
                    <m:r>
                      <a:rPr lang="en-US" sz="1900" i="1">
                        <a:latin typeface="Cambria Math"/>
                      </a:rPr>
                      <m:t>,¬</m:t>
                    </m:r>
                    <m:d>
                      <m:dPr>
                        <m:ctrlPr>
                          <a:rPr lang="en-US" sz="1900" i="1">
                            <a:latin typeface="Cambria Math"/>
                          </a:rPr>
                        </m:ctrlPr>
                      </m:dPr>
                      <m:e>
                        <m:r>
                          <a:rPr lang="en-US" sz="1900" i="1">
                            <a:latin typeface="Cambria Math"/>
                          </a:rPr>
                          <m:t>𝑝</m:t>
                        </m:r>
                        <m:r>
                          <a:rPr lang="en-US" sz="1900" i="1">
                            <a:latin typeface="Cambria Math"/>
                          </a:rPr>
                          <m:t>+,2</m:t>
                        </m:r>
                      </m:e>
                    </m:d>
                    <m:r>
                      <a:rPr lang="en-US" sz="1900" i="1">
                        <a:latin typeface="Cambria Math"/>
                      </a:rPr>
                      <m:t>&gt;</m:t>
                    </m:r>
                  </m:oMath>
                </a14:m>
                <a:endParaRPr lang="en-US" sz="1900" dirty="0"/>
              </a:p>
              <a:p>
                <a:pPr marL="285750" indent="-285750">
                  <a:buFont typeface="Arial" pitchFamily="34" charset="0"/>
                  <a:buChar char="•"/>
                </a:pPr>
                <a:r>
                  <a:rPr lang="en-US" sz="1900" dirty="0"/>
                  <a:t>System’s policy </a:t>
                </a:r>
                <a:r>
                  <a:rPr lang="en-US" sz="1900" dirty="0" err="1"/>
                  <a:t>P</a:t>
                </a:r>
                <a:r>
                  <a:rPr lang="en-US" sz="1900" baseline="-25000" dirty="0" err="1"/>
                  <a:t>Sys</a:t>
                </a:r>
                <a:r>
                  <a:rPr lang="en-US" sz="1900" dirty="0"/>
                  <a:t>: </a:t>
                </a:r>
                <a:endParaRPr lang="en-US" sz="1900" i="1" dirty="0">
                  <a:latin typeface="Cambria Math"/>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m:t>
                    </m:r>
                    <m:d>
                      <m:dPr>
                        <m:ctrlPr>
                          <a:rPr lang="en-US" sz="1900" i="1">
                            <a:latin typeface="Cambria Math"/>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a:rPr>
                            </m:ctrlPr>
                          </m:dPr>
                          <m:e>
                            <m:r>
                              <m:rPr>
                                <m:sty m:val="p"/>
                              </m:rPr>
                              <a:rPr lang="el-GR" sz="1900" i="1">
                                <a:latin typeface="Cambria Math"/>
                              </a:rPr>
                              <m:t>Σ</m:t>
                            </m:r>
                            <m:r>
                              <a:rPr lang="en-US" sz="1900" i="1">
                                <a:latin typeface="Cambria Math"/>
                              </a:rPr>
                              <m:t>∗,5</m:t>
                            </m:r>
                          </m:e>
                        </m:d>
                      </m:e>
                    </m:d>
                    <m:r>
                      <a:rPr lang="en-US" sz="1900" i="1">
                        <a:latin typeface="Cambria Math"/>
                      </a:rPr>
                      <m:t>&gt;</m:t>
                    </m:r>
                  </m:oMath>
                </a14:m>
                <a:endParaRPr lang="en-US" sz="1900" i="1" dirty="0">
                  <a:latin typeface="Cambria Math"/>
                </a:endParaRP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𝑟𝑒𝑎𝑑</m:t>
                    </m:r>
                    <m:r>
                      <a:rPr lang="en-US" sz="1900" i="1">
                        <a:latin typeface="Cambria Math"/>
                      </a:rPr>
                      <m:t>,</m:t>
                    </m:r>
                    <m:r>
                      <a:rPr lang="en-US" sz="1900" i="1">
                        <a:latin typeface="Cambria Math"/>
                      </a:rPr>
                      <m:t>𝑝h𝑜𝑡𝑜</m:t>
                    </m:r>
                    <m:r>
                      <a:rPr lang="en-US" sz="1900" i="1">
                        <a:latin typeface="Cambria Math"/>
                      </a:rPr>
                      <m:t>,</m:t>
                    </m:r>
                    <m:d>
                      <m:dPr>
                        <m:ctrlPr>
                          <a:rPr lang="en-US" sz="1900" i="1">
                            <a:latin typeface="Cambria Math"/>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a:rPr>
                            </m:ctrlPr>
                          </m:dPr>
                          <m:e>
                            <m:r>
                              <m:rPr>
                                <m:sty m:val="p"/>
                              </m:rPr>
                              <a:rPr lang="el-GR" sz="1900" i="1">
                                <a:latin typeface="Cambria Math"/>
                              </a:rPr>
                              <m:t>Σ</m:t>
                            </m:r>
                            <m:r>
                              <a:rPr lang="en-US" sz="1900" i="1">
                                <a:latin typeface="Cambria Math"/>
                              </a:rPr>
                              <m:t>∗,5</m:t>
                            </m:r>
                          </m:e>
                        </m:d>
                      </m:e>
                    </m:d>
                    <m:r>
                      <a:rPr lang="en-US" sz="1900" i="1">
                        <a:latin typeface="Cambria Math"/>
                      </a:rPr>
                      <m:t>&gt;</m:t>
                    </m:r>
                  </m:oMath>
                </a14:m>
                <a:endParaRPr lang="en-US" sz="1900" dirty="0" smtClean="0"/>
              </a:p>
              <a:p>
                <a:pPr lvl="1">
                  <a:buFont typeface="Arial" pitchFamily="34" charset="0"/>
                  <a:buChar char="•"/>
                </a:pPr>
                <a:endParaRPr lang="en-US" sz="1900" dirty="0"/>
              </a:p>
              <a:p>
                <a:pPr lvl="1">
                  <a:buFont typeface="Arial" pitchFamily="34" charset="0"/>
                  <a:buChar char="•"/>
                </a:pPr>
                <a:endParaRPr lang="en-US" sz="1900" dirty="0" smtClean="0"/>
              </a:p>
              <a:p>
                <a:pPr marL="285750" indent="-285750">
                  <a:buFont typeface="Arial" pitchFamily="34" charset="0"/>
                  <a:buChar char="•"/>
                </a:pPr>
                <a:r>
                  <a:rPr lang="en-US" sz="1900" dirty="0"/>
                  <a:t>“Only Me”</a:t>
                </a: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a:latin typeface="Cambria Math"/>
                      </a:rPr>
                      <m:t>, </m:t>
                    </m:r>
                    <m:d>
                      <m:dPr>
                        <m:ctrlPr>
                          <a:rPr lang="en-US" sz="1900" i="1">
                            <a:latin typeface="Cambria Math"/>
                          </a:rPr>
                        </m:ctrlPr>
                      </m:dPr>
                      <m:e>
                        <m:r>
                          <a:rPr lang="en-US" sz="1900" i="1">
                            <a:latin typeface="Cambria Math"/>
                          </a:rPr>
                          <m:t>𝑢</m:t>
                        </m:r>
                        <m:r>
                          <a:rPr lang="en-US" sz="1900" i="1" baseline="-25000">
                            <a:latin typeface="Cambria Math"/>
                          </a:rPr>
                          <m:t>𝑎</m:t>
                        </m:r>
                        <m:r>
                          <a:rPr lang="en-US" sz="1900" i="1">
                            <a:latin typeface="Cambria Math"/>
                          </a:rPr>
                          <m:t>,</m:t>
                        </m:r>
                        <m:d>
                          <m:dPr>
                            <m:ctrlPr>
                              <a:rPr lang="en-US" sz="1900" i="1">
                                <a:latin typeface="Cambria Math"/>
                              </a:rPr>
                            </m:ctrlPr>
                          </m:dPr>
                          <m:e>
                            <m:r>
                              <a:rPr lang="en-US" sz="1900" i="1">
                                <a:latin typeface="Cambria Math"/>
                              </a:rPr>
                              <m:t>Ø,0</m:t>
                            </m:r>
                          </m:e>
                        </m:d>
                      </m:e>
                    </m:d>
                    <m:r>
                      <a:rPr lang="en-US" sz="1900" i="1">
                        <a:latin typeface="Cambria Math"/>
                      </a:rPr>
                      <m:t>&gt;</m:t>
                    </m:r>
                  </m:oMath>
                </a14:m>
                <a:r>
                  <a:rPr lang="en-US" sz="1900" dirty="0"/>
                  <a:t> says that ua can only poke herself</a:t>
                </a:r>
              </a:p>
              <a:p>
                <a:pPr lvl="1">
                  <a:buFont typeface="Arial" pitchFamily="34" charset="0"/>
                  <a:buChar char="•"/>
                </a:pPr>
                <a14:m>
                  <m:oMath xmlns:m="http://schemas.openxmlformats.org/officeDocument/2006/math">
                    <m:r>
                      <a:rPr lang="en-US" sz="1900" i="1">
                        <a:latin typeface="Cambria Math"/>
                      </a:rPr>
                      <m:t>&lt;</m:t>
                    </m:r>
                    <m:r>
                      <a:rPr lang="en-US" sz="1900" i="1">
                        <a:latin typeface="Cambria Math"/>
                      </a:rPr>
                      <m:t>𝑝𝑜𝑘𝑒</m:t>
                    </m:r>
                    <m:r>
                      <a:rPr lang="en-US" sz="1900" i="1" baseline="16000">
                        <a:latin typeface="Cambria Math"/>
                      </a:rPr>
                      <m:t>−</m:t>
                    </m:r>
                    <m:r>
                      <a:rPr lang="en-US" sz="1900" i="1" baseline="30000">
                        <a:latin typeface="Cambria Math"/>
                      </a:rPr>
                      <m:t>1</m:t>
                    </m:r>
                    <m:r>
                      <a:rPr lang="en-US" sz="1900" i="1">
                        <a:latin typeface="Cambria Math"/>
                      </a:rPr>
                      <m:t>,</m:t>
                    </m:r>
                    <m:d>
                      <m:dPr>
                        <m:ctrlPr>
                          <a:rPr lang="en-US" sz="1900" i="1">
                            <a:latin typeface="Cambria Math"/>
                          </a:rPr>
                        </m:ctrlPr>
                      </m:dPr>
                      <m:e>
                        <m:r>
                          <a:rPr lang="en-US" sz="1900" i="1">
                            <a:latin typeface="Cambria Math"/>
                          </a:rPr>
                          <m:t>𝑢</m:t>
                        </m:r>
                        <m:r>
                          <a:rPr lang="en-US" sz="1900" i="1" baseline="-25000">
                            <a:latin typeface="Cambria Math"/>
                          </a:rPr>
                          <m:t>𝑡</m:t>
                        </m:r>
                        <m:r>
                          <a:rPr lang="en-US" sz="1900" i="1">
                            <a:latin typeface="Cambria Math"/>
                          </a:rPr>
                          <m:t>,</m:t>
                        </m:r>
                        <m:d>
                          <m:dPr>
                            <m:ctrlPr>
                              <a:rPr lang="en-US" sz="1900" i="1">
                                <a:latin typeface="Cambria Math"/>
                              </a:rPr>
                            </m:ctrlPr>
                          </m:dPr>
                          <m:e>
                            <m:r>
                              <a:rPr lang="en-US" sz="1900" i="1">
                                <a:latin typeface="Cambria Math"/>
                              </a:rPr>
                              <m:t>Ø,0</m:t>
                            </m:r>
                          </m:e>
                        </m:d>
                      </m:e>
                    </m:d>
                    <m:r>
                      <a:rPr lang="en-US" sz="1900" i="1">
                        <a:latin typeface="Cambria Math"/>
                      </a:rPr>
                      <m:t>&gt;</m:t>
                    </m:r>
                  </m:oMath>
                </a14:m>
                <a:r>
                  <a:rPr lang="en-US" sz="1900" dirty="0"/>
                  <a:t> specifies that ut can only be poked by herself</a:t>
                </a:r>
              </a:p>
              <a:p>
                <a:pPr marL="285750" indent="-285750">
                  <a:buFont typeface="Arial" pitchFamily="34" charset="0"/>
                  <a:buChar char="•"/>
                </a:pPr>
                <a:r>
                  <a:rPr lang="en-US" sz="1900" dirty="0"/>
                  <a:t>The Use of Negation Notation</a:t>
                </a:r>
              </a:p>
              <a:p>
                <a:pPr lvl="1">
                  <a:buFont typeface="Arial" pitchFamily="34" charset="0"/>
                  <a:buChar char="•"/>
                </a:pPr>
                <a14:m>
                  <m:oMath xmlns:m="http://schemas.openxmlformats.org/officeDocument/2006/math">
                    <m:r>
                      <a:rPr lang="en-US" sz="1900" i="1">
                        <a:latin typeface="Cambria Math"/>
                      </a:rPr>
                      <m:t>(</m:t>
                    </m:r>
                    <m:r>
                      <a:rPr lang="en-US" sz="1900" i="1">
                        <a:latin typeface="Cambria Math"/>
                      </a:rPr>
                      <m:t>𝑓𝑓𝑓𝑐</m:t>
                    </m:r>
                    <m:r>
                      <a:rPr lang="en-US" sz="1900" i="1">
                        <a:latin typeface="Cambria Math"/>
                      </a:rPr>
                      <m:t>˄¬</m:t>
                    </m:r>
                    <m:r>
                      <a:rPr lang="en-US" sz="1900" i="1">
                        <a:latin typeface="Cambria Math"/>
                      </a:rPr>
                      <m:t>𝑓𝑐</m:t>
                    </m:r>
                    <m:r>
                      <a:rPr lang="en-US" sz="1900" i="1">
                        <a:latin typeface="Cambria Math"/>
                      </a:rPr>
                      <m:t>)</m:t>
                    </m:r>
                  </m:oMath>
                </a14:m>
                <a:r>
                  <a:rPr lang="en-US" sz="1900" dirty="0"/>
                  <a:t> allows the coworkers of the user’s distant friends to see, while keeping away the coworkers of the user’s direct friends</a:t>
                </a:r>
              </a:p>
              <a:p>
                <a:pPr>
                  <a:buFont typeface="Arial" pitchFamily="34" charset="0"/>
                  <a:buChar char="•"/>
                </a:pPr>
                <a:endParaRPr lang="en-US" sz="2000" dirty="0"/>
              </a:p>
              <a:p>
                <a:endParaRPr lang="en-US" dirty="0"/>
              </a:p>
            </p:txBody>
          </p:sp>
        </mc:Choice>
        <mc:Fallback>
          <p:sp>
            <p:nvSpPr>
              <p:cNvPr id="8" name="内容占位符 7"/>
              <p:cNvSpPr>
                <a:spLocks noGrp="1" noRot="1" noChangeAspect="1" noMove="1" noResize="1" noEditPoints="1" noAdjustHandles="1" noChangeArrowheads="1" noChangeShapeType="1" noTextEdit="1"/>
              </p:cNvSpPr>
              <p:nvPr>
                <p:ph idx="1"/>
              </p:nvPr>
            </p:nvSpPr>
            <p:spPr>
              <a:blipFill rotWithShape="1">
                <a:blip r:embed="rId3"/>
                <a:stretch>
                  <a:fillRect l="-222" t="-1348"/>
                </a:stretch>
              </a:blipFill>
            </p:spPr>
            <p:txBody>
              <a:bodyPr/>
              <a:lstStyle/>
              <a:p>
                <a:r>
                  <a:rPr lang="en-US">
                    <a:noFill/>
                  </a:rPr>
                  <a:t> </a:t>
                </a:r>
              </a:p>
            </p:txBody>
          </p:sp>
        </mc:Fallback>
      </mc:AlternateContent>
    </p:spTree>
    <p:extLst>
      <p:ext uri="{BB962C8B-B14F-4D97-AF65-F5344CB8AC3E}">
        <p14:creationId xmlns:p14="http://schemas.microsoft.com/office/powerpoint/2010/main" xmlns="" val="484062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Extraction</a:t>
            </a:r>
            <a:endParaRPr lang="en-US" dirty="0"/>
          </a:p>
        </p:txBody>
      </p:sp>
      <p:sp>
        <p:nvSpPr>
          <p:cNvPr id="3" name="内容占位符 2"/>
          <p:cNvSpPr>
            <a:spLocks noGrp="1"/>
          </p:cNvSpPr>
          <p:nvPr>
            <p:ph idx="1"/>
          </p:nvPr>
        </p:nvSpPr>
        <p:spPr/>
        <p:txBody>
          <a:bodyPr>
            <a:normAutofit/>
          </a:bodyPr>
          <a:lstStyle/>
          <a:p>
            <a:r>
              <a:rPr lang="en-US" dirty="0" smtClean="0"/>
              <a:t>Policy: &lt;</a:t>
            </a:r>
            <a:r>
              <a:rPr lang="en-US" i="1" dirty="0" smtClean="0"/>
              <a:t>action</a:t>
            </a:r>
            <a:r>
              <a:rPr lang="en-US" dirty="0" smtClean="0"/>
              <a:t>, </a:t>
            </a:r>
            <a:r>
              <a:rPr lang="en-US" i="1" dirty="0" err="1" smtClean="0"/>
              <a:t>r.type</a:t>
            </a:r>
            <a:r>
              <a:rPr lang="en-US" dirty="0" smtClean="0"/>
              <a:t>, </a:t>
            </a:r>
            <a:r>
              <a:rPr lang="en-US" i="1" dirty="0" smtClean="0">
                <a:solidFill>
                  <a:srgbClr val="FF0000"/>
                </a:solidFill>
              </a:rPr>
              <a:t>graph rule</a:t>
            </a:r>
            <a:r>
              <a:rPr lang="en-US" dirty="0" smtClean="0"/>
              <a:t>&gt;</a:t>
            </a:r>
          </a:p>
          <a:p>
            <a:endParaRPr lang="en-US" dirty="0" smtClean="0"/>
          </a:p>
          <a:p>
            <a:r>
              <a:rPr lang="en-US" dirty="0" smtClean="0"/>
              <a:t>Graph Rule: </a:t>
            </a:r>
            <a:r>
              <a:rPr lang="en-US" i="1" dirty="0" smtClean="0">
                <a:solidFill>
                  <a:srgbClr val="00B050"/>
                </a:solidFill>
              </a:rPr>
              <a:t>start</a:t>
            </a:r>
            <a:r>
              <a:rPr lang="en-US" dirty="0" smtClean="0"/>
              <a:t>, </a:t>
            </a:r>
            <a:r>
              <a:rPr lang="en-US" i="1" dirty="0" smtClean="0">
                <a:solidFill>
                  <a:srgbClr val="FF0000"/>
                </a:solidFill>
              </a:rPr>
              <a:t>path rule</a:t>
            </a:r>
          </a:p>
          <a:p>
            <a:endParaRPr lang="en-US" dirty="0" smtClean="0"/>
          </a:p>
          <a:p>
            <a:r>
              <a:rPr lang="en-US" dirty="0" smtClean="0"/>
              <a:t>Path Rule: </a:t>
            </a:r>
            <a:r>
              <a:rPr lang="en-US" i="1" dirty="0" smtClean="0">
                <a:solidFill>
                  <a:srgbClr val="FF0000"/>
                </a:solidFill>
              </a:rPr>
              <a:t>path spec </a:t>
            </a:r>
            <a:r>
              <a:rPr lang="en-US" dirty="0" smtClean="0"/>
              <a:t>∧|∨ </a:t>
            </a:r>
            <a:r>
              <a:rPr lang="en-US" i="1" dirty="0" smtClean="0">
                <a:solidFill>
                  <a:srgbClr val="FF0000"/>
                </a:solidFill>
              </a:rPr>
              <a:t>path spec</a:t>
            </a:r>
          </a:p>
          <a:p>
            <a:endParaRPr lang="en-US" dirty="0" smtClean="0"/>
          </a:p>
          <a:p>
            <a:r>
              <a:rPr lang="en-US" dirty="0" smtClean="0"/>
              <a:t>Path Spec: </a:t>
            </a:r>
            <a:r>
              <a:rPr lang="en-US" i="1" dirty="0" smtClean="0">
                <a:solidFill>
                  <a:srgbClr val="FF0000"/>
                </a:solidFill>
              </a:rPr>
              <a:t>path</a:t>
            </a:r>
            <a:r>
              <a:rPr lang="en-US" dirty="0" smtClean="0"/>
              <a:t>, </a:t>
            </a:r>
            <a:r>
              <a:rPr lang="en-US" i="1" dirty="0" err="1" smtClean="0">
                <a:solidFill>
                  <a:srgbClr val="FF0000"/>
                </a:solidFill>
              </a:rPr>
              <a:t>hopcount</a:t>
            </a:r>
            <a:endParaRPr lang="en-US" i="1" dirty="0">
              <a:solidFill>
                <a:srgbClr val="FF0000"/>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41</a:t>
            </a:fld>
            <a:endParaRPr lang="en-US" dirty="0"/>
          </a:p>
        </p:txBody>
      </p:sp>
      <p:sp>
        <p:nvSpPr>
          <p:cNvPr id="6" name="下箭头 5"/>
          <p:cNvSpPr/>
          <p:nvPr/>
        </p:nvSpPr>
        <p:spPr>
          <a:xfrm>
            <a:off x="3694608" y="2380733"/>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下箭头 6"/>
          <p:cNvSpPr/>
          <p:nvPr/>
        </p:nvSpPr>
        <p:spPr>
          <a:xfrm>
            <a:off x="3694607" y="3554627"/>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下箭头 7"/>
          <p:cNvSpPr/>
          <p:nvPr/>
        </p:nvSpPr>
        <p:spPr>
          <a:xfrm>
            <a:off x="3694606" y="4753233"/>
            <a:ext cx="238897" cy="313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矩形标注 8"/>
          <p:cNvSpPr/>
          <p:nvPr/>
        </p:nvSpPr>
        <p:spPr>
          <a:xfrm>
            <a:off x="2751435" y="1062676"/>
            <a:ext cx="1672281" cy="1631094"/>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It</a:t>
            </a:r>
            <a:r>
              <a:rPr lang="en-US" dirty="0" smtClean="0"/>
              <a:t> determines the starting node, where the evaluation starts</a:t>
            </a:r>
            <a:endParaRPr lang="en-US" dirty="0"/>
          </a:p>
        </p:txBody>
      </p:sp>
      <p:sp>
        <p:nvSpPr>
          <p:cNvPr id="5" name="矩形 4"/>
          <p:cNvSpPr/>
          <p:nvPr/>
        </p:nvSpPr>
        <p:spPr>
          <a:xfrm>
            <a:off x="7043351" y="1062678"/>
            <a:ext cx="1750541" cy="16310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other user involved in access becomes the evaluating node</a:t>
            </a:r>
          </a:p>
        </p:txBody>
      </p:sp>
      <p:sp>
        <p:nvSpPr>
          <p:cNvPr id="12" name="矩形 11"/>
          <p:cNvSpPr/>
          <p:nvPr/>
        </p:nvSpPr>
        <p:spPr>
          <a:xfrm>
            <a:off x="7043350" y="4396218"/>
            <a:ext cx="1750541" cy="17052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Path-check each path spec using Algorithm 2 (introduced in detail later)</a:t>
            </a:r>
          </a:p>
        </p:txBody>
      </p:sp>
      <p:sp>
        <p:nvSpPr>
          <p:cNvPr id="11"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586804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249"/>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9" grpId="1" animBg="1"/>
      <p:bldP spid="5" grpId="0" animBg="1"/>
      <p:bldP spid="5" grpId="1"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Evaluation</a:t>
            </a:r>
            <a:endParaRPr lang="en-US" dirty="0"/>
          </a:p>
        </p:txBody>
      </p:sp>
      <p:sp>
        <p:nvSpPr>
          <p:cNvPr id="3" name="内容占位符 2"/>
          <p:cNvSpPr>
            <a:spLocks noGrp="1"/>
          </p:cNvSpPr>
          <p:nvPr>
            <p:ph idx="1"/>
          </p:nvPr>
        </p:nvSpPr>
        <p:spPr/>
        <p:txBody>
          <a:bodyPr>
            <a:normAutofit fontScale="92500"/>
          </a:bodyPr>
          <a:lstStyle/>
          <a:p>
            <a:r>
              <a:rPr lang="en-US" dirty="0" smtClean="0"/>
              <a:t>Evaluate a combined result based on conjunctive or disjunctive connectives between path specs</a:t>
            </a:r>
          </a:p>
          <a:p>
            <a:r>
              <a:rPr lang="en-US" dirty="0" smtClean="0"/>
              <a:t>Make a collective result for multiple policies in each policy set. </a:t>
            </a:r>
          </a:p>
          <a:p>
            <a:pPr lvl="1"/>
            <a:r>
              <a:rPr lang="en-US" dirty="0" smtClean="0">
                <a:solidFill>
                  <a:schemeClr val="accent1">
                    <a:lumMod val="50000"/>
                  </a:schemeClr>
                </a:solidFill>
              </a:rPr>
              <a:t>Policy conflicts may arise. We assume system level conflict resolution strategy is available (e.g., disjunctive, conjunctive, prioritized).</a:t>
            </a:r>
          </a:p>
          <a:p>
            <a:r>
              <a:rPr lang="en-US" dirty="0" smtClean="0"/>
              <a:t>Compose the final result from the result of each policy set (AUP, TUP/TRP, SP)</a:t>
            </a:r>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42</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862607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Path Checking Algorithm</a:t>
            </a:r>
            <a:endParaRPr lang="en-US" dirty="0"/>
          </a:p>
        </p:txBody>
      </p:sp>
      <p:sp>
        <p:nvSpPr>
          <p:cNvPr id="3" name="内容占位符 2"/>
          <p:cNvSpPr>
            <a:spLocks noGrp="1"/>
          </p:cNvSpPr>
          <p:nvPr>
            <p:ph idx="1"/>
          </p:nvPr>
        </p:nvSpPr>
        <p:spPr/>
        <p:txBody>
          <a:bodyPr/>
          <a:lstStyle/>
          <a:p>
            <a:r>
              <a:rPr lang="en-US" dirty="0" smtClean="0"/>
              <a:t>Parameters: </a:t>
            </a:r>
            <a:r>
              <a:rPr lang="en-US" dirty="0" smtClean="0">
                <a:solidFill>
                  <a:srgbClr val="FF0000"/>
                </a:solidFill>
              </a:rPr>
              <a:t>G</a:t>
            </a:r>
            <a:r>
              <a:rPr lang="en-US" dirty="0" smtClean="0"/>
              <a:t>, </a:t>
            </a:r>
            <a:r>
              <a:rPr lang="en-US" dirty="0" smtClean="0">
                <a:solidFill>
                  <a:srgbClr val="FF0000"/>
                </a:solidFill>
              </a:rPr>
              <a:t>path</a:t>
            </a:r>
            <a:r>
              <a:rPr lang="en-US" dirty="0" smtClean="0"/>
              <a:t>, </a:t>
            </a:r>
            <a:r>
              <a:rPr lang="en-US" dirty="0" err="1" smtClean="0">
                <a:solidFill>
                  <a:srgbClr val="FF0000"/>
                </a:solidFill>
              </a:rPr>
              <a:t>hopcount</a:t>
            </a:r>
            <a:r>
              <a:rPr lang="en-US" dirty="0" smtClean="0"/>
              <a:t>, </a:t>
            </a:r>
            <a:r>
              <a:rPr lang="en-US" dirty="0" smtClean="0">
                <a:solidFill>
                  <a:srgbClr val="FF0000"/>
                </a:solidFill>
              </a:rPr>
              <a:t>s</a:t>
            </a:r>
            <a:r>
              <a:rPr lang="en-US" dirty="0" smtClean="0"/>
              <a:t>, </a:t>
            </a:r>
            <a:r>
              <a:rPr lang="en-US" dirty="0" smtClean="0">
                <a:solidFill>
                  <a:srgbClr val="FF0000"/>
                </a:solidFill>
              </a:rPr>
              <a:t>t</a:t>
            </a:r>
          </a:p>
          <a:p>
            <a:r>
              <a:rPr lang="en-US" dirty="0" smtClean="0"/>
              <a:t>Traversal Order: </a:t>
            </a:r>
            <a:r>
              <a:rPr lang="en-US" dirty="0" smtClean="0">
                <a:solidFill>
                  <a:srgbClr val="FF0000"/>
                </a:solidFill>
              </a:rPr>
              <a:t>Depth-First Search</a:t>
            </a:r>
          </a:p>
          <a:p>
            <a:pPr lvl="1"/>
            <a:r>
              <a:rPr lang="en-US" dirty="0" smtClean="0">
                <a:solidFill>
                  <a:schemeClr val="tx2"/>
                </a:solidFill>
              </a:rPr>
              <a:t>Activities in OSN typically occur among people with close distance</a:t>
            </a:r>
          </a:p>
          <a:p>
            <a:pPr lvl="1"/>
            <a:r>
              <a:rPr lang="en-US" dirty="0" smtClean="0">
                <a:solidFill>
                  <a:schemeClr val="tx2"/>
                </a:solidFill>
              </a:rPr>
              <a:t>DFS needs only one pair of variables to keep the current status and history of exploration</a:t>
            </a:r>
          </a:p>
          <a:p>
            <a:pPr lvl="1"/>
            <a:r>
              <a:rPr lang="en-US" dirty="0" err="1" smtClean="0">
                <a:solidFill>
                  <a:schemeClr val="tx2"/>
                </a:solidFill>
              </a:rPr>
              <a:t>Hopcount</a:t>
            </a:r>
            <a:r>
              <a:rPr lang="en-US" dirty="0" smtClean="0">
                <a:solidFill>
                  <a:schemeClr val="tx2"/>
                </a:solidFill>
              </a:rPr>
              <a:t> limit prevents DFS from lengthy useless search</a:t>
            </a:r>
            <a:endParaRPr lang="en-US" dirty="0">
              <a:solidFill>
                <a:schemeClr val="tx2"/>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43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4294949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Initiation</a:t>
            </a:r>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44</a:t>
            </a:fld>
            <a:endParaRPr lang="en-US"/>
          </a:p>
        </p:txBody>
      </p:sp>
      <p:sp>
        <p:nvSpPr>
          <p:cNvPr id="5" name="TextBox 4"/>
          <p:cNvSpPr txBox="1"/>
          <p:nvPr/>
        </p:nvSpPr>
        <p:spPr>
          <a:xfrm>
            <a:off x="1087395" y="2734961"/>
            <a:ext cx="3138616" cy="369332"/>
          </a:xfrm>
          <a:prstGeom prst="rect">
            <a:avLst/>
          </a:prstGeom>
          <a:noFill/>
        </p:spPr>
        <p:txBody>
          <a:bodyPr wrap="square" rtlCol="0">
            <a:spAutoFit/>
          </a:bodyPr>
          <a:lstStyle/>
          <a:p>
            <a:r>
              <a:rPr lang="en-US" dirty="0" smtClean="0"/>
              <a:t>Access Request: (Alice, read</a:t>
            </a:r>
            <a:r>
              <a:rPr lang="en-US" dirty="0"/>
              <a:t>, </a:t>
            </a:r>
            <a:r>
              <a:rPr lang="en-US" dirty="0" err="1"/>
              <a:t>r</a:t>
            </a:r>
            <a:r>
              <a:rPr lang="en-US" baseline="-25000" dirty="0" err="1"/>
              <a:t>t</a:t>
            </a:r>
            <a:r>
              <a:rPr lang="en-US" dirty="0" smtClean="0"/>
              <a:t>)</a:t>
            </a:r>
            <a:endParaRPr lang="en-US" dirty="0"/>
          </a:p>
        </p:txBody>
      </p:sp>
      <p:sp>
        <p:nvSpPr>
          <p:cNvPr id="6" name="TextBox 5"/>
          <p:cNvSpPr txBox="1"/>
          <p:nvPr/>
        </p:nvSpPr>
        <p:spPr>
          <a:xfrm>
            <a:off x="1087395" y="3328086"/>
            <a:ext cx="3138616" cy="369332"/>
          </a:xfrm>
          <a:prstGeom prst="rect">
            <a:avLst/>
          </a:prstGeom>
          <a:noFill/>
        </p:spPr>
        <p:txBody>
          <a:bodyPr wrap="square" rtlCol="0">
            <a:spAutoFit/>
          </a:bodyPr>
          <a:lstStyle/>
          <a:p>
            <a:r>
              <a:rPr lang="en-US" dirty="0" smtClean="0"/>
              <a:t>Policy: (read</a:t>
            </a:r>
            <a:r>
              <a:rPr lang="en-US" baseline="30000" dirty="0" smtClean="0"/>
              <a:t>-1</a:t>
            </a:r>
            <a:r>
              <a:rPr lang="en-US" dirty="0" smtClean="0"/>
              <a:t>, r</a:t>
            </a:r>
            <a:r>
              <a:rPr lang="en-US" baseline="-25000" dirty="0" smtClean="0"/>
              <a:t>t</a:t>
            </a:r>
            <a:r>
              <a:rPr lang="en-US" dirty="0" smtClean="0"/>
              <a:t>, (f*</a:t>
            </a:r>
            <a:r>
              <a:rPr lang="en-US" dirty="0" err="1" smtClean="0"/>
              <a:t>cf</a:t>
            </a:r>
            <a:r>
              <a:rPr lang="en-US" dirty="0" smtClean="0"/>
              <a:t>*, 3))</a:t>
            </a:r>
            <a:endParaRPr lang="en-US" dirty="0"/>
          </a:p>
        </p:txBody>
      </p:sp>
      <p:sp>
        <p:nvSpPr>
          <p:cNvPr id="8" name="TextBox 7"/>
          <p:cNvSpPr txBox="1"/>
          <p:nvPr/>
        </p:nvSpPr>
        <p:spPr>
          <a:xfrm>
            <a:off x="1087395" y="4064687"/>
            <a:ext cx="3138616" cy="646331"/>
          </a:xfrm>
          <a:prstGeom prst="rect">
            <a:avLst/>
          </a:prstGeom>
          <a:noFill/>
        </p:spPr>
        <p:txBody>
          <a:bodyPr wrap="square" rtlCol="0">
            <a:spAutoFit/>
          </a:bodyPr>
          <a:lstStyle/>
          <a:p>
            <a:r>
              <a:rPr lang="en-US" dirty="0" smtClean="0"/>
              <a:t>Path pattern: f*</a:t>
            </a:r>
            <a:r>
              <a:rPr lang="en-US" dirty="0" err="1" smtClean="0"/>
              <a:t>cf</a:t>
            </a:r>
            <a:r>
              <a:rPr lang="en-US" dirty="0" smtClean="0"/>
              <a:t>*</a:t>
            </a:r>
          </a:p>
          <a:p>
            <a:r>
              <a:rPr lang="en-US" dirty="0" smtClean="0"/>
              <a:t>Hopcount: 3</a:t>
            </a:r>
            <a:endParaRPr lang="en-US" dirty="0"/>
          </a:p>
        </p:txBody>
      </p:sp>
      <p:grpSp>
        <p:nvGrpSpPr>
          <p:cNvPr id="7" name="组合 6"/>
          <p:cNvGrpSpPr/>
          <p:nvPr/>
        </p:nvGrpSpPr>
        <p:grpSpPr>
          <a:xfrm>
            <a:off x="4759412" y="2566273"/>
            <a:ext cx="3385752" cy="3320992"/>
            <a:chOff x="4759412" y="2566273"/>
            <a:chExt cx="3385752" cy="3320992"/>
          </a:xfrm>
        </p:grpSpPr>
        <p:grpSp>
          <p:nvGrpSpPr>
            <p:cNvPr id="59" name="组合 58"/>
            <p:cNvGrpSpPr/>
            <p:nvPr/>
          </p:nvGrpSpPr>
          <p:grpSpPr>
            <a:xfrm>
              <a:off x="4759412" y="2566273"/>
              <a:ext cx="3385752" cy="2835815"/>
              <a:chOff x="1668163" y="1770618"/>
              <a:chExt cx="3385752" cy="2835815"/>
            </a:xfrm>
          </p:grpSpPr>
          <p:sp>
            <p:nvSpPr>
              <p:cNvPr id="60" name="TextBox 59"/>
              <p:cNvSpPr txBox="1"/>
              <p:nvPr/>
            </p:nvSpPr>
            <p:spPr>
              <a:xfrm>
                <a:off x="3391930" y="1770618"/>
                <a:ext cx="168876" cy="276999"/>
              </a:xfrm>
              <a:prstGeom prst="rect">
                <a:avLst/>
              </a:prstGeom>
              <a:noFill/>
            </p:spPr>
            <p:txBody>
              <a:bodyPr wrap="square" rtlCol="0">
                <a:spAutoFit/>
              </a:bodyPr>
              <a:lstStyle/>
              <a:p>
                <a:r>
                  <a:rPr lang="en-US" sz="1200" dirty="0"/>
                  <a:t>f</a:t>
                </a:r>
              </a:p>
            </p:txBody>
          </p:sp>
          <p:grpSp>
            <p:nvGrpSpPr>
              <p:cNvPr id="61" name="组合 60"/>
              <p:cNvGrpSpPr/>
              <p:nvPr/>
            </p:nvGrpSpPr>
            <p:grpSpPr>
              <a:xfrm>
                <a:off x="1668163" y="2279975"/>
                <a:ext cx="3385752" cy="2326458"/>
                <a:chOff x="1668163" y="2279975"/>
                <a:chExt cx="3385752" cy="2326458"/>
              </a:xfrm>
            </p:grpSpPr>
            <p:grpSp>
              <p:nvGrpSpPr>
                <p:cNvPr id="62" name="组合 61"/>
                <p:cNvGrpSpPr/>
                <p:nvPr/>
              </p:nvGrpSpPr>
              <p:grpSpPr>
                <a:xfrm>
                  <a:off x="1668163" y="2279975"/>
                  <a:ext cx="3385752" cy="2326458"/>
                  <a:chOff x="733168" y="1417638"/>
                  <a:chExt cx="3385752" cy="2326458"/>
                </a:xfrm>
              </p:grpSpPr>
              <p:sp>
                <p:nvSpPr>
                  <p:cNvPr id="68" name="椭圆 67"/>
                  <p:cNvSpPr/>
                  <p:nvPr/>
                </p:nvSpPr>
                <p:spPr>
                  <a:xfrm>
                    <a:off x="873211" y="2171399"/>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sp>
                <p:nvSpPr>
                  <p:cNvPr id="69" name="椭圆 68"/>
                  <p:cNvSpPr/>
                  <p:nvPr/>
                </p:nvSpPr>
                <p:spPr>
                  <a:xfrm>
                    <a:off x="2162433" y="1417638"/>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70" name="椭圆 69"/>
                  <p:cNvSpPr/>
                  <p:nvPr/>
                </p:nvSpPr>
                <p:spPr>
                  <a:xfrm>
                    <a:off x="2162433" y="30026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sp>
                <p:nvSpPr>
                  <p:cNvPr id="71" name="椭圆 70"/>
                  <p:cNvSpPr/>
                  <p:nvPr/>
                </p:nvSpPr>
                <p:spPr>
                  <a:xfrm>
                    <a:off x="3361039" y="20882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cxnSp>
                <p:nvCxnSpPr>
                  <p:cNvPr id="72" name="直接箭头连接符 71"/>
                  <p:cNvCxnSpPr>
                    <a:endCxn id="68" idx="1"/>
                  </p:cNvCxnSpPr>
                  <p:nvPr/>
                </p:nvCxnSpPr>
                <p:spPr>
                  <a:xfrm>
                    <a:off x="733168" y="2088291"/>
                    <a:ext cx="251032" cy="191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直接箭头连接符 72"/>
                  <p:cNvCxnSpPr>
                    <a:stCxn id="68" idx="6"/>
                    <a:endCxn id="69" idx="3"/>
                  </p:cNvCxnSpPr>
                  <p:nvPr/>
                </p:nvCxnSpPr>
                <p:spPr>
                  <a:xfrm flipV="1">
                    <a:off x="1631092" y="2050467"/>
                    <a:ext cx="642330" cy="49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接箭头连接符 73"/>
                  <p:cNvCxnSpPr>
                    <a:endCxn id="70" idx="1"/>
                  </p:cNvCxnSpPr>
                  <p:nvPr/>
                </p:nvCxnSpPr>
                <p:spPr>
                  <a:xfrm>
                    <a:off x="1631092" y="2542102"/>
                    <a:ext cx="642330" cy="569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接箭头连接符 74"/>
                  <p:cNvCxnSpPr>
                    <a:stCxn id="69" idx="4"/>
                    <a:endCxn id="70" idx="0"/>
                  </p:cNvCxnSpPr>
                  <p:nvPr/>
                </p:nvCxnSpPr>
                <p:spPr>
                  <a:xfrm>
                    <a:off x="2541374" y="2159043"/>
                    <a:ext cx="0" cy="84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直接箭头连接符 75"/>
                  <p:cNvCxnSpPr>
                    <a:stCxn id="70" idx="7"/>
                    <a:endCxn id="71" idx="2"/>
                  </p:cNvCxnSpPr>
                  <p:nvPr/>
                </p:nvCxnSpPr>
                <p:spPr>
                  <a:xfrm flipV="1">
                    <a:off x="2809325" y="2458994"/>
                    <a:ext cx="551714" cy="652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曲线连接符 76"/>
                  <p:cNvCxnSpPr>
                    <a:stCxn id="69" idx="1"/>
                    <a:endCxn id="69" idx="7"/>
                  </p:cNvCxnSpPr>
                  <p:nvPr/>
                </p:nvCxnSpPr>
                <p:spPr>
                  <a:xfrm rot="5400000" flipH="1" flipV="1">
                    <a:off x="2541373" y="1258263"/>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曲线连接符 77"/>
                  <p:cNvCxnSpPr>
                    <a:stCxn id="71" idx="1"/>
                    <a:endCxn id="71" idx="7"/>
                  </p:cNvCxnSpPr>
                  <p:nvPr/>
                </p:nvCxnSpPr>
                <p:spPr>
                  <a:xfrm rot="5400000" flipH="1" flipV="1">
                    <a:off x="3739979" y="1928916"/>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2639198" y="2865313"/>
                  <a:ext cx="168876" cy="276999"/>
                </a:xfrm>
                <a:prstGeom prst="rect">
                  <a:avLst/>
                </a:prstGeom>
                <a:noFill/>
              </p:spPr>
              <p:txBody>
                <a:bodyPr wrap="square" rtlCol="0">
                  <a:spAutoFit/>
                </a:bodyPr>
                <a:lstStyle/>
                <a:p>
                  <a:r>
                    <a:rPr lang="en-US" sz="1200" dirty="0"/>
                    <a:t>f</a:t>
                  </a:r>
                </a:p>
              </p:txBody>
            </p:sp>
            <p:sp>
              <p:nvSpPr>
                <p:cNvPr id="64" name="TextBox 63"/>
                <p:cNvSpPr txBox="1"/>
                <p:nvPr/>
              </p:nvSpPr>
              <p:spPr>
                <a:xfrm>
                  <a:off x="4590536" y="2388551"/>
                  <a:ext cx="168876" cy="276999"/>
                </a:xfrm>
                <a:prstGeom prst="rect">
                  <a:avLst/>
                </a:prstGeom>
                <a:noFill/>
              </p:spPr>
              <p:txBody>
                <a:bodyPr wrap="square" rtlCol="0">
                  <a:spAutoFit/>
                </a:bodyPr>
                <a:lstStyle/>
                <a:p>
                  <a:r>
                    <a:rPr lang="en-US" sz="1200" dirty="0"/>
                    <a:t>f</a:t>
                  </a:r>
                </a:p>
              </p:txBody>
            </p:sp>
            <p:sp>
              <p:nvSpPr>
                <p:cNvPr id="65" name="TextBox 64"/>
                <p:cNvSpPr txBox="1"/>
                <p:nvPr/>
              </p:nvSpPr>
              <p:spPr>
                <a:xfrm>
                  <a:off x="2639198" y="3689021"/>
                  <a:ext cx="168876" cy="276999"/>
                </a:xfrm>
                <a:prstGeom prst="rect">
                  <a:avLst/>
                </a:prstGeom>
                <a:noFill/>
              </p:spPr>
              <p:txBody>
                <a:bodyPr wrap="square" rtlCol="0">
                  <a:spAutoFit/>
                </a:bodyPr>
                <a:lstStyle/>
                <a:p>
                  <a:r>
                    <a:rPr lang="en-US" sz="1200" dirty="0" smtClean="0"/>
                    <a:t>c</a:t>
                  </a:r>
                  <a:endParaRPr lang="en-US" sz="1200" dirty="0"/>
                </a:p>
              </p:txBody>
            </p:sp>
            <p:sp>
              <p:nvSpPr>
                <p:cNvPr id="66" name="TextBox 65"/>
                <p:cNvSpPr txBox="1"/>
                <p:nvPr/>
              </p:nvSpPr>
              <p:spPr>
                <a:xfrm>
                  <a:off x="3223054" y="3321330"/>
                  <a:ext cx="168876" cy="276999"/>
                </a:xfrm>
                <a:prstGeom prst="rect">
                  <a:avLst/>
                </a:prstGeom>
                <a:noFill/>
              </p:spPr>
              <p:txBody>
                <a:bodyPr wrap="square" rtlCol="0">
                  <a:spAutoFit/>
                </a:bodyPr>
                <a:lstStyle/>
                <a:p>
                  <a:r>
                    <a:rPr lang="en-US" sz="1200" dirty="0" smtClean="0"/>
                    <a:t>c</a:t>
                  </a:r>
                  <a:endParaRPr lang="en-US" sz="1200" dirty="0"/>
                </a:p>
              </p:txBody>
            </p:sp>
            <p:sp>
              <p:nvSpPr>
                <p:cNvPr id="67" name="TextBox 66"/>
                <p:cNvSpPr txBox="1"/>
                <p:nvPr/>
              </p:nvSpPr>
              <p:spPr>
                <a:xfrm>
                  <a:off x="4020177" y="3689020"/>
                  <a:ext cx="168876" cy="276999"/>
                </a:xfrm>
                <a:prstGeom prst="rect">
                  <a:avLst/>
                </a:prstGeom>
                <a:noFill/>
              </p:spPr>
              <p:txBody>
                <a:bodyPr wrap="square" rtlCol="0">
                  <a:spAutoFit/>
                </a:bodyPr>
                <a:lstStyle/>
                <a:p>
                  <a:r>
                    <a:rPr lang="en-US" sz="1200" dirty="0"/>
                    <a:t>f</a:t>
                  </a:r>
                </a:p>
              </p:txBody>
            </p:sp>
          </p:grpSp>
        </p:grpSp>
        <p:sp>
          <p:nvSpPr>
            <p:cNvPr id="100" name="TextBox 99"/>
            <p:cNvSpPr txBox="1"/>
            <p:nvPr/>
          </p:nvSpPr>
          <p:spPr>
            <a:xfrm>
              <a:off x="6008130" y="5579488"/>
              <a:ext cx="1131673" cy="307777"/>
            </a:xfrm>
            <a:prstGeom prst="rect">
              <a:avLst/>
            </a:prstGeom>
            <a:noFill/>
          </p:spPr>
          <p:txBody>
            <a:bodyPr wrap="square" rtlCol="0">
              <a:spAutoFit/>
            </a:bodyPr>
            <a:lstStyle/>
            <a:p>
              <a:r>
                <a:rPr lang="en-US" sz="1400" dirty="0" smtClean="0"/>
                <a:t>DFA for f*</a:t>
              </a:r>
              <a:r>
                <a:rPr lang="en-US" sz="1400" dirty="0" err="1" smtClean="0"/>
                <a:t>cf</a:t>
              </a:r>
              <a:r>
                <a:rPr lang="en-US" sz="1400" dirty="0" smtClean="0"/>
                <a:t>*</a:t>
              </a:r>
              <a:endParaRPr lang="en-US" sz="1400" dirty="0"/>
            </a:p>
          </p:txBody>
        </p:sp>
      </p:grpSp>
      <p:sp>
        <p:nvSpPr>
          <p:cNvPr id="30"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10" name="椭圆 9"/>
          <p:cNvSpPr/>
          <p:nvPr/>
        </p:nvSpPr>
        <p:spPr>
          <a:xfrm>
            <a:off x="7540883" y="3900198"/>
            <a:ext cx="463379" cy="4335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60274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45</a:t>
            </a:fld>
            <a:endParaRPr lang="en-US"/>
          </a:p>
        </p:txBody>
      </p:sp>
      <p:grpSp>
        <p:nvGrpSpPr>
          <p:cNvPr id="5" name="组合 4"/>
          <p:cNvGrpSpPr/>
          <p:nvPr/>
        </p:nvGrpSpPr>
        <p:grpSpPr>
          <a:xfrm>
            <a:off x="457200" y="1701113"/>
            <a:ext cx="5152773" cy="3841409"/>
            <a:chOff x="457200" y="1701113"/>
            <a:chExt cx="5152773" cy="3841409"/>
          </a:xfrm>
        </p:grpSpPr>
        <p:sp>
          <p:nvSpPr>
            <p:cNvPr id="6" name="椭圆 5"/>
            <p:cNvSpPr/>
            <p:nvPr/>
          </p:nvSpPr>
          <p:spPr>
            <a:xfrm>
              <a:off x="3853250"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George</a:t>
              </a:r>
              <a:endParaRPr lang="en-US" sz="1100" dirty="0"/>
            </a:p>
          </p:txBody>
        </p:sp>
        <p:sp>
          <p:nvSpPr>
            <p:cNvPr id="7" name="椭圆 6"/>
            <p:cNvSpPr/>
            <p:nvPr/>
          </p:nvSpPr>
          <p:spPr>
            <a:xfrm>
              <a:off x="2564029"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Fred</a:t>
              </a:r>
              <a:endParaRPr lang="en-US" sz="1100" dirty="0"/>
            </a:p>
          </p:txBody>
        </p:sp>
        <p:sp>
          <p:nvSpPr>
            <p:cNvPr id="8" name="椭圆 7"/>
            <p:cNvSpPr/>
            <p:nvPr/>
          </p:nvSpPr>
          <p:spPr>
            <a:xfrm>
              <a:off x="1287165" y="417658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Carol</a:t>
              </a:r>
              <a:endParaRPr lang="en-US" sz="1100" dirty="0"/>
            </a:p>
          </p:txBody>
        </p:sp>
        <p:sp>
          <p:nvSpPr>
            <p:cNvPr id="9" name="椭圆 8"/>
            <p:cNvSpPr/>
            <p:nvPr/>
          </p:nvSpPr>
          <p:spPr>
            <a:xfrm>
              <a:off x="4728524" y="2903835"/>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10" name="椭圆 9"/>
            <p:cNvSpPr/>
            <p:nvPr/>
          </p:nvSpPr>
          <p:spPr>
            <a:xfrm>
              <a:off x="2564029" y="2903836"/>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Ed</a:t>
              </a:r>
              <a:endParaRPr lang="en-US" sz="1100" dirty="0"/>
            </a:p>
          </p:txBody>
        </p:sp>
        <p:sp>
          <p:nvSpPr>
            <p:cNvPr id="11" name="椭圆 10"/>
            <p:cNvSpPr/>
            <p:nvPr/>
          </p:nvSpPr>
          <p:spPr>
            <a:xfrm>
              <a:off x="457200" y="2903837"/>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12" name="椭圆 11"/>
            <p:cNvSpPr/>
            <p:nvPr/>
          </p:nvSpPr>
          <p:spPr>
            <a:xfrm>
              <a:off x="3445478" y="1701113"/>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13" name="椭圆 12"/>
            <p:cNvSpPr/>
            <p:nvPr/>
          </p:nvSpPr>
          <p:spPr>
            <a:xfrm>
              <a:off x="1727889" y="1701114"/>
              <a:ext cx="881449" cy="8402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14" name="曲线连接符 13"/>
            <p:cNvCxnSpPr>
              <a:stCxn id="13" idx="2"/>
              <a:endCxn id="11" idx="0"/>
            </p:cNvCxnSpPr>
            <p:nvPr/>
          </p:nvCxnSpPr>
          <p:spPr>
            <a:xfrm rot="10800000" flipV="1">
              <a:off x="897925" y="2121243"/>
              <a:ext cx="829964" cy="78259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曲线连接符 14"/>
            <p:cNvCxnSpPr>
              <a:stCxn id="12" idx="6"/>
              <a:endCxn id="9" idx="0"/>
            </p:cNvCxnSpPr>
            <p:nvPr/>
          </p:nvCxnSpPr>
          <p:spPr>
            <a:xfrm>
              <a:off x="4326927" y="2121243"/>
              <a:ext cx="842322" cy="782592"/>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曲线连接符 15"/>
            <p:cNvCxnSpPr>
              <a:stCxn id="11" idx="4"/>
              <a:endCxn id="8" idx="2"/>
            </p:cNvCxnSpPr>
            <p:nvPr/>
          </p:nvCxnSpPr>
          <p:spPr>
            <a:xfrm rot="16200000" flipH="1">
              <a:off x="666237" y="3975784"/>
              <a:ext cx="852617" cy="38924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曲线连接符 16"/>
            <p:cNvCxnSpPr>
              <a:stCxn id="9" idx="4"/>
              <a:endCxn id="6" idx="6"/>
            </p:cNvCxnSpPr>
            <p:nvPr/>
          </p:nvCxnSpPr>
          <p:spPr>
            <a:xfrm rot="5400000">
              <a:off x="4525665" y="3953128"/>
              <a:ext cx="852619" cy="43455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曲线连接符 17"/>
            <p:cNvCxnSpPr>
              <a:stCxn id="12" idx="4"/>
              <a:endCxn id="9" idx="2"/>
            </p:cNvCxnSpPr>
            <p:nvPr/>
          </p:nvCxnSpPr>
          <p:spPr>
            <a:xfrm rot="16200000" flipH="1">
              <a:off x="3916067" y="2511507"/>
              <a:ext cx="782593" cy="842321"/>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a:stCxn id="13" idx="7"/>
              <a:endCxn id="12" idx="1"/>
            </p:cNvCxnSpPr>
            <p:nvPr/>
          </p:nvCxnSpPr>
          <p:spPr>
            <a:xfrm flipV="1">
              <a:off x="2480253" y="1824166"/>
              <a:ext cx="109431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a:stCxn id="13" idx="5"/>
              <a:endCxn id="12" idx="3"/>
            </p:cNvCxnSpPr>
            <p:nvPr/>
          </p:nvCxnSpPr>
          <p:spPr>
            <a:xfrm flipV="1">
              <a:off x="2480253" y="2418319"/>
              <a:ext cx="109431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stCxn id="10" idx="2"/>
              <a:endCxn id="11" idx="6"/>
            </p:cNvCxnSpPr>
            <p:nvPr/>
          </p:nvCxnSpPr>
          <p:spPr>
            <a:xfrm flipH="1">
              <a:off x="1338649" y="3323966"/>
              <a:ext cx="122538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a:stCxn id="8" idx="6"/>
              <a:endCxn id="7" idx="2"/>
            </p:cNvCxnSpPr>
            <p:nvPr/>
          </p:nvCxnSpPr>
          <p:spPr>
            <a:xfrm>
              <a:off x="2168614" y="4596713"/>
              <a:ext cx="39541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10" idx="7"/>
              <a:endCxn id="12" idx="4"/>
            </p:cNvCxnSpPr>
            <p:nvPr/>
          </p:nvCxnSpPr>
          <p:spPr>
            <a:xfrm flipV="1">
              <a:off x="3316393" y="2541372"/>
              <a:ext cx="569810" cy="4855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a:stCxn id="6" idx="1"/>
              <a:endCxn id="10" idx="5"/>
            </p:cNvCxnSpPr>
            <p:nvPr/>
          </p:nvCxnSpPr>
          <p:spPr>
            <a:xfrm flipH="1" flipV="1">
              <a:off x="3316393" y="3621042"/>
              <a:ext cx="665942" cy="678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6" idx="2"/>
              <a:endCxn id="7" idx="6"/>
            </p:cNvCxnSpPr>
            <p:nvPr/>
          </p:nvCxnSpPr>
          <p:spPr>
            <a:xfrm flipH="1">
              <a:off x="3445478" y="4596713"/>
              <a:ext cx="4077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曲线连接符 25"/>
            <p:cNvCxnSpPr>
              <a:stCxn id="8" idx="4"/>
              <a:endCxn id="6" idx="4"/>
            </p:cNvCxnSpPr>
            <p:nvPr/>
          </p:nvCxnSpPr>
          <p:spPr>
            <a:xfrm rot="16200000" flipH="1">
              <a:off x="3010932" y="3733799"/>
              <a:ext cx="12700" cy="2566085"/>
            </a:xfrm>
            <a:prstGeom prst="curved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33966" y="2141321"/>
              <a:ext cx="168876" cy="276999"/>
            </a:xfrm>
            <a:prstGeom prst="rect">
              <a:avLst/>
            </a:prstGeom>
            <a:noFill/>
          </p:spPr>
          <p:txBody>
            <a:bodyPr wrap="square" rtlCol="0">
              <a:spAutoFit/>
            </a:bodyPr>
            <a:lstStyle/>
            <a:p>
              <a:r>
                <a:rPr lang="en-US" sz="1200" dirty="0"/>
                <a:t>f</a:t>
              </a:r>
            </a:p>
          </p:txBody>
        </p:sp>
        <p:sp>
          <p:nvSpPr>
            <p:cNvPr id="28" name="TextBox 27"/>
            <p:cNvSpPr txBox="1"/>
            <p:nvPr/>
          </p:nvSpPr>
          <p:spPr>
            <a:xfrm>
              <a:off x="2942970" y="1826225"/>
              <a:ext cx="168876" cy="276999"/>
            </a:xfrm>
            <a:prstGeom prst="rect">
              <a:avLst/>
            </a:prstGeom>
            <a:noFill/>
          </p:spPr>
          <p:txBody>
            <a:bodyPr wrap="square" rtlCol="0">
              <a:spAutoFit/>
            </a:bodyPr>
            <a:lstStyle/>
            <a:p>
              <a:r>
                <a:rPr lang="en-US" sz="1200" dirty="0"/>
                <a:t>f</a:t>
              </a:r>
            </a:p>
          </p:txBody>
        </p:sp>
        <p:sp>
          <p:nvSpPr>
            <p:cNvPr id="29" name="TextBox 28"/>
            <p:cNvSpPr txBox="1"/>
            <p:nvPr/>
          </p:nvSpPr>
          <p:spPr>
            <a:xfrm>
              <a:off x="2920315" y="2418320"/>
              <a:ext cx="168876" cy="276999"/>
            </a:xfrm>
            <a:prstGeom prst="rect">
              <a:avLst/>
            </a:prstGeom>
            <a:noFill/>
          </p:spPr>
          <p:txBody>
            <a:bodyPr wrap="square" rtlCol="0">
              <a:spAutoFit/>
            </a:bodyPr>
            <a:lstStyle/>
            <a:p>
              <a:r>
                <a:rPr lang="en-US" sz="1200" dirty="0" smtClean="0"/>
                <a:t>c</a:t>
              </a:r>
              <a:endParaRPr lang="en-US" sz="1200" dirty="0"/>
            </a:p>
          </p:txBody>
        </p:sp>
        <p:sp>
          <p:nvSpPr>
            <p:cNvPr id="30" name="TextBox 29"/>
            <p:cNvSpPr txBox="1"/>
            <p:nvPr/>
          </p:nvSpPr>
          <p:spPr>
            <a:xfrm>
              <a:off x="4867536" y="2099105"/>
              <a:ext cx="168876" cy="276999"/>
            </a:xfrm>
            <a:prstGeom prst="rect">
              <a:avLst/>
            </a:prstGeom>
            <a:noFill/>
          </p:spPr>
          <p:txBody>
            <a:bodyPr wrap="square" rtlCol="0">
              <a:spAutoFit/>
            </a:bodyPr>
            <a:lstStyle/>
            <a:p>
              <a:r>
                <a:rPr lang="en-US" sz="1200" dirty="0"/>
                <a:t>f</a:t>
              </a:r>
            </a:p>
          </p:txBody>
        </p:sp>
        <p:sp>
          <p:nvSpPr>
            <p:cNvPr id="31" name="TextBox 30"/>
            <p:cNvSpPr txBox="1"/>
            <p:nvPr/>
          </p:nvSpPr>
          <p:spPr>
            <a:xfrm>
              <a:off x="5052890" y="4319713"/>
              <a:ext cx="168876" cy="276999"/>
            </a:xfrm>
            <a:prstGeom prst="rect">
              <a:avLst/>
            </a:prstGeom>
            <a:noFill/>
          </p:spPr>
          <p:txBody>
            <a:bodyPr wrap="square" rtlCol="0">
              <a:spAutoFit/>
            </a:bodyPr>
            <a:lstStyle/>
            <a:p>
              <a:r>
                <a:rPr lang="en-US" sz="1200" dirty="0"/>
                <a:t>f</a:t>
              </a:r>
            </a:p>
          </p:txBody>
        </p:sp>
        <p:sp>
          <p:nvSpPr>
            <p:cNvPr id="32" name="TextBox 31"/>
            <p:cNvSpPr txBox="1"/>
            <p:nvPr/>
          </p:nvSpPr>
          <p:spPr>
            <a:xfrm>
              <a:off x="1866901" y="3026889"/>
              <a:ext cx="168876" cy="276999"/>
            </a:xfrm>
            <a:prstGeom prst="rect">
              <a:avLst/>
            </a:prstGeom>
            <a:noFill/>
          </p:spPr>
          <p:txBody>
            <a:bodyPr wrap="square" rtlCol="0">
              <a:spAutoFit/>
            </a:bodyPr>
            <a:lstStyle/>
            <a:p>
              <a:r>
                <a:rPr lang="en-US" sz="1200" dirty="0"/>
                <a:t>f</a:t>
              </a:r>
            </a:p>
          </p:txBody>
        </p:sp>
        <p:sp>
          <p:nvSpPr>
            <p:cNvPr id="33" name="TextBox 32"/>
            <p:cNvSpPr txBox="1"/>
            <p:nvPr/>
          </p:nvSpPr>
          <p:spPr>
            <a:xfrm>
              <a:off x="1008107" y="4042714"/>
              <a:ext cx="168876" cy="276999"/>
            </a:xfrm>
            <a:prstGeom prst="rect">
              <a:avLst/>
            </a:prstGeom>
            <a:noFill/>
          </p:spPr>
          <p:txBody>
            <a:bodyPr wrap="square" rtlCol="0">
              <a:spAutoFit/>
            </a:bodyPr>
            <a:lstStyle/>
            <a:p>
              <a:r>
                <a:rPr lang="en-US" sz="1200" dirty="0"/>
                <a:t>f</a:t>
              </a:r>
            </a:p>
          </p:txBody>
        </p:sp>
        <p:sp>
          <p:nvSpPr>
            <p:cNvPr id="34" name="TextBox 33"/>
            <p:cNvSpPr txBox="1"/>
            <p:nvPr/>
          </p:nvSpPr>
          <p:spPr>
            <a:xfrm>
              <a:off x="3609538" y="4596712"/>
              <a:ext cx="168876" cy="276999"/>
            </a:xfrm>
            <a:prstGeom prst="rect">
              <a:avLst/>
            </a:prstGeom>
            <a:noFill/>
          </p:spPr>
          <p:txBody>
            <a:bodyPr wrap="square" rtlCol="0">
              <a:spAutoFit/>
            </a:bodyPr>
            <a:lstStyle/>
            <a:p>
              <a:r>
                <a:rPr lang="en-US" sz="1200" dirty="0"/>
                <a:t>f</a:t>
              </a:r>
            </a:p>
          </p:txBody>
        </p:sp>
        <p:sp>
          <p:nvSpPr>
            <p:cNvPr id="35" name="TextBox 34"/>
            <p:cNvSpPr txBox="1"/>
            <p:nvPr/>
          </p:nvSpPr>
          <p:spPr>
            <a:xfrm>
              <a:off x="3649364" y="3750790"/>
              <a:ext cx="168876" cy="276999"/>
            </a:xfrm>
            <a:prstGeom prst="rect">
              <a:avLst/>
            </a:prstGeom>
            <a:noFill/>
          </p:spPr>
          <p:txBody>
            <a:bodyPr wrap="square" rtlCol="0">
              <a:spAutoFit/>
            </a:bodyPr>
            <a:lstStyle/>
            <a:p>
              <a:r>
                <a:rPr lang="en-US" sz="1200" dirty="0"/>
                <a:t>f</a:t>
              </a:r>
            </a:p>
          </p:txBody>
        </p:sp>
        <p:sp>
          <p:nvSpPr>
            <p:cNvPr id="36" name="TextBox 35"/>
            <p:cNvSpPr txBox="1"/>
            <p:nvPr/>
          </p:nvSpPr>
          <p:spPr>
            <a:xfrm>
              <a:off x="2926496" y="5265523"/>
              <a:ext cx="168876" cy="276999"/>
            </a:xfrm>
            <a:prstGeom prst="rect">
              <a:avLst/>
            </a:prstGeom>
            <a:noFill/>
          </p:spPr>
          <p:txBody>
            <a:bodyPr wrap="square" rtlCol="0">
              <a:spAutoFit/>
            </a:bodyPr>
            <a:lstStyle/>
            <a:p>
              <a:r>
                <a:rPr lang="en-US" sz="1200" dirty="0"/>
                <a:t>f</a:t>
              </a:r>
            </a:p>
          </p:txBody>
        </p:sp>
        <p:sp>
          <p:nvSpPr>
            <p:cNvPr id="37" name="TextBox 36"/>
            <p:cNvSpPr txBox="1"/>
            <p:nvPr/>
          </p:nvSpPr>
          <p:spPr>
            <a:xfrm>
              <a:off x="2281883" y="4628120"/>
              <a:ext cx="168876" cy="276999"/>
            </a:xfrm>
            <a:prstGeom prst="rect">
              <a:avLst/>
            </a:prstGeom>
            <a:noFill/>
          </p:spPr>
          <p:txBody>
            <a:bodyPr wrap="square" rtlCol="0">
              <a:spAutoFit/>
            </a:bodyPr>
            <a:lstStyle/>
            <a:p>
              <a:r>
                <a:rPr lang="en-US" sz="1200" dirty="0" smtClean="0"/>
                <a:t>c</a:t>
              </a:r>
              <a:endParaRPr lang="en-US" sz="1200" dirty="0"/>
            </a:p>
          </p:txBody>
        </p:sp>
        <p:sp>
          <p:nvSpPr>
            <p:cNvPr id="38" name="TextBox 37"/>
            <p:cNvSpPr txBox="1"/>
            <p:nvPr/>
          </p:nvSpPr>
          <p:spPr>
            <a:xfrm>
              <a:off x="3609538" y="2765337"/>
              <a:ext cx="168876" cy="276999"/>
            </a:xfrm>
            <a:prstGeom prst="rect">
              <a:avLst/>
            </a:prstGeom>
            <a:noFill/>
          </p:spPr>
          <p:txBody>
            <a:bodyPr wrap="square" rtlCol="0">
              <a:spAutoFit/>
            </a:bodyPr>
            <a:lstStyle/>
            <a:p>
              <a:r>
                <a:rPr lang="en-US" sz="1200" dirty="0" smtClean="0"/>
                <a:t>c</a:t>
              </a:r>
              <a:endParaRPr lang="en-US" sz="1200" dirty="0"/>
            </a:p>
          </p:txBody>
        </p:sp>
        <p:sp>
          <p:nvSpPr>
            <p:cNvPr id="39" name="TextBox 38"/>
            <p:cNvSpPr txBox="1"/>
            <p:nvPr/>
          </p:nvSpPr>
          <p:spPr>
            <a:xfrm>
              <a:off x="4209536" y="2888388"/>
              <a:ext cx="168876" cy="276999"/>
            </a:xfrm>
            <a:prstGeom prst="rect">
              <a:avLst/>
            </a:prstGeom>
            <a:noFill/>
          </p:spPr>
          <p:txBody>
            <a:bodyPr wrap="square" rtlCol="0">
              <a:spAutoFit/>
            </a:bodyPr>
            <a:lstStyle/>
            <a:p>
              <a:r>
                <a:rPr lang="en-US" sz="1200" dirty="0" smtClean="0"/>
                <a:t>c</a:t>
              </a:r>
              <a:endParaRPr lang="en-US" sz="1200" dirty="0"/>
            </a:p>
          </p:txBody>
        </p:sp>
      </p:grpSp>
      <p:grpSp>
        <p:nvGrpSpPr>
          <p:cNvPr id="189" name="组合 188"/>
          <p:cNvGrpSpPr/>
          <p:nvPr/>
        </p:nvGrpSpPr>
        <p:grpSpPr>
          <a:xfrm>
            <a:off x="5879061" y="1716665"/>
            <a:ext cx="2751446" cy="1955756"/>
            <a:chOff x="1668163" y="2279975"/>
            <a:chExt cx="3385752" cy="2326458"/>
          </a:xfrm>
        </p:grpSpPr>
        <p:grpSp>
          <p:nvGrpSpPr>
            <p:cNvPr id="190" name="组合 189"/>
            <p:cNvGrpSpPr/>
            <p:nvPr/>
          </p:nvGrpSpPr>
          <p:grpSpPr>
            <a:xfrm>
              <a:off x="1668163" y="2279975"/>
              <a:ext cx="3385752" cy="2326458"/>
              <a:chOff x="733168" y="1417638"/>
              <a:chExt cx="3385752" cy="2326458"/>
            </a:xfrm>
          </p:grpSpPr>
          <p:sp>
            <p:nvSpPr>
              <p:cNvPr id="196" name="椭圆 195"/>
              <p:cNvSpPr/>
              <p:nvPr/>
            </p:nvSpPr>
            <p:spPr>
              <a:xfrm>
                <a:off x="873211" y="2171399"/>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sp>
            <p:nvSpPr>
              <p:cNvPr id="197" name="椭圆 196"/>
              <p:cNvSpPr/>
              <p:nvPr/>
            </p:nvSpPr>
            <p:spPr>
              <a:xfrm>
                <a:off x="2162433" y="1417638"/>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198" name="椭圆 197"/>
              <p:cNvSpPr/>
              <p:nvPr/>
            </p:nvSpPr>
            <p:spPr>
              <a:xfrm>
                <a:off x="2162433" y="30026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sp>
            <p:nvSpPr>
              <p:cNvPr id="199" name="椭圆 198"/>
              <p:cNvSpPr/>
              <p:nvPr/>
            </p:nvSpPr>
            <p:spPr>
              <a:xfrm>
                <a:off x="3361039" y="2088291"/>
                <a:ext cx="757881" cy="741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cxnSp>
            <p:nvCxnSpPr>
              <p:cNvPr id="200" name="直接箭头连接符 199"/>
              <p:cNvCxnSpPr>
                <a:endCxn id="196" idx="1"/>
              </p:cNvCxnSpPr>
              <p:nvPr/>
            </p:nvCxnSpPr>
            <p:spPr>
              <a:xfrm>
                <a:off x="733168" y="2088291"/>
                <a:ext cx="251032" cy="191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1" name="直接箭头连接符 200"/>
              <p:cNvCxnSpPr>
                <a:stCxn id="196" idx="6"/>
                <a:endCxn id="197" idx="3"/>
              </p:cNvCxnSpPr>
              <p:nvPr/>
            </p:nvCxnSpPr>
            <p:spPr>
              <a:xfrm flipV="1">
                <a:off x="1631092" y="2050467"/>
                <a:ext cx="642330" cy="49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2" name="直接箭头连接符 201"/>
              <p:cNvCxnSpPr>
                <a:endCxn id="198" idx="1"/>
              </p:cNvCxnSpPr>
              <p:nvPr/>
            </p:nvCxnSpPr>
            <p:spPr>
              <a:xfrm>
                <a:off x="1631092" y="2542102"/>
                <a:ext cx="642330" cy="569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3" name="直接箭头连接符 202"/>
              <p:cNvCxnSpPr>
                <a:stCxn id="197" idx="4"/>
                <a:endCxn id="198" idx="0"/>
              </p:cNvCxnSpPr>
              <p:nvPr/>
            </p:nvCxnSpPr>
            <p:spPr>
              <a:xfrm>
                <a:off x="2541374" y="2159043"/>
                <a:ext cx="0" cy="84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 name="直接箭头连接符 203"/>
              <p:cNvCxnSpPr>
                <a:stCxn id="198" idx="7"/>
                <a:endCxn id="199" idx="2"/>
              </p:cNvCxnSpPr>
              <p:nvPr/>
            </p:nvCxnSpPr>
            <p:spPr>
              <a:xfrm flipV="1">
                <a:off x="2809325" y="2458994"/>
                <a:ext cx="551714" cy="652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 name="曲线连接符 204"/>
              <p:cNvCxnSpPr>
                <a:stCxn id="197" idx="1"/>
                <a:endCxn id="197" idx="7"/>
              </p:cNvCxnSpPr>
              <p:nvPr/>
            </p:nvCxnSpPr>
            <p:spPr>
              <a:xfrm rot="5400000" flipH="1" flipV="1">
                <a:off x="2541373" y="1258263"/>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6" name="曲线连接符 205"/>
              <p:cNvCxnSpPr>
                <a:stCxn id="199" idx="1"/>
                <a:endCxn id="199" idx="7"/>
              </p:cNvCxnSpPr>
              <p:nvPr/>
            </p:nvCxnSpPr>
            <p:spPr>
              <a:xfrm rot="5400000" flipH="1" flipV="1">
                <a:off x="3739979" y="1928916"/>
                <a:ext cx="12700" cy="535903"/>
              </a:xfrm>
              <a:prstGeom prst="curvedConnector3">
                <a:avLst>
                  <a:gd name="adj1" fmla="val 265492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1" name="TextBox 190"/>
            <p:cNvSpPr txBox="1"/>
            <p:nvPr/>
          </p:nvSpPr>
          <p:spPr>
            <a:xfrm>
              <a:off x="2639198" y="2865313"/>
              <a:ext cx="168876" cy="276999"/>
            </a:xfrm>
            <a:prstGeom prst="rect">
              <a:avLst/>
            </a:prstGeom>
            <a:noFill/>
          </p:spPr>
          <p:txBody>
            <a:bodyPr wrap="square" rtlCol="0">
              <a:spAutoFit/>
            </a:bodyPr>
            <a:lstStyle/>
            <a:p>
              <a:r>
                <a:rPr lang="en-US" sz="1200" dirty="0"/>
                <a:t>f</a:t>
              </a:r>
            </a:p>
          </p:txBody>
        </p:sp>
        <p:sp>
          <p:nvSpPr>
            <p:cNvPr id="192" name="TextBox 191"/>
            <p:cNvSpPr txBox="1"/>
            <p:nvPr/>
          </p:nvSpPr>
          <p:spPr>
            <a:xfrm>
              <a:off x="4590536" y="2388551"/>
              <a:ext cx="168876" cy="276999"/>
            </a:xfrm>
            <a:prstGeom prst="rect">
              <a:avLst/>
            </a:prstGeom>
            <a:noFill/>
          </p:spPr>
          <p:txBody>
            <a:bodyPr wrap="square" rtlCol="0">
              <a:spAutoFit/>
            </a:bodyPr>
            <a:lstStyle/>
            <a:p>
              <a:r>
                <a:rPr lang="en-US" sz="1200" dirty="0"/>
                <a:t>f</a:t>
              </a:r>
            </a:p>
          </p:txBody>
        </p:sp>
        <p:sp>
          <p:nvSpPr>
            <p:cNvPr id="193" name="TextBox 192"/>
            <p:cNvSpPr txBox="1"/>
            <p:nvPr/>
          </p:nvSpPr>
          <p:spPr>
            <a:xfrm>
              <a:off x="2639198" y="3689021"/>
              <a:ext cx="168876" cy="276999"/>
            </a:xfrm>
            <a:prstGeom prst="rect">
              <a:avLst/>
            </a:prstGeom>
            <a:noFill/>
          </p:spPr>
          <p:txBody>
            <a:bodyPr wrap="square" rtlCol="0">
              <a:spAutoFit/>
            </a:bodyPr>
            <a:lstStyle/>
            <a:p>
              <a:r>
                <a:rPr lang="en-US" sz="1200" dirty="0" smtClean="0"/>
                <a:t>c</a:t>
              </a:r>
              <a:endParaRPr lang="en-US" sz="1200" dirty="0"/>
            </a:p>
          </p:txBody>
        </p:sp>
        <p:sp>
          <p:nvSpPr>
            <p:cNvPr id="194" name="TextBox 193"/>
            <p:cNvSpPr txBox="1"/>
            <p:nvPr/>
          </p:nvSpPr>
          <p:spPr>
            <a:xfrm>
              <a:off x="3223054" y="3321330"/>
              <a:ext cx="168876" cy="276999"/>
            </a:xfrm>
            <a:prstGeom prst="rect">
              <a:avLst/>
            </a:prstGeom>
            <a:noFill/>
          </p:spPr>
          <p:txBody>
            <a:bodyPr wrap="square" rtlCol="0">
              <a:spAutoFit/>
            </a:bodyPr>
            <a:lstStyle/>
            <a:p>
              <a:r>
                <a:rPr lang="en-US" sz="1200" dirty="0" smtClean="0"/>
                <a:t>c</a:t>
              </a:r>
              <a:endParaRPr lang="en-US" sz="1200" dirty="0"/>
            </a:p>
          </p:txBody>
        </p:sp>
        <p:sp>
          <p:nvSpPr>
            <p:cNvPr id="195" name="TextBox 194"/>
            <p:cNvSpPr txBox="1"/>
            <p:nvPr/>
          </p:nvSpPr>
          <p:spPr>
            <a:xfrm>
              <a:off x="4020177" y="3689020"/>
              <a:ext cx="168876" cy="276999"/>
            </a:xfrm>
            <a:prstGeom prst="rect">
              <a:avLst/>
            </a:prstGeom>
            <a:noFill/>
          </p:spPr>
          <p:txBody>
            <a:bodyPr wrap="square" rtlCol="0">
              <a:spAutoFit/>
            </a:bodyPr>
            <a:lstStyle/>
            <a:p>
              <a:r>
                <a:rPr lang="en-US" sz="1200" dirty="0"/>
                <a:t>f</a:t>
              </a:r>
            </a:p>
          </p:txBody>
        </p:sp>
      </p:grpSp>
      <p:sp>
        <p:nvSpPr>
          <p:cNvPr id="225" name="TextBox 224"/>
          <p:cNvSpPr txBox="1"/>
          <p:nvPr/>
        </p:nvSpPr>
        <p:spPr>
          <a:xfrm>
            <a:off x="2245463" y="5544145"/>
            <a:ext cx="1563890" cy="923330"/>
          </a:xfrm>
          <a:prstGeom prst="rect">
            <a:avLst/>
          </a:prstGeom>
          <a:noFill/>
        </p:spPr>
        <p:txBody>
          <a:bodyPr wrap="none" rtlCol="0">
            <a:spAutoFit/>
          </a:bodyPr>
          <a:lstStyle/>
          <a:p>
            <a:r>
              <a:rPr lang="en-US" dirty="0" smtClean="0"/>
              <a:t>d: 0 </a:t>
            </a:r>
          </a:p>
          <a:p>
            <a:r>
              <a:rPr lang="en-US" dirty="0" err="1" smtClean="0"/>
              <a:t>currentPath</a:t>
            </a:r>
            <a:r>
              <a:rPr lang="en-US" dirty="0" smtClean="0"/>
              <a:t>: Ø</a:t>
            </a:r>
          </a:p>
          <a:p>
            <a:r>
              <a:rPr lang="en-US" dirty="0" err="1" smtClean="0"/>
              <a:t>stateHistory</a:t>
            </a:r>
            <a:r>
              <a:rPr lang="en-US" dirty="0" smtClean="0"/>
              <a:t>: 0</a:t>
            </a:r>
          </a:p>
        </p:txBody>
      </p:sp>
      <p:sp>
        <p:nvSpPr>
          <p:cNvPr id="227" name="TextBox 226"/>
          <p:cNvSpPr txBox="1"/>
          <p:nvPr/>
        </p:nvSpPr>
        <p:spPr>
          <a:xfrm>
            <a:off x="462682" y="678936"/>
            <a:ext cx="3138616" cy="646331"/>
          </a:xfrm>
          <a:prstGeom prst="rect">
            <a:avLst/>
          </a:prstGeom>
          <a:noFill/>
        </p:spPr>
        <p:txBody>
          <a:bodyPr wrap="square" rtlCol="0">
            <a:spAutoFit/>
          </a:bodyPr>
          <a:lstStyle/>
          <a:p>
            <a:r>
              <a:rPr lang="en-US" dirty="0" smtClean="0"/>
              <a:t>Path pattern: f*</a:t>
            </a:r>
            <a:r>
              <a:rPr lang="en-US" dirty="0" err="1" smtClean="0"/>
              <a:t>cf</a:t>
            </a:r>
            <a:r>
              <a:rPr lang="en-US" dirty="0" smtClean="0"/>
              <a:t>*</a:t>
            </a:r>
          </a:p>
          <a:p>
            <a:r>
              <a:rPr lang="en-US" dirty="0" smtClean="0"/>
              <a:t>Hopcount: 3</a:t>
            </a:r>
            <a:endParaRPr lang="en-US" dirty="0"/>
          </a:p>
        </p:txBody>
      </p:sp>
      <p:sp>
        <p:nvSpPr>
          <p:cNvPr id="396" name="椭圆 395"/>
          <p:cNvSpPr/>
          <p:nvPr/>
        </p:nvSpPr>
        <p:spPr>
          <a:xfrm>
            <a:off x="4728523" y="2899713"/>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Harry</a:t>
            </a:r>
            <a:endParaRPr lang="en-US" sz="1100" dirty="0"/>
          </a:p>
        </p:txBody>
      </p:sp>
      <p:sp>
        <p:nvSpPr>
          <p:cNvPr id="397" name="椭圆 396"/>
          <p:cNvSpPr/>
          <p:nvPr/>
        </p:nvSpPr>
        <p:spPr>
          <a:xfrm>
            <a:off x="5981062" y="2350321"/>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p:txBody>
      </p:sp>
      <p:cxnSp>
        <p:nvCxnSpPr>
          <p:cNvPr id="399" name="直接箭头连接符 398"/>
          <p:cNvCxnSpPr/>
          <p:nvPr/>
        </p:nvCxnSpPr>
        <p:spPr>
          <a:xfrm flipV="1">
            <a:off x="6610710" y="2245842"/>
            <a:ext cx="521992" cy="41329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400" name="椭圆 399"/>
          <p:cNvSpPr/>
          <p:nvPr/>
        </p:nvSpPr>
        <p:spPr>
          <a:xfrm>
            <a:off x="3445478" y="1695451"/>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Dave</a:t>
            </a:r>
            <a:endParaRPr lang="en-US" sz="1100" dirty="0"/>
          </a:p>
        </p:txBody>
      </p:sp>
      <p:sp>
        <p:nvSpPr>
          <p:cNvPr id="401" name="椭圆 400"/>
          <p:cNvSpPr/>
          <p:nvPr/>
        </p:nvSpPr>
        <p:spPr>
          <a:xfrm>
            <a:off x="7045719" y="1713718"/>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ea typeface="Tahoma" pitchFamily="34" charset="0"/>
                <a:cs typeface="Times New Roman" pitchFamily="18" charset="0"/>
              </a:rPr>
              <a:t>п</a:t>
            </a:r>
            <a:r>
              <a:rPr lang="en-US" baseline="-25000" dirty="0" smtClean="0">
                <a:latin typeface="Times New Roman" pitchFamily="18" charset="0"/>
                <a:ea typeface="Tahoma" pitchFamily="34" charset="0"/>
                <a:cs typeface="Times New Roman" pitchFamily="18" charset="0"/>
              </a:rPr>
              <a:t>1</a:t>
            </a:r>
            <a:endParaRPr lang="en-US" baseline="-25000" dirty="0">
              <a:latin typeface="Times New Roman" pitchFamily="18" charset="0"/>
              <a:ea typeface="Tahoma" pitchFamily="34" charset="0"/>
              <a:cs typeface="Times New Roman" pitchFamily="18" charset="0"/>
            </a:endParaRPr>
          </a:p>
        </p:txBody>
      </p:sp>
      <p:sp>
        <p:nvSpPr>
          <p:cNvPr id="403" name="TextBox 402"/>
          <p:cNvSpPr txBox="1"/>
          <p:nvPr/>
        </p:nvSpPr>
        <p:spPr>
          <a:xfrm>
            <a:off x="2250993" y="5546889"/>
            <a:ext cx="2478952" cy="923330"/>
          </a:xfrm>
          <a:prstGeom prst="rect">
            <a:avLst/>
          </a:prstGeom>
          <a:noFill/>
        </p:spPr>
        <p:txBody>
          <a:bodyPr wrap="square" rtlCol="0">
            <a:spAutoFit/>
          </a:bodyPr>
          <a:lstStyle/>
          <a:p>
            <a:r>
              <a:rPr lang="en-US" dirty="0" smtClean="0"/>
              <a:t>d: 1 </a:t>
            </a:r>
          </a:p>
          <a:p>
            <a:r>
              <a:rPr lang="en-US" dirty="0" err="1" smtClean="0"/>
              <a:t>currentPath</a:t>
            </a:r>
            <a:r>
              <a:rPr lang="en-US" dirty="0" smtClean="0"/>
              <a:t>: (</a:t>
            </a:r>
            <a:r>
              <a:rPr lang="en-US" dirty="0" err="1" smtClean="0"/>
              <a:t>H,D,f</a:t>
            </a:r>
            <a:r>
              <a:rPr lang="en-US" dirty="0" smtClean="0"/>
              <a:t>)</a:t>
            </a:r>
          </a:p>
          <a:p>
            <a:r>
              <a:rPr lang="en-US" dirty="0" err="1" smtClean="0"/>
              <a:t>stateHistory</a:t>
            </a:r>
            <a:r>
              <a:rPr lang="en-US" dirty="0" smtClean="0"/>
              <a:t>: 01</a:t>
            </a:r>
          </a:p>
        </p:txBody>
      </p:sp>
      <p:cxnSp>
        <p:nvCxnSpPr>
          <p:cNvPr id="229" name="曲线连接符 228"/>
          <p:cNvCxnSpPr/>
          <p:nvPr/>
        </p:nvCxnSpPr>
        <p:spPr>
          <a:xfrm>
            <a:off x="4326929" y="2115580"/>
            <a:ext cx="842321" cy="784132"/>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1" name="曲线连接符 230"/>
          <p:cNvCxnSpPr/>
          <p:nvPr/>
        </p:nvCxnSpPr>
        <p:spPr>
          <a:xfrm rot="16200000" flipH="1">
            <a:off x="3921473" y="2506617"/>
            <a:ext cx="784133" cy="84232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5708822" y="3889289"/>
            <a:ext cx="1952792" cy="738664"/>
          </a:xfrm>
          <a:prstGeom prst="rect">
            <a:avLst/>
          </a:prstGeom>
          <a:noFill/>
        </p:spPr>
        <p:txBody>
          <a:bodyPr wrap="square" rtlCol="0">
            <a:spAutoFit/>
          </a:bodyPr>
          <a:lstStyle/>
          <a:p>
            <a:r>
              <a:rPr lang="en-US" sz="1400" dirty="0" smtClean="0">
                <a:solidFill>
                  <a:srgbClr val="FF0000"/>
                </a:solidFill>
              </a:rPr>
              <a:t>Case 1: next node is already visited, thus creates a self loop</a:t>
            </a:r>
            <a:endParaRPr lang="en-US" sz="1400" dirty="0">
              <a:solidFill>
                <a:srgbClr val="FF0000"/>
              </a:solidFill>
            </a:endParaRPr>
          </a:p>
        </p:txBody>
      </p:sp>
      <p:cxnSp>
        <p:nvCxnSpPr>
          <p:cNvPr id="234" name="曲线连接符 233"/>
          <p:cNvCxnSpPr/>
          <p:nvPr/>
        </p:nvCxnSpPr>
        <p:spPr>
          <a:xfrm rot="16200000" flipV="1">
            <a:off x="4351910" y="2088807"/>
            <a:ext cx="784132" cy="842321"/>
          </a:xfrm>
          <a:prstGeom prst="curvedConnector2">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6" name="直接箭头连接符 235"/>
          <p:cNvCxnSpPr>
            <a:stCxn id="400" idx="1"/>
            <a:endCxn id="13" idx="7"/>
          </p:cNvCxnSpPr>
          <p:nvPr/>
        </p:nvCxnSpPr>
        <p:spPr>
          <a:xfrm flipH="1">
            <a:off x="2480253" y="1818504"/>
            <a:ext cx="1094310" cy="566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2246650" y="5550760"/>
            <a:ext cx="2972911" cy="923330"/>
          </a:xfrm>
          <a:prstGeom prst="rect">
            <a:avLst/>
          </a:prstGeom>
          <a:noFill/>
        </p:spPr>
        <p:txBody>
          <a:bodyPr wrap="square" rtlCol="0">
            <a:spAutoFit/>
          </a:bodyPr>
          <a:lstStyle/>
          <a:p>
            <a:r>
              <a:rPr lang="en-US" dirty="0" smtClean="0"/>
              <a:t>d: 2 </a:t>
            </a:r>
          </a:p>
          <a:p>
            <a:r>
              <a:rPr lang="en-US" dirty="0" err="1" smtClean="0"/>
              <a:t>currentPath</a:t>
            </a:r>
            <a:r>
              <a:rPr lang="en-US" dirty="0" smtClean="0"/>
              <a:t>: (</a:t>
            </a:r>
            <a:r>
              <a:rPr lang="en-US" dirty="0" err="1" smtClean="0"/>
              <a:t>H,D,f</a:t>
            </a:r>
            <a:r>
              <a:rPr lang="en-US" dirty="0" smtClean="0"/>
              <a:t>)(</a:t>
            </a:r>
            <a:r>
              <a:rPr lang="en-US" dirty="0" err="1" smtClean="0"/>
              <a:t>D,B,f</a:t>
            </a:r>
            <a:r>
              <a:rPr lang="en-US" dirty="0" smtClean="0"/>
              <a:t>)</a:t>
            </a:r>
          </a:p>
          <a:p>
            <a:r>
              <a:rPr lang="en-US" dirty="0" err="1" smtClean="0"/>
              <a:t>stateHistory</a:t>
            </a:r>
            <a:r>
              <a:rPr lang="en-US" dirty="0" smtClean="0"/>
              <a:t>: 011</a:t>
            </a:r>
          </a:p>
        </p:txBody>
      </p:sp>
      <p:sp>
        <p:nvSpPr>
          <p:cNvPr id="81" name="TextBox 80"/>
          <p:cNvSpPr txBox="1"/>
          <p:nvPr/>
        </p:nvSpPr>
        <p:spPr>
          <a:xfrm>
            <a:off x="7277166" y="1208836"/>
            <a:ext cx="137238" cy="232861"/>
          </a:xfrm>
          <a:prstGeom prst="rect">
            <a:avLst/>
          </a:prstGeom>
          <a:noFill/>
        </p:spPr>
        <p:txBody>
          <a:bodyPr wrap="square" rtlCol="0">
            <a:spAutoFit/>
          </a:bodyPr>
          <a:lstStyle/>
          <a:p>
            <a:r>
              <a:rPr lang="en-US" sz="1200" dirty="0"/>
              <a:t>f</a:t>
            </a:r>
          </a:p>
        </p:txBody>
      </p:sp>
      <p:sp>
        <p:nvSpPr>
          <p:cNvPr id="82" name="椭圆 81"/>
          <p:cNvSpPr/>
          <p:nvPr/>
        </p:nvSpPr>
        <p:spPr>
          <a:xfrm>
            <a:off x="1734239" y="1701114"/>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Bob</a:t>
            </a:r>
            <a:endParaRPr lang="en-US" sz="1100" dirty="0"/>
          </a:p>
        </p:txBody>
      </p:sp>
      <p:cxnSp>
        <p:nvCxnSpPr>
          <p:cNvPr id="85" name="曲线连接符 84"/>
          <p:cNvCxnSpPr/>
          <p:nvPr/>
        </p:nvCxnSpPr>
        <p:spPr>
          <a:xfrm rot="5400000" flipH="1" flipV="1">
            <a:off x="7355064" y="1601652"/>
            <a:ext cx="10676" cy="435504"/>
          </a:xfrm>
          <a:prstGeom prst="curvedConnector3">
            <a:avLst>
              <a:gd name="adj1" fmla="val 2654929"/>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9" name="曲线连接符 238"/>
          <p:cNvCxnSpPr>
            <a:stCxn id="82" idx="2"/>
            <a:endCxn id="11" idx="0"/>
          </p:cNvCxnSpPr>
          <p:nvPr/>
        </p:nvCxnSpPr>
        <p:spPr>
          <a:xfrm rot="10800000" flipV="1">
            <a:off x="897925" y="2121243"/>
            <a:ext cx="836314" cy="78259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8" name="椭圆 87"/>
          <p:cNvSpPr/>
          <p:nvPr/>
        </p:nvSpPr>
        <p:spPr>
          <a:xfrm>
            <a:off x="462682" y="2899714"/>
            <a:ext cx="881449" cy="840259"/>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Alice</a:t>
            </a:r>
            <a:endParaRPr lang="en-US" sz="1100" dirty="0"/>
          </a:p>
        </p:txBody>
      </p:sp>
      <p:sp>
        <p:nvSpPr>
          <p:cNvPr id="89" name="TextBox 88"/>
          <p:cNvSpPr txBox="1"/>
          <p:nvPr/>
        </p:nvSpPr>
        <p:spPr>
          <a:xfrm>
            <a:off x="5708822" y="3889289"/>
            <a:ext cx="1952792" cy="954107"/>
          </a:xfrm>
          <a:prstGeom prst="rect">
            <a:avLst/>
          </a:prstGeom>
          <a:noFill/>
        </p:spPr>
        <p:txBody>
          <a:bodyPr wrap="square" rtlCol="0">
            <a:spAutoFit/>
          </a:bodyPr>
          <a:lstStyle/>
          <a:p>
            <a:r>
              <a:rPr lang="en-US" sz="1400" dirty="0" smtClean="0">
                <a:solidFill>
                  <a:srgbClr val="FF0000"/>
                </a:solidFill>
              </a:rPr>
              <a:t>Case 3: </a:t>
            </a:r>
            <a:r>
              <a:rPr lang="en-US" sz="1400" dirty="0" err="1" smtClean="0">
                <a:solidFill>
                  <a:srgbClr val="FF0000"/>
                </a:solidFill>
              </a:rPr>
              <a:t>currentPath</a:t>
            </a:r>
            <a:r>
              <a:rPr lang="en-US" sz="1400" dirty="0" smtClean="0">
                <a:solidFill>
                  <a:srgbClr val="FF0000"/>
                </a:solidFill>
              </a:rPr>
              <a:t> matches the prefix of the pattern, but DFA not at an accepting state</a:t>
            </a:r>
            <a:endParaRPr lang="en-US" sz="1400" dirty="0">
              <a:solidFill>
                <a:srgbClr val="FF0000"/>
              </a:solidFill>
            </a:endParaRPr>
          </a:p>
        </p:txBody>
      </p:sp>
      <p:cxnSp>
        <p:nvCxnSpPr>
          <p:cNvPr id="241" name="直接箭头连接符 240"/>
          <p:cNvCxnSpPr>
            <a:stCxn id="400" idx="3"/>
            <a:endCxn id="82" idx="5"/>
          </p:cNvCxnSpPr>
          <p:nvPr/>
        </p:nvCxnSpPr>
        <p:spPr>
          <a:xfrm flipH="1">
            <a:off x="2486603" y="2412657"/>
            <a:ext cx="1087960" cy="566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250618" y="5550760"/>
            <a:ext cx="2972911" cy="923330"/>
          </a:xfrm>
          <a:prstGeom prst="rect">
            <a:avLst/>
          </a:prstGeom>
          <a:noFill/>
        </p:spPr>
        <p:txBody>
          <a:bodyPr wrap="square" rtlCol="0">
            <a:spAutoFit/>
          </a:bodyPr>
          <a:lstStyle/>
          <a:p>
            <a:r>
              <a:rPr lang="en-US" dirty="0" smtClean="0"/>
              <a:t>d: 2 </a:t>
            </a:r>
          </a:p>
          <a:p>
            <a:r>
              <a:rPr lang="en-US" dirty="0" err="1" smtClean="0"/>
              <a:t>currentPath</a:t>
            </a:r>
            <a:r>
              <a:rPr lang="en-US" dirty="0" smtClean="0"/>
              <a:t>: (</a:t>
            </a:r>
            <a:r>
              <a:rPr lang="en-US" dirty="0" err="1" smtClean="0"/>
              <a:t>H,D,f</a:t>
            </a:r>
            <a:r>
              <a:rPr lang="en-US" dirty="0" smtClean="0"/>
              <a:t>)(</a:t>
            </a:r>
            <a:r>
              <a:rPr lang="en-US" dirty="0" err="1" smtClean="0"/>
              <a:t>D,B,c</a:t>
            </a:r>
            <a:r>
              <a:rPr lang="en-US" dirty="0" smtClean="0"/>
              <a:t>)</a:t>
            </a:r>
          </a:p>
          <a:p>
            <a:r>
              <a:rPr lang="en-US" dirty="0" err="1" smtClean="0"/>
              <a:t>stateHistory</a:t>
            </a:r>
            <a:r>
              <a:rPr lang="en-US" dirty="0" smtClean="0"/>
              <a:t>: 012</a:t>
            </a:r>
          </a:p>
        </p:txBody>
      </p:sp>
      <p:cxnSp>
        <p:nvCxnSpPr>
          <p:cNvPr id="243" name="直接箭头连接符 242"/>
          <p:cNvCxnSpPr>
            <a:stCxn id="401" idx="4"/>
            <a:endCxn id="198" idx="0"/>
          </p:cNvCxnSpPr>
          <p:nvPr/>
        </p:nvCxnSpPr>
        <p:spPr>
          <a:xfrm flipH="1">
            <a:off x="7348507" y="2336986"/>
            <a:ext cx="5160" cy="71216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95" name="椭圆 94"/>
          <p:cNvSpPr/>
          <p:nvPr/>
        </p:nvSpPr>
        <p:spPr>
          <a:xfrm>
            <a:off x="7044216" y="3048902"/>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p:txBody>
      </p:sp>
      <p:cxnSp>
        <p:nvCxnSpPr>
          <p:cNvPr id="245" name="曲线连接符 244"/>
          <p:cNvCxnSpPr>
            <a:stCxn id="82" idx="2"/>
            <a:endCxn id="88" idx="0"/>
          </p:cNvCxnSpPr>
          <p:nvPr/>
        </p:nvCxnSpPr>
        <p:spPr>
          <a:xfrm rot="10800000" flipV="1">
            <a:off x="903407" y="2121244"/>
            <a:ext cx="830832" cy="778470"/>
          </a:xfrm>
          <a:prstGeom prst="curvedConnector2">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47" name="直接箭头连接符 246"/>
          <p:cNvCxnSpPr>
            <a:stCxn id="95" idx="7"/>
            <a:endCxn id="199" idx="2"/>
          </p:cNvCxnSpPr>
          <p:nvPr/>
        </p:nvCxnSpPr>
        <p:spPr>
          <a:xfrm flipV="1">
            <a:off x="7569915" y="2592089"/>
            <a:ext cx="444697" cy="548088"/>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00" name="椭圆 99"/>
          <p:cNvSpPr/>
          <p:nvPr/>
        </p:nvSpPr>
        <p:spPr>
          <a:xfrm>
            <a:off x="8014610" y="2280569"/>
            <a:ext cx="615895" cy="62326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z-Cyrl-AZ" dirty="0" smtClean="0">
                <a:latin typeface="Times New Roman" pitchFamily="18" charset="0"/>
                <a:cs typeface="Times New Roman" pitchFamily="18" charset="0"/>
              </a:rPr>
              <a:t>п</a:t>
            </a:r>
            <a:r>
              <a:rPr lang="en-US" baseline="-25000" dirty="0" smtClean="0">
                <a:latin typeface="Times New Roman" pitchFamily="18" charset="0"/>
                <a:cs typeface="Times New Roman" pitchFamily="18" charset="0"/>
              </a:rPr>
              <a:t>3</a:t>
            </a:r>
            <a:endParaRPr lang="en-US" baseline="-25000" dirty="0">
              <a:latin typeface="Times New Roman" pitchFamily="18" charset="0"/>
              <a:cs typeface="Times New Roman" pitchFamily="18" charset="0"/>
            </a:endParaRPr>
          </a:p>
        </p:txBody>
      </p:sp>
      <p:sp>
        <p:nvSpPr>
          <p:cNvPr id="101" name="TextBox 100"/>
          <p:cNvSpPr txBox="1"/>
          <p:nvPr/>
        </p:nvSpPr>
        <p:spPr>
          <a:xfrm>
            <a:off x="2250993" y="5547626"/>
            <a:ext cx="3212240" cy="923330"/>
          </a:xfrm>
          <a:prstGeom prst="rect">
            <a:avLst/>
          </a:prstGeom>
          <a:noFill/>
        </p:spPr>
        <p:txBody>
          <a:bodyPr wrap="square" rtlCol="0">
            <a:spAutoFit/>
          </a:bodyPr>
          <a:lstStyle/>
          <a:p>
            <a:r>
              <a:rPr lang="en-US" dirty="0" smtClean="0"/>
              <a:t>d: 3 </a:t>
            </a:r>
          </a:p>
          <a:p>
            <a:r>
              <a:rPr lang="en-US" dirty="0" err="1" smtClean="0"/>
              <a:t>currentPath</a:t>
            </a:r>
            <a:r>
              <a:rPr lang="en-US" dirty="0" smtClean="0"/>
              <a:t>: (</a:t>
            </a:r>
            <a:r>
              <a:rPr lang="en-US" dirty="0" err="1" smtClean="0"/>
              <a:t>H,D,f</a:t>
            </a:r>
            <a:r>
              <a:rPr lang="en-US" dirty="0" smtClean="0"/>
              <a:t>)(</a:t>
            </a:r>
            <a:r>
              <a:rPr lang="en-US" dirty="0" err="1" smtClean="0"/>
              <a:t>D,B,c</a:t>
            </a:r>
            <a:r>
              <a:rPr lang="en-US" dirty="0" smtClean="0"/>
              <a:t>)(</a:t>
            </a:r>
            <a:r>
              <a:rPr lang="en-US" dirty="0" err="1" smtClean="0"/>
              <a:t>B,A,f</a:t>
            </a:r>
            <a:r>
              <a:rPr lang="en-US" dirty="0" smtClean="0"/>
              <a:t>)</a:t>
            </a:r>
          </a:p>
          <a:p>
            <a:r>
              <a:rPr lang="en-US" dirty="0" err="1" smtClean="0"/>
              <a:t>stateHistory</a:t>
            </a:r>
            <a:r>
              <a:rPr lang="en-US" dirty="0" smtClean="0"/>
              <a:t>: 0123</a:t>
            </a:r>
          </a:p>
        </p:txBody>
      </p:sp>
      <p:sp>
        <p:nvSpPr>
          <p:cNvPr id="103" name="TextBox 102"/>
          <p:cNvSpPr txBox="1"/>
          <p:nvPr/>
        </p:nvSpPr>
        <p:spPr>
          <a:xfrm>
            <a:off x="5710281" y="3888651"/>
            <a:ext cx="2141613" cy="738664"/>
          </a:xfrm>
          <a:prstGeom prst="rect">
            <a:avLst/>
          </a:prstGeom>
          <a:noFill/>
        </p:spPr>
        <p:txBody>
          <a:bodyPr wrap="square" rtlCol="0">
            <a:spAutoFit/>
          </a:bodyPr>
          <a:lstStyle/>
          <a:p>
            <a:r>
              <a:rPr lang="en-US" sz="1400" dirty="0" smtClean="0">
                <a:solidFill>
                  <a:srgbClr val="FF0000"/>
                </a:solidFill>
              </a:rPr>
              <a:t>Case 2: found a matching path and DFA reached an accepting state</a:t>
            </a:r>
            <a:endParaRPr lang="en-US" sz="1400" dirty="0">
              <a:solidFill>
                <a:srgbClr val="FF0000"/>
              </a:solidFill>
            </a:endParaRPr>
          </a:p>
        </p:txBody>
      </p:sp>
      <p:sp>
        <p:nvSpPr>
          <p:cNvPr id="91" name="椭圆 90"/>
          <p:cNvSpPr/>
          <p:nvPr/>
        </p:nvSpPr>
        <p:spPr>
          <a:xfrm>
            <a:off x="8090869" y="2376104"/>
            <a:ext cx="463379" cy="43357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030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3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2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03"/>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89"/>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3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
                                        </p:tgtEl>
                                        <p:attrNameLst>
                                          <p:attrName>style.visibility</p:attrName>
                                        </p:attrNameLst>
                                      </p:cBhvr>
                                      <p:to>
                                        <p:strVal val="hidden"/>
                                      </p:to>
                                    </p:set>
                                  </p:childTnLst>
                                </p:cTn>
                              </p:par>
                              <p:par>
                                <p:cTn id="89" presetID="1" presetClass="entr" presetSubtype="0" fill="hold" grpId="2" nodeType="withEffect">
                                  <p:stCondLst>
                                    <p:cond delay="0"/>
                                  </p:stCondLst>
                                  <p:childTnLst>
                                    <p:set>
                                      <p:cBhvr>
                                        <p:cTn id="90" dur="1" fill="hold">
                                          <p:stCondLst>
                                            <p:cond delay="0"/>
                                          </p:stCondLst>
                                        </p:cTn>
                                        <p:tgtEl>
                                          <p:spTgt spid="4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3" nodeType="clickEffect">
                                  <p:stCondLst>
                                    <p:cond delay="0"/>
                                  </p:stCondLst>
                                  <p:childTnLst>
                                    <p:set>
                                      <p:cBhvr>
                                        <p:cTn id="94" dur="1" fill="hold">
                                          <p:stCondLst>
                                            <p:cond delay="0"/>
                                          </p:stCondLst>
                                        </p:cTn>
                                        <p:tgtEl>
                                          <p:spTgt spid="403"/>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41"/>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4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92"/>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245"/>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8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4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5" grpId="1"/>
      <p:bldP spid="396" grpId="0" animBg="1"/>
      <p:bldP spid="397" grpId="0" animBg="1"/>
      <p:bldP spid="400" grpId="0" animBg="1"/>
      <p:bldP spid="401" grpId="0" animBg="1"/>
      <p:bldP spid="403" grpId="0"/>
      <p:bldP spid="403" grpId="1"/>
      <p:bldP spid="403" grpId="2"/>
      <p:bldP spid="403" grpId="3"/>
      <p:bldP spid="232" grpId="0"/>
      <p:bldP spid="232" grpId="1"/>
      <p:bldP spid="79" grpId="0"/>
      <p:bldP spid="79" grpId="1"/>
      <p:bldP spid="81" grpId="0"/>
      <p:bldP spid="82" grpId="0" animBg="1"/>
      <p:bldP spid="82" grpId="1" animBg="1"/>
      <p:bldP spid="82" grpId="2" animBg="1"/>
      <p:bldP spid="88" grpId="0" animBg="1"/>
      <p:bldP spid="88" grpId="1" animBg="1"/>
      <p:bldP spid="88" grpId="2" animBg="1"/>
      <p:bldP spid="89" grpId="0"/>
      <p:bldP spid="89" grpId="1"/>
      <p:bldP spid="92" grpId="0"/>
      <p:bldP spid="92" grpId="1"/>
      <p:bldP spid="95" grpId="0" animBg="1"/>
      <p:bldP spid="100" grpId="0" animBg="1"/>
      <p:bldP spid="101" grpId="0"/>
      <p:bldP spid="103" grpId="0"/>
      <p:bldP spid="9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Beyond U2U Relationships</a:t>
            </a:r>
            <a:endParaRPr lang="en-US" dirty="0"/>
          </a:p>
        </p:txBody>
      </p:sp>
      <p:sp>
        <p:nvSpPr>
          <p:cNvPr id="3" name="内容占位符 2"/>
          <p:cNvSpPr>
            <a:spLocks noGrp="1"/>
          </p:cNvSpPr>
          <p:nvPr>
            <p:ph idx="1"/>
          </p:nvPr>
        </p:nvSpPr>
        <p:spPr/>
        <p:txBody>
          <a:bodyPr>
            <a:normAutofit/>
          </a:bodyPr>
          <a:lstStyle/>
          <a:p>
            <a:r>
              <a:rPr lang="en-US" dirty="0" smtClean="0"/>
              <a:t>There are various types of relationships between users and resources in addition to U2U relationships and ownership</a:t>
            </a:r>
          </a:p>
          <a:p>
            <a:pPr lvl="1"/>
            <a:r>
              <a:rPr lang="en-US" dirty="0" smtClean="0">
                <a:solidFill>
                  <a:schemeClr val="tx2"/>
                </a:solidFill>
              </a:rPr>
              <a:t>e.g., share, like, comment, tag, </a:t>
            </a:r>
            <a:r>
              <a:rPr lang="en-US" dirty="0" err="1" smtClean="0">
                <a:solidFill>
                  <a:schemeClr val="tx2"/>
                </a:solidFill>
              </a:rPr>
              <a:t>etc</a:t>
            </a:r>
            <a:endParaRPr lang="en-US" dirty="0">
              <a:solidFill>
                <a:schemeClr val="tx2"/>
              </a:solidFill>
            </a:endParaRPr>
          </a:p>
          <a:p>
            <a:r>
              <a:rPr lang="en-US" dirty="0" smtClean="0"/>
              <a:t>U2U, U2R and R2R</a:t>
            </a:r>
          </a:p>
          <a:p>
            <a:r>
              <a:rPr lang="en-US" dirty="0" smtClean="0"/>
              <a:t>U2R further enables </a:t>
            </a:r>
            <a:r>
              <a:rPr lang="en-US" dirty="0" smtClean="0">
                <a:solidFill>
                  <a:srgbClr val="FF0000"/>
                </a:solidFill>
              </a:rPr>
              <a:t>relationship and policy administration</a:t>
            </a:r>
            <a:r>
              <a:rPr lang="en-US" dirty="0" smtClean="0"/>
              <a:t> </a:t>
            </a:r>
          </a:p>
        </p:txBody>
      </p:sp>
      <p:sp>
        <p:nvSpPr>
          <p:cNvPr id="4" name="灯片编号占位符 3"/>
          <p:cNvSpPr>
            <a:spLocks noGrp="1"/>
          </p:cNvSpPr>
          <p:nvPr>
            <p:ph type="sldNum" sz="quarter" idx="12"/>
          </p:nvPr>
        </p:nvSpPr>
        <p:spPr/>
        <p:txBody>
          <a:bodyPr/>
          <a:lstStyle/>
          <a:p>
            <a:fld id="{E2565ACD-144F-334D-837A-2EC7981FDADF}" type="slidenum">
              <a:rPr lang="en-US" smtClean="0"/>
              <a:pPr/>
              <a:t>46</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58393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URRAC Model Components</a:t>
            </a:r>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016" y="1600200"/>
            <a:ext cx="6323184" cy="4050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484092" y="1978799"/>
            <a:ext cx="2659908" cy="3293209"/>
          </a:xfrm>
          <a:prstGeom prst="rect">
            <a:avLst/>
          </a:prstGeom>
          <a:noFill/>
        </p:spPr>
        <p:txBody>
          <a:bodyPr wrap="square" rtlCol="0">
            <a:spAutoFit/>
          </a:bodyPr>
          <a:lstStyle/>
          <a:p>
            <a:r>
              <a:rPr lang="en-US" sz="1600" dirty="0" smtClean="0">
                <a:solidFill>
                  <a:schemeClr val="tx2"/>
                </a:solidFill>
              </a:rPr>
              <a:t>AU: Accessing User</a:t>
            </a:r>
          </a:p>
          <a:p>
            <a:r>
              <a:rPr lang="en-US" sz="1600" dirty="0" smtClean="0">
                <a:solidFill>
                  <a:schemeClr val="tx2"/>
                </a:solidFill>
              </a:rPr>
              <a:t>AS: Accessing Session</a:t>
            </a:r>
          </a:p>
          <a:p>
            <a:r>
              <a:rPr lang="en-US" sz="1600" dirty="0" smtClean="0">
                <a:solidFill>
                  <a:schemeClr val="tx2"/>
                </a:solidFill>
              </a:rPr>
              <a:t>TU: Target User</a:t>
            </a:r>
          </a:p>
          <a:p>
            <a:r>
              <a:rPr lang="en-US" sz="1600" dirty="0" smtClean="0">
                <a:solidFill>
                  <a:schemeClr val="tx2"/>
                </a:solidFill>
              </a:rPr>
              <a:t>TS: Target Session</a:t>
            </a:r>
          </a:p>
          <a:p>
            <a:r>
              <a:rPr lang="en-US" sz="1600" dirty="0" smtClean="0">
                <a:solidFill>
                  <a:schemeClr val="tx2"/>
                </a:solidFill>
              </a:rPr>
              <a:t>O: Object</a:t>
            </a:r>
          </a:p>
          <a:p>
            <a:r>
              <a:rPr lang="en-US" sz="1600" dirty="0" smtClean="0">
                <a:solidFill>
                  <a:schemeClr val="tx2"/>
                </a:solidFill>
              </a:rPr>
              <a:t>P: Policy</a:t>
            </a:r>
          </a:p>
          <a:p>
            <a:r>
              <a:rPr lang="en-US" sz="1600" dirty="0" smtClean="0">
                <a:solidFill>
                  <a:schemeClr val="tx2"/>
                </a:solidFill>
              </a:rPr>
              <a:t>P</a:t>
            </a:r>
            <a:r>
              <a:rPr lang="en-US" sz="1600" baseline="-25000" dirty="0" smtClean="0">
                <a:solidFill>
                  <a:schemeClr val="tx2"/>
                </a:solidFill>
              </a:rPr>
              <a:t>AU</a:t>
            </a:r>
            <a:r>
              <a:rPr lang="en-US" sz="1600" dirty="0" smtClean="0">
                <a:solidFill>
                  <a:schemeClr val="tx2"/>
                </a:solidFill>
              </a:rPr>
              <a:t>: Accessing User Policy</a:t>
            </a:r>
          </a:p>
          <a:p>
            <a:r>
              <a:rPr lang="en-US" sz="1600" dirty="0" smtClean="0">
                <a:solidFill>
                  <a:schemeClr val="tx2"/>
                </a:solidFill>
              </a:rPr>
              <a:t>P</a:t>
            </a:r>
            <a:r>
              <a:rPr lang="en-US" sz="1600" baseline="-25000" dirty="0" smtClean="0">
                <a:solidFill>
                  <a:schemeClr val="tx2"/>
                </a:solidFill>
              </a:rPr>
              <a:t>AS</a:t>
            </a:r>
            <a:r>
              <a:rPr lang="en-US" sz="1600" dirty="0" smtClean="0">
                <a:solidFill>
                  <a:schemeClr val="tx2"/>
                </a:solidFill>
              </a:rPr>
              <a:t>: Accessing Session Policy</a:t>
            </a:r>
          </a:p>
          <a:p>
            <a:r>
              <a:rPr lang="en-US" sz="1600" dirty="0" smtClean="0">
                <a:solidFill>
                  <a:schemeClr val="tx2"/>
                </a:solidFill>
              </a:rPr>
              <a:t>P</a:t>
            </a:r>
            <a:r>
              <a:rPr lang="en-US" sz="1600" baseline="-25000" dirty="0" smtClean="0">
                <a:solidFill>
                  <a:schemeClr val="tx2"/>
                </a:solidFill>
              </a:rPr>
              <a:t>TU</a:t>
            </a:r>
            <a:r>
              <a:rPr lang="en-US" sz="1600" dirty="0" smtClean="0">
                <a:solidFill>
                  <a:schemeClr val="tx2"/>
                </a:solidFill>
              </a:rPr>
              <a:t>: Target User Policy</a:t>
            </a:r>
          </a:p>
          <a:p>
            <a:r>
              <a:rPr lang="en-US" sz="1600" dirty="0" smtClean="0">
                <a:solidFill>
                  <a:schemeClr val="tx2"/>
                </a:solidFill>
              </a:rPr>
              <a:t>P</a:t>
            </a:r>
            <a:r>
              <a:rPr lang="en-US" sz="1600" baseline="-25000" dirty="0" smtClean="0">
                <a:solidFill>
                  <a:schemeClr val="tx2"/>
                </a:solidFill>
              </a:rPr>
              <a:t>TS</a:t>
            </a:r>
            <a:r>
              <a:rPr lang="en-US" sz="1600" dirty="0" smtClean="0">
                <a:solidFill>
                  <a:schemeClr val="tx2"/>
                </a:solidFill>
              </a:rPr>
              <a:t>: Target Session Policy</a:t>
            </a:r>
          </a:p>
          <a:p>
            <a:r>
              <a:rPr lang="en-US" sz="1600" dirty="0" smtClean="0">
                <a:solidFill>
                  <a:schemeClr val="tx2"/>
                </a:solidFill>
              </a:rPr>
              <a:t>P</a:t>
            </a:r>
            <a:r>
              <a:rPr lang="en-US" sz="1600" baseline="-25000" dirty="0" smtClean="0">
                <a:solidFill>
                  <a:schemeClr val="tx2"/>
                </a:solidFill>
              </a:rPr>
              <a:t>O</a:t>
            </a:r>
            <a:r>
              <a:rPr lang="en-US" sz="1600" dirty="0" smtClean="0">
                <a:solidFill>
                  <a:schemeClr val="tx2"/>
                </a:solidFill>
              </a:rPr>
              <a:t>: Object Policy</a:t>
            </a:r>
          </a:p>
          <a:p>
            <a:r>
              <a:rPr lang="en-US" sz="1600" dirty="0" smtClean="0">
                <a:solidFill>
                  <a:schemeClr val="tx2"/>
                </a:solidFill>
              </a:rPr>
              <a:t>P</a:t>
            </a:r>
            <a:r>
              <a:rPr lang="en-US" sz="1600" baseline="-25000" dirty="0" smtClean="0">
                <a:solidFill>
                  <a:schemeClr val="tx2"/>
                </a:solidFill>
              </a:rPr>
              <a:t>P</a:t>
            </a:r>
            <a:r>
              <a:rPr lang="en-US" sz="1600" dirty="0" smtClean="0">
                <a:solidFill>
                  <a:schemeClr val="tx2"/>
                </a:solidFill>
              </a:rPr>
              <a:t>: Policy for Policy</a:t>
            </a:r>
          </a:p>
          <a:p>
            <a:r>
              <a:rPr lang="en-US" sz="1600" dirty="0" smtClean="0">
                <a:solidFill>
                  <a:schemeClr val="tx2"/>
                </a:solidFill>
              </a:rPr>
              <a:t>P</a:t>
            </a:r>
            <a:r>
              <a:rPr lang="en-US" sz="1600" baseline="-25000" dirty="0" smtClean="0">
                <a:solidFill>
                  <a:schemeClr val="tx2"/>
                </a:solidFill>
              </a:rPr>
              <a:t>Sys</a:t>
            </a:r>
            <a:r>
              <a:rPr lang="en-US" sz="1600" dirty="0" smtClean="0">
                <a:solidFill>
                  <a:schemeClr val="tx2"/>
                </a:solidFill>
              </a:rPr>
              <a:t>: System Policy</a:t>
            </a:r>
            <a:endParaRPr lang="en-US" sz="1600" dirty="0">
              <a:solidFill>
                <a:schemeClr val="tx2"/>
              </a:solidFill>
            </a:endParaRPr>
          </a:p>
        </p:txBody>
      </p:sp>
      <p:sp>
        <p:nvSpPr>
          <p:cNvPr id="7"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732471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Differences with UURAC</a:t>
            </a:r>
            <a:endParaRPr lang="en-US" dirty="0"/>
          </a:p>
        </p:txBody>
      </p:sp>
      <p:sp>
        <p:nvSpPr>
          <p:cNvPr id="3" name="内容占位符 2"/>
          <p:cNvSpPr>
            <a:spLocks noGrp="1"/>
          </p:cNvSpPr>
          <p:nvPr>
            <p:ph idx="1"/>
          </p:nvPr>
        </p:nvSpPr>
        <p:spPr/>
        <p:txBody>
          <a:bodyPr>
            <a:normAutofit lnSpcReduction="10000"/>
          </a:bodyPr>
          <a:lstStyle/>
          <a:p>
            <a:r>
              <a:rPr lang="en-US" dirty="0" smtClean="0"/>
              <a:t>Access Request</a:t>
            </a:r>
          </a:p>
          <a:p>
            <a:pPr lvl="1"/>
            <a:r>
              <a:rPr lang="en-US" dirty="0" smtClean="0">
                <a:solidFill>
                  <a:schemeClr val="accent1">
                    <a:lumMod val="50000"/>
                  </a:schemeClr>
                </a:solidFill>
              </a:rPr>
              <a:t>(s, act, T) where T may contain multiple objects</a:t>
            </a:r>
          </a:p>
          <a:p>
            <a:r>
              <a:rPr lang="en-US" dirty="0" err="1" smtClean="0"/>
              <a:t>Hopcount</a:t>
            </a:r>
            <a:r>
              <a:rPr lang="en-US" dirty="0" smtClean="0"/>
              <a:t> Skipping</a:t>
            </a:r>
          </a:p>
          <a:p>
            <a:pPr lvl="1"/>
            <a:r>
              <a:rPr lang="en-US" dirty="0" smtClean="0">
                <a:solidFill>
                  <a:schemeClr val="accent1">
                    <a:lumMod val="50000"/>
                  </a:schemeClr>
                </a:solidFill>
              </a:rPr>
              <a:t>Option to omit the hops created by resources</a:t>
            </a:r>
          </a:p>
          <a:p>
            <a:pPr lvl="1"/>
            <a:r>
              <a:rPr lang="en-US" dirty="0" err="1" smtClean="0">
                <a:solidFill>
                  <a:schemeClr val="accent1">
                    <a:lumMod val="50000"/>
                  </a:schemeClr>
                </a:solidFill>
              </a:rPr>
              <a:t>Hopcount</a:t>
            </a:r>
            <a:r>
              <a:rPr lang="en-US" dirty="0" smtClean="0">
                <a:solidFill>
                  <a:schemeClr val="accent1">
                    <a:lumMod val="50000"/>
                  </a:schemeClr>
                </a:solidFill>
              </a:rPr>
              <a:t> stated inside [[]] will not be counted in the global </a:t>
            </a:r>
            <a:r>
              <a:rPr lang="en-US" dirty="0" err="1" smtClean="0">
                <a:solidFill>
                  <a:schemeClr val="accent1">
                    <a:lumMod val="50000"/>
                  </a:schemeClr>
                </a:solidFill>
              </a:rPr>
              <a:t>hopcount</a:t>
            </a:r>
            <a:endParaRPr lang="en-US" dirty="0" smtClean="0">
              <a:solidFill>
                <a:schemeClr val="accent1">
                  <a:lumMod val="50000"/>
                </a:schemeClr>
              </a:solidFill>
            </a:endParaRPr>
          </a:p>
          <a:p>
            <a:pPr lvl="1"/>
            <a:r>
              <a:rPr lang="en-US" dirty="0" smtClean="0">
                <a:solidFill>
                  <a:schemeClr val="accent1">
                    <a:lumMod val="50000"/>
                  </a:schemeClr>
                </a:solidFill>
              </a:rPr>
              <a:t>e.g., ([f*,3][[c*,2]],3)</a:t>
            </a:r>
          </a:p>
          <a:p>
            <a:r>
              <a:rPr lang="en-US" dirty="0"/>
              <a:t>Policy </a:t>
            </a:r>
            <a:r>
              <a:rPr lang="en-US" dirty="0" smtClean="0"/>
              <a:t>Administration</a:t>
            </a:r>
          </a:p>
          <a:p>
            <a:r>
              <a:rPr lang="en-US" dirty="0"/>
              <a:t>User-session Distinction</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48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955852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Hopcount</a:t>
            </a:r>
            <a:r>
              <a:rPr lang="en-US" dirty="0" smtClean="0"/>
              <a:t> Skipping</a:t>
            </a:r>
            <a:endParaRPr lang="en-US" dirty="0"/>
          </a:p>
        </p:txBody>
      </p:sp>
      <p:sp>
        <p:nvSpPr>
          <p:cNvPr id="3" name="内容占位符 2"/>
          <p:cNvSpPr>
            <a:spLocks noGrp="1"/>
          </p:cNvSpPr>
          <p:nvPr>
            <p:ph idx="1"/>
          </p:nvPr>
        </p:nvSpPr>
        <p:spPr/>
        <p:txBody>
          <a:bodyPr>
            <a:normAutofit fontScale="85000" lnSpcReduction="10000"/>
          </a:bodyPr>
          <a:lstStyle/>
          <a:p>
            <a:r>
              <a:rPr lang="en-US" dirty="0"/>
              <a:t>U2R and R2R relationships may form a long sequence</a:t>
            </a:r>
          </a:p>
          <a:p>
            <a:pPr lvl="1"/>
            <a:r>
              <a:rPr lang="en-US" dirty="0">
                <a:solidFill>
                  <a:schemeClr val="tx2"/>
                </a:solidFill>
              </a:rPr>
              <a:t>Omit the distance created by resources</a:t>
            </a:r>
          </a:p>
          <a:p>
            <a:pPr lvl="1"/>
            <a:r>
              <a:rPr lang="en-US" dirty="0">
                <a:solidFill>
                  <a:schemeClr val="tx2"/>
                </a:solidFill>
              </a:rPr>
              <a:t>Local </a:t>
            </a:r>
            <a:r>
              <a:rPr lang="en-US" dirty="0" err="1">
                <a:solidFill>
                  <a:schemeClr val="tx2"/>
                </a:solidFill>
              </a:rPr>
              <a:t>hopcount</a:t>
            </a:r>
            <a:r>
              <a:rPr lang="en-US" dirty="0">
                <a:solidFill>
                  <a:schemeClr val="tx2"/>
                </a:solidFill>
              </a:rPr>
              <a:t> stated inside “[[]]” will not be counted in global </a:t>
            </a:r>
            <a:r>
              <a:rPr lang="en-US" dirty="0" err="1">
                <a:solidFill>
                  <a:schemeClr val="tx2"/>
                </a:solidFill>
              </a:rPr>
              <a:t>hopcount</a:t>
            </a:r>
            <a:r>
              <a:rPr lang="en-US" dirty="0">
                <a:solidFill>
                  <a:schemeClr val="tx2"/>
                </a:solidFill>
              </a:rPr>
              <a:t>.</a:t>
            </a:r>
          </a:p>
          <a:p>
            <a:pPr lvl="1"/>
            <a:r>
              <a:rPr lang="en-US" dirty="0">
                <a:solidFill>
                  <a:schemeClr val="tx2"/>
                </a:solidFill>
              </a:rPr>
              <a:t>E.g., </a:t>
            </a:r>
            <a:r>
              <a:rPr lang="en-US" dirty="0">
                <a:solidFill>
                  <a:srgbClr val="00B050"/>
                </a:solidFill>
              </a:rPr>
              <a:t>“([</a:t>
            </a:r>
            <a:r>
              <a:rPr lang="en-US" i="1" dirty="0">
                <a:solidFill>
                  <a:srgbClr val="00B050"/>
                </a:solidFill>
              </a:rPr>
              <a:t>f*</a:t>
            </a:r>
            <a:r>
              <a:rPr lang="en-US" dirty="0">
                <a:solidFill>
                  <a:srgbClr val="00B050"/>
                </a:solidFill>
              </a:rPr>
              <a:t>,3][[</a:t>
            </a:r>
            <a:r>
              <a:rPr lang="en-US" i="1" dirty="0">
                <a:solidFill>
                  <a:srgbClr val="00B050"/>
                </a:solidFill>
              </a:rPr>
              <a:t>c*</a:t>
            </a:r>
            <a:r>
              <a:rPr lang="en-US" dirty="0">
                <a:solidFill>
                  <a:srgbClr val="00B050"/>
                </a:solidFill>
              </a:rPr>
              <a:t>, 2]],3)”</a:t>
            </a:r>
            <a:r>
              <a:rPr lang="en-US" dirty="0">
                <a:solidFill>
                  <a:schemeClr val="tx2"/>
                </a:solidFill>
              </a:rPr>
              <a:t>, the local </a:t>
            </a:r>
            <a:r>
              <a:rPr lang="en-US" dirty="0" err="1">
                <a:solidFill>
                  <a:schemeClr val="tx2"/>
                </a:solidFill>
              </a:rPr>
              <a:t>hopcount</a:t>
            </a:r>
            <a:r>
              <a:rPr lang="en-US" dirty="0">
                <a:solidFill>
                  <a:schemeClr val="tx2"/>
                </a:solidFill>
              </a:rPr>
              <a:t> 2 for </a:t>
            </a:r>
            <a:r>
              <a:rPr lang="en-US" i="1" dirty="0">
                <a:solidFill>
                  <a:srgbClr val="00B050"/>
                </a:solidFill>
              </a:rPr>
              <a:t>c*</a:t>
            </a:r>
            <a:r>
              <a:rPr lang="en-US" dirty="0">
                <a:solidFill>
                  <a:schemeClr val="tx2"/>
                </a:solidFill>
              </a:rPr>
              <a:t> does not apply to the global </a:t>
            </a:r>
            <a:r>
              <a:rPr lang="en-US" dirty="0" err="1">
                <a:solidFill>
                  <a:schemeClr val="tx2"/>
                </a:solidFill>
              </a:rPr>
              <a:t>hopcount</a:t>
            </a:r>
            <a:r>
              <a:rPr lang="en-US" dirty="0">
                <a:solidFill>
                  <a:schemeClr val="tx2"/>
                </a:solidFill>
              </a:rPr>
              <a:t> 3, thus allowing </a:t>
            </a:r>
            <a:r>
              <a:rPr lang="en-US" i="1" dirty="0">
                <a:solidFill>
                  <a:srgbClr val="00B050"/>
                </a:solidFill>
              </a:rPr>
              <a:t>f*</a:t>
            </a:r>
            <a:r>
              <a:rPr lang="en-US" dirty="0">
                <a:solidFill>
                  <a:schemeClr val="tx2"/>
                </a:solidFill>
              </a:rPr>
              <a:t> to have up to 3 hops</a:t>
            </a:r>
            <a:r>
              <a:rPr lang="en-US" dirty="0" smtClean="0">
                <a:solidFill>
                  <a:schemeClr val="tx2"/>
                </a:solidFill>
              </a:rPr>
              <a:t>.</a:t>
            </a:r>
            <a:endParaRPr lang="en-US" dirty="0" smtClean="0"/>
          </a:p>
          <a:p>
            <a:r>
              <a:rPr lang="en-US" dirty="0" smtClean="0"/>
              <a:t>Six degrees of separation</a:t>
            </a:r>
          </a:p>
          <a:p>
            <a:pPr lvl="1"/>
            <a:r>
              <a:rPr lang="en-US" dirty="0" smtClean="0">
                <a:solidFill>
                  <a:schemeClr val="tx2"/>
                </a:solidFill>
              </a:rPr>
              <a:t>Any pair </a:t>
            </a:r>
            <a:r>
              <a:rPr lang="en-US" dirty="0">
                <a:solidFill>
                  <a:schemeClr val="tx2"/>
                </a:solidFill>
              </a:rPr>
              <a:t>of persons are distanced by about </a:t>
            </a:r>
            <a:r>
              <a:rPr lang="en-US" dirty="0" smtClean="0">
                <a:solidFill>
                  <a:srgbClr val="00B050"/>
                </a:solidFill>
              </a:rPr>
              <a:t>6</a:t>
            </a:r>
            <a:r>
              <a:rPr lang="en-US" dirty="0" smtClean="0">
                <a:solidFill>
                  <a:schemeClr val="tx2"/>
                </a:solidFill>
              </a:rPr>
              <a:t> </a:t>
            </a:r>
            <a:r>
              <a:rPr lang="en-US" dirty="0">
                <a:solidFill>
                  <a:schemeClr val="tx2"/>
                </a:solidFill>
              </a:rPr>
              <a:t>people on average</a:t>
            </a:r>
            <a:r>
              <a:rPr lang="en-US" dirty="0" smtClean="0">
                <a:solidFill>
                  <a:schemeClr val="tx2"/>
                </a:solidFill>
              </a:rPr>
              <a:t>. (</a:t>
            </a:r>
            <a:r>
              <a:rPr lang="en-US" dirty="0" smtClean="0">
                <a:solidFill>
                  <a:srgbClr val="00B050"/>
                </a:solidFill>
              </a:rPr>
              <a:t>4.74</a:t>
            </a:r>
            <a:r>
              <a:rPr lang="en-US" dirty="0" smtClean="0">
                <a:solidFill>
                  <a:schemeClr val="tx2"/>
                </a:solidFill>
              </a:rPr>
              <a:t> shown by recent study)</a:t>
            </a:r>
          </a:p>
          <a:p>
            <a:pPr lvl="1"/>
            <a:r>
              <a:rPr lang="en-US" dirty="0" err="1" smtClean="0">
                <a:solidFill>
                  <a:schemeClr val="tx2"/>
                </a:solidFill>
              </a:rPr>
              <a:t>Hopcount</a:t>
            </a:r>
            <a:r>
              <a:rPr lang="en-US" dirty="0" smtClean="0">
                <a:solidFill>
                  <a:schemeClr val="tx2"/>
                </a:solidFill>
              </a:rPr>
              <a:t> for U2U relationships is practically small</a:t>
            </a:r>
          </a:p>
        </p:txBody>
      </p:sp>
      <p:sp>
        <p:nvSpPr>
          <p:cNvPr id="4" name="灯片编号占位符 3"/>
          <p:cNvSpPr>
            <a:spLocks noGrp="1"/>
          </p:cNvSpPr>
          <p:nvPr>
            <p:ph type="sldNum" sz="quarter" idx="12"/>
          </p:nvPr>
        </p:nvSpPr>
        <p:spPr/>
        <p:txBody>
          <a:bodyPr/>
          <a:lstStyle/>
          <a:p>
            <a:fld id="{E2565ACD-144F-334D-837A-2EC7981FDADF}" type="slidenum">
              <a:rPr lang="en-US" smtClean="0"/>
              <a:pPr/>
              <a:t>49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76245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417639"/>
            <a:ext cx="4346230" cy="2843466"/>
          </a:xfrm>
        </p:spPr>
      </p:pic>
      <p:sp>
        <p:nvSpPr>
          <p:cNvPr id="4" name="灯片编号占位符 3"/>
          <p:cNvSpPr>
            <a:spLocks noGrp="1"/>
          </p:cNvSpPr>
          <p:nvPr>
            <p:ph type="sldNum" sz="quarter" idx="12"/>
          </p:nvPr>
        </p:nvSpPr>
        <p:spPr/>
        <p:txBody>
          <a:bodyPr/>
          <a:lstStyle/>
          <a:p>
            <a:fld id="{E2565ACD-144F-334D-837A-2EC7981FDADF}" type="slidenum">
              <a:rPr lang="en-US" smtClean="0"/>
              <a:pPr/>
              <a:t>5</a:t>
            </a:fld>
            <a:endParaRPr lang="en-US"/>
          </a:p>
        </p:txBody>
      </p:sp>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47388" y="3287988"/>
            <a:ext cx="4439412" cy="3196377"/>
          </a:xfrm>
          <a:prstGeom prst="rect">
            <a:avLst/>
          </a:prstGeom>
        </p:spPr>
      </p:pic>
    </p:spTree>
    <p:extLst>
      <p:ext uri="{BB962C8B-B14F-4D97-AF65-F5344CB8AC3E}">
        <p14:creationId xmlns:p14="http://schemas.microsoft.com/office/powerpoint/2010/main" xmlns="" val="1289964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Conflict Resolution</a:t>
            </a:r>
            <a:endParaRPr lang="en-US" dirty="0"/>
          </a:p>
        </p:txBody>
      </p:sp>
      <p:sp>
        <p:nvSpPr>
          <p:cNvPr id="3" name="内容占位符 2"/>
          <p:cNvSpPr>
            <a:spLocks noGrp="1"/>
          </p:cNvSpPr>
          <p:nvPr>
            <p:ph idx="1"/>
          </p:nvPr>
        </p:nvSpPr>
        <p:spPr/>
        <p:txBody>
          <a:bodyPr>
            <a:normAutofit/>
          </a:bodyPr>
          <a:lstStyle/>
          <a:p>
            <a:r>
              <a:rPr lang="en-US" dirty="0" smtClean="0"/>
              <a:t>System-defined conflict resolution for potential conflicts among user-specified policies</a:t>
            </a:r>
          </a:p>
          <a:p>
            <a:r>
              <a:rPr lang="en-US" dirty="0" smtClean="0">
                <a:solidFill>
                  <a:srgbClr val="00B050"/>
                </a:solidFill>
              </a:rPr>
              <a:t>Disjunctive</a:t>
            </a:r>
            <a:r>
              <a:rPr lang="en-US" dirty="0" smtClean="0"/>
              <a:t>, </a:t>
            </a:r>
            <a:r>
              <a:rPr lang="en-US" dirty="0" smtClean="0">
                <a:solidFill>
                  <a:srgbClr val="00B050"/>
                </a:solidFill>
              </a:rPr>
              <a:t>conjunctive</a:t>
            </a:r>
            <a:r>
              <a:rPr lang="en-US" dirty="0" smtClean="0"/>
              <a:t> and </a:t>
            </a:r>
            <a:r>
              <a:rPr lang="en-US" dirty="0" smtClean="0">
                <a:solidFill>
                  <a:srgbClr val="00B050"/>
                </a:solidFill>
              </a:rPr>
              <a:t>prioritized order </a:t>
            </a:r>
            <a:r>
              <a:rPr lang="en-US" dirty="0" smtClean="0"/>
              <a:t>between relationship types</a:t>
            </a:r>
          </a:p>
          <a:p>
            <a:pPr lvl="1"/>
            <a:r>
              <a:rPr lang="en-US" dirty="0" smtClean="0">
                <a:solidFill>
                  <a:schemeClr val="tx2"/>
                </a:solidFill>
              </a:rPr>
              <a:t>∧,∨, &gt;</a:t>
            </a:r>
            <a:r>
              <a:rPr lang="en-US" dirty="0" smtClean="0">
                <a:solidFill>
                  <a:schemeClr val="tx2"/>
                </a:solidFill>
                <a:latin typeface="Times New Roman" pitchFamily="18" charset="0"/>
                <a:cs typeface="Times New Roman" pitchFamily="18" charset="0"/>
              </a:rPr>
              <a:t> </a:t>
            </a:r>
            <a:r>
              <a:rPr lang="en-US" dirty="0" smtClean="0">
                <a:solidFill>
                  <a:schemeClr val="tx2"/>
                </a:solidFill>
                <a:cs typeface="Times New Roman" pitchFamily="18" charset="0"/>
              </a:rPr>
              <a:t>represent disjunction, conjunction and precedence</a:t>
            </a:r>
          </a:p>
          <a:p>
            <a:pPr lvl="1"/>
            <a:r>
              <a:rPr lang="en-US" dirty="0" smtClean="0">
                <a:solidFill>
                  <a:schemeClr val="tx2"/>
                </a:solidFill>
                <a:cs typeface="Times New Roman" pitchFamily="18" charset="0"/>
              </a:rPr>
              <a:t>@ is a special relationship “null’’ that denotes “self”</a:t>
            </a:r>
            <a:endParaRPr lang="en-US" dirty="0">
              <a:solidFill>
                <a:schemeClr val="tx2"/>
              </a:solidFill>
              <a:cs typeface="Times New Roman" pitchFamily="18" charset="0"/>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50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802792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Policy Conflict Resolution (cont.)</a:t>
            </a:r>
            <a:endParaRPr lang="en-US"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normAutofit fontScale="92500" lnSpcReduction="10000"/>
              </a:bodyPr>
              <a:lstStyle/>
              <a:p>
                <a14:m>
                  <m:oMath xmlns:m="http://schemas.openxmlformats.org/officeDocument/2006/math">
                    <m:r>
                      <a:rPr lang="en-US" b="0" i="1" smtClean="0">
                        <a:latin typeface="Cambria Math"/>
                      </a:rPr>
                      <m:t>&lt;</m:t>
                    </m:r>
                    <m:r>
                      <a:rPr lang="en-US" b="0" i="1" smtClean="0">
                        <a:latin typeface="Cambria Math"/>
                      </a:rPr>
                      <m:t>𝑟𝑒𝑎𝑑</m:t>
                    </m:r>
                    <m:r>
                      <a:rPr lang="en-US" b="0" i="1" baseline="16000" smtClean="0">
                        <a:latin typeface="Cambria Math"/>
                      </a:rPr>
                      <m:t>−</m:t>
                    </m:r>
                    <m:r>
                      <a:rPr lang="en-US" b="0" i="1" baseline="30000" smtClean="0">
                        <a:latin typeface="Cambria Math"/>
                      </a:rPr>
                      <m:t>1</m:t>
                    </m:r>
                    <m:r>
                      <a:rPr lang="en-US" b="0" i="1" smtClean="0">
                        <a:latin typeface="Cambria Math"/>
                      </a:rPr>
                      <m:t>,(</m:t>
                    </m:r>
                    <m:r>
                      <a:rPr lang="en-US" b="0" i="1" smtClean="0">
                        <a:latin typeface="Cambria Math"/>
                      </a:rPr>
                      <m:t>𝑜𝑤𝑛</m:t>
                    </m:r>
                    <m:r>
                      <a:rPr lang="en-US" b="0" i="1" smtClean="0">
                        <a:latin typeface="Cambria Math"/>
                      </a:rPr>
                      <m:t> ˄ </m:t>
                    </m:r>
                    <m:r>
                      <a:rPr lang="en-US" b="0" i="1" smtClean="0">
                        <a:latin typeface="Cambria Math"/>
                      </a:rPr>
                      <m:t>𝑡𝑎𝑔</m:t>
                    </m:r>
                    <m:r>
                      <a:rPr lang="en-US" b="0" i="1" smtClean="0">
                        <a:latin typeface="Cambria Math"/>
                      </a:rPr>
                      <m:t>)&gt;</m:t>
                    </m:r>
                  </m:oMath>
                </a14:m>
                <a:endParaRPr lang="en-US" dirty="0" smtClean="0"/>
              </a:p>
              <a:p>
                <a:pPr lvl="1"/>
                <a:r>
                  <a:rPr lang="en-US" dirty="0" smtClean="0">
                    <a:solidFill>
                      <a:schemeClr val="tx2"/>
                    </a:solidFill>
                  </a:rPr>
                  <a:t>The more rigid one between the owner’s and the tagged users’ “read-1” policies over the photo is honored.</a:t>
                </a:r>
              </a:p>
              <a:p>
                <a14:m>
                  <m:oMath xmlns:m="http://schemas.openxmlformats.org/officeDocument/2006/math">
                    <m:r>
                      <a:rPr lang="en-US" b="0" i="1" smtClean="0">
                        <a:latin typeface="Cambria Math"/>
                      </a:rPr>
                      <m:t>&lt;</m:t>
                    </m:r>
                    <m:r>
                      <a:rPr lang="en-US" b="0" i="1" smtClean="0">
                        <a:latin typeface="Cambria Math"/>
                      </a:rPr>
                      <m:t>𝑓𝑟𝑖𝑒𝑛𝑑</m:t>
                    </m:r>
                    <m:r>
                      <a:rPr lang="en-US" b="0" i="1" smtClean="0">
                        <a:latin typeface="Cambria Math"/>
                      </a:rPr>
                      <m:t>_</m:t>
                    </m:r>
                    <m:r>
                      <a:rPr lang="en-US" b="0" i="1" smtClean="0">
                        <a:latin typeface="Cambria Math"/>
                      </a:rPr>
                      <m:t>𝑟𝑒𝑞𝑢𝑒𝑠𝑡</m:t>
                    </m:r>
                    <m:r>
                      <a:rPr lang="en-US" b="0" i="1" smtClean="0">
                        <a:latin typeface="Cambria Math"/>
                      </a:rPr>
                      <m:t>,</m:t>
                    </m:r>
                    <m:d>
                      <m:dPr>
                        <m:ctrlPr>
                          <a:rPr lang="en-US" b="0" i="1" smtClean="0">
                            <a:latin typeface="Cambria Math"/>
                          </a:rPr>
                        </m:ctrlPr>
                      </m:dPr>
                      <m:e>
                        <m:r>
                          <a:rPr lang="en-US" b="0" i="1" smtClean="0">
                            <a:latin typeface="Cambria Math"/>
                          </a:rPr>
                          <m:t>𝑝𝑎𝑟𝑒𝑛𝑡</m:t>
                        </m:r>
                        <m:r>
                          <a:rPr lang="en-US" b="0" i="1" smtClean="0">
                            <a:latin typeface="Cambria Math"/>
                          </a:rPr>
                          <m:t>&gt;@</m:t>
                        </m:r>
                      </m:e>
                    </m:d>
                    <m:r>
                      <a:rPr lang="en-US" b="0" i="1" smtClean="0">
                        <a:latin typeface="Cambria Math"/>
                      </a:rPr>
                      <m:t>&gt;</m:t>
                    </m:r>
                  </m:oMath>
                </a14:m>
                <a:endParaRPr lang="en-US" b="0" dirty="0" smtClean="0"/>
              </a:p>
              <a:p>
                <a:pPr lvl="1"/>
                <a:r>
                  <a:rPr lang="en-US" dirty="0" smtClean="0">
                    <a:solidFill>
                      <a:schemeClr val="tx2"/>
                    </a:solidFill>
                  </a:rPr>
                  <a:t>When child attempts friendship request to someone, parents’ policies get precedence over child’s own will.</a:t>
                </a:r>
              </a:p>
              <a:p>
                <a14:m>
                  <m:oMath xmlns:m="http://schemas.openxmlformats.org/officeDocument/2006/math">
                    <m:r>
                      <a:rPr lang="en-US" b="0" i="1" smtClean="0">
                        <a:latin typeface="Cambria Math"/>
                      </a:rPr>
                      <m:t>&lt;</m:t>
                    </m:r>
                    <m:r>
                      <a:rPr lang="en-US" b="0" i="1" smtClean="0">
                        <a:latin typeface="Cambria Math"/>
                      </a:rPr>
                      <m:t>𝑠h𝑎𝑟𝑒</m:t>
                    </m:r>
                    <m:r>
                      <a:rPr lang="en-US" b="0" i="1" baseline="16000" smtClean="0">
                        <a:latin typeface="Cambria Math"/>
                      </a:rPr>
                      <m:t>−</m:t>
                    </m:r>
                    <m:r>
                      <a:rPr lang="en-US" b="0" i="1" baseline="30000" smtClean="0">
                        <a:latin typeface="Cambria Math"/>
                      </a:rPr>
                      <m:t>1</m:t>
                    </m:r>
                    <m:r>
                      <a:rPr lang="en-US" b="0" i="1" smtClean="0">
                        <a:latin typeface="Cambria Math"/>
                      </a:rPr>
                      <m:t>,(</m:t>
                    </m:r>
                    <m:r>
                      <a:rPr lang="en-US" b="0" i="1" smtClean="0">
                        <a:latin typeface="Cambria Math"/>
                      </a:rPr>
                      <m:t>𝑜𝑤𝑛</m:t>
                    </m:r>
                    <m:r>
                      <a:rPr lang="en-US" b="0" i="1" smtClean="0">
                        <a:latin typeface="Cambria Math"/>
                      </a:rPr>
                      <m:t> ˅ </m:t>
                    </m:r>
                    <m:r>
                      <a:rPr lang="en-US" b="0" i="1" smtClean="0">
                        <a:latin typeface="Cambria Math"/>
                      </a:rPr>
                      <m:t>𝑡𝑎𝑔</m:t>
                    </m:r>
                    <m:r>
                      <a:rPr lang="en-US" b="0" i="1" smtClean="0">
                        <a:latin typeface="Cambria Math"/>
                      </a:rPr>
                      <m:t> ˅ </m:t>
                    </m:r>
                    <m:r>
                      <a:rPr lang="en-US" b="0" i="1" smtClean="0">
                        <a:latin typeface="Cambria Math"/>
                      </a:rPr>
                      <m:t>𝑠h𝑎𝑟𝑒</m:t>
                    </m:r>
                    <m:r>
                      <a:rPr lang="en-US" b="0" i="1" smtClean="0">
                        <a:latin typeface="Cambria Math"/>
                      </a:rPr>
                      <m:t>)&gt;</m:t>
                    </m:r>
                  </m:oMath>
                </a14:m>
                <a:endParaRPr lang="en-US" dirty="0" smtClean="0"/>
              </a:p>
              <a:p>
                <a:pPr lvl="1"/>
                <a:r>
                  <a:rPr lang="en-US" dirty="0" smtClean="0">
                    <a:solidFill>
                      <a:schemeClr val="tx2"/>
                    </a:solidFill>
                  </a:rPr>
                  <a:t>A </a:t>
                </a:r>
                <a:r>
                  <a:rPr lang="en-US" dirty="0" err="1" smtClean="0">
                    <a:solidFill>
                      <a:schemeClr val="tx2"/>
                    </a:solidFill>
                  </a:rPr>
                  <a:t>weblink</a:t>
                </a:r>
                <a:r>
                  <a:rPr lang="en-US" dirty="0" smtClean="0">
                    <a:solidFill>
                      <a:schemeClr val="tx2"/>
                    </a:solidFill>
                  </a:rPr>
                  <a:t> is sharable if either the original owner, or any of the tagged users or shared users allows.</a:t>
                </a:r>
                <a:endParaRPr lang="en-US" dirty="0">
                  <a:solidFill>
                    <a:schemeClr val="tx2"/>
                  </a:solidFill>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b="-135"/>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E2565ACD-144F-334D-837A-2EC7981FDADF}" type="slidenum">
              <a:rPr lang="en-US" smtClean="0"/>
              <a:pPr/>
              <a:t>51</a:t>
            </a:fld>
            <a:endParaRPr lang="en-US"/>
          </a:p>
        </p:txBody>
      </p:sp>
      <p:sp>
        <p:nvSpPr>
          <p:cNvPr id="6"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561352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Example</a:t>
            </a:r>
            <a:endParaRPr lang="en-US" dirty="0"/>
          </a:p>
        </p:txBody>
      </p:sp>
      <p:sp>
        <p:nvSpPr>
          <p:cNvPr id="3" name="内容占位符 2"/>
          <p:cNvSpPr>
            <a:spLocks noGrp="1"/>
          </p:cNvSpPr>
          <p:nvPr>
            <p:ph idx="1"/>
          </p:nvPr>
        </p:nvSpPr>
        <p:spPr>
          <a:xfrm>
            <a:off x="228600" y="1600200"/>
            <a:ext cx="8762999" cy="4525963"/>
          </a:xfrm>
        </p:spPr>
        <p:txBody>
          <a:bodyPr>
            <a:normAutofit/>
          </a:bodyPr>
          <a:lstStyle/>
          <a:p>
            <a:r>
              <a:rPr lang="en-US" sz="2400" b="1" dirty="0"/>
              <a:t>View a photo where a friend is tagged. </a:t>
            </a:r>
            <a:r>
              <a:rPr lang="en-US" sz="2400" i="1" dirty="0" smtClean="0"/>
              <a:t>Bob and </a:t>
            </a:r>
            <a:r>
              <a:rPr lang="en-US" sz="2400" i="1" dirty="0"/>
              <a:t>Ed are friends of Alice, but not friends of each </a:t>
            </a:r>
            <a:r>
              <a:rPr lang="en-US" sz="2400" i="1" dirty="0" smtClean="0"/>
              <a:t>other. </a:t>
            </a:r>
            <a:r>
              <a:rPr lang="en-US" sz="2400" i="1" dirty="0" smtClean="0">
                <a:solidFill>
                  <a:srgbClr val="FF0000"/>
                </a:solidFill>
              </a:rPr>
              <a:t>Alice </a:t>
            </a:r>
            <a:r>
              <a:rPr lang="en-US" sz="2400" i="1" dirty="0">
                <a:solidFill>
                  <a:srgbClr val="FF0000"/>
                </a:solidFill>
              </a:rPr>
              <a:t>posted a photo </a:t>
            </a:r>
            <a:r>
              <a:rPr lang="en-US" sz="2400" i="1" dirty="0"/>
              <a:t>and </a:t>
            </a:r>
            <a:r>
              <a:rPr lang="en-US" sz="2400" i="1" dirty="0">
                <a:solidFill>
                  <a:srgbClr val="FF0000"/>
                </a:solidFill>
              </a:rPr>
              <a:t>tagged Ed</a:t>
            </a:r>
            <a:r>
              <a:rPr lang="en-US" sz="2400" i="1" dirty="0"/>
              <a:t> on it. Later, Bob sees </a:t>
            </a:r>
            <a:r>
              <a:rPr lang="en-US" sz="2400" i="1" dirty="0" smtClean="0"/>
              <a:t>the activity </a:t>
            </a:r>
            <a:r>
              <a:rPr lang="en-US" sz="2400" i="1" dirty="0"/>
              <a:t>from his news feed and decides to view the photo</a:t>
            </a:r>
            <a:r>
              <a:rPr lang="en-US" sz="2400" i="1" dirty="0" smtClean="0">
                <a:solidFill>
                  <a:srgbClr val="FF0000"/>
                </a:solidFill>
              </a:rPr>
              <a:t>: (</a:t>
            </a:r>
            <a:r>
              <a:rPr lang="en-US" sz="2400" i="1" dirty="0">
                <a:solidFill>
                  <a:srgbClr val="FF0000"/>
                </a:solidFill>
              </a:rPr>
              <a:t>Bob, read, Photo2)</a:t>
            </a:r>
          </a:p>
          <a:p>
            <a:pPr lvl="1"/>
            <a:r>
              <a:rPr lang="en-US" sz="2400" i="1" dirty="0" smtClean="0"/>
              <a:t>Bob</a:t>
            </a:r>
            <a:r>
              <a:rPr lang="en-US" sz="2400" dirty="0" smtClean="0"/>
              <a:t>’s </a:t>
            </a:r>
            <a:r>
              <a:rPr lang="en-US" sz="2400" i="1" dirty="0" smtClean="0"/>
              <a:t>P</a:t>
            </a:r>
            <a:r>
              <a:rPr lang="en-US" sz="2400" i="1" baseline="-25000" dirty="0" smtClean="0"/>
              <a:t>AS</a:t>
            </a:r>
            <a:r>
              <a:rPr lang="en-US" sz="2400" i="1" dirty="0" smtClean="0"/>
              <a:t>(read)</a:t>
            </a:r>
            <a:r>
              <a:rPr lang="en-US" sz="2400" dirty="0" smtClean="0"/>
              <a:t>: </a:t>
            </a:r>
            <a:r>
              <a:rPr lang="en-US" sz="2400" i="1" dirty="0" smtClean="0">
                <a:solidFill>
                  <a:srgbClr val="00B050"/>
                </a:solidFill>
              </a:rPr>
              <a:t>&lt;read,(u</a:t>
            </a:r>
            <a:r>
              <a:rPr lang="en-US" sz="2400" i="1" baseline="-25000" dirty="0" smtClean="0">
                <a:solidFill>
                  <a:srgbClr val="00B050"/>
                </a:solidFill>
              </a:rPr>
              <a:t>a</a:t>
            </a:r>
            <a:r>
              <a:rPr lang="en-US" sz="2400" i="1" dirty="0" smtClean="0">
                <a:solidFill>
                  <a:srgbClr val="00B050"/>
                </a:solidFill>
              </a:rPr>
              <a:t>,([</a:t>
            </a:r>
            <a:r>
              <a:rPr lang="el-GR" sz="2400" i="1" dirty="0" smtClean="0">
                <a:solidFill>
                  <a:srgbClr val="00B050"/>
                </a:solidFill>
              </a:rPr>
              <a:t>Σ</a:t>
            </a:r>
            <a:r>
              <a:rPr lang="en-US" sz="2400" i="1" baseline="-25000" dirty="0" smtClean="0">
                <a:solidFill>
                  <a:srgbClr val="00B050"/>
                </a:solidFill>
              </a:rPr>
              <a:t>u_u</a:t>
            </a:r>
            <a:r>
              <a:rPr lang="en-US" sz="2400" i="1" dirty="0" smtClean="0">
                <a:solidFill>
                  <a:srgbClr val="00B050"/>
                </a:solidFill>
              </a:rPr>
              <a:t>*,2][[</a:t>
            </a:r>
            <a:r>
              <a:rPr lang="el-GR" sz="2400" i="1" dirty="0" smtClean="0">
                <a:solidFill>
                  <a:srgbClr val="00B050"/>
                </a:solidFill>
              </a:rPr>
              <a:t>Σ</a:t>
            </a:r>
            <a:r>
              <a:rPr lang="en-US" sz="2400" i="1" baseline="-25000" dirty="0" err="1" smtClean="0">
                <a:solidFill>
                  <a:srgbClr val="00B050"/>
                </a:solidFill>
              </a:rPr>
              <a:t>u_r</a:t>
            </a:r>
            <a:r>
              <a:rPr lang="en-US" sz="2400" i="1" baseline="-25000" dirty="0" smtClean="0">
                <a:solidFill>
                  <a:srgbClr val="00B050"/>
                </a:solidFill>
              </a:rPr>
              <a:t> </a:t>
            </a:r>
            <a:r>
              <a:rPr lang="en-US" sz="2400" i="1" dirty="0" smtClean="0">
                <a:solidFill>
                  <a:srgbClr val="00B050"/>
                </a:solidFill>
              </a:rPr>
              <a:t>,1]],2))&gt;</a:t>
            </a:r>
          </a:p>
          <a:p>
            <a:pPr lvl="1"/>
            <a:r>
              <a:rPr lang="en-US" sz="2400" i="1" dirty="0" smtClean="0"/>
              <a:t>Photo2</a:t>
            </a:r>
            <a:r>
              <a:rPr lang="en-US" sz="2400" dirty="0" smtClean="0"/>
              <a:t>’s </a:t>
            </a:r>
            <a:r>
              <a:rPr lang="en-US" sz="2400" i="1" dirty="0" smtClean="0"/>
              <a:t>P</a:t>
            </a:r>
            <a:r>
              <a:rPr lang="en-US" sz="2400" i="1" baseline="-25000" dirty="0" smtClean="0"/>
              <a:t>O</a:t>
            </a:r>
            <a:r>
              <a:rPr lang="en-US" sz="2400" i="1" dirty="0" smtClean="0"/>
              <a:t>(read</a:t>
            </a:r>
            <a:r>
              <a:rPr lang="en-US" sz="2400" i="1" baseline="30000" dirty="0" smtClean="0"/>
              <a:t>-1</a:t>
            </a:r>
            <a:r>
              <a:rPr lang="en-US" sz="2400" i="1" dirty="0" smtClean="0"/>
              <a:t>)</a:t>
            </a:r>
            <a:r>
              <a:rPr lang="en-US" sz="2400" dirty="0" smtClean="0"/>
              <a:t> by </a:t>
            </a:r>
            <a:r>
              <a:rPr lang="en-US" sz="2400" i="1" dirty="0" smtClean="0"/>
              <a:t>Alice</a:t>
            </a:r>
            <a:r>
              <a:rPr lang="en-US" sz="2400" dirty="0" smtClean="0"/>
              <a:t>: </a:t>
            </a:r>
            <a:r>
              <a:rPr lang="en-US" sz="2400" i="1" dirty="0" smtClean="0">
                <a:solidFill>
                  <a:srgbClr val="00B050"/>
                </a:solidFill>
              </a:rPr>
              <a:t>&lt;read</a:t>
            </a:r>
            <a:r>
              <a:rPr lang="en-US" sz="2400" i="1" baseline="30000" dirty="0" smtClean="0">
                <a:solidFill>
                  <a:srgbClr val="00B050"/>
                </a:solidFill>
              </a:rPr>
              <a:t>-1</a:t>
            </a:r>
            <a:r>
              <a:rPr lang="en-US" sz="2400" i="1" dirty="0" smtClean="0">
                <a:solidFill>
                  <a:srgbClr val="00B050"/>
                </a:solidFill>
              </a:rPr>
              <a:t>,(t,([post</a:t>
            </a:r>
            <a:r>
              <a:rPr lang="en-US" sz="2400" i="1" baseline="30000" dirty="0" smtClean="0">
                <a:solidFill>
                  <a:srgbClr val="00B050"/>
                </a:solidFill>
              </a:rPr>
              <a:t>-1</a:t>
            </a:r>
            <a:r>
              <a:rPr lang="en-US" sz="2400" i="1" dirty="0" smtClean="0">
                <a:solidFill>
                  <a:srgbClr val="00B050"/>
                </a:solidFill>
              </a:rPr>
              <a:t>,1][friend*,3],4))&gt;</a:t>
            </a:r>
          </a:p>
          <a:p>
            <a:pPr lvl="1"/>
            <a:r>
              <a:rPr lang="en-US" sz="2400" i="1" dirty="0" smtClean="0"/>
              <a:t>Photo2</a:t>
            </a:r>
            <a:r>
              <a:rPr lang="en-US" sz="2400" dirty="0" smtClean="0"/>
              <a:t>’s </a:t>
            </a:r>
            <a:r>
              <a:rPr lang="en-US" sz="2400" i="1" dirty="0" smtClean="0"/>
              <a:t>P</a:t>
            </a:r>
            <a:r>
              <a:rPr lang="en-US" sz="2400" i="1" baseline="-25000" dirty="0" smtClean="0"/>
              <a:t>O</a:t>
            </a:r>
            <a:r>
              <a:rPr lang="en-US" sz="2400" i="1" dirty="0" smtClean="0"/>
              <a:t>(read</a:t>
            </a:r>
            <a:r>
              <a:rPr lang="en-US" sz="2400" i="1" baseline="30000" dirty="0" smtClean="0"/>
              <a:t>-1</a:t>
            </a:r>
            <a:r>
              <a:rPr lang="en-US" sz="2400" i="1" dirty="0" smtClean="0"/>
              <a:t>)</a:t>
            </a:r>
            <a:r>
              <a:rPr lang="en-US" sz="2400" dirty="0" smtClean="0"/>
              <a:t> by </a:t>
            </a:r>
            <a:r>
              <a:rPr lang="en-US" sz="2400" i="1" dirty="0" smtClean="0"/>
              <a:t>Ed</a:t>
            </a:r>
            <a:r>
              <a:rPr lang="en-US" sz="2400" dirty="0" smtClean="0"/>
              <a:t>: </a:t>
            </a:r>
            <a:r>
              <a:rPr lang="en-US" sz="2400" i="1" dirty="0" smtClean="0">
                <a:solidFill>
                  <a:srgbClr val="00B050"/>
                </a:solidFill>
              </a:rPr>
              <a:t>&lt;read</a:t>
            </a:r>
            <a:r>
              <a:rPr lang="en-US" sz="2400" i="1" baseline="30000" dirty="0" smtClean="0">
                <a:solidFill>
                  <a:srgbClr val="00B050"/>
                </a:solidFill>
              </a:rPr>
              <a:t>-1</a:t>
            </a:r>
            <a:r>
              <a:rPr lang="en-US" sz="2400" i="1" dirty="0" smtClean="0">
                <a:solidFill>
                  <a:srgbClr val="00B050"/>
                </a:solidFill>
              </a:rPr>
              <a:t>,(u</a:t>
            </a:r>
            <a:r>
              <a:rPr lang="en-US" sz="2400" i="1" baseline="-25000" dirty="0" smtClean="0">
                <a:solidFill>
                  <a:srgbClr val="00B050"/>
                </a:solidFill>
              </a:rPr>
              <a:t>c</a:t>
            </a:r>
            <a:r>
              <a:rPr lang="en-US" sz="2400" i="1" dirty="0" smtClean="0">
                <a:solidFill>
                  <a:srgbClr val="00B050"/>
                </a:solidFill>
              </a:rPr>
              <a:t>,([friend],1))&gt;</a:t>
            </a:r>
          </a:p>
          <a:p>
            <a:pPr lvl="1"/>
            <a:r>
              <a:rPr lang="en-US" sz="2400" i="1" dirty="0" smtClean="0"/>
              <a:t>AP</a:t>
            </a:r>
            <a:r>
              <a:rPr lang="en-US" sz="2400" i="1" baseline="-25000" dirty="0" smtClean="0"/>
              <a:t>Sys</a:t>
            </a:r>
            <a:r>
              <a:rPr lang="en-US" sz="2400" i="1" dirty="0" smtClean="0"/>
              <a:t>(read)</a:t>
            </a:r>
            <a:r>
              <a:rPr lang="en-US" sz="2400" dirty="0" smtClean="0"/>
              <a:t>: </a:t>
            </a:r>
            <a:r>
              <a:rPr lang="en-US" sz="2400" i="1" dirty="0" smtClean="0">
                <a:solidFill>
                  <a:srgbClr val="00B050"/>
                </a:solidFill>
              </a:rPr>
              <a:t>&lt;read,(ua,([</a:t>
            </a:r>
            <a:r>
              <a:rPr lang="el-GR" sz="2400" i="1" dirty="0" smtClean="0">
                <a:solidFill>
                  <a:srgbClr val="00B050"/>
                </a:solidFill>
              </a:rPr>
              <a:t>Σ</a:t>
            </a:r>
            <a:r>
              <a:rPr lang="en-US" sz="2400" i="1" baseline="-25000" dirty="0" smtClean="0">
                <a:solidFill>
                  <a:srgbClr val="00B050"/>
                </a:solidFill>
              </a:rPr>
              <a:t>u_u</a:t>
            </a:r>
            <a:r>
              <a:rPr lang="en-US" sz="2400" i="1" dirty="0" smtClean="0">
                <a:solidFill>
                  <a:srgbClr val="00B050"/>
                </a:solidFill>
              </a:rPr>
              <a:t>*,5][[</a:t>
            </a:r>
            <a:r>
              <a:rPr lang="el-GR" sz="2400" i="1" dirty="0" smtClean="0">
                <a:solidFill>
                  <a:srgbClr val="00B050"/>
                </a:solidFill>
              </a:rPr>
              <a:t>Σ</a:t>
            </a:r>
            <a:r>
              <a:rPr lang="en-US" sz="2400" i="1" baseline="-25000" dirty="0" err="1" smtClean="0">
                <a:solidFill>
                  <a:srgbClr val="00B050"/>
                </a:solidFill>
              </a:rPr>
              <a:t>u_r</a:t>
            </a:r>
            <a:r>
              <a:rPr lang="en-US" sz="2400" i="1" baseline="-25000" dirty="0" smtClean="0">
                <a:solidFill>
                  <a:srgbClr val="00B050"/>
                </a:solidFill>
              </a:rPr>
              <a:t> </a:t>
            </a:r>
            <a:r>
              <a:rPr lang="en-US" sz="2400" i="1" dirty="0" smtClean="0">
                <a:solidFill>
                  <a:srgbClr val="00B050"/>
                </a:solidFill>
              </a:rPr>
              <a:t>,1]],5))&gt;</a:t>
            </a:r>
          </a:p>
          <a:p>
            <a:pPr lvl="1"/>
            <a:r>
              <a:rPr lang="en-US" sz="2400" i="1" dirty="0" smtClean="0"/>
              <a:t>CRP</a:t>
            </a:r>
            <a:r>
              <a:rPr lang="en-US" sz="2400" i="1" baseline="-25000" dirty="0" smtClean="0"/>
              <a:t>Sys</a:t>
            </a:r>
            <a:r>
              <a:rPr lang="en-US" sz="2400" i="1" dirty="0" smtClean="0"/>
              <a:t>(read)</a:t>
            </a:r>
            <a:r>
              <a:rPr lang="en-US" sz="2400" dirty="0" smtClean="0"/>
              <a:t>: </a:t>
            </a:r>
            <a:r>
              <a:rPr lang="en-US" sz="2400" i="1" dirty="0" smtClean="0">
                <a:solidFill>
                  <a:srgbClr val="00B050"/>
                </a:solidFill>
              </a:rPr>
              <a:t>&lt;read</a:t>
            </a:r>
            <a:r>
              <a:rPr lang="en-US" sz="2400" i="1" baseline="30000" dirty="0" smtClean="0">
                <a:solidFill>
                  <a:srgbClr val="00B050"/>
                </a:solidFill>
              </a:rPr>
              <a:t>-1</a:t>
            </a:r>
            <a:r>
              <a:rPr lang="en-US" sz="2400" i="1" dirty="0" smtClean="0">
                <a:solidFill>
                  <a:srgbClr val="00B050"/>
                </a:solidFill>
              </a:rPr>
              <a:t>,(own</a:t>
            </a:r>
            <a:r>
              <a:rPr lang="en-US" sz="2400" i="1" dirty="0" smtClean="0">
                <a:solidFill>
                  <a:srgbClr val="008000"/>
                </a:solidFill>
              </a:rPr>
              <a:t>∧</a:t>
            </a:r>
            <a:r>
              <a:rPr lang="en-US" sz="2400" i="1" dirty="0" smtClean="0">
                <a:solidFill>
                  <a:srgbClr val="00B050"/>
                </a:solidFill>
              </a:rPr>
              <a:t>tag)&gt;</a:t>
            </a:r>
          </a:p>
        </p:txBody>
      </p:sp>
      <p:sp>
        <p:nvSpPr>
          <p:cNvPr id="4" name="灯片编号占位符 3"/>
          <p:cNvSpPr>
            <a:spLocks noGrp="1"/>
          </p:cNvSpPr>
          <p:nvPr>
            <p:ph type="sldNum" sz="quarter" idx="12"/>
          </p:nvPr>
        </p:nvSpPr>
        <p:spPr/>
        <p:txBody>
          <a:bodyPr/>
          <a:lstStyle/>
          <a:p>
            <a:fld id="{E2565ACD-144F-334D-837A-2EC7981FDADF}" type="slidenum">
              <a:rPr lang="en-US" smtClean="0"/>
              <a:pPr/>
              <a:t>52</a:t>
            </a:fld>
            <a:endParaRPr lang="en-US" dirty="0"/>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8" name="矩形标注 7"/>
          <p:cNvSpPr/>
          <p:nvPr/>
        </p:nvSpPr>
        <p:spPr>
          <a:xfrm>
            <a:off x="7534274" y="4124325"/>
            <a:ext cx="1323976" cy="390525"/>
          </a:xfrm>
          <a:prstGeom prst="wedgeRectCallout">
            <a:avLst>
              <a:gd name="adj1" fmla="val -87083"/>
              <a:gd name="adj2" fmla="val -521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 conflicts</a:t>
            </a:r>
            <a:endParaRPr lang="en-US" dirty="0"/>
          </a:p>
        </p:txBody>
      </p:sp>
    </p:spTree>
    <p:extLst>
      <p:ext uri="{BB962C8B-B14F-4D97-AF65-F5344CB8AC3E}">
        <p14:creationId xmlns:p14="http://schemas.microsoft.com/office/powerpoint/2010/main" xmlns="" val="307908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3">
                                            <p:txEl>
                                              <p:pRg st="2" end="2"/>
                                            </p:txEl>
                                          </p:spTgt>
                                        </p:tgtEl>
                                        <p:attrNameLst>
                                          <p:attrName>style.color</p:attrName>
                                        </p:attrNameLst>
                                      </p:cBhvr>
                                      <p:to>
                                        <a:srgbClr val="FF0000"/>
                                      </p:to>
                                    </p:animClr>
                                    <p:animClr clrSpc="rgb" dir="cw">
                                      <p:cBhvr>
                                        <p:cTn id="9" dur="500" fill="hold"/>
                                        <p:tgtEl>
                                          <p:spTgt spid="3">
                                            <p:txEl>
                                              <p:pRg st="2" end="2"/>
                                            </p:txEl>
                                          </p:spTgt>
                                        </p:tgtEl>
                                        <p:attrNameLst>
                                          <p:attrName>fillcolor</p:attrName>
                                        </p:attrNameLst>
                                      </p:cBhvr>
                                      <p:to>
                                        <a:srgbClr val="FF0000"/>
                                      </p:to>
                                    </p:animClr>
                                    <p:set>
                                      <p:cBhvr>
                                        <p:cTn id="10" dur="500" fill="hold"/>
                                        <p:tgtEl>
                                          <p:spTgt spid="3">
                                            <p:txEl>
                                              <p:pRg st="2" end="2"/>
                                            </p:txEl>
                                          </p:spTgt>
                                        </p:tgtEl>
                                        <p:attrNameLst>
                                          <p:attrName>fill.type</p:attrName>
                                        </p:attrNameLst>
                                      </p:cBhvr>
                                      <p:to>
                                        <p:strVal val="solid"/>
                                      </p:to>
                                    </p:set>
                                    <p:set>
                                      <p:cBhvr>
                                        <p:cTn id="11" dur="500" fill="hold"/>
                                        <p:tgtEl>
                                          <p:spTgt spid="3">
                                            <p:txEl>
                                              <p:pRg st="2" end="2"/>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3">
                                            <p:txEl>
                                              <p:pRg st="3" end="3"/>
                                            </p:txEl>
                                          </p:spTgt>
                                        </p:tgtEl>
                                        <p:attrNameLst>
                                          <p:attrName>style.color</p:attrName>
                                        </p:attrNameLst>
                                      </p:cBhvr>
                                      <p:to>
                                        <a:srgbClr val="FF0000"/>
                                      </p:to>
                                    </p:animClr>
                                    <p:animClr clrSpc="rgb" dir="cw">
                                      <p:cBhvr>
                                        <p:cTn id="14" dur="500" fill="hold"/>
                                        <p:tgtEl>
                                          <p:spTgt spid="3">
                                            <p:txEl>
                                              <p:pRg st="3" end="3"/>
                                            </p:txEl>
                                          </p:spTgt>
                                        </p:tgtEl>
                                        <p:attrNameLst>
                                          <p:attrName>fillcolor</p:attrName>
                                        </p:attrNameLst>
                                      </p:cBhvr>
                                      <p:to>
                                        <a:srgbClr val="FF0000"/>
                                      </p:to>
                                    </p:animClr>
                                    <p:set>
                                      <p:cBhvr>
                                        <p:cTn id="15" dur="500" fill="hold"/>
                                        <p:tgtEl>
                                          <p:spTgt spid="3">
                                            <p:txEl>
                                              <p:pRg st="3" end="3"/>
                                            </p:txEl>
                                          </p:spTgt>
                                        </p:tgtEl>
                                        <p:attrNameLst>
                                          <p:attrName>fill.type</p:attrName>
                                        </p:attrNameLst>
                                      </p:cBhvr>
                                      <p:to>
                                        <p:strVal val="solid"/>
                                      </p:to>
                                    </p:set>
                                    <p:set>
                                      <p:cBhvr>
                                        <p:cTn id="16" dur="500" fill="hold"/>
                                        <p:tgtEl>
                                          <p:spTgt spid="3">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5" end="5"/>
                                            </p:txEl>
                                          </p:spTgt>
                                        </p:tgtEl>
                                        <p:attrNameLst>
                                          <p:attrName>style.color</p:attrName>
                                        </p:attrNameLst>
                                      </p:cBhvr>
                                      <p:to>
                                        <a:srgbClr val="FF0000"/>
                                      </p:to>
                                    </p:animClr>
                                    <p:animClr clrSpc="rgb" dir="cw">
                                      <p:cBhvr>
                                        <p:cTn id="21" dur="500" fill="hold"/>
                                        <p:tgtEl>
                                          <p:spTgt spid="3">
                                            <p:txEl>
                                              <p:pRg st="5" end="5"/>
                                            </p:txEl>
                                          </p:spTgt>
                                        </p:tgtEl>
                                        <p:attrNameLst>
                                          <p:attrName>fillcolor</p:attrName>
                                        </p:attrNameLst>
                                      </p:cBhvr>
                                      <p:to>
                                        <a:srgbClr val="FF0000"/>
                                      </p:to>
                                    </p:animClr>
                                    <p:set>
                                      <p:cBhvr>
                                        <p:cTn id="22" dur="500" fill="hold"/>
                                        <p:tgtEl>
                                          <p:spTgt spid="3">
                                            <p:txEl>
                                              <p:pRg st="5" end="5"/>
                                            </p:txEl>
                                          </p:spTgt>
                                        </p:tgtEl>
                                        <p:attrNameLst>
                                          <p:attrName>fill.type</p:attrName>
                                        </p:attrNameLst>
                                      </p:cBhvr>
                                      <p:to>
                                        <p:strVal val="solid"/>
                                      </p:to>
                                    </p:set>
                                    <p:set>
                                      <p:cBhvr>
                                        <p:cTn id="23"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Example (cont.)</a:t>
            </a:r>
            <a:endParaRPr lang="en-US" dirty="0"/>
          </a:p>
        </p:txBody>
      </p:sp>
      <p:sp>
        <p:nvSpPr>
          <p:cNvPr id="3" name="内容占位符 2"/>
          <p:cNvSpPr>
            <a:spLocks noGrp="1"/>
          </p:cNvSpPr>
          <p:nvPr>
            <p:ph idx="1"/>
          </p:nvPr>
        </p:nvSpPr>
        <p:spPr>
          <a:xfrm>
            <a:off x="276225" y="1600200"/>
            <a:ext cx="8562975" cy="4525963"/>
          </a:xfrm>
        </p:spPr>
        <p:txBody>
          <a:bodyPr>
            <a:normAutofit/>
          </a:bodyPr>
          <a:lstStyle/>
          <a:p>
            <a:r>
              <a:rPr lang="en-US" sz="2400" b="1" dirty="0"/>
              <a:t>Parental control of policies. </a:t>
            </a:r>
            <a:r>
              <a:rPr lang="en-US" sz="2400" i="1" dirty="0"/>
              <a:t>The </a:t>
            </a:r>
            <a:r>
              <a:rPr lang="en-US" sz="2400" i="1" dirty="0" smtClean="0"/>
              <a:t>system features </a:t>
            </a:r>
            <a:r>
              <a:rPr lang="en-US" sz="2400" i="1" dirty="0"/>
              <a:t>parental control such as allowing parents to </a:t>
            </a:r>
            <a:r>
              <a:rPr lang="en-US" sz="2400" i="1" dirty="0" smtClean="0"/>
              <a:t>configure their </a:t>
            </a:r>
            <a:r>
              <a:rPr lang="en-US" sz="2400" i="1" dirty="0"/>
              <a:t>children’s policies. The policies are used to control </a:t>
            </a:r>
            <a:r>
              <a:rPr lang="en-US" sz="2400" i="1" dirty="0" smtClean="0"/>
              <a:t>the incoming </a:t>
            </a:r>
            <a:r>
              <a:rPr lang="en-US" sz="2400" i="1" dirty="0"/>
              <a:t>or outgoing activities of children, but are subject </a:t>
            </a:r>
            <a:r>
              <a:rPr lang="en-US" sz="2400" i="1" dirty="0" smtClean="0"/>
              <a:t>to the </a:t>
            </a:r>
            <a:r>
              <a:rPr lang="en-US" sz="2400" i="1" dirty="0"/>
              <a:t>parents’ will. For instance, </a:t>
            </a:r>
            <a:r>
              <a:rPr lang="en-US" sz="2400" i="1" dirty="0">
                <a:solidFill>
                  <a:srgbClr val="FF0000"/>
                </a:solidFill>
              </a:rPr>
              <a:t>Bob’s mother Carol </a:t>
            </a:r>
            <a:r>
              <a:rPr lang="en-US" sz="2400" i="1" dirty="0" smtClean="0"/>
              <a:t>requests to </a:t>
            </a:r>
            <a:r>
              <a:rPr lang="en-US" sz="2400" i="1" dirty="0"/>
              <a:t>set some policy, say Policy1</a:t>
            </a:r>
            <a:r>
              <a:rPr lang="en-US" sz="2400" dirty="0"/>
              <a:t> </a:t>
            </a:r>
            <a:r>
              <a:rPr lang="en-US" sz="2400" i="1" dirty="0"/>
              <a:t>for Bob</a:t>
            </a:r>
            <a:r>
              <a:rPr lang="en-US" sz="2400" i="1" dirty="0" smtClean="0"/>
              <a:t>: </a:t>
            </a:r>
            <a:r>
              <a:rPr lang="en-US" sz="2400" i="1" dirty="0" smtClean="0">
                <a:solidFill>
                  <a:srgbClr val="FF0000"/>
                </a:solidFill>
              </a:rPr>
              <a:t>(</a:t>
            </a:r>
            <a:r>
              <a:rPr lang="en-US" sz="2400" i="1" dirty="0">
                <a:solidFill>
                  <a:srgbClr val="FF0000"/>
                </a:solidFill>
              </a:rPr>
              <a:t>Carol, specify policy, Policy1</a:t>
            </a:r>
            <a:r>
              <a:rPr lang="en-US" sz="2400" i="1" dirty="0" smtClean="0">
                <a:solidFill>
                  <a:srgbClr val="FF0000"/>
                </a:solidFill>
              </a:rPr>
              <a:t>)</a:t>
            </a:r>
          </a:p>
          <a:p>
            <a:pPr lvl="1"/>
            <a:r>
              <a:rPr lang="en-US" sz="2000" i="1" dirty="0" smtClean="0"/>
              <a:t>Carol</a:t>
            </a:r>
            <a:r>
              <a:rPr lang="en-US" sz="2000" dirty="0" smtClean="0"/>
              <a:t>’s </a:t>
            </a:r>
            <a:r>
              <a:rPr lang="en-US" sz="2000" i="1" dirty="0" err="1" smtClean="0"/>
              <a:t>P</a:t>
            </a:r>
            <a:r>
              <a:rPr lang="en-US" sz="2000" i="1" baseline="-25000" dirty="0" err="1" smtClean="0"/>
              <a:t>AS</a:t>
            </a:r>
            <a:r>
              <a:rPr lang="en-US" sz="2000" i="1" dirty="0" err="1" smtClean="0"/>
              <a:t>(specify_policy</a:t>
            </a:r>
            <a:r>
              <a:rPr lang="en-US" sz="2000" i="1" dirty="0" smtClean="0"/>
              <a:t>)</a:t>
            </a:r>
            <a:r>
              <a:rPr lang="en-US" sz="2000" dirty="0" smtClean="0"/>
              <a:t>: </a:t>
            </a:r>
            <a:r>
              <a:rPr lang="en-US" sz="2000" i="1" dirty="0" smtClean="0">
                <a:solidFill>
                  <a:srgbClr val="00B050"/>
                </a:solidFill>
              </a:rPr>
              <a:t>&lt;specify_policy,(u</a:t>
            </a:r>
            <a:r>
              <a:rPr lang="en-US" sz="2000" i="1" baseline="-25000" dirty="0" smtClean="0">
                <a:solidFill>
                  <a:srgbClr val="00B050"/>
                </a:solidFill>
              </a:rPr>
              <a:t>a</a:t>
            </a:r>
            <a:r>
              <a:rPr lang="en-US" sz="2000" i="1" dirty="0" smtClean="0">
                <a:solidFill>
                  <a:srgbClr val="00B050"/>
                </a:solidFill>
              </a:rPr>
              <a:t>,([own],1)</a:t>
            </a:r>
            <a:r>
              <a:rPr lang="en-US" sz="2000" i="1" dirty="0" smtClean="0">
                <a:solidFill>
                  <a:srgbClr val="008000"/>
                </a:solidFill>
              </a:rPr>
              <a:t>∨</a:t>
            </a:r>
            <a:r>
              <a:rPr lang="en-US" sz="2000" i="1" dirty="0" smtClean="0">
                <a:solidFill>
                  <a:srgbClr val="00B050"/>
                </a:solidFill>
                <a:cs typeface="Times New Roman"/>
              </a:rPr>
              <a:t>([child·own],2)</a:t>
            </a:r>
            <a:r>
              <a:rPr lang="en-US" sz="2000" i="1" dirty="0" smtClean="0">
                <a:solidFill>
                  <a:srgbClr val="00B050"/>
                </a:solidFill>
              </a:rPr>
              <a:t>)&gt;</a:t>
            </a:r>
          </a:p>
          <a:p>
            <a:pPr lvl="1"/>
            <a:r>
              <a:rPr lang="en-US" sz="2000" i="1" dirty="0" smtClean="0"/>
              <a:t>Policy1</a:t>
            </a:r>
            <a:r>
              <a:rPr lang="en-US" sz="2000" dirty="0" smtClean="0"/>
              <a:t>’s </a:t>
            </a:r>
            <a:r>
              <a:rPr lang="en-US" sz="2000" i="1" dirty="0" smtClean="0"/>
              <a:t>P</a:t>
            </a:r>
            <a:r>
              <a:rPr lang="en-US" sz="2000" i="1" baseline="-25000" dirty="0" smtClean="0"/>
              <a:t>P</a:t>
            </a:r>
            <a:r>
              <a:rPr lang="en-US" sz="2000" i="1" dirty="0" smtClean="0"/>
              <a:t>(specify_policy</a:t>
            </a:r>
            <a:r>
              <a:rPr lang="en-US" sz="2000" i="1" baseline="30000" dirty="0" smtClean="0"/>
              <a:t>-1</a:t>
            </a:r>
            <a:r>
              <a:rPr lang="en-US" sz="2000" i="1" dirty="0" smtClean="0"/>
              <a:t>)</a:t>
            </a:r>
            <a:r>
              <a:rPr lang="en-US" sz="2000" dirty="0" smtClean="0"/>
              <a:t> by </a:t>
            </a:r>
            <a:r>
              <a:rPr lang="en-US" sz="2000" i="1" dirty="0" smtClean="0"/>
              <a:t>Bob</a:t>
            </a:r>
            <a:r>
              <a:rPr lang="en-US" sz="2000" dirty="0" smtClean="0"/>
              <a:t>: </a:t>
            </a:r>
            <a:r>
              <a:rPr lang="en-US" sz="2000" i="1" dirty="0" smtClean="0">
                <a:solidFill>
                  <a:srgbClr val="00B050"/>
                </a:solidFill>
              </a:rPr>
              <a:t>&lt;specify_policy</a:t>
            </a:r>
            <a:r>
              <a:rPr lang="en-US" sz="2000" i="1" baseline="30000" dirty="0" smtClean="0">
                <a:solidFill>
                  <a:srgbClr val="00B050"/>
                </a:solidFill>
              </a:rPr>
              <a:t>-1</a:t>
            </a:r>
            <a:r>
              <a:rPr lang="en-US" sz="2000" i="1" dirty="0" smtClean="0">
                <a:solidFill>
                  <a:srgbClr val="00B050"/>
                </a:solidFill>
              </a:rPr>
              <a:t>,(t,([own</a:t>
            </a:r>
            <a:r>
              <a:rPr lang="en-US" sz="2000" i="1" baseline="30000" dirty="0" smtClean="0">
                <a:solidFill>
                  <a:srgbClr val="00B050"/>
                </a:solidFill>
              </a:rPr>
              <a:t>-1</a:t>
            </a:r>
            <a:r>
              <a:rPr lang="en-US" sz="2000" i="1" dirty="0" smtClean="0">
                <a:solidFill>
                  <a:srgbClr val="00B050"/>
                </a:solidFill>
              </a:rPr>
              <a:t>],1))&gt;</a:t>
            </a:r>
          </a:p>
          <a:p>
            <a:pPr lvl="1"/>
            <a:r>
              <a:rPr lang="en-US" sz="2000" i="1" dirty="0" err="1" smtClean="0"/>
              <a:t>P</a:t>
            </a:r>
            <a:r>
              <a:rPr lang="en-US" sz="2000" i="1" baseline="-25000" dirty="0" err="1" smtClean="0"/>
              <a:t>Sys</a:t>
            </a:r>
            <a:r>
              <a:rPr lang="en-US" sz="2000" i="1" dirty="0" err="1" smtClean="0"/>
              <a:t>(specify_policy</a:t>
            </a:r>
            <a:r>
              <a:rPr lang="en-US" sz="2000" i="1" dirty="0" smtClean="0"/>
              <a:t>)</a:t>
            </a:r>
            <a:r>
              <a:rPr lang="en-US" sz="2000" dirty="0" smtClean="0"/>
              <a:t>: </a:t>
            </a:r>
            <a:r>
              <a:rPr lang="en-US" sz="2000" i="1" dirty="0" smtClean="0">
                <a:solidFill>
                  <a:srgbClr val="00B050"/>
                </a:solidFill>
              </a:rPr>
              <a:t>&lt;specify_policy,(u</a:t>
            </a:r>
            <a:r>
              <a:rPr lang="en-US" sz="2000" i="1" baseline="-25000" dirty="0" smtClean="0">
                <a:solidFill>
                  <a:srgbClr val="00B050"/>
                </a:solidFill>
              </a:rPr>
              <a:t>a</a:t>
            </a:r>
            <a:r>
              <a:rPr lang="en-US" sz="2000" i="1" dirty="0" smtClean="0">
                <a:solidFill>
                  <a:srgbClr val="00B050"/>
                </a:solidFill>
              </a:rPr>
              <a:t>,([own],1)</a:t>
            </a:r>
            <a:r>
              <a:rPr lang="en-US" sz="2000" i="1" dirty="0" smtClean="0">
                <a:solidFill>
                  <a:srgbClr val="008000"/>
                </a:solidFill>
              </a:rPr>
              <a:t>∨</a:t>
            </a:r>
            <a:r>
              <a:rPr lang="en-US" sz="2000" i="1" dirty="0" smtClean="0">
                <a:solidFill>
                  <a:srgbClr val="00B050"/>
                </a:solidFill>
                <a:cs typeface="Times New Roman"/>
              </a:rPr>
              <a:t>([child·own],2)</a:t>
            </a:r>
            <a:r>
              <a:rPr lang="en-US" sz="2000" i="1" dirty="0" smtClean="0">
                <a:solidFill>
                  <a:srgbClr val="00B050"/>
                </a:solidFill>
              </a:rPr>
              <a:t>)&gt;</a:t>
            </a:r>
          </a:p>
          <a:p>
            <a:pPr lvl="1"/>
            <a:r>
              <a:rPr lang="en-US" sz="2000" i="1" dirty="0" err="1" smtClean="0"/>
              <a:t>CRP</a:t>
            </a:r>
            <a:r>
              <a:rPr lang="en-US" sz="2000" i="1" baseline="-25000" dirty="0" err="1" smtClean="0"/>
              <a:t>Sys</a:t>
            </a:r>
            <a:r>
              <a:rPr lang="en-US" sz="2000" i="1" dirty="0" err="1" smtClean="0"/>
              <a:t>(specify_policy</a:t>
            </a:r>
            <a:r>
              <a:rPr lang="en-US" sz="2000" i="1" dirty="0" smtClean="0"/>
              <a:t>)</a:t>
            </a:r>
            <a:r>
              <a:rPr lang="en-US" sz="2000" dirty="0" smtClean="0"/>
              <a:t>: </a:t>
            </a:r>
            <a:r>
              <a:rPr lang="en-US" sz="2000" i="1" dirty="0" smtClean="0">
                <a:solidFill>
                  <a:srgbClr val="00B050"/>
                </a:solidFill>
              </a:rPr>
              <a:t>&lt;</a:t>
            </a:r>
            <a:r>
              <a:rPr lang="en-US" sz="2000" i="1" dirty="0" err="1" smtClean="0">
                <a:solidFill>
                  <a:srgbClr val="00B050"/>
                </a:solidFill>
              </a:rPr>
              <a:t>specify_policy</a:t>
            </a:r>
            <a:r>
              <a:rPr lang="en-US" sz="2000" i="1" dirty="0" smtClean="0">
                <a:solidFill>
                  <a:srgbClr val="00B050"/>
                </a:solidFill>
              </a:rPr>
              <a:t>, (parent </a:t>
            </a:r>
            <a:r>
              <a:rPr lang="en-US" sz="2000" i="1" dirty="0" smtClean="0">
                <a:solidFill>
                  <a:srgbClr val="008000"/>
                </a:solidFill>
              </a:rPr>
              <a:t>∧</a:t>
            </a:r>
            <a:r>
              <a:rPr lang="en-US" sz="2000" i="1" dirty="0" smtClean="0">
                <a:solidFill>
                  <a:srgbClr val="00B050"/>
                </a:solidFill>
                <a:cs typeface="Times New Roman"/>
              </a:rPr>
              <a:t> @</a:t>
            </a:r>
            <a:r>
              <a:rPr lang="en-US" sz="2000" i="1" dirty="0" smtClean="0">
                <a:solidFill>
                  <a:srgbClr val="00B050"/>
                </a:solidFill>
              </a:rPr>
              <a:t>)&gt;</a:t>
            </a:r>
            <a:endParaRPr lang="en-US" sz="2000" i="1" dirty="0">
              <a:solidFill>
                <a:srgbClr val="00B050"/>
              </a:solidFill>
            </a:endParaRPr>
          </a:p>
        </p:txBody>
      </p:sp>
      <p:sp>
        <p:nvSpPr>
          <p:cNvPr id="4" name="灯片编号占位符 3"/>
          <p:cNvSpPr>
            <a:spLocks noGrp="1"/>
          </p:cNvSpPr>
          <p:nvPr>
            <p:ph type="sldNum" sz="quarter" idx="12"/>
          </p:nvPr>
        </p:nvSpPr>
        <p:spPr/>
        <p:txBody>
          <a:bodyPr/>
          <a:lstStyle/>
          <a:p>
            <a:fld id="{E2565ACD-144F-334D-837A-2EC7981FDADF}" type="slidenum">
              <a:rPr lang="en-US" smtClean="0"/>
              <a:pPr/>
              <a:t>53</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16062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Introduction </a:t>
            </a:r>
          </a:p>
          <a:p>
            <a:r>
              <a:rPr lang="en-US" dirty="0" smtClean="0">
                <a:solidFill>
                  <a:schemeClr val="bg1">
                    <a:lumMod val="50000"/>
                  </a:schemeClr>
                </a:solidFill>
              </a:rPr>
              <a:t>Security &amp; Privacy Issues in OSNs</a:t>
            </a:r>
          </a:p>
          <a:p>
            <a:r>
              <a:rPr lang="en-US" dirty="0" smtClean="0">
                <a:solidFill>
                  <a:schemeClr val="bg1">
                    <a:lumMod val="50000"/>
                  </a:schemeClr>
                </a:solidFill>
              </a:rPr>
              <a:t>Access Control for OSNs</a:t>
            </a:r>
          </a:p>
          <a:p>
            <a:r>
              <a:rPr lang="en-US" dirty="0" smtClean="0"/>
              <a:t>Other Privacy Preservation Solutions</a:t>
            </a:r>
          </a:p>
        </p:txBody>
      </p:sp>
      <p:sp>
        <p:nvSpPr>
          <p:cNvPr id="4" name="Slide Number Placeholder 3"/>
          <p:cNvSpPr>
            <a:spLocks noGrp="1"/>
          </p:cNvSpPr>
          <p:nvPr>
            <p:ph type="sldNum" sz="quarter" idx="12"/>
          </p:nvPr>
        </p:nvSpPr>
        <p:spPr/>
        <p:txBody>
          <a:bodyPr/>
          <a:lstStyle/>
          <a:p>
            <a:fld id="{E2565ACD-144F-334D-837A-2EC7981FDADF}" type="slidenum">
              <a:rPr lang="en-US" smtClean="0"/>
              <a:pPr/>
              <a:t>54</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687320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err="1" smtClean="0"/>
              <a:t>flyByNight</a:t>
            </a:r>
            <a:r>
              <a:rPr lang="en-US" dirty="0" smtClean="0"/>
              <a:t>: </a:t>
            </a:r>
            <a:r>
              <a:rPr lang="en-US" dirty="0"/>
              <a:t>Mitigating the Privacy Risks of Social Networking</a:t>
            </a:r>
          </a:p>
        </p:txBody>
      </p:sp>
      <p:sp>
        <p:nvSpPr>
          <p:cNvPr id="3" name="内容占位符 2"/>
          <p:cNvSpPr>
            <a:spLocks noGrp="1"/>
          </p:cNvSpPr>
          <p:nvPr>
            <p:ph idx="1"/>
          </p:nvPr>
        </p:nvSpPr>
        <p:spPr/>
        <p:txBody>
          <a:bodyPr>
            <a:normAutofit fontScale="92500" lnSpcReduction="10000"/>
          </a:bodyPr>
          <a:lstStyle/>
          <a:p>
            <a:r>
              <a:rPr lang="en-US" sz="2800" dirty="0" smtClean="0"/>
              <a:t>A </a:t>
            </a:r>
            <a:r>
              <a:rPr lang="en-US" sz="2800" dirty="0" err="1" smtClean="0"/>
              <a:t>Facebook</a:t>
            </a:r>
            <a:r>
              <a:rPr lang="en-US" sz="2800" dirty="0" smtClean="0"/>
              <a:t> </a:t>
            </a:r>
            <a:r>
              <a:rPr lang="en-US" sz="2800" dirty="0"/>
              <a:t>application designed to encrypt and decrypt data with an </a:t>
            </a:r>
            <a:r>
              <a:rPr lang="en-US" sz="2800" dirty="0" smtClean="0"/>
              <a:t>objective </a:t>
            </a:r>
            <a:r>
              <a:rPr lang="en-US" sz="2800" dirty="0"/>
              <a:t>to mitigate  privacy risks in </a:t>
            </a:r>
            <a:r>
              <a:rPr lang="en-US" sz="2800" dirty="0" smtClean="0"/>
              <a:t>OSNs. </a:t>
            </a:r>
            <a:endParaRPr lang="en-US" sz="2800" dirty="0"/>
          </a:p>
          <a:p>
            <a:pPr>
              <a:spcBef>
                <a:spcPts val="1200"/>
              </a:spcBef>
            </a:pPr>
            <a:r>
              <a:rPr lang="en-US" sz="2800" dirty="0"/>
              <a:t>Primary goal:</a:t>
            </a:r>
          </a:p>
          <a:p>
            <a:pPr lvl="1"/>
            <a:r>
              <a:rPr lang="en-US" sz="2400" dirty="0">
                <a:solidFill>
                  <a:schemeClr val="tx2"/>
                </a:solidFill>
              </a:rPr>
              <a:t>Hide information transferred through the OSN from the provider and the application server.</a:t>
            </a:r>
          </a:p>
          <a:p>
            <a:pPr>
              <a:spcBef>
                <a:spcPts val="1200"/>
              </a:spcBef>
            </a:pPr>
            <a:r>
              <a:rPr lang="en-US" sz="2800" dirty="0"/>
              <a:t>Key </a:t>
            </a:r>
            <a:r>
              <a:rPr lang="en-US" sz="2800" dirty="0" smtClean="0"/>
              <a:t>ideas:</a:t>
            </a:r>
            <a:endParaRPr lang="en-US" sz="2800" dirty="0"/>
          </a:p>
          <a:p>
            <a:pPr lvl="1"/>
            <a:r>
              <a:rPr lang="en-US" sz="2400" dirty="0">
                <a:solidFill>
                  <a:schemeClr val="tx2"/>
                </a:solidFill>
              </a:rPr>
              <a:t>Encrypt sensitive data </a:t>
            </a:r>
            <a:r>
              <a:rPr lang="en-US" sz="2400" dirty="0" smtClean="0">
                <a:solidFill>
                  <a:schemeClr val="tx2"/>
                </a:solidFill>
              </a:rPr>
              <a:t>on </a:t>
            </a:r>
            <a:r>
              <a:rPr lang="en-US" sz="2400" dirty="0">
                <a:solidFill>
                  <a:schemeClr val="tx2"/>
                </a:solidFill>
              </a:rPr>
              <a:t>the client side and send the cipher text to intended </a:t>
            </a:r>
            <a:r>
              <a:rPr lang="en-US" sz="2400" dirty="0" smtClean="0">
                <a:solidFill>
                  <a:schemeClr val="tx2"/>
                </a:solidFill>
              </a:rPr>
              <a:t>parties.</a:t>
            </a:r>
            <a:endParaRPr lang="en-US" sz="2400" dirty="0">
              <a:solidFill>
                <a:schemeClr val="tx2"/>
              </a:solidFill>
            </a:endParaRPr>
          </a:p>
          <a:p>
            <a:pPr lvl="1"/>
            <a:r>
              <a:rPr lang="en-US" sz="2400" dirty="0">
                <a:solidFill>
                  <a:schemeClr val="tx2"/>
                </a:solidFill>
              </a:rPr>
              <a:t>Uses </a:t>
            </a:r>
          </a:p>
          <a:p>
            <a:pPr lvl="2"/>
            <a:r>
              <a:rPr lang="en-US" sz="2000" dirty="0">
                <a:solidFill>
                  <a:schemeClr val="tx2">
                    <a:lumMod val="60000"/>
                    <a:lumOff val="40000"/>
                  </a:schemeClr>
                </a:solidFill>
              </a:rPr>
              <a:t>El-</a:t>
            </a:r>
            <a:r>
              <a:rPr lang="en-US" sz="2000" dirty="0" err="1">
                <a:solidFill>
                  <a:schemeClr val="tx2">
                    <a:lumMod val="60000"/>
                    <a:lumOff val="40000"/>
                  </a:schemeClr>
                </a:solidFill>
              </a:rPr>
              <a:t>Gamal</a:t>
            </a:r>
            <a:r>
              <a:rPr lang="en-US" sz="2000" dirty="0">
                <a:solidFill>
                  <a:schemeClr val="tx2">
                    <a:lumMod val="60000"/>
                    <a:lumOff val="40000"/>
                  </a:schemeClr>
                </a:solidFill>
              </a:rPr>
              <a:t> encryption</a:t>
            </a:r>
          </a:p>
          <a:p>
            <a:pPr lvl="2"/>
            <a:r>
              <a:rPr lang="en-US" sz="2000" dirty="0">
                <a:solidFill>
                  <a:schemeClr val="tx2">
                    <a:lumMod val="60000"/>
                    <a:lumOff val="40000"/>
                  </a:schemeClr>
                </a:solidFill>
              </a:rPr>
              <a:t>Proxy Cryptography</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55</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758178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a:t>
            </a:r>
            <a:r>
              <a:rPr lang="en-US" smtClean="0"/>
              <a:t>It Works</a:t>
            </a:r>
            <a:endParaRPr lang="en-US"/>
          </a:p>
        </p:txBody>
      </p:sp>
      <p:sp>
        <p:nvSpPr>
          <p:cNvPr id="4" name="灯片编号占位符 3"/>
          <p:cNvSpPr>
            <a:spLocks noGrp="1"/>
          </p:cNvSpPr>
          <p:nvPr>
            <p:ph type="sldNum" sz="quarter" idx="12"/>
          </p:nvPr>
        </p:nvSpPr>
        <p:spPr/>
        <p:txBody>
          <a:bodyPr/>
          <a:lstStyle/>
          <a:p>
            <a:fld id="{E2565ACD-144F-334D-837A-2EC7981FDADF}" type="slidenum">
              <a:rPr lang="en-US" smtClean="0"/>
              <a:pPr/>
              <a:t>56</a:t>
            </a:fld>
            <a:endParaRPr lang="en-US"/>
          </a:p>
        </p:txBody>
      </p:sp>
      <p:sp>
        <p:nvSpPr>
          <p:cNvPr id="5" name="Content Placeholder 1"/>
          <p:cNvSpPr txBox="1">
            <a:spLocks/>
          </p:cNvSpPr>
          <p:nvPr/>
        </p:nvSpPr>
        <p:spPr>
          <a:xfrm>
            <a:off x="228600" y="4014216"/>
            <a:ext cx="8534400" cy="2111947"/>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Initialization</a:t>
            </a:r>
          </a:p>
          <a:p>
            <a:pPr lvl="1"/>
            <a:r>
              <a:rPr lang="en-US" dirty="0" smtClean="0"/>
              <a:t>Client generates Public/Private key pair, password</a:t>
            </a:r>
          </a:p>
          <a:p>
            <a:pPr lvl="1"/>
            <a:r>
              <a:rPr lang="en-US" dirty="0" smtClean="0"/>
              <a:t>Client transfers encrypted private key to </a:t>
            </a:r>
            <a:r>
              <a:rPr lang="en-US" dirty="0" err="1" smtClean="0"/>
              <a:t>flyByNight</a:t>
            </a:r>
            <a:r>
              <a:rPr lang="en-US" dirty="0" smtClean="0"/>
              <a:t> server, and saves in key </a:t>
            </a:r>
            <a:r>
              <a:rPr lang="en-US" dirty="0" smtClean="0"/>
              <a:t>Database</a:t>
            </a:r>
            <a:endParaRPr lang="en-US" dirty="0" smtClean="0"/>
          </a:p>
          <a:p>
            <a:r>
              <a:rPr lang="en-US" dirty="0" smtClean="0"/>
              <a:t>Send Data:</a:t>
            </a:r>
          </a:p>
          <a:p>
            <a:pPr lvl="1"/>
            <a:r>
              <a:rPr lang="en-US" dirty="0" smtClean="0"/>
              <a:t>Client encrypts private data M with friends’ PK, and tags the encrypted data with friends’ ID, saves encrypted data in message Database on </a:t>
            </a:r>
            <a:r>
              <a:rPr lang="en-US" dirty="0" err="1" smtClean="0"/>
              <a:t>flyByNight</a:t>
            </a:r>
            <a:r>
              <a:rPr lang="en-US" dirty="0" smtClean="0"/>
              <a:t> </a:t>
            </a:r>
            <a:r>
              <a:rPr lang="en-US" dirty="0" smtClean="0"/>
              <a:t>server</a:t>
            </a:r>
            <a:endParaRPr lang="en-US" dirty="0" smtClean="0"/>
          </a:p>
          <a:p>
            <a:r>
              <a:rPr lang="en-US" dirty="0" smtClean="0"/>
              <a:t>Receive Data:</a:t>
            </a:r>
          </a:p>
          <a:p>
            <a:pPr lvl="1"/>
            <a:r>
              <a:rPr lang="en-US" dirty="0" smtClean="0"/>
              <a:t>Client decrypts private key with password, decrypts M with the private key</a:t>
            </a:r>
          </a:p>
          <a:p>
            <a:pPr lvl="1"/>
            <a:endParaRPr lang="en-US" dirty="0" smtClean="0"/>
          </a:p>
          <a:p>
            <a:pPr lvl="1"/>
            <a:endParaRPr lang="en-US" dirty="0" smtClean="0"/>
          </a:p>
          <a:p>
            <a:pPr lvl="1"/>
            <a:endParaRPr lang="en-US" dirty="0" smtClean="0"/>
          </a:p>
          <a:p>
            <a:endParaRPr lang="en-US" dirty="0" smtClean="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7474" y="1737360"/>
            <a:ext cx="4562412" cy="2142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xmlns="" val="201417343"/>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NOYB: Privacy in Online Social Networks</a:t>
            </a:r>
          </a:p>
        </p:txBody>
      </p:sp>
      <p:sp>
        <p:nvSpPr>
          <p:cNvPr id="3" name="内容占位符 2"/>
          <p:cNvSpPr>
            <a:spLocks noGrp="1"/>
          </p:cNvSpPr>
          <p:nvPr>
            <p:ph idx="1"/>
          </p:nvPr>
        </p:nvSpPr>
        <p:spPr/>
        <p:txBody>
          <a:bodyPr>
            <a:normAutofit/>
          </a:bodyPr>
          <a:lstStyle/>
          <a:p>
            <a:r>
              <a:rPr lang="en-US" dirty="0" smtClean="0"/>
              <a:t>An architecture that scatters user data to protect privacy while preserving the functionality of OSN service</a:t>
            </a:r>
            <a:endParaRPr lang="en-US" dirty="0"/>
          </a:p>
          <a:p>
            <a:r>
              <a:rPr lang="en-US" dirty="0"/>
              <a:t>Key </a:t>
            </a:r>
            <a:r>
              <a:rPr lang="en-US" dirty="0" smtClean="0"/>
              <a:t>Ideas:</a:t>
            </a:r>
            <a:endParaRPr lang="en-US" dirty="0"/>
          </a:p>
          <a:p>
            <a:pPr lvl="1"/>
            <a:r>
              <a:rPr lang="en-US" dirty="0">
                <a:solidFill>
                  <a:schemeClr val="tx2"/>
                </a:solidFill>
              </a:rPr>
              <a:t>Encrypt user data such </a:t>
            </a:r>
            <a:r>
              <a:rPr lang="en-US" dirty="0" smtClean="0">
                <a:solidFill>
                  <a:schemeClr val="tx2"/>
                </a:solidFill>
              </a:rPr>
              <a:t>that </a:t>
            </a:r>
            <a:r>
              <a:rPr lang="en-US" dirty="0">
                <a:solidFill>
                  <a:schemeClr val="tx2"/>
                </a:solidFill>
              </a:rPr>
              <a:t>the </a:t>
            </a:r>
            <a:r>
              <a:rPr lang="en-US" dirty="0" smtClean="0">
                <a:solidFill>
                  <a:schemeClr val="tx2"/>
                </a:solidFill>
              </a:rPr>
              <a:t>cipher text shares the same semantic </a:t>
            </a:r>
            <a:r>
              <a:rPr lang="en-US" dirty="0">
                <a:solidFill>
                  <a:schemeClr val="tx2"/>
                </a:solidFill>
              </a:rPr>
              <a:t>and statistical properties </a:t>
            </a:r>
            <a:r>
              <a:rPr lang="en-US" dirty="0" smtClean="0">
                <a:solidFill>
                  <a:schemeClr val="tx2"/>
                </a:solidFill>
              </a:rPr>
              <a:t>with </a:t>
            </a:r>
            <a:r>
              <a:rPr lang="en-US" dirty="0">
                <a:solidFill>
                  <a:schemeClr val="tx2"/>
                </a:solidFill>
              </a:rPr>
              <a:t>legitimate data</a:t>
            </a:r>
          </a:p>
          <a:p>
            <a:pPr lvl="1"/>
            <a:r>
              <a:rPr lang="en-US" dirty="0">
                <a:solidFill>
                  <a:schemeClr val="tx2"/>
                </a:solidFill>
              </a:rPr>
              <a:t>Allow the </a:t>
            </a:r>
            <a:r>
              <a:rPr lang="en-US" dirty="0" smtClean="0">
                <a:solidFill>
                  <a:schemeClr val="tx2"/>
                </a:solidFill>
              </a:rPr>
              <a:t>OSN </a:t>
            </a:r>
            <a:r>
              <a:rPr lang="en-US" dirty="0">
                <a:solidFill>
                  <a:schemeClr val="tx2"/>
                </a:solidFill>
              </a:rPr>
              <a:t>provider to work on </a:t>
            </a:r>
            <a:r>
              <a:rPr lang="en-US" dirty="0" smtClean="0">
                <a:solidFill>
                  <a:schemeClr val="tx2"/>
                </a:solidFill>
              </a:rPr>
              <a:t>cipher text</a:t>
            </a:r>
            <a:endParaRPr lang="en-US" dirty="0">
              <a:solidFill>
                <a:schemeClr val="tx2"/>
              </a:solidFill>
            </a:endParaRP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951405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Architecture</a:t>
            </a:r>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58</a:t>
            </a:fld>
            <a:endParaRPr lang="en-US"/>
          </a:p>
        </p:txBody>
      </p:sp>
      <p:sp>
        <p:nvSpPr>
          <p:cNvPr id="5" name="Content Placeholder 1"/>
          <p:cNvSpPr txBox="1">
            <a:spLocks/>
          </p:cNvSpPr>
          <p:nvPr/>
        </p:nvSpPr>
        <p:spPr>
          <a:xfrm>
            <a:off x="457200" y="1600200"/>
            <a:ext cx="8229600" cy="26670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Uses out of band channel for key management</a:t>
            </a:r>
          </a:p>
          <a:p>
            <a:r>
              <a:rPr lang="en-US" dirty="0" smtClean="0"/>
              <a:t>User data is divided into atoms</a:t>
            </a:r>
          </a:p>
          <a:p>
            <a:r>
              <a:rPr lang="en-US" dirty="0" smtClean="0"/>
              <a:t>Atoms of similar type constitute a dictionary</a:t>
            </a:r>
          </a:p>
          <a:p>
            <a:r>
              <a:rPr lang="en-US" dirty="0" smtClean="0"/>
              <a:t>Atoms are replaced with other atoms from the dictionary</a:t>
            </a:r>
            <a:endParaRPr lang="en-US" dirty="0"/>
          </a:p>
        </p:txBody>
      </p:sp>
      <p:sp>
        <p:nvSpPr>
          <p:cNvPr id="6" name="Slide Number Placeholder 3"/>
          <p:cNvSpPr txBox="1">
            <a:spLocks/>
          </p:cNvSpPr>
          <p:nvPr/>
        </p:nvSpPr>
        <p:spPr>
          <a:xfrm>
            <a:off x="8686800" y="6553200"/>
            <a:ext cx="4572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76AEAA-24A9-43FA-B718-49A89DB90CFC}" type="slidenum">
              <a:rPr lang="en-US" smtClean="0"/>
              <a:pPr/>
              <a:t>58</a:t>
            </a:fld>
            <a:endParaRPr lang="en-US"/>
          </a:p>
        </p:txBody>
      </p:sp>
      <p:pic>
        <p:nvPicPr>
          <p:cNvPr id="8" name="Picture 3" descr="C:\Users\sjahid2\AppData\Local\Microsoft\Windows\Temporary Internet Files\Content.IE5\6OXYD4MU\MC900432624[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3741868"/>
            <a:ext cx="457200" cy="457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Arrow Connector 5"/>
          <p:cNvCxnSpPr>
            <a:stCxn id="8" idx="2"/>
          </p:cNvCxnSpPr>
          <p:nvPr/>
        </p:nvCxnSpPr>
        <p:spPr>
          <a:xfrm>
            <a:off x="6096000" y="4199068"/>
            <a:ext cx="0" cy="29673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5468575" y="4486835"/>
            <a:ext cx="1188530" cy="338554"/>
          </a:xfrm>
          <a:prstGeom prst="rect">
            <a:avLst/>
          </a:prstGeom>
          <a:noFill/>
        </p:spPr>
        <p:txBody>
          <a:bodyPr wrap="none" rtlCol="0">
            <a:spAutoFit/>
          </a:bodyPr>
          <a:lstStyle/>
          <a:p>
            <a:r>
              <a:rPr lang="en-US" sz="1600" dirty="0"/>
              <a:t>(Alice, F, 26)</a:t>
            </a:r>
          </a:p>
        </p:txBody>
      </p:sp>
      <p:pic>
        <p:nvPicPr>
          <p:cNvPr id="11" name="Picture 4" descr="C:\Users\sjahid2\AppData\Local\Microsoft\Windows\Temporary Internet Files\Content.IE5\3LWSD7PQ\MC90043262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3733800"/>
            <a:ext cx="457200" cy="457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0"/>
          <p:cNvCxnSpPr/>
          <p:nvPr/>
        </p:nvCxnSpPr>
        <p:spPr>
          <a:xfrm>
            <a:off x="7287495" y="4191000"/>
            <a:ext cx="0" cy="29673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660070" y="4478767"/>
            <a:ext cx="1217000" cy="338554"/>
          </a:xfrm>
          <a:prstGeom prst="rect">
            <a:avLst/>
          </a:prstGeom>
          <a:noFill/>
        </p:spPr>
        <p:txBody>
          <a:bodyPr wrap="none" rtlCol="0">
            <a:spAutoFit/>
          </a:bodyPr>
          <a:lstStyle/>
          <a:p>
            <a:r>
              <a:rPr lang="en-US" sz="1600" dirty="0" smtClean="0"/>
              <a:t>(Bob, M, 30)</a:t>
            </a:r>
            <a:endParaRPr lang="en-US" sz="1600" dirty="0"/>
          </a:p>
        </p:txBody>
      </p:sp>
      <p:cxnSp>
        <p:nvCxnSpPr>
          <p:cNvPr id="14" name="Straight Arrow Connector 12"/>
          <p:cNvCxnSpPr>
            <a:stCxn id="10" idx="2"/>
          </p:cNvCxnSpPr>
          <p:nvPr/>
        </p:nvCxnSpPr>
        <p:spPr>
          <a:xfrm flipH="1">
            <a:off x="5867400" y="4825389"/>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5"/>
          <p:cNvCxnSpPr>
            <a:stCxn id="10" idx="2"/>
          </p:cNvCxnSpPr>
          <p:nvPr/>
        </p:nvCxnSpPr>
        <p:spPr>
          <a:xfrm>
            <a:off x="6062840" y="4825389"/>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6" name="Rectangle 14"/>
          <p:cNvSpPr/>
          <p:nvPr/>
        </p:nvSpPr>
        <p:spPr>
          <a:xfrm>
            <a:off x="5109885" y="5029200"/>
            <a:ext cx="949299" cy="338554"/>
          </a:xfrm>
          <a:prstGeom prst="rect">
            <a:avLst/>
          </a:prstGeom>
        </p:spPr>
        <p:txBody>
          <a:bodyPr wrap="none">
            <a:spAutoFit/>
          </a:bodyPr>
          <a:lstStyle/>
          <a:p>
            <a:r>
              <a:rPr lang="en-US" sz="1600" dirty="0"/>
              <a:t>(Alice, F) </a:t>
            </a:r>
          </a:p>
        </p:txBody>
      </p:sp>
      <p:sp>
        <p:nvSpPr>
          <p:cNvPr id="17" name="Rectangle 20"/>
          <p:cNvSpPr/>
          <p:nvPr/>
        </p:nvSpPr>
        <p:spPr>
          <a:xfrm>
            <a:off x="5958909" y="5029200"/>
            <a:ext cx="518091" cy="338554"/>
          </a:xfrm>
          <a:prstGeom prst="rect">
            <a:avLst/>
          </a:prstGeom>
        </p:spPr>
        <p:txBody>
          <a:bodyPr wrap="none">
            <a:spAutoFit/>
          </a:bodyPr>
          <a:lstStyle/>
          <a:p>
            <a:r>
              <a:rPr lang="en-US" sz="1600" dirty="0" smtClean="0"/>
              <a:t>(26)</a:t>
            </a:r>
            <a:endParaRPr lang="en-US" sz="1600" dirty="0"/>
          </a:p>
        </p:txBody>
      </p:sp>
      <p:cxnSp>
        <p:nvCxnSpPr>
          <p:cNvPr id="18" name="Straight Arrow Connector 21"/>
          <p:cNvCxnSpPr/>
          <p:nvPr/>
        </p:nvCxnSpPr>
        <p:spPr>
          <a:xfrm flipH="1">
            <a:off x="7239000" y="4867835"/>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22"/>
          <p:cNvCxnSpPr/>
          <p:nvPr/>
        </p:nvCxnSpPr>
        <p:spPr>
          <a:xfrm>
            <a:off x="7434440" y="4867835"/>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0" name="Rectangle 23"/>
          <p:cNvSpPr/>
          <p:nvPr/>
        </p:nvSpPr>
        <p:spPr>
          <a:xfrm>
            <a:off x="6557685" y="5029200"/>
            <a:ext cx="957313" cy="338554"/>
          </a:xfrm>
          <a:prstGeom prst="rect">
            <a:avLst/>
          </a:prstGeom>
        </p:spPr>
        <p:txBody>
          <a:bodyPr wrap="none">
            <a:spAutoFit/>
          </a:bodyPr>
          <a:lstStyle/>
          <a:p>
            <a:r>
              <a:rPr lang="en-US" sz="1600" dirty="0" smtClean="0"/>
              <a:t>(Bob, M) </a:t>
            </a:r>
            <a:endParaRPr lang="en-US" sz="1600" dirty="0"/>
          </a:p>
        </p:txBody>
      </p:sp>
      <p:sp>
        <p:nvSpPr>
          <p:cNvPr id="21" name="Rectangle 24"/>
          <p:cNvSpPr/>
          <p:nvPr/>
        </p:nvSpPr>
        <p:spPr>
          <a:xfrm>
            <a:off x="7406709" y="5029200"/>
            <a:ext cx="518091" cy="338554"/>
          </a:xfrm>
          <a:prstGeom prst="rect">
            <a:avLst/>
          </a:prstGeom>
        </p:spPr>
        <p:txBody>
          <a:bodyPr wrap="none">
            <a:spAutoFit/>
          </a:bodyPr>
          <a:lstStyle/>
          <a:p>
            <a:r>
              <a:rPr lang="en-US" sz="1600" dirty="0" smtClean="0"/>
              <a:t>(30)</a:t>
            </a:r>
            <a:endParaRPr lang="en-US" sz="1600" dirty="0"/>
          </a:p>
        </p:txBody>
      </p:sp>
      <p:cxnSp>
        <p:nvCxnSpPr>
          <p:cNvPr id="22" name="Straight Arrow Connector 25"/>
          <p:cNvCxnSpPr>
            <a:endCxn id="24" idx="0"/>
          </p:cNvCxnSpPr>
          <p:nvPr/>
        </p:nvCxnSpPr>
        <p:spPr>
          <a:xfrm>
            <a:off x="5775960" y="5367754"/>
            <a:ext cx="457105" cy="31349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3" name="Straight Arrow Connector 27"/>
          <p:cNvCxnSpPr>
            <a:stCxn id="32" idx="2"/>
            <a:endCxn id="24" idx="0"/>
          </p:cNvCxnSpPr>
          <p:nvPr/>
        </p:nvCxnSpPr>
        <p:spPr>
          <a:xfrm flipH="1">
            <a:off x="6233065" y="5376719"/>
            <a:ext cx="2651890" cy="30452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5638800" y="5681246"/>
            <a:ext cx="1188530" cy="338554"/>
          </a:xfrm>
          <a:prstGeom prst="rect">
            <a:avLst/>
          </a:prstGeom>
          <a:noFill/>
        </p:spPr>
        <p:txBody>
          <a:bodyPr wrap="none" rtlCol="0">
            <a:spAutoFit/>
          </a:bodyPr>
          <a:lstStyle/>
          <a:p>
            <a:r>
              <a:rPr lang="en-US" sz="1600" dirty="0"/>
              <a:t>(Alice, F, </a:t>
            </a:r>
            <a:r>
              <a:rPr lang="en-US" sz="1600" dirty="0" smtClean="0"/>
              <a:t>27)</a:t>
            </a:r>
            <a:endParaRPr lang="en-US" sz="1600" dirty="0"/>
          </a:p>
        </p:txBody>
      </p:sp>
      <p:sp>
        <p:nvSpPr>
          <p:cNvPr id="25" name="TextBox 24"/>
          <p:cNvSpPr txBox="1"/>
          <p:nvPr/>
        </p:nvSpPr>
        <p:spPr>
          <a:xfrm>
            <a:off x="7041070" y="5681246"/>
            <a:ext cx="1217000" cy="338554"/>
          </a:xfrm>
          <a:prstGeom prst="rect">
            <a:avLst/>
          </a:prstGeom>
          <a:noFill/>
        </p:spPr>
        <p:txBody>
          <a:bodyPr wrap="none" rtlCol="0">
            <a:spAutoFit/>
          </a:bodyPr>
          <a:lstStyle/>
          <a:p>
            <a:r>
              <a:rPr lang="en-US" sz="1600" dirty="0" smtClean="0"/>
              <a:t>(Bob, M, 26)</a:t>
            </a:r>
            <a:endParaRPr lang="en-US" sz="1600" dirty="0"/>
          </a:p>
        </p:txBody>
      </p:sp>
      <p:cxnSp>
        <p:nvCxnSpPr>
          <p:cNvPr id="26" name="Straight Arrow Connector 35"/>
          <p:cNvCxnSpPr>
            <a:stCxn id="17" idx="2"/>
            <a:endCxn id="25" idx="0"/>
          </p:cNvCxnSpPr>
          <p:nvPr/>
        </p:nvCxnSpPr>
        <p:spPr>
          <a:xfrm>
            <a:off x="6217955" y="5367754"/>
            <a:ext cx="1431615" cy="31349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7" name="Straight Arrow Connector 38"/>
          <p:cNvCxnSpPr>
            <a:stCxn id="20" idx="2"/>
            <a:endCxn id="25" idx="0"/>
          </p:cNvCxnSpPr>
          <p:nvPr/>
        </p:nvCxnSpPr>
        <p:spPr>
          <a:xfrm>
            <a:off x="7036342" y="5367754"/>
            <a:ext cx="613228" cy="31349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7924800" y="4462046"/>
            <a:ext cx="1218860" cy="338554"/>
          </a:xfrm>
          <a:prstGeom prst="rect">
            <a:avLst/>
          </a:prstGeom>
          <a:noFill/>
        </p:spPr>
        <p:txBody>
          <a:bodyPr wrap="none" rtlCol="0">
            <a:spAutoFit/>
          </a:bodyPr>
          <a:lstStyle/>
          <a:p>
            <a:r>
              <a:rPr lang="en-US" sz="1600" dirty="0" smtClean="0"/>
              <a:t>(Carol, F, 27)</a:t>
            </a:r>
            <a:endParaRPr lang="en-US" sz="1600" dirty="0"/>
          </a:p>
        </p:txBody>
      </p:sp>
      <p:cxnSp>
        <p:nvCxnSpPr>
          <p:cNvPr id="29" name="Straight Arrow Connector 28"/>
          <p:cNvCxnSpPr/>
          <p:nvPr/>
        </p:nvCxnSpPr>
        <p:spPr>
          <a:xfrm flipH="1">
            <a:off x="8458200" y="4876800"/>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8653640" y="4876800"/>
            <a:ext cx="182880" cy="27432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1" name="Rectangle 32"/>
          <p:cNvSpPr/>
          <p:nvPr/>
        </p:nvSpPr>
        <p:spPr>
          <a:xfrm>
            <a:off x="7776885" y="5038165"/>
            <a:ext cx="979627" cy="338554"/>
          </a:xfrm>
          <a:prstGeom prst="rect">
            <a:avLst/>
          </a:prstGeom>
        </p:spPr>
        <p:txBody>
          <a:bodyPr wrap="none">
            <a:spAutoFit/>
          </a:bodyPr>
          <a:lstStyle/>
          <a:p>
            <a:r>
              <a:rPr lang="en-US" sz="1600" dirty="0" smtClean="0"/>
              <a:t>(Carol, F) </a:t>
            </a:r>
            <a:endParaRPr lang="en-US" sz="1600" dirty="0"/>
          </a:p>
        </p:txBody>
      </p:sp>
      <p:sp>
        <p:nvSpPr>
          <p:cNvPr id="32" name="Rectangle 33"/>
          <p:cNvSpPr/>
          <p:nvPr/>
        </p:nvSpPr>
        <p:spPr>
          <a:xfrm>
            <a:off x="8625909" y="5038165"/>
            <a:ext cx="518091" cy="338554"/>
          </a:xfrm>
          <a:prstGeom prst="rect">
            <a:avLst/>
          </a:prstGeom>
        </p:spPr>
        <p:txBody>
          <a:bodyPr wrap="none">
            <a:spAutoFit/>
          </a:bodyPr>
          <a:lstStyle/>
          <a:p>
            <a:r>
              <a:rPr lang="en-US" sz="1600" dirty="0" smtClean="0"/>
              <a:t>(27)</a:t>
            </a:r>
            <a:endParaRPr lang="en-US" sz="1600" dirty="0"/>
          </a:p>
        </p:txBody>
      </p:sp>
      <p:pic>
        <p:nvPicPr>
          <p:cNvPr id="33" name="Picture 3" descr="C:\Users\sjahid2\AppData\Local\Microsoft\Windows\Temporary Internet Files\Content.IE5\3LWSD7PQ\MC90043260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83880" y="3750523"/>
            <a:ext cx="457200" cy="457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Straight Arrow Connector 34"/>
          <p:cNvCxnSpPr/>
          <p:nvPr/>
        </p:nvCxnSpPr>
        <p:spPr>
          <a:xfrm>
            <a:off x="8458200" y="4191000"/>
            <a:ext cx="0" cy="296732"/>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19895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par>
                                <p:cTn id="91" presetID="10"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ntr" presetSubtype="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p:bldP spid="20" grpId="0"/>
      <p:bldP spid="21" grpId="0"/>
      <p:bldP spid="24" grpId="0"/>
      <p:bldP spid="25" grpId="0"/>
      <p:bldP spid="28" grpId="0"/>
      <p:bldP spid="31"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lstStyle/>
          <a:p>
            <a:r>
              <a:rPr lang="en-US" dirty="0" smtClean="0"/>
              <a:t>The emergence of OSNs pose severe privacy risks to users</a:t>
            </a:r>
          </a:p>
          <a:p>
            <a:r>
              <a:rPr lang="en-US" dirty="0" smtClean="0"/>
              <a:t>Lots of work have been done to protect privacy and security of user data</a:t>
            </a:r>
          </a:p>
          <a:p>
            <a:pPr lvl="1"/>
            <a:r>
              <a:rPr lang="en-US" dirty="0" smtClean="0"/>
              <a:t>Access control models</a:t>
            </a:r>
          </a:p>
          <a:p>
            <a:pPr lvl="1"/>
            <a:r>
              <a:rPr lang="en-US" dirty="0" smtClean="0"/>
              <a:t>Cryptographic solutions</a:t>
            </a:r>
          </a:p>
          <a:p>
            <a:pPr lvl="1"/>
            <a:r>
              <a:rPr lang="en-US" dirty="0" smtClean="0"/>
              <a:t>Social networking platforms for third party applications</a:t>
            </a:r>
          </a:p>
        </p:txBody>
      </p:sp>
      <p:sp>
        <p:nvSpPr>
          <p:cNvPr id="4" name="灯片编号占位符 3"/>
          <p:cNvSpPr>
            <a:spLocks noGrp="1"/>
          </p:cNvSpPr>
          <p:nvPr>
            <p:ph type="sldNum" sz="quarter" idx="12"/>
          </p:nvPr>
        </p:nvSpPr>
        <p:spPr/>
        <p:txBody>
          <a:bodyPr/>
          <a:lstStyle/>
          <a:p>
            <a:fld id="{E2565ACD-144F-334D-837A-2EC7981FDADF}" type="slidenum">
              <a:rPr lang="en-US" smtClean="0"/>
              <a:pPr/>
              <a:t>59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97736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an OSN</a:t>
            </a:r>
            <a:endParaRPr lang="en-US" dirty="0"/>
          </a:p>
        </p:txBody>
      </p:sp>
      <p:sp>
        <p:nvSpPr>
          <p:cNvPr id="3" name="Content Placeholder 2"/>
          <p:cNvSpPr>
            <a:spLocks noGrp="1"/>
          </p:cNvSpPr>
          <p:nvPr>
            <p:ph idx="1"/>
          </p:nvPr>
        </p:nvSpPr>
        <p:spPr/>
        <p:txBody>
          <a:bodyPr/>
          <a:lstStyle/>
          <a:p>
            <a:r>
              <a:rPr lang="en-US" dirty="0" smtClean="0"/>
              <a:t>An OSN is represented by means of a graph</a:t>
            </a:r>
          </a:p>
          <a:p>
            <a:pPr lvl="1"/>
            <a:r>
              <a:rPr lang="en-US" dirty="0" smtClean="0">
                <a:solidFill>
                  <a:schemeClr val="tx2"/>
                </a:solidFill>
              </a:rPr>
              <a:t>Users are denoted as nodes</a:t>
            </a:r>
          </a:p>
          <a:p>
            <a:pPr lvl="1"/>
            <a:r>
              <a:rPr lang="en-US" dirty="0" smtClean="0">
                <a:solidFill>
                  <a:schemeClr val="tx2"/>
                </a:solidFill>
              </a:rPr>
              <a:t>Relationships are represented as edges</a:t>
            </a:r>
          </a:p>
          <a:p>
            <a:pPr lvl="2"/>
            <a:r>
              <a:rPr lang="en-US" dirty="0">
                <a:solidFill>
                  <a:schemeClr val="tx2">
                    <a:lumMod val="60000"/>
                    <a:lumOff val="40000"/>
                  </a:schemeClr>
                </a:solidFill>
              </a:rPr>
              <a:t>Edges may be labeled to represent types</a:t>
            </a:r>
          </a:p>
          <a:p>
            <a:pPr lvl="2"/>
            <a:r>
              <a:rPr lang="en-US" dirty="0" smtClean="0">
                <a:solidFill>
                  <a:schemeClr val="tx2">
                    <a:lumMod val="60000"/>
                    <a:lumOff val="40000"/>
                  </a:schemeClr>
                </a:solidFill>
              </a:rPr>
              <a:t>Edges may be directed </a:t>
            </a:r>
          </a:p>
        </p:txBody>
      </p:sp>
      <p:sp>
        <p:nvSpPr>
          <p:cNvPr id="4" name="Slide Number Placeholder 3"/>
          <p:cNvSpPr>
            <a:spLocks noGrp="1"/>
          </p:cNvSpPr>
          <p:nvPr>
            <p:ph type="sldNum" sz="quarter" idx="12"/>
          </p:nvPr>
        </p:nvSpPr>
        <p:spPr/>
        <p:txBody>
          <a:bodyPr/>
          <a:lstStyle/>
          <a:p>
            <a:fld id="{E2565ACD-144F-334D-837A-2EC7981FDADF}" type="slidenum">
              <a:rPr lang="en-US" smtClean="0"/>
              <a:pPr/>
              <a:t>6</a:t>
            </a:fld>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85132" y="3681730"/>
            <a:ext cx="2857500" cy="28575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Questions?</a:t>
            </a:r>
            <a:endParaRPr lang="en-US"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E2565ACD-144F-334D-837A-2EC7981FDADF}" type="slidenum">
              <a:rPr lang="en-US" smtClean="0"/>
              <a:pPr/>
              <a:t>60</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3361000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Introduction</a:t>
            </a:r>
            <a:r>
              <a:rPr lang="en-US" dirty="0" smtClean="0"/>
              <a:t> </a:t>
            </a:r>
          </a:p>
          <a:p>
            <a:r>
              <a:rPr lang="en-US" dirty="0" smtClean="0"/>
              <a:t>Security &amp; Privacy Issues in OSNs</a:t>
            </a:r>
          </a:p>
          <a:p>
            <a:r>
              <a:rPr lang="en-US" dirty="0" smtClean="0">
                <a:solidFill>
                  <a:schemeClr val="bg1">
                    <a:lumMod val="50000"/>
                  </a:schemeClr>
                </a:solidFill>
              </a:rPr>
              <a:t>Access Control for OSNs</a:t>
            </a:r>
          </a:p>
          <a:p>
            <a:r>
              <a:rPr lang="en-US" dirty="0" smtClean="0">
                <a:solidFill>
                  <a:schemeClr val="bg1">
                    <a:lumMod val="50000"/>
                  </a:schemeClr>
                </a:solidFill>
              </a:rPr>
              <a:t>Other Privacy Preservation Solutions</a:t>
            </a:r>
          </a:p>
        </p:txBody>
      </p:sp>
      <p:sp>
        <p:nvSpPr>
          <p:cNvPr id="4" name="Slide Number Placeholder 3"/>
          <p:cNvSpPr>
            <a:spLocks noGrp="1"/>
          </p:cNvSpPr>
          <p:nvPr>
            <p:ph type="sldNum" sz="quarter" idx="12"/>
          </p:nvPr>
        </p:nvSpPr>
        <p:spPr/>
        <p:txBody>
          <a:bodyPr/>
          <a:lstStyle/>
          <a:p>
            <a:fld id="{E2565ACD-144F-334D-837A-2EC7981FDADF}" type="slidenum">
              <a:rPr lang="en-US" smtClean="0"/>
              <a:pPr/>
              <a:t>7</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90795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Security &amp; Privacy Issues</a:t>
            </a:r>
            <a:endParaRPr lang="en-US" dirty="0"/>
          </a:p>
        </p:txBody>
      </p:sp>
      <p:sp>
        <p:nvSpPr>
          <p:cNvPr id="3" name="内容占位符 2"/>
          <p:cNvSpPr>
            <a:spLocks noGrp="1"/>
          </p:cNvSpPr>
          <p:nvPr>
            <p:ph idx="1"/>
          </p:nvPr>
        </p:nvSpPr>
        <p:spPr/>
        <p:txBody>
          <a:bodyPr>
            <a:normAutofit fontScale="70000" lnSpcReduction="20000"/>
          </a:bodyPr>
          <a:lstStyle/>
          <a:p>
            <a:r>
              <a:rPr lang="en-US" sz="3400" dirty="0"/>
              <a:t>Security issues in OSNs can be organized into four categories</a:t>
            </a:r>
          </a:p>
          <a:p>
            <a:pPr lvl="1"/>
            <a:r>
              <a:rPr lang="en-US" sz="3100" dirty="0">
                <a:solidFill>
                  <a:srgbClr val="FF0000"/>
                </a:solidFill>
              </a:rPr>
              <a:t>Privacy breaches</a:t>
            </a:r>
            <a:r>
              <a:rPr lang="en-US" sz="3100" dirty="0"/>
              <a:t>  </a:t>
            </a:r>
            <a:endParaRPr lang="en-US" sz="3100" dirty="0" smtClean="0"/>
          </a:p>
          <a:p>
            <a:pPr lvl="1"/>
            <a:r>
              <a:rPr lang="en-US" sz="3100" dirty="0" smtClean="0">
                <a:solidFill>
                  <a:schemeClr val="tx2"/>
                </a:solidFill>
              </a:rPr>
              <a:t>Spam </a:t>
            </a:r>
            <a:r>
              <a:rPr lang="en-US" sz="3100" dirty="0">
                <a:solidFill>
                  <a:schemeClr val="tx2"/>
                </a:solidFill>
              </a:rPr>
              <a:t>and phishing attacks</a:t>
            </a:r>
          </a:p>
          <a:p>
            <a:pPr lvl="1"/>
            <a:r>
              <a:rPr lang="en-US" sz="3100" dirty="0">
                <a:solidFill>
                  <a:schemeClr val="tx2"/>
                </a:solidFill>
              </a:rPr>
              <a:t>Sybil attacks</a:t>
            </a:r>
          </a:p>
          <a:p>
            <a:pPr lvl="1"/>
            <a:r>
              <a:rPr lang="en-US" sz="3100" dirty="0">
                <a:solidFill>
                  <a:schemeClr val="tx2"/>
                </a:solidFill>
              </a:rPr>
              <a:t>Malware attacks </a:t>
            </a:r>
          </a:p>
          <a:p>
            <a:r>
              <a:rPr lang="en-US" sz="3400" dirty="0"/>
              <a:t>Privacy breaches</a:t>
            </a:r>
          </a:p>
          <a:p>
            <a:pPr lvl="1"/>
            <a:r>
              <a:rPr lang="en-US" sz="3100" dirty="0">
                <a:solidFill>
                  <a:schemeClr val="tx2"/>
                </a:solidFill>
              </a:rPr>
              <a:t>Easy to happen from OSN providers, other users, and 3</a:t>
            </a:r>
            <a:r>
              <a:rPr lang="en-US" sz="3100" baseline="30000" dirty="0">
                <a:solidFill>
                  <a:schemeClr val="tx2"/>
                </a:solidFill>
              </a:rPr>
              <a:t>rd</a:t>
            </a:r>
            <a:r>
              <a:rPr lang="en-US" sz="3100" dirty="0">
                <a:solidFill>
                  <a:schemeClr val="tx2"/>
                </a:solidFill>
              </a:rPr>
              <a:t> party applications</a:t>
            </a:r>
          </a:p>
          <a:p>
            <a:pPr lvl="1"/>
            <a:r>
              <a:rPr lang="en-US" sz="3100" dirty="0">
                <a:solidFill>
                  <a:schemeClr val="tx2"/>
                </a:solidFill>
              </a:rPr>
              <a:t>OSN providers store user data</a:t>
            </a:r>
          </a:p>
          <a:p>
            <a:pPr lvl="1"/>
            <a:r>
              <a:rPr lang="en-US" sz="3100" dirty="0">
                <a:solidFill>
                  <a:schemeClr val="tx2"/>
                </a:solidFill>
              </a:rPr>
              <a:t>3</a:t>
            </a:r>
            <a:r>
              <a:rPr lang="en-US" sz="3100" baseline="30000" dirty="0">
                <a:solidFill>
                  <a:schemeClr val="tx2"/>
                </a:solidFill>
              </a:rPr>
              <a:t>rd</a:t>
            </a:r>
            <a:r>
              <a:rPr lang="en-US" sz="3100" dirty="0">
                <a:solidFill>
                  <a:schemeClr val="tx2"/>
                </a:solidFill>
              </a:rPr>
              <a:t> party applications provide extra functionalities</a:t>
            </a:r>
          </a:p>
          <a:p>
            <a:pPr lvl="1"/>
            <a:r>
              <a:rPr lang="en-US" sz="3100" dirty="0">
                <a:solidFill>
                  <a:schemeClr val="tx2"/>
                </a:solidFill>
              </a:rPr>
              <a:t>Major threats are from</a:t>
            </a:r>
            <a:r>
              <a:rPr lang="en-US" sz="3100" dirty="0"/>
              <a:t> </a:t>
            </a:r>
            <a:r>
              <a:rPr lang="en-US" sz="3100" i="1" dirty="0">
                <a:solidFill>
                  <a:srgbClr val="FF0000"/>
                </a:solidFill>
              </a:rPr>
              <a:t>peer users</a:t>
            </a:r>
          </a:p>
          <a:p>
            <a:pPr lvl="2"/>
            <a:r>
              <a:rPr lang="en-US" dirty="0">
                <a:solidFill>
                  <a:schemeClr val="accent1"/>
                </a:solidFill>
              </a:rPr>
              <a:t>Not aware of who they share with and how much</a:t>
            </a:r>
          </a:p>
          <a:p>
            <a:pPr lvl="2"/>
            <a:r>
              <a:rPr lang="en-US" dirty="0">
                <a:solidFill>
                  <a:schemeClr val="accent1"/>
                </a:solidFill>
              </a:rPr>
              <a:t>Have difficulty in managing privacy controls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8</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412123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Why Privacy is Hard to Protect</a:t>
            </a:r>
            <a:endParaRPr lang="en-US" dirty="0"/>
          </a:p>
        </p:txBody>
      </p:sp>
      <p:sp>
        <p:nvSpPr>
          <p:cNvPr id="3" name="内容占位符 2"/>
          <p:cNvSpPr>
            <a:spLocks noGrp="1"/>
          </p:cNvSpPr>
          <p:nvPr>
            <p:ph idx="1"/>
          </p:nvPr>
        </p:nvSpPr>
        <p:spPr/>
        <p:txBody>
          <a:bodyPr>
            <a:normAutofit lnSpcReduction="10000"/>
          </a:bodyPr>
          <a:lstStyle/>
          <a:p>
            <a:r>
              <a:rPr lang="en-US" dirty="0"/>
              <a:t>Users tend to give out too much </a:t>
            </a:r>
            <a:r>
              <a:rPr lang="en-US" dirty="0" smtClean="0"/>
              <a:t>information</a:t>
            </a:r>
          </a:p>
          <a:p>
            <a:pPr lvl="1"/>
            <a:r>
              <a:rPr lang="en-US" dirty="0" smtClean="0">
                <a:solidFill>
                  <a:schemeClr val="tx2"/>
                </a:solidFill>
              </a:rPr>
              <a:t>Unaware of privacy issues</a:t>
            </a:r>
          </a:p>
          <a:p>
            <a:pPr lvl="1"/>
            <a:r>
              <a:rPr lang="en-US" dirty="0" smtClean="0">
                <a:solidFill>
                  <a:schemeClr val="tx2"/>
                </a:solidFill>
              </a:rPr>
              <a:t>Promote sharing vs. Protect privacy</a:t>
            </a:r>
          </a:p>
          <a:p>
            <a:r>
              <a:rPr lang="en-US" dirty="0" smtClean="0"/>
              <a:t>Users tend to be Reactive rather than Proactive</a:t>
            </a:r>
          </a:p>
          <a:p>
            <a:r>
              <a:rPr lang="en-US" dirty="0" smtClean="0"/>
              <a:t>Privacy policies </a:t>
            </a:r>
          </a:p>
          <a:p>
            <a:pPr lvl="1"/>
            <a:r>
              <a:rPr lang="en-US" dirty="0">
                <a:solidFill>
                  <a:schemeClr val="tx2"/>
                </a:solidFill>
              </a:rPr>
              <a:t>C</a:t>
            </a:r>
            <a:r>
              <a:rPr lang="en-US" dirty="0" smtClean="0">
                <a:solidFill>
                  <a:schemeClr val="tx2"/>
                </a:solidFill>
              </a:rPr>
              <a:t>hanging over time</a:t>
            </a:r>
          </a:p>
          <a:p>
            <a:pPr lvl="1"/>
            <a:r>
              <a:rPr lang="en-US" dirty="0" smtClean="0">
                <a:solidFill>
                  <a:schemeClr val="tx2"/>
                </a:solidFill>
              </a:rPr>
              <a:t>Confusing</a:t>
            </a:r>
            <a:endParaRPr lang="en-US" dirty="0">
              <a:solidFill>
                <a:schemeClr val="tx2"/>
              </a:solidFill>
            </a:endParaRPr>
          </a:p>
          <a:p>
            <a:pPr lvl="1"/>
            <a:r>
              <a:rPr lang="en-US" dirty="0">
                <a:solidFill>
                  <a:schemeClr val="tx2"/>
                </a:solidFill>
              </a:rPr>
              <a:t>Privacy thresholds vary by </a:t>
            </a:r>
            <a:r>
              <a:rPr lang="en-US" dirty="0" smtClean="0">
                <a:solidFill>
                  <a:schemeClr val="tx2"/>
                </a:solidFill>
              </a:rPr>
              <a:t>individuals</a:t>
            </a:r>
          </a:p>
          <a:p>
            <a:endParaRPr lang="en-US" dirty="0"/>
          </a:p>
        </p:txBody>
      </p:sp>
      <p:sp>
        <p:nvSpPr>
          <p:cNvPr id="4" name="灯片编号占位符 3"/>
          <p:cNvSpPr>
            <a:spLocks noGrp="1"/>
          </p:cNvSpPr>
          <p:nvPr>
            <p:ph type="sldNum" sz="quarter" idx="12"/>
          </p:nvPr>
        </p:nvSpPr>
        <p:spPr/>
        <p:txBody>
          <a:bodyPr/>
          <a:lstStyle/>
          <a:p>
            <a:fld id="{E2565ACD-144F-334D-837A-2EC7981FDADF}" type="slidenum">
              <a:rPr lang="en-US" smtClean="0"/>
              <a:pPr/>
              <a:t>9</a:t>
            </a:fld>
            <a:endParaRPr lang="en-US"/>
          </a:p>
        </p:txBody>
      </p:sp>
      <p:sp>
        <p:nvSpPr>
          <p:cNvPr id="5" name="TextBox 41"/>
          <p:cNvSpPr txBox="1">
            <a:spLocks noChangeArrowheads="1"/>
          </p:cNvSpPr>
          <p:nvPr/>
        </p:nvSpPr>
        <p:spPr bwMode="auto">
          <a:xfrm>
            <a:off x="2109166" y="6129681"/>
            <a:ext cx="4643437" cy="336550"/>
          </a:xfrm>
          <a:prstGeom prst="rect">
            <a:avLst/>
          </a:prstGeom>
          <a:noFill/>
          <a:ln w="38100">
            <a:noFill/>
            <a:miter lim="800000"/>
            <a:headEnd/>
            <a:tailEnd/>
          </a:ln>
        </p:spPr>
        <p:txBody>
          <a:bodyPr wrap="none">
            <a:spAutoFit/>
          </a:bodyPr>
          <a:lstStyle/>
          <a:p>
            <a:r>
              <a:rPr lang="en-US" sz="1600" i="1" dirty="0">
                <a:latin typeface="Arial" pitchFamily="34" charset="0"/>
                <a:cs typeface="Arial" pitchFamily="34" charset="0"/>
              </a:rPr>
              <a:t>World-Leading Research with Real-World Impact!</a:t>
            </a:r>
          </a:p>
        </p:txBody>
      </p:sp>
    </p:spTree>
    <p:extLst>
      <p:ext uri="{BB962C8B-B14F-4D97-AF65-F5344CB8AC3E}">
        <p14:creationId xmlns:p14="http://schemas.microsoft.com/office/powerpoint/2010/main" xmlns="" val="219343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CS_ppt_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79176</TotalTime>
  <Words>3938</Words>
  <Application>Microsoft Office PowerPoint</Application>
  <PresentationFormat>On-screen Show (4:3)</PresentationFormat>
  <Paragraphs>626</Paragraphs>
  <Slides>60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ICS_ppt_template3</vt:lpstr>
      <vt:lpstr>文档</vt:lpstr>
      <vt:lpstr>Access Control &amp; Privacy Preservation in Online Social Networks</vt:lpstr>
      <vt:lpstr>Outline</vt:lpstr>
      <vt:lpstr>Online Social Networks</vt:lpstr>
      <vt:lpstr>Statistics</vt:lpstr>
      <vt:lpstr>Slide 5</vt:lpstr>
      <vt:lpstr>Representation of an OSN</vt:lpstr>
      <vt:lpstr>Outline</vt:lpstr>
      <vt:lpstr>Security &amp; Privacy Issues</vt:lpstr>
      <vt:lpstr>Why Privacy is Hard to Protect</vt:lpstr>
      <vt:lpstr>Outline</vt:lpstr>
      <vt:lpstr>Control on Social Interactions</vt:lpstr>
      <vt:lpstr>What existing OSNs offer</vt:lpstr>
      <vt:lpstr>The Challenges of OSN Access Control</vt:lpstr>
      <vt:lpstr>Relationship-based Access Control</vt:lpstr>
      <vt:lpstr>Related Works</vt:lpstr>
      <vt:lpstr>Fong et al. 11</vt:lpstr>
      <vt:lpstr>Fong 11: Policy Examples</vt:lpstr>
      <vt:lpstr>Fong 11: Policy Examples (cont.)</vt:lpstr>
      <vt:lpstr>Carminati et al. 08</vt:lpstr>
      <vt:lpstr>C08: Approach</vt:lpstr>
      <vt:lpstr>C08: Trust Representation</vt:lpstr>
      <vt:lpstr>C08: Trust Computation</vt:lpstr>
      <vt:lpstr>C08: How Trust Works</vt:lpstr>
      <vt:lpstr>C08: Trust-based Access Control</vt:lpstr>
      <vt:lpstr>Carminati et al. 09</vt:lpstr>
      <vt:lpstr>C09: The Idea</vt:lpstr>
      <vt:lpstr>C09: Security Policies</vt:lpstr>
      <vt:lpstr>C09: The Values</vt:lpstr>
      <vt:lpstr>Our Own Work </vt:lpstr>
      <vt:lpstr>Motivating Examples</vt:lpstr>
      <vt:lpstr>Problems</vt:lpstr>
      <vt:lpstr>Scope and Assumptions</vt:lpstr>
      <vt:lpstr>Comparison</vt:lpstr>
      <vt:lpstr>Social Networks</vt:lpstr>
      <vt:lpstr>Characteristics of Access Control in OSNs</vt:lpstr>
      <vt:lpstr>U2U Relationship-based Access Control (UURAC) Model</vt:lpstr>
      <vt:lpstr>Access Request and Evaluation</vt:lpstr>
      <vt:lpstr>Policy Representations</vt:lpstr>
      <vt:lpstr>Graph Rule Grammar</vt:lpstr>
      <vt:lpstr>Example</vt:lpstr>
      <vt:lpstr>Policy Extraction</vt:lpstr>
      <vt:lpstr>Policy Evaluation</vt:lpstr>
      <vt:lpstr>Path Checking Algorithm</vt:lpstr>
      <vt:lpstr>Initiation</vt:lpstr>
      <vt:lpstr>Slide 45</vt:lpstr>
      <vt:lpstr>Beyond U2U Relationships</vt:lpstr>
      <vt:lpstr>URRAC Model Components</vt:lpstr>
      <vt:lpstr>Differences with UURAC</vt:lpstr>
      <vt:lpstr>Hopcount Skipping</vt:lpstr>
      <vt:lpstr>Policy Conflict Resolution</vt:lpstr>
      <vt:lpstr>Policy Conflict Resolution (cont.)</vt:lpstr>
      <vt:lpstr>Example</vt:lpstr>
      <vt:lpstr>Example (cont.)</vt:lpstr>
      <vt:lpstr>Outline</vt:lpstr>
      <vt:lpstr>flyByNight: Mitigating the Privacy Risks of Social Networking</vt:lpstr>
      <vt:lpstr>How It Works</vt:lpstr>
      <vt:lpstr>NOYB: Privacy in Online Social Networks</vt:lpstr>
      <vt:lpstr>Architecture</vt:lpstr>
      <vt:lpstr>Conclusion</vt:lpstr>
      <vt:lpstr>Questions?</vt:lpstr>
    </vt:vector>
  </TitlesOfParts>
  <Company>UTSA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User-to-User Relationship-based Access Control Framework for Online Social Networks</dc:title>
  <dc:creator>Yuan Cheng</dc:creator>
  <cp:lastModifiedBy>Yuan</cp:lastModifiedBy>
  <cp:revision>422</cp:revision>
  <cp:lastPrinted>2012-09-01T04:53:36Z</cp:lastPrinted>
  <dcterms:created xsi:type="dcterms:W3CDTF">2012-09-19T19:46:13Z</dcterms:created>
  <dcterms:modified xsi:type="dcterms:W3CDTF">2013-02-22T23:10:10Z</dcterms:modified>
</cp:coreProperties>
</file>