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391" r:id="rId1"/>
  </p:sldMasterIdLst>
  <p:notesMasterIdLst>
    <p:notesMasterId r:id="rId46"/>
  </p:notesMasterIdLst>
  <p:handoutMasterIdLst>
    <p:handoutMasterId r:id="rId47"/>
  </p:handoutMasterIdLst>
  <p:sldIdLst>
    <p:sldId id="382" r:id="rId2"/>
    <p:sldId id="532" r:id="rId3"/>
    <p:sldId id="397" r:id="rId4"/>
    <p:sldId id="530" r:id="rId5"/>
    <p:sldId id="538" r:id="rId6"/>
    <p:sldId id="496" r:id="rId7"/>
    <p:sldId id="503" r:id="rId8"/>
    <p:sldId id="504" r:id="rId9"/>
    <p:sldId id="505" r:id="rId10"/>
    <p:sldId id="539" r:id="rId11"/>
    <p:sldId id="491" r:id="rId12"/>
    <p:sldId id="502" r:id="rId13"/>
    <p:sldId id="506" r:id="rId14"/>
    <p:sldId id="511" r:id="rId15"/>
    <p:sldId id="507" r:id="rId16"/>
    <p:sldId id="508" r:id="rId17"/>
    <p:sldId id="513" r:id="rId18"/>
    <p:sldId id="537" r:id="rId19"/>
    <p:sldId id="526" r:id="rId20"/>
    <p:sldId id="388" r:id="rId21"/>
    <p:sldId id="514" r:id="rId22"/>
    <p:sldId id="440" r:id="rId23"/>
    <p:sldId id="455" r:id="rId24"/>
    <p:sldId id="518" r:id="rId25"/>
    <p:sldId id="517" r:id="rId26"/>
    <p:sldId id="527" r:id="rId27"/>
    <p:sldId id="451" r:id="rId28"/>
    <p:sldId id="520" r:id="rId29"/>
    <p:sldId id="534" r:id="rId30"/>
    <p:sldId id="416" r:id="rId31"/>
    <p:sldId id="456" r:id="rId32"/>
    <p:sldId id="457" r:id="rId33"/>
    <p:sldId id="458" r:id="rId34"/>
    <p:sldId id="489" r:id="rId35"/>
    <p:sldId id="528" r:id="rId36"/>
    <p:sldId id="461" r:id="rId37"/>
    <p:sldId id="524" r:id="rId38"/>
    <p:sldId id="522" r:id="rId39"/>
    <p:sldId id="525" r:id="rId40"/>
    <p:sldId id="529" r:id="rId41"/>
    <p:sldId id="540" r:id="rId42"/>
    <p:sldId id="471" r:id="rId43"/>
    <p:sldId id="417" r:id="rId44"/>
    <p:sldId id="442" r:id="rId45"/>
  </p:sldIdLst>
  <p:sldSz cx="10080625" cy="7559675"/>
  <p:notesSz cx="9601200" cy="7315200"/>
  <p:custDataLst>
    <p:tags r:id="rId48"/>
  </p:custDataLst>
  <p:defaultTextStyle>
    <a:defPPr>
      <a:defRPr lang="en-GB"/>
    </a:defPPr>
    <a:lvl1pPr algn="l" defTabSz="4571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755" indent="-215878" algn="l" defTabSz="4571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633" indent="-215878" algn="l" defTabSz="4571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511" indent="-215878" algn="l" defTabSz="4571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388" indent="-215878" algn="l" defTabSz="4571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2916" algn="l" defTabSz="914305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221" algn="l" defTabSz="914305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094">
          <p15:clr>
            <a:srgbClr val="A4A3A4"/>
          </p15:clr>
        </p15:guide>
        <p15:guide id="2" pos="26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F49"/>
    <a:srgbClr val="BFBFBF"/>
    <a:srgbClr val="A50021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9" autoAdjust="0"/>
    <p:restoredTop sz="99563" autoAdjust="0"/>
  </p:normalViewPr>
  <p:slideViewPr>
    <p:cSldViewPr snapToGrid="0" snapToObjects="1">
      <p:cViewPr varScale="1">
        <p:scale>
          <a:sx n="70" d="100"/>
          <a:sy n="70" d="100"/>
        </p:scale>
        <p:origin x="796" y="56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094"/>
        <p:guide pos="26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4160937" cy="36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86" tIns="43343" rIns="86686" bIns="43343" numCol="1" anchor="t" anchorCtr="0" compatLnSpc="1">
            <a:prstTxWarp prst="textNoShape">
              <a:avLst/>
            </a:prstTxWarp>
          </a:bodyPr>
          <a:lstStyle>
            <a:lvl1pPr defTabSz="45771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5438180" y="0"/>
            <a:ext cx="4160937" cy="36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86" tIns="43343" rIns="86686" bIns="43343" numCol="1" anchor="t" anchorCtr="0" compatLnSpc="1">
            <a:prstTxWarp prst="textNoShape">
              <a:avLst/>
            </a:prstTxWarp>
          </a:bodyPr>
          <a:lstStyle>
            <a:lvl1pPr algn="r" defTabSz="45771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2" y="6947505"/>
            <a:ext cx="4160937" cy="36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86" tIns="43343" rIns="86686" bIns="43343" numCol="1" anchor="b" anchorCtr="0" compatLnSpc="1">
            <a:prstTxWarp prst="textNoShape">
              <a:avLst/>
            </a:prstTxWarp>
          </a:bodyPr>
          <a:lstStyle>
            <a:lvl1pPr defTabSz="45771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5438180" y="6947505"/>
            <a:ext cx="4160937" cy="36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86" tIns="43343" rIns="86686" bIns="43343" numCol="1" anchor="b" anchorCtr="0" compatLnSpc="1">
            <a:prstTxWarp prst="textNoShape">
              <a:avLst/>
            </a:prstTxWarp>
          </a:bodyPr>
          <a:lstStyle>
            <a:lvl1pPr algn="r" defTabSz="45771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1800" y="555625"/>
            <a:ext cx="3656013" cy="2741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60539" y="3473752"/>
            <a:ext cx="7680127" cy="3291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1"/>
            <a:ext cx="4165106" cy="365276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5771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921" algn="l"/>
                <a:tab pos="1373134" algn="l"/>
                <a:tab pos="2058055" algn="l"/>
                <a:tab pos="274627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434012" y="1"/>
            <a:ext cx="4165106" cy="365276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71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921" algn="l"/>
                <a:tab pos="1373134" algn="l"/>
                <a:tab pos="2058055" algn="l"/>
                <a:tab pos="274627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6948716"/>
            <a:ext cx="4165106" cy="365276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5771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921" algn="l"/>
                <a:tab pos="1373134" algn="l"/>
                <a:tab pos="2058055" algn="l"/>
                <a:tab pos="274627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5434012" y="6948716"/>
            <a:ext cx="4165106" cy="365276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5771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921" algn="l"/>
                <a:tab pos="1373134" algn="l"/>
                <a:tab pos="2058055" algn="l"/>
                <a:tab pos="274627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873" indent="-285721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2881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034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187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kind of</a:t>
            </a:r>
            <a:r>
              <a:rPr lang="en-US" dirty="0" smtClean="0"/>
              <a:t> collaboration is</a:t>
            </a:r>
            <a:r>
              <a:rPr lang="en-US" baseline="0" dirty="0" smtClean="0"/>
              <a:t> not necessarily among parties. It could be among applications.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Subleasing an apartment for 2 rooms. A living room and a bedroom. Direct access in between.</a:t>
            </a:r>
          </a:p>
          <a:p>
            <a:endParaRPr lang="en-US" baseline="0" dirty="0" smtClean="0"/>
          </a:p>
          <a:p>
            <a:pPr lvl="2"/>
            <a:r>
              <a:rPr lang="en-US" dirty="0" smtClean="0"/>
              <a:t>E.g.: subleasing two rooms in an apartment. </a:t>
            </a:r>
          </a:p>
          <a:p>
            <a:pPr lvl="3"/>
            <a:r>
              <a:rPr lang="en-US" dirty="0" smtClean="0"/>
              <a:t>One for storage, the other for living.</a:t>
            </a:r>
          </a:p>
          <a:p>
            <a:pPr lvl="3"/>
            <a:r>
              <a:rPr lang="en-US" dirty="0" smtClean="0"/>
              <a:t>Direct accessible in between.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011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kind of</a:t>
            </a:r>
            <a:r>
              <a:rPr lang="en-US" dirty="0" smtClean="0"/>
              <a:t> collaboration is</a:t>
            </a:r>
            <a:r>
              <a:rPr lang="en-US" baseline="0" dirty="0" smtClean="0"/>
              <a:t> not necessarily among parties. It could be among applications.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Subleasing an apartment for 2 rooms. A living room and a bedroom. Direct access in between.</a:t>
            </a:r>
          </a:p>
          <a:p>
            <a:endParaRPr lang="en-US" baseline="0" dirty="0" smtClean="0"/>
          </a:p>
          <a:p>
            <a:pPr lvl="2"/>
            <a:r>
              <a:rPr lang="en-US" dirty="0" smtClean="0"/>
              <a:t>E.g.: subleasing two rooms in an apartment. </a:t>
            </a:r>
          </a:p>
          <a:p>
            <a:pPr lvl="3"/>
            <a:r>
              <a:rPr lang="en-US" dirty="0" smtClean="0"/>
              <a:t>One for storage, the other for living.</a:t>
            </a:r>
          </a:p>
          <a:p>
            <a:pPr lvl="3"/>
            <a:r>
              <a:rPr lang="en-US" dirty="0" smtClean="0"/>
              <a:t>Direct accessible in between.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011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15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dirty="0" smtClean="0"/>
              <a:t>Security Assertion Markup Language (SAML) provides a secure, XML-based solution for exchanging user security information between an identity provider (your company) and a service provider (</a:t>
            </a:r>
            <a:r>
              <a:rPr lang="en-US" dirty="0" err="1" smtClean="0"/>
              <a:t>Force.com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366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2690814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31F4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dirty="0" smtClean="0"/>
              <a:t>Institute</a:t>
            </a:r>
            <a:r>
              <a:rPr lang="en-US" altLang="zh-CN" baseline="0" dirty="0" smtClean="0"/>
              <a:t> for Cyber Security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2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7" indent="0">
              <a:buNone/>
              <a:defRPr sz="1700" b="1"/>
            </a:lvl4pPr>
            <a:lvl5pPr marL="1828610" indent="0">
              <a:buNone/>
              <a:defRPr sz="1700" b="1"/>
            </a:lvl5pPr>
            <a:lvl6pPr marL="2285763" indent="0">
              <a:buNone/>
              <a:defRPr sz="1700" b="1"/>
            </a:lvl6pPr>
            <a:lvl7pPr marL="2742916" indent="0">
              <a:buNone/>
              <a:defRPr sz="1700" b="1"/>
            </a:lvl7pPr>
            <a:lvl8pPr marL="3200068" indent="0">
              <a:buNone/>
              <a:defRPr sz="1700" b="1"/>
            </a:lvl8pPr>
            <a:lvl9pPr marL="3657221" indent="0">
              <a:buNone/>
              <a:defRPr sz="17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7" indent="0">
              <a:buNone/>
              <a:defRPr sz="1700" b="1"/>
            </a:lvl4pPr>
            <a:lvl5pPr marL="1828610" indent="0">
              <a:buNone/>
              <a:defRPr sz="1700" b="1"/>
            </a:lvl5pPr>
            <a:lvl6pPr marL="2285763" indent="0">
              <a:buNone/>
              <a:defRPr sz="1700" b="1"/>
            </a:lvl6pPr>
            <a:lvl7pPr marL="2742916" indent="0">
              <a:buNone/>
              <a:defRPr sz="1700" b="1"/>
            </a:lvl7pPr>
            <a:lvl8pPr marL="3200068" indent="0">
              <a:buNone/>
              <a:defRPr sz="1700" b="1"/>
            </a:lvl8pPr>
            <a:lvl9pPr marL="3657221" indent="0">
              <a:buNone/>
              <a:defRPr sz="17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2549" y="57151"/>
            <a:ext cx="5707527" cy="80821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775" y="111659"/>
            <a:ext cx="5861031" cy="73974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949104"/>
            <a:ext cx="5635625" cy="57762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949106"/>
            <a:ext cx="3316288" cy="5804121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5" indent="0">
              <a:buNone/>
              <a:defRPr sz="1000"/>
            </a:lvl3pPr>
            <a:lvl4pPr marL="1371457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6" indent="0">
              <a:buNone/>
              <a:defRPr sz="900"/>
            </a:lvl7pPr>
            <a:lvl8pPr marL="3200068" indent="0">
              <a:buNone/>
              <a:defRPr sz="900"/>
            </a:lvl8pPr>
            <a:lvl9pPr marL="3657221" indent="0">
              <a:buNone/>
              <a:defRPr sz="9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39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5" indent="0">
              <a:buNone/>
              <a:defRPr sz="2400"/>
            </a:lvl3pPr>
            <a:lvl4pPr marL="1371457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6" indent="0">
              <a:buNone/>
              <a:defRPr sz="2000"/>
            </a:lvl7pPr>
            <a:lvl8pPr marL="3200068" indent="0">
              <a:buNone/>
              <a:defRPr sz="2000"/>
            </a:lvl8pPr>
            <a:lvl9pPr marL="3657221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5" indent="0">
              <a:buNone/>
              <a:defRPr sz="1000"/>
            </a:lvl3pPr>
            <a:lvl4pPr marL="1371457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6" indent="0">
              <a:buNone/>
              <a:defRPr sz="900"/>
            </a:lvl7pPr>
            <a:lvl8pPr marL="3200068" indent="0">
              <a:buNone/>
              <a:defRPr sz="900"/>
            </a:lvl8pPr>
            <a:lvl9pPr marL="3657221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302549" y="57150"/>
            <a:ext cx="5707527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title style</a:t>
            </a:r>
            <a:endParaRPr lang="en-US" dirty="0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94195"/>
            <a:ext cx="2351088" cy="401637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6109" y="6993269"/>
            <a:ext cx="4168603" cy="40163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 dirty="0"/>
          </a:p>
        </p:txBody>
      </p:sp>
      <p:pic>
        <p:nvPicPr>
          <p:cNvPr id="4102" name="Picture 9" descr="UTSAGifBlue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9" y="304802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56590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30" tIns="45716" rIns="91430" bIns="45716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98475" y="6811964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30" tIns="45716" rIns="91430" bIns="45716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2038" y="6993269"/>
            <a:ext cx="2165350" cy="40163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1" name="Picture 13" descr="ICS_Medium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5483" y="107973"/>
            <a:ext cx="1305750" cy="81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9"/>
          <p:cNvSpPr>
            <a:spLocks noChangeShapeType="1"/>
          </p:cNvSpPr>
          <p:nvPr userDrawn="1"/>
        </p:nvSpPr>
        <p:spPr bwMode="auto">
          <a:xfrm>
            <a:off x="498475" y="6811964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30" tIns="45716" rIns="91430" bIns="45716" anchor="ctr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15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9" y="304802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131F4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5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0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5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1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65" indent="-34286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73" indent="-285721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1142881" indent="-228576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accent1"/>
          </a:solidFill>
          <a:latin typeface="+mn-lt"/>
          <a:ea typeface="ＭＳ Ｐゴシック" charset="-128"/>
          <a:cs typeface="+mn-cs"/>
        </a:defRPr>
      </a:lvl3pPr>
      <a:lvl4pPr marL="1600034" indent="-228576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accent4"/>
          </a:solidFill>
          <a:latin typeface="+mn-lt"/>
          <a:ea typeface="ＭＳ Ｐゴシック" charset="-128"/>
          <a:cs typeface="+mn-cs"/>
        </a:defRPr>
      </a:lvl4pPr>
      <a:lvl5pPr marL="2057187" indent="-22857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accent6">
              <a:lumMod val="75000"/>
            </a:schemeClr>
          </a:solidFill>
          <a:latin typeface="+mn-lt"/>
          <a:ea typeface="ＭＳ Ｐゴシック" charset="-128"/>
          <a:cs typeface="+mn-cs"/>
        </a:defRPr>
      </a:lvl5pPr>
      <a:lvl6pPr marL="2514340" indent="-228576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6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6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6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7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6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1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1010499"/>
            <a:ext cx="8569325" cy="1620837"/>
          </a:xfrm>
        </p:spPr>
        <p:txBody>
          <a:bodyPr/>
          <a:lstStyle/>
          <a:p>
            <a:r>
              <a:rPr lang="en-US" sz="3200" dirty="0"/>
              <a:t>Multi-</a:t>
            </a:r>
            <a:r>
              <a:rPr lang="en-US" sz="3200" dirty="0" smtClean="0"/>
              <a:t>Tenan</a:t>
            </a:r>
            <a:r>
              <a:rPr lang="en-US" altLang="zh-CN" sz="3200" dirty="0" smtClean="0"/>
              <a:t>t</a:t>
            </a:r>
            <a:r>
              <a:rPr lang="en-US" sz="3200" dirty="0" smtClean="0"/>
              <a:t> Access Control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for Collaborative </a:t>
            </a:r>
            <a:r>
              <a:rPr lang="en-US" sz="3200" dirty="0"/>
              <a:t>Cloud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2651772"/>
            <a:ext cx="7056438" cy="3900878"/>
          </a:xfrm>
        </p:spPr>
        <p:txBody>
          <a:bodyPr/>
          <a:lstStyle/>
          <a:p>
            <a: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/>
              <a:t>CS6393 Spring 2014</a:t>
            </a:r>
          </a:p>
          <a:p>
            <a: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/>
              <a:t>PhD Seminar </a:t>
            </a:r>
          </a:p>
          <a:p>
            <a: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/>
          </a:p>
          <a:p>
            <a: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b="1" dirty="0" smtClean="0"/>
              <a:t>Bo Tang</a:t>
            </a:r>
          </a:p>
          <a:p>
            <a: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b="1" dirty="0"/>
          </a:p>
          <a:p>
            <a: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dirty="0" smtClean="0"/>
              <a:t>April 11, 2014</a:t>
            </a:r>
          </a:p>
          <a:p>
            <a: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ICS at UTSA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A2E2-4245-4880-AA04-A3886BD21EE2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30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Standardized APIs</a:t>
            </a:r>
          </a:p>
          <a:p>
            <a:pPr lvl="1"/>
            <a:r>
              <a:rPr lang="en-US" dirty="0" smtClean="0"/>
              <a:t>Cross-tenant accesses are functionally available</a:t>
            </a:r>
          </a:p>
          <a:p>
            <a:r>
              <a:rPr lang="en-US" dirty="0" smtClean="0"/>
              <a:t>Proper authentication of users</a:t>
            </a:r>
          </a:p>
          <a:p>
            <a:r>
              <a:rPr lang="en-US" dirty="0" smtClean="0"/>
              <a:t>Removable assumptions:</a:t>
            </a:r>
          </a:p>
          <a:p>
            <a:pPr lvl="1"/>
            <a:r>
              <a:rPr lang="en-US" dirty="0" smtClean="0"/>
              <a:t>One Cloud Service</a:t>
            </a:r>
          </a:p>
          <a:p>
            <a:pPr lvl="2"/>
            <a:r>
              <a:rPr lang="en-US" dirty="0" smtClean="0"/>
              <a:t>Of a kind: </a:t>
            </a:r>
            <a:r>
              <a:rPr lang="en-US" dirty="0" err="1" smtClean="0"/>
              <a:t>IaaS</a:t>
            </a:r>
            <a:r>
              <a:rPr lang="en-US" dirty="0" smtClean="0"/>
              <a:t>, </a:t>
            </a:r>
            <a:r>
              <a:rPr lang="en-US" dirty="0" err="1" smtClean="0"/>
              <a:t>PaaS</a:t>
            </a:r>
            <a:r>
              <a:rPr lang="en-US" dirty="0" smtClean="0"/>
              <a:t> or </a:t>
            </a:r>
            <a:r>
              <a:rPr lang="en-US" dirty="0" err="1" smtClean="0"/>
              <a:t>SaaS</a:t>
            </a:r>
            <a:r>
              <a:rPr lang="en-US" dirty="0" smtClean="0"/>
              <a:t> etc.</a:t>
            </a:r>
          </a:p>
          <a:p>
            <a:pPr lvl="1"/>
            <a:r>
              <a:rPr lang="en-US" dirty="0" smtClean="0"/>
              <a:t>Two-Tenant Trust (rather than community trust)</a:t>
            </a:r>
          </a:p>
          <a:p>
            <a:pPr lvl="1"/>
            <a:r>
              <a:rPr lang="en-US" dirty="0" smtClean="0"/>
              <a:t>Unidirectional Trust Relations (</a:t>
            </a:r>
            <a:r>
              <a:rPr lang="en-US" dirty="0"/>
              <a:t>like follow in </a:t>
            </a:r>
            <a:r>
              <a:rPr lang="en-US" dirty="0" smtClean="0"/>
              <a:t>Twitter)</a:t>
            </a:r>
          </a:p>
          <a:p>
            <a:pPr lvl="1"/>
            <a:r>
              <a:rPr lang="en-US" dirty="0" smtClean="0"/>
              <a:t>Unilateral Trust Relations (</a:t>
            </a:r>
            <a:r>
              <a:rPr lang="en-US" dirty="0" err="1" smtClean="0"/>
              <a:t>trustor</a:t>
            </a:r>
            <a:r>
              <a:rPr lang="en-US" dirty="0" smtClean="0"/>
              <a:t> or trustee)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63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Multi-Tenant Access Control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72" y="1350718"/>
            <a:ext cx="8214736" cy="480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Tenant 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Tenant Trust (</a:t>
            </a:r>
            <a:r>
              <a:rPr lang="en-US" i="1" dirty="0"/>
              <a:t>TT</a:t>
            </a:r>
            <a:r>
              <a:rPr lang="en-US" dirty="0"/>
              <a:t>) relation is not partial </a:t>
            </a:r>
            <a:r>
              <a:rPr lang="en-US" dirty="0" smtClean="0"/>
              <a:t>order</a:t>
            </a:r>
          </a:p>
          <a:p>
            <a:r>
              <a:rPr lang="en-US" dirty="0" smtClean="0"/>
              <a:t>It is</a:t>
            </a:r>
            <a:endParaRPr lang="en-US" dirty="0"/>
          </a:p>
          <a:p>
            <a:pPr lvl="1"/>
            <a:r>
              <a:rPr lang="en-US" dirty="0"/>
              <a:t>Reflexive: </a:t>
            </a:r>
            <a:r>
              <a:rPr lang="en-US" altLang="zh-CN" i="1" dirty="0"/>
              <a:t>A</a:t>
            </a:r>
            <a:r>
              <a:rPr lang="en-US" altLang="zh-CN" dirty="0"/>
              <a:t> ⊴ </a:t>
            </a:r>
            <a:r>
              <a:rPr lang="en-US" altLang="zh-CN" i="1" dirty="0"/>
              <a:t>A</a:t>
            </a:r>
            <a:endParaRPr lang="en-US" i="1" dirty="0"/>
          </a:p>
          <a:p>
            <a:pPr lvl="1"/>
            <a:r>
              <a:rPr lang="en-US" dirty="0" smtClean="0"/>
              <a:t>But not transitive: </a:t>
            </a:r>
            <a:r>
              <a:rPr lang="en-US" i="1" dirty="0" smtClean="0"/>
              <a:t>A</a:t>
            </a:r>
            <a:r>
              <a:rPr lang="en-US" dirty="0" smtClean="0"/>
              <a:t> ⊴ </a:t>
            </a:r>
            <a:r>
              <a:rPr lang="en-US" i="1" dirty="0" smtClean="0"/>
              <a:t>B</a:t>
            </a:r>
            <a:r>
              <a:rPr lang="en-US" dirty="0" smtClean="0"/>
              <a:t> ∧ </a:t>
            </a:r>
            <a:r>
              <a:rPr lang="en-US" i="1" dirty="0" smtClean="0"/>
              <a:t>B</a:t>
            </a:r>
            <a:r>
              <a:rPr lang="en-US" dirty="0" smtClean="0"/>
              <a:t> ⊴ </a:t>
            </a:r>
            <a:r>
              <a:rPr lang="en-US" i="1" dirty="0" smtClean="0"/>
              <a:t>C</a:t>
            </a:r>
            <a:r>
              <a:rPr lang="en-US" dirty="0" smtClean="0"/>
              <a:t> ⇏ </a:t>
            </a:r>
            <a:r>
              <a:rPr lang="en-US" i="1" dirty="0" smtClean="0"/>
              <a:t>A</a:t>
            </a:r>
            <a:r>
              <a:rPr lang="en-US" dirty="0" smtClean="0"/>
              <a:t> ⊴ </a:t>
            </a:r>
            <a:r>
              <a:rPr lang="en-US" i="1" dirty="0" smtClean="0"/>
              <a:t>C</a:t>
            </a:r>
          </a:p>
          <a:p>
            <a:pPr lvl="1"/>
            <a:r>
              <a:rPr lang="en-US" dirty="0" smtClean="0"/>
              <a:t>Neither symmetric: </a:t>
            </a:r>
            <a:r>
              <a:rPr lang="en-US" altLang="zh-CN" i="1" dirty="0"/>
              <a:t>A</a:t>
            </a:r>
            <a:r>
              <a:rPr lang="en-US" altLang="zh-CN" dirty="0"/>
              <a:t> ⊴ </a:t>
            </a:r>
            <a:r>
              <a:rPr lang="en-US" altLang="zh-CN" i="1" dirty="0"/>
              <a:t>B</a:t>
            </a:r>
            <a:r>
              <a:rPr lang="en-US" altLang="zh-CN" dirty="0"/>
              <a:t> </a:t>
            </a:r>
            <a:r>
              <a:rPr lang="en-US" dirty="0" smtClean="0"/>
              <a:t>⇏</a:t>
            </a:r>
            <a:r>
              <a:rPr lang="zh-CN" altLang="en-US" dirty="0" smtClean="0"/>
              <a:t> </a:t>
            </a:r>
            <a:r>
              <a:rPr lang="en-US" altLang="zh-CN" i="1" dirty="0" smtClean="0"/>
              <a:t>B</a:t>
            </a:r>
            <a:r>
              <a:rPr lang="en-US" altLang="zh-CN" dirty="0" smtClean="0"/>
              <a:t> </a:t>
            </a:r>
            <a:r>
              <a:rPr lang="en-US" altLang="zh-CN" dirty="0"/>
              <a:t>⊴ </a:t>
            </a:r>
            <a:r>
              <a:rPr lang="en-US" altLang="zh-CN" i="1" dirty="0"/>
              <a:t>A</a:t>
            </a:r>
            <a:r>
              <a:rPr lang="en-US" altLang="zh-CN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Nor anti-symmetric: </a:t>
            </a:r>
            <a:r>
              <a:rPr lang="en-US" altLang="zh-CN" i="1" dirty="0" smtClean="0"/>
              <a:t>A</a:t>
            </a:r>
            <a:r>
              <a:rPr lang="en-US" altLang="zh-CN" dirty="0" smtClean="0"/>
              <a:t> ⊴ </a:t>
            </a:r>
            <a:r>
              <a:rPr lang="en-US" altLang="zh-CN" i="1" dirty="0" smtClean="0"/>
              <a:t>B</a:t>
            </a:r>
            <a:r>
              <a:rPr lang="en-US" altLang="zh-CN" dirty="0" smtClean="0"/>
              <a:t> ∧ </a:t>
            </a:r>
            <a:r>
              <a:rPr lang="en-US" altLang="zh-CN" i="1" dirty="0" smtClean="0"/>
              <a:t>B</a:t>
            </a:r>
            <a:r>
              <a:rPr lang="en-US" altLang="zh-CN" dirty="0" smtClean="0"/>
              <a:t> ⊴ </a:t>
            </a:r>
            <a:r>
              <a:rPr lang="en-US" altLang="zh-CN" i="1" dirty="0" smtClean="0"/>
              <a:t>A</a:t>
            </a:r>
            <a:r>
              <a:rPr lang="en-US" altLang="zh-CN" dirty="0" smtClean="0"/>
              <a:t> </a:t>
            </a:r>
            <a:r>
              <a:rPr lang="en-US" dirty="0"/>
              <a:t>⇏ </a:t>
            </a:r>
            <a:r>
              <a:rPr lang="en-US" i="1" dirty="0" smtClean="0"/>
              <a:t>A</a:t>
            </a:r>
            <a:r>
              <a:rPr lang="zh-CN" altLang="en-US" i="1" dirty="0" smtClean="0"/>
              <a:t> </a:t>
            </a:r>
            <a:r>
              <a:rPr lang="en-US" altLang="zh-CN" dirty="0" smtClean="0"/>
              <a:t>≡</a:t>
            </a:r>
            <a:r>
              <a:rPr lang="en-US" altLang="zh-CN" i="1" dirty="0" smtClean="0"/>
              <a:t> </a:t>
            </a:r>
            <a:r>
              <a:rPr lang="en-US" i="1" dirty="0" smtClean="0"/>
              <a:t>B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930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CTTM Trust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potential trust types:</a:t>
            </a:r>
          </a:p>
          <a:p>
            <a:pPr lvl="1"/>
            <a:r>
              <a:rPr lang="en-US" dirty="0" smtClean="0"/>
              <a:t>Type</a:t>
            </a:r>
            <a:r>
              <a:rPr lang="en-US" dirty="0"/>
              <a:t>-α: </a:t>
            </a:r>
            <a:r>
              <a:rPr lang="en-US" dirty="0" err="1"/>
              <a:t>trustor</a:t>
            </a:r>
            <a:r>
              <a:rPr lang="en-US" dirty="0"/>
              <a:t> can </a:t>
            </a:r>
            <a:r>
              <a:rPr lang="en-US" u="sng" dirty="0"/>
              <a:t>give</a:t>
            </a:r>
            <a:r>
              <a:rPr lang="en-US" dirty="0"/>
              <a:t> access to trustee. </a:t>
            </a:r>
          </a:p>
          <a:p>
            <a:pPr lvl="1"/>
            <a:r>
              <a:rPr lang="en-US" dirty="0"/>
              <a:t>Type-β: trustee can </a:t>
            </a:r>
            <a:r>
              <a:rPr lang="en-US" u="sng" dirty="0"/>
              <a:t>give</a:t>
            </a:r>
            <a:r>
              <a:rPr lang="en-US" dirty="0"/>
              <a:t> access to </a:t>
            </a:r>
            <a:r>
              <a:rPr lang="en-US" dirty="0" err="1"/>
              <a:t>trustor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Type-</a:t>
            </a:r>
            <a:r>
              <a:rPr lang="en-US" dirty="0" err="1"/>
              <a:t>γ</a:t>
            </a:r>
            <a:r>
              <a:rPr lang="en-US" dirty="0"/>
              <a:t>: trustee can </a:t>
            </a:r>
            <a:r>
              <a:rPr lang="en-US" u="sng" dirty="0"/>
              <a:t>take</a:t>
            </a:r>
            <a:r>
              <a:rPr lang="en-US" dirty="0"/>
              <a:t> access from </a:t>
            </a:r>
            <a:r>
              <a:rPr lang="en-US" dirty="0" err="1"/>
              <a:t>trustor</a:t>
            </a:r>
            <a:r>
              <a:rPr lang="en-US" dirty="0"/>
              <a:t>. </a:t>
            </a:r>
          </a:p>
          <a:p>
            <a:pPr lvl="1"/>
            <a:r>
              <a:rPr lang="en-US" strike="sngStrike" dirty="0"/>
              <a:t>Type-</a:t>
            </a:r>
            <a:r>
              <a:rPr lang="en-US" strike="sngStrike" dirty="0" err="1"/>
              <a:t>δ</a:t>
            </a:r>
            <a:r>
              <a:rPr lang="en-US" strike="sngStrike" dirty="0"/>
              <a:t>: </a:t>
            </a:r>
            <a:r>
              <a:rPr lang="en-US" strike="sngStrike" dirty="0" err="1"/>
              <a:t>trustor</a:t>
            </a:r>
            <a:r>
              <a:rPr lang="en-US" strike="sngStrike" dirty="0"/>
              <a:t> can </a:t>
            </a:r>
            <a:r>
              <a:rPr lang="en-US" u="sng" strike="sngStrike" dirty="0"/>
              <a:t>take</a:t>
            </a:r>
            <a:r>
              <a:rPr lang="en-US" strike="sngStrike" dirty="0"/>
              <a:t> access from trustee. </a:t>
            </a:r>
            <a:endParaRPr lang="en-US" strike="sngStrike" dirty="0" smtClean="0"/>
          </a:p>
          <a:p>
            <a:pPr lvl="2"/>
            <a:r>
              <a:rPr lang="en-US" dirty="0" smtClean="0"/>
              <a:t>No meaningful use case, since </a:t>
            </a:r>
            <a:r>
              <a:rPr lang="en-US" dirty="0"/>
              <a:t>the </a:t>
            </a:r>
            <a:r>
              <a:rPr lang="en-US" dirty="0" err="1"/>
              <a:t>trustor</a:t>
            </a:r>
            <a:r>
              <a:rPr lang="en-US" dirty="0"/>
              <a:t> holds all the control of the cross</a:t>
            </a:r>
            <a:r>
              <a:rPr lang="en-US" dirty="0" smtClean="0"/>
              <a:t>-tenant </a:t>
            </a:r>
            <a:r>
              <a:rPr lang="en-US" dirty="0"/>
              <a:t>assignments of the trustee’s permissions. 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908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Cross-Tenant Trust in </a:t>
            </a:r>
            <a:r>
              <a:rPr lang="en-US" dirty="0" err="1" smtClean="0"/>
              <a:t>DevOps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Temporary </a:t>
            </a:r>
            <a:r>
              <a:rPr lang="en-US" dirty="0" err="1" smtClean="0"/>
              <a:t>DevOps</a:t>
            </a:r>
            <a:r>
              <a:rPr lang="en-US" dirty="0" smtClean="0"/>
              <a:t> access</a:t>
            </a:r>
          </a:p>
          <a:p>
            <a:pPr lvl="1"/>
            <a:r>
              <a:rPr lang="en-US" dirty="0" smtClean="0"/>
              <a:t>[$]: grant </a:t>
            </a:r>
            <a:r>
              <a:rPr lang="en-US" dirty="0" err="1" smtClean="0"/>
              <a:t>Dennis@DEV</a:t>
            </a:r>
            <a:r>
              <a:rPr lang="en-US" dirty="0" smtClean="0"/>
              <a:t> access to HR.PRD</a:t>
            </a:r>
          </a:p>
          <a:p>
            <a:pPr lvl="1"/>
            <a:r>
              <a:rPr lang="en-US" dirty="0"/>
              <a:t>Trust</a:t>
            </a:r>
            <a:r>
              <a:rPr lang="en-US" dirty="0" smtClean="0"/>
              <a:t>-</a:t>
            </a:r>
            <a:r>
              <a:rPr lang="el-GR" dirty="0" smtClean="0"/>
              <a:t>α</a:t>
            </a:r>
            <a:r>
              <a:rPr lang="en-US" dirty="0" smtClean="0"/>
              <a:t>:</a:t>
            </a:r>
            <a:endParaRPr lang="en-US" dirty="0"/>
          </a:p>
          <a:p>
            <a:pPr lvl="2"/>
            <a:r>
              <a:rPr lang="en-US" dirty="0" smtClean="0"/>
              <a:t>PRD trusts DEV so </a:t>
            </a:r>
            <a:r>
              <a:rPr lang="en-US" dirty="0"/>
              <a:t>that </a:t>
            </a:r>
            <a:r>
              <a:rPr lang="en-US" dirty="0" smtClean="0"/>
              <a:t>PRD can </a:t>
            </a:r>
            <a:r>
              <a:rPr lang="en-US" dirty="0"/>
              <a:t>say [$].</a:t>
            </a:r>
          </a:p>
          <a:p>
            <a:pPr lvl="1"/>
            <a:r>
              <a:rPr lang="en-US" dirty="0"/>
              <a:t>Trust</a:t>
            </a:r>
            <a:r>
              <a:rPr lang="el-GR" dirty="0"/>
              <a:t>-β</a:t>
            </a:r>
            <a:r>
              <a:rPr lang="en-US" dirty="0"/>
              <a:t>: </a:t>
            </a:r>
          </a:p>
          <a:p>
            <a:pPr lvl="2"/>
            <a:r>
              <a:rPr lang="en-US" dirty="0" smtClean="0"/>
              <a:t>DEV trusts PRD so that PRD can say [$].</a:t>
            </a:r>
          </a:p>
          <a:p>
            <a:pPr lvl="1"/>
            <a:r>
              <a:rPr lang="en-US" dirty="0" smtClean="0"/>
              <a:t>Trust-</a:t>
            </a:r>
            <a:r>
              <a:rPr lang="en-US" dirty="0" err="1" smtClean="0"/>
              <a:t>γ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PRD trusts DEV so that DEV can say [$].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7197502" y="2462637"/>
            <a:ext cx="1357740" cy="1422281"/>
          </a:xfrm>
          <a:prstGeom prst="round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596191" y="2462637"/>
            <a:ext cx="65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8808587" y="2462637"/>
            <a:ext cx="930714" cy="1422281"/>
          </a:xfrm>
          <a:prstGeom prst="round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928437" y="2452478"/>
            <a:ext cx="67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44176" y="3015812"/>
            <a:ext cx="461671" cy="4616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HR</a:t>
            </a:r>
            <a:endParaRPr lang="en-US" dirty="0"/>
          </a:p>
        </p:txBody>
      </p:sp>
      <p:cxnSp>
        <p:nvCxnSpPr>
          <p:cNvPr id="10" name="Straight Arrow Connector 9"/>
          <p:cNvCxnSpPr>
            <a:stCxn id="11" idx="0"/>
            <a:endCxn id="7" idx="1"/>
          </p:cNvCxnSpPr>
          <p:nvPr/>
        </p:nvCxnSpPr>
        <p:spPr>
          <a:xfrm>
            <a:off x="8424286" y="3242591"/>
            <a:ext cx="619890" cy="4057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Hexagon 10"/>
          <p:cNvSpPr/>
          <p:nvPr/>
        </p:nvSpPr>
        <p:spPr>
          <a:xfrm>
            <a:off x="7329713" y="3015812"/>
            <a:ext cx="1094573" cy="453558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21109" y="3057925"/>
            <a:ext cx="90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072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Formalized </a:t>
            </a:r>
            <a:r>
              <a:rPr lang="en-US" dirty="0"/>
              <a:t>CTTM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7" name="Picture 6" descr="CTTM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22" y="1304347"/>
            <a:ext cx="4208390" cy="393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6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Role-Based CTTM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3" name="Picture 2" descr="RBCTTM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445" y="1380327"/>
            <a:ext cx="6075024" cy="408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0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Role-Based CTTM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pic>
        <p:nvPicPr>
          <p:cNvPr id="3" name="Picture 2" descr="RBCTTM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445" y="1380327"/>
            <a:ext cx="6075024" cy="4082416"/>
          </a:xfrm>
          <a:prstGeom prst="rect">
            <a:avLst/>
          </a:prstGeom>
        </p:spPr>
      </p:pic>
      <p:sp>
        <p:nvSpPr>
          <p:cNvPr id="7" name="Snip Diagonal Corner Rectangle 6"/>
          <p:cNvSpPr/>
          <p:nvPr/>
        </p:nvSpPr>
        <p:spPr>
          <a:xfrm>
            <a:off x="1298465" y="1227628"/>
            <a:ext cx="2720178" cy="1239727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accent1"/>
                </a:solidFill>
              </a:rPr>
              <a:t>OpenStack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chemeClr val="accent1"/>
                </a:solidFill>
              </a:rPr>
              <a:t>  Identity     +   RH</a:t>
            </a:r>
          </a:p>
          <a:p>
            <a:r>
              <a:rPr lang="en-US" sz="2400" b="1" dirty="0" smtClean="0">
                <a:solidFill>
                  <a:schemeClr val="accent1"/>
                </a:solidFill>
              </a:rPr>
              <a:t>     v2.0</a:t>
            </a:r>
          </a:p>
        </p:txBody>
      </p:sp>
    </p:spTree>
    <p:extLst>
      <p:ext uri="{BB962C8B-B14F-4D97-AF65-F5344CB8AC3E}">
        <p14:creationId xmlns:p14="http://schemas.microsoft.com/office/powerpoint/2010/main" val="401433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D:\Dropbox\Research\2012f\PhD Seminar Presentation\clou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46" y="1601668"/>
            <a:ext cx="7279859" cy="4507145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Multi-Tenant </a:t>
            </a:r>
            <a:r>
              <a:rPr lang="en-US" dirty="0" err="1" smtClean="0"/>
              <a:t>Authz</a:t>
            </a:r>
            <a:r>
              <a:rPr lang="en-US" dirty="0" smtClean="0"/>
              <a:t>. </a:t>
            </a:r>
            <a:r>
              <a:rPr lang="en-US" dirty="0"/>
              <a:t>as a </a:t>
            </a:r>
            <a:r>
              <a:rPr lang="en-US" dirty="0" smtClean="0"/>
              <a:t>Service (</a:t>
            </a:r>
            <a:r>
              <a:rPr lang="en-US" dirty="0" err="1" smtClean="0"/>
              <a:t>MTAaaS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2667000" y="5068347"/>
            <a:ext cx="5343075" cy="84974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MTAaaS</a:t>
            </a:r>
            <a:endParaRPr lang="en-US" sz="36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2855913" y="3383542"/>
            <a:ext cx="1079500" cy="1034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350884" y="3383542"/>
            <a:ext cx="1079500" cy="1034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473599" y="3383542"/>
            <a:ext cx="1079500" cy="1034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 rot="5400000">
            <a:off x="3066438" y="4550829"/>
            <a:ext cx="650692" cy="384346"/>
          </a:xfrm>
          <a:prstGeom prst="left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 rot="5400000">
            <a:off x="4561410" y="4550827"/>
            <a:ext cx="650692" cy="384346"/>
          </a:xfrm>
          <a:prstGeom prst="left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 rot="5400000">
            <a:off x="6707193" y="4550827"/>
            <a:ext cx="650692" cy="384346"/>
          </a:xfrm>
          <a:prstGeom prst="left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76140" y="3855241"/>
            <a:ext cx="54429" cy="54429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935798" y="3855241"/>
            <a:ext cx="54429" cy="54429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99071" y="3855241"/>
            <a:ext cx="54429" cy="54429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55913" y="3698045"/>
            <a:ext cx="1070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Tenant 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350884" y="3725004"/>
            <a:ext cx="1070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Tenant 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73599" y="3725004"/>
            <a:ext cx="1070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Tenant 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8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Cross-Tenant Trust in </a:t>
            </a:r>
            <a:r>
              <a:rPr lang="en-US" dirty="0" err="1" smtClean="0"/>
              <a:t>DevOps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Temporary </a:t>
            </a:r>
            <a:r>
              <a:rPr lang="en-US" dirty="0" err="1" smtClean="0"/>
              <a:t>DevOps</a:t>
            </a:r>
            <a:r>
              <a:rPr lang="en-US" dirty="0" smtClean="0"/>
              <a:t> access</a:t>
            </a:r>
          </a:p>
          <a:p>
            <a:pPr lvl="1"/>
            <a:r>
              <a:rPr lang="en-US" dirty="0" smtClean="0"/>
              <a:t>[$]: grant </a:t>
            </a:r>
            <a:r>
              <a:rPr lang="en-US" dirty="0" err="1" smtClean="0"/>
              <a:t>Dennis@DEV</a:t>
            </a:r>
            <a:r>
              <a:rPr lang="en-US" dirty="0" smtClean="0"/>
              <a:t> access to HR.PRD</a:t>
            </a:r>
          </a:p>
          <a:p>
            <a:pPr lvl="1"/>
            <a:r>
              <a:rPr lang="en-US" dirty="0"/>
              <a:t>Trust</a:t>
            </a:r>
            <a:r>
              <a:rPr lang="en-US" dirty="0" smtClean="0"/>
              <a:t>-</a:t>
            </a:r>
            <a:r>
              <a:rPr lang="el-GR" dirty="0" smtClean="0"/>
              <a:t>α</a:t>
            </a:r>
            <a:r>
              <a:rPr lang="en-US" dirty="0" smtClean="0"/>
              <a:t> (RT):</a:t>
            </a:r>
            <a:endParaRPr lang="en-US" dirty="0"/>
          </a:p>
          <a:p>
            <a:pPr lvl="2"/>
            <a:r>
              <a:rPr lang="en-US" dirty="0" smtClean="0"/>
              <a:t>PRD trusts DEV so </a:t>
            </a:r>
            <a:r>
              <a:rPr lang="en-US" dirty="0"/>
              <a:t>that </a:t>
            </a:r>
            <a:r>
              <a:rPr lang="en-US" dirty="0" smtClean="0"/>
              <a:t>PRD can </a:t>
            </a:r>
            <a:r>
              <a:rPr lang="en-US" dirty="0"/>
              <a:t>say [$].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Trust</a:t>
            </a:r>
            <a:r>
              <a:rPr lang="el-GR" dirty="0">
                <a:solidFill>
                  <a:srgbClr val="FF0000"/>
                </a:solidFill>
              </a:rPr>
              <a:t>-</a:t>
            </a:r>
            <a:r>
              <a:rPr lang="el-GR" dirty="0" smtClean="0">
                <a:solidFill>
                  <a:srgbClr val="FF0000"/>
                </a:solidFill>
              </a:rPr>
              <a:t>β</a:t>
            </a:r>
            <a:r>
              <a:rPr lang="en-US" dirty="0" smtClean="0">
                <a:solidFill>
                  <a:srgbClr val="FF0000"/>
                </a:solidFill>
              </a:rPr>
              <a:t> (MTAS): 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DEV trusts PRD so that PRD can say [$].</a:t>
            </a:r>
          </a:p>
          <a:p>
            <a:pPr lvl="1"/>
            <a:r>
              <a:rPr lang="en-US" dirty="0" smtClean="0"/>
              <a:t>Trust-</a:t>
            </a:r>
            <a:r>
              <a:rPr lang="en-US" dirty="0" err="1" smtClean="0"/>
              <a:t>γ</a:t>
            </a:r>
            <a:r>
              <a:rPr lang="en-US" dirty="0" smtClean="0"/>
              <a:t> (MT-RBAC):</a:t>
            </a:r>
          </a:p>
          <a:p>
            <a:pPr lvl="2"/>
            <a:r>
              <a:rPr lang="en-US" dirty="0" smtClean="0"/>
              <a:t>PRD trusts DEV so that DEV can say [$].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7197502" y="2462637"/>
            <a:ext cx="1357740" cy="1422281"/>
          </a:xfrm>
          <a:prstGeom prst="round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596191" y="2462637"/>
            <a:ext cx="65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8808587" y="2462637"/>
            <a:ext cx="930714" cy="1422281"/>
          </a:xfrm>
          <a:prstGeom prst="round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928437" y="2452478"/>
            <a:ext cx="67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PRD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044176" y="3015812"/>
            <a:ext cx="461671" cy="4616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HR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2" idx="0"/>
            <a:endCxn id="20" idx="1"/>
          </p:cNvCxnSpPr>
          <p:nvPr/>
        </p:nvCxnSpPr>
        <p:spPr>
          <a:xfrm>
            <a:off x="8424286" y="3242591"/>
            <a:ext cx="619890" cy="4057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Hexagon 21"/>
          <p:cNvSpPr/>
          <p:nvPr/>
        </p:nvSpPr>
        <p:spPr>
          <a:xfrm>
            <a:off x="7329713" y="3015812"/>
            <a:ext cx="1094573" cy="453558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21109" y="3057925"/>
            <a:ext cx="90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045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ropbox\Research\2012f\PhD Seminar Presentation\clou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93" y="1400013"/>
            <a:ext cx="6808043" cy="4215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632064" y="3123828"/>
            <a:ext cx="6954460" cy="1620837"/>
          </a:xfrm>
          <a:ln>
            <a:noFill/>
          </a:ln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r>
              <a:rPr lang="en-US" sz="4800" spc="150" dirty="0" smtClean="0">
                <a:ln w="11430"/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What is </a:t>
            </a:r>
            <a:br>
              <a:rPr lang="en-US" sz="4800" spc="150" dirty="0" smtClean="0">
                <a:ln w="11430"/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sz="4800" spc="150" dirty="0" smtClean="0">
                <a:ln w="11430"/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Multi-Tenancy?</a:t>
            </a:r>
            <a:endParaRPr lang="en-US" sz="4800" spc="150" dirty="0">
              <a:ln w="11430"/>
              <a:solidFill>
                <a:srgbClr val="00B0F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04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MTAS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pic>
        <p:nvPicPr>
          <p:cNvPr id="10" name="Picture 9" descr="HPMODEL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342" y="1191516"/>
            <a:ext cx="6271720" cy="5105400"/>
          </a:xfrm>
          <a:prstGeom prst="rect">
            <a:avLst/>
          </a:prstGeom>
        </p:spPr>
      </p:pic>
      <p:sp>
        <p:nvSpPr>
          <p:cNvPr id="8" name="Snip Diagonal Corner Rectangle 7"/>
          <p:cNvSpPr/>
          <p:nvPr/>
        </p:nvSpPr>
        <p:spPr>
          <a:xfrm>
            <a:off x="985179" y="1324390"/>
            <a:ext cx="2634739" cy="807332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Tenants: issuers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2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Issuers are administered by the CSP</a:t>
            </a:r>
          </a:p>
          <a:p>
            <a:r>
              <a:rPr lang="en-US" dirty="0" smtClean="0"/>
              <a:t>Each issuer administer: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trust relations with other issuers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entity components: users, roles and permissions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UA, PA and </a:t>
            </a:r>
            <a:r>
              <a:rPr lang="en-US" smtClean="0"/>
              <a:t>RH assignments</a:t>
            </a:r>
            <a:endParaRPr lang="en-US" dirty="0" smtClean="0"/>
          </a:p>
          <a:p>
            <a:pPr lvl="2"/>
            <a:r>
              <a:rPr lang="en-US" dirty="0" smtClean="0"/>
              <a:t> Cross-tenant assignments are issued by the trustee</a:t>
            </a:r>
          </a:p>
          <a:p>
            <a:pPr lvl="3"/>
            <a:r>
              <a:rPr lang="en-US" dirty="0" smtClean="0"/>
              <a:t>UA: </a:t>
            </a:r>
            <a:r>
              <a:rPr lang="en-US" dirty="0" err="1" smtClean="0"/>
              <a:t>trustor</a:t>
            </a:r>
            <a:r>
              <a:rPr lang="en-US" dirty="0" smtClean="0"/>
              <a:t> users to trustee roles</a:t>
            </a:r>
          </a:p>
          <a:p>
            <a:pPr lvl="3"/>
            <a:r>
              <a:rPr lang="en-US" dirty="0" smtClean="0"/>
              <a:t>PA: trustee permissions to </a:t>
            </a:r>
            <a:r>
              <a:rPr lang="en-US" dirty="0" err="1" smtClean="0"/>
              <a:t>trustor</a:t>
            </a:r>
            <a:r>
              <a:rPr lang="en-US" dirty="0" smtClean="0"/>
              <a:t> roles</a:t>
            </a:r>
          </a:p>
          <a:p>
            <a:pPr lvl="3"/>
            <a:r>
              <a:rPr lang="en-US" dirty="0" smtClean="0"/>
              <a:t>RH: trustee roles junior to </a:t>
            </a:r>
            <a:r>
              <a:rPr lang="en-US" dirty="0" err="1" smtClean="0"/>
              <a:t>trustor</a:t>
            </a:r>
            <a:r>
              <a:rPr lang="en-US" dirty="0" smtClean="0"/>
              <a:t> roles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359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Finer-grained Trust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of MTAS trust model</a:t>
            </a:r>
          </a:p>
          <a:p>
            <a:pPr lvl="1"/>
            <a:r>
              <a:rPr lang="en-US" dirty="0" smtClean="0"/>
              <a:t> Over exposure of </a:t>
            </a:r>
            <a:r>
              <a:rPr lang="en-US" dirty="0" err="1" smtClean="0"/>
              <a:t>trustor’s</a:t>
            </a:r>
            <a:r>
              <a:rPr lang="en-US" dirty="0" smtClean="0"/>
              <a:t> authorization information</a:t>
            </a:r>
          </a:p>
          <a:p>
            <a:r>
              <a:rPr lang="en-US" dirty="0" err="1" smtClean="0"/>
              <a:t>Trustor</a:t>
            </a:r>
            <a:r>
              <a:rPr lang="en-US" dirty="0" smtClean="0"/>
              <a:t>-Centric Public Role (TCPR)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Expose only the </a:t>
            </a:r>
            <a:r>
              <a:rPr lang="en-US" dirty="0" err="1" smtClean="0"/>
              <a:t>trustor’s</a:t>
            </a:r>
            <a:r>
              <a:rPr lang="en-US" dirty="0" smtClean="0"/>
              <a:t> public roles</a:t>
            </a:r>
          </a:p>
          <a:p>
            <a:r>
              <a:rPr lang="en-US" dirty="0" smtClean="0"/>
              <a:t>Relation-</a:t>
            </a:r>
            <a:r>
              <a:rPr lang="en-US" dirty="0"/>
              <a:t>Centric Public Role </a:t>
            </a:r>
            <a:r>
              <a:rPr lang="en-US" dirty="0" smtClean="0"/>
              <a:t>(RCPR)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Expose public roles specific for each trust relation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86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MTAS policy </a:t>
            </a:r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92" y="1396958"/>
            <a:ext cx="6648559" cy="4998208"/>
          </a:xfrm>
          <a:prstGeom prst="rect">
            <a:avLst/>
          </a:prstGeom>
        </p:spPr>
      </p:pic>
      <p:sp>
        <p:nvSpPr>
          <p:cNvPr id="7" name="Snip Diagonal Corner Rectangle 6"/>
          <p:cNvSpPr/>
          <p:nvPr/>
        </p:nvSpPr>
        <p:spPr>
          <a:xfrm>
            <a:off x="504825" y="1199248"/>
            <a:ext cx="1723571" cy="732908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i1 </a:t>
            </a:r>
            <a:r>
              <a:rPr lang="en-US" sz="2000" b="1" dirty="0">
                <a:solidFill>
                  <a:schemeClr val="accent1"/>
                </a:solidFill>
              </a:rPr>
              <a:t>trust</a:t>
            </a:r>
            <a:r>
              <a:rPr lang="el-GR" sz="2000" b="1" dirty="0">
                <a:solidFill>
                  <a:schemeClr val="accent1"/>
                </a:solidFill>
              </a:rPr>
              <a:t>-β</a:t>
            </a:r>
            <a:r>
              <a:rPr lang="en-US" sz="2000" b="1" dirty="0">
                <a:solidFill>
                  <a:schemeClr val="accent1"/>
                </a:solidFill>
              </a:rPr>
              <a:t>  i2</a:t>
            </a:r>
          </a:p>
        </p:txBody>
      </p:sp>
    </p:spTree>
    <p:extLst>
      <p:ext uri="{BB962C8B-B14F-4D97-AF65-F5344CB8AC3E}">
        <p14:creationId xmlns:p14="http://schemas.microsoft.com/office/powerpoint/2010/main" val="420490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MTAaaS</a:t>
            </a:r>
            <a:r>
              <a:rPr lang="en-US" dirty="0" smtClean="0"/>
              <a:t> Platform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 Settings</a:t>
            </a:r>
            <a:endParaRPr lang="en-US" dirty="0"/>
          </a:p>
          <a:p>
            <a:pPr lvl="1"/>
            <a:r>
              <a:rPr lang="en-US" dirty="0" err="1"/>
              <a:t>CloudStorage</a:t>
            </a:r>
            <a:r>
              <a:rPr lang="en-US" dirty="0"/>
              <a:t>: an open source web based cloud storage and sharing system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Joyent</a:t>
            </a:r>
            <a:r>
              <a:rPr lang="en-US" dirty="0" smtClean="0"/>
              <a:t>, </a:t>
            </a:r>
            <a:r>
              <a:rPr lang="en-US" dirty="0" err="1" smtClean="0"/>
              <a:t>FlexCloud</a:t>
            </a:r>
            <a:endParaRPr lang="en-US" dirty="0"/>
          </a:p>
          <a:p>
            <a:r>
              <a:rPr lang="en-US" dirty="0"/>
              <a:t>Authorization Service</a:t>
            </a:r>
          </a:p>
          <a:p>
            <a:pPr lvl="1"/>
            <a:r>
              <a:rPr lang="en-US" dirty="0"/>
              <a:t>Centralized PDP</a:t>
            </a:r>
          </a:p>
          <a:p>
            <a:pPr lvl="1"/>
            <a:r>
              <a:rPr lang="en-US" dirty="0"/>
              <a:t>Distributed PEP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pic>
        <p:nvPicPr>
          <p:cNvPr id="7" name="Picture 6" descr="prototype_ar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316" y="2775234"/>
            <a:ext cx="4797842" cy="276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98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04825" y="1106488"/>
            <a:ext cx="9072563" cy="1665287"/>
          </a:xfrm>
        </p:spPr>
        <p:txBody>
          <a:bodyPr/>
          <a:lstStyle/>
          <a:p>
            <a:r>
              <a:rPr lang="en-US" altLang="zh-CN" dirty="0" smtClean="0"/>
              <a:t> MTAS</a:t>
            </a:r>
            <a:r>
              <a:rPr lang="en-US" altLang="zh-CN" i="1" baseline="-25000" dirty="0" smtClean="0"/>
              <a:t> </a:t>
            </a:r>
            <a:r>
              <a:rPr lang="en-US" dirty="0" smtClean="0"/>
              <a:t>introduces </a:t>
            </a:r>
            <a:r>
              <a:rPr lang="en-US" dirty="0" smtClean="0">
                <a:solidFill>
                  <a:srgbClr val="4F81BD"/>
                </a:solidFill>
              </a:rPr>
              <a:t>≈</a:t>
            </a:r>
            <a:r>
              <a:rPr lang="en-US" dirty="0" smtClean="0">
                <a:solidFill>
                  <a:schemeClr val="accent1"/>
                </a:solidFill>
              </a:rPr>
              <a:t>12 </a:t>
            </a:r>
            <a:r>
              <a:rPr lang="en-US" dirty="0" err="1" smtClean="0">
                <a:solidFill>
                  <a:schemeClr val="accent1"/>
                </a:solidFill>
              </a:rPr>
              <a:t>ms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overhead in average.</a:t>
            </a:r>
          </a:p>
          <a:p>
            <a:r>
              <a:rPr lang="en-US" dirty="0" smtClean="0"/>
              <a:t> Scalable</a:t>
            </a:r>
          </a:p>
          <a:p>
            <a:pPr lvl="1"/>
            <a:r>
              <a:rPr lang="en-US" dirty="0" smtClean="0"/>
              <a:t> Capability proportional to throughput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164373" y="6006428"/>
            <a:ext cx="1247784" cy="307768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algn="ctr"/>
            <a:r>
              <a:rPr lang="en-US" altLang="zh-CN" sz="1400" dirty="0" smtClean="0"/>
              <a:t>Performance</a:t>
            </a:r>
            <a:endParaRPr lang="en-US" sz="1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530387" y="6006428"/>
            <a:ext cx="3508159" cy="30776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en-US" altLang="zh-CN" sz="1400" dirty="0" smtClean="0"/>
              <a:t>Scalability</a:t>
            </a:r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0"/>
          </p:nvPr>
        </p:nvSpPr>
        <p:spPr>
          <a:xfrm>
            <a:off x="504825" y="6994195"/>
            <a:ext cx="2351088" cy="401637"/>
          </a:xfrm>
        </p:spPr>
        <p:txBody>
          <a:bodyPr/>
          <a:lstStyle/>
          <a:p>
            <a:r>
              <a:rPr lang="en-US" dirty="0" smtClean="0"/>
              <a:t>© ICS at UTSA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87" y="2966472"/>
            <a:ext cx="3397522" cy="2768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33" y="2966471"/>
            <a:ext cx="3397521" cy="27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2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Cross-Tenant Trust in </a:t>
            </a:r>
            <a:r>
              <a:rPr lang="en-US" dirty="0" err="1" smtClean="0"/>
              <a:t>DevOps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Temporary </a:t>
            </a:r>
            <a:r>
              <a:rPr lang="en-US" dirty="0" err="1" smtClean="0"/>
              <a:t>DevOps</a:t>
            </a:r>
            <a:r>
              <a:rPr lang="en-US" dirty="0" smtClean="0"/>
              <a:t> access</a:t>
            </a:r>
          </a:p>
          <a:p>
            <a:pPr lvl="1"/>
            <a:r>
              <a:rPr lang="en-US" dirty="0" smtClean="0"/>
              <a:t>[$]: grant </a:t>
            </a:r>
            <a:r>
              <a:rPr lang="en-US" dirty="0" err="1" smtClean="0"/>
              <a:t>Dennis@DEV</a:t>
            </a:r>
            <a:r>
              <a:rPr lang="en-US" dirty="0" smtClean="0"/>
              <a:t> access to HR.PRD</a:t>
            </a:r>
          </a:p>
          <a:p>
            <a:pPr lvl="1"/>
            <a:r>
              <a:rPr lang="en-US" dirty="0"/>
              <a:t>Trust</a:t>
            </a:r>
            <a:r>
              <a:rPr lang="en-US" dirty="0" smtClean="0"/>
              <a:t>-</a:t>
            </a:r>
            <a:r>
              <a:rPr lang="el-GR" dirty="0" smtClean="0"/>
              <a:t>α</a:t>
            </a:r>
            <a:r>
              <a:rPr lang="en-US" dirty="0" smtClean="0"/>
              <a:t> (RT):</a:t>
            </a:r>
            <a:endParaRPr lang="en-US" dirty="0"/>
          </a:p>
          <a:p>
            <a:pPr lvl="2"/>
            <a:r>
              <a:rPr lang="en-US" dirty="0" smtClean="0"/>
              <a:t>PRD trusts DEV so </a:t>
            </a:r>
            <a:r>
              <a:rPr lang="en-US" dirty="0"/>
              <a:t>that </a:t>
            </a:r>
            <a:r>
              <a:rPr lang="en-US" dirty="0" smtClean="0"/>
              <a:t>PRD can </a:t>
            </a:r>
            <a:r>
              <a:rPr lang="en-US" dirty="0"/>
              <a:t>say [$].</a:t>
            </a:r>
          </a:p>
          <a:p>
            <a:pPr lvl="1"/>
            <a:r>
              <a:rPr lang="en-US" dirty="0"/>
              <a:t>Trust</a:t>
            </a:r>
            <a:r>
              <a:rPr lang="el-GR" dirty="0"/>
              <a:t>-</a:t>
            </a:r>
            <a:r>
              <a:rPr lang="el-GR" dirty="0" smtClean="0"/>
              <a:t>β</a:t>
            </a:r>
            <a:r>
              <a:rPr lang="en-US" dirty="0" smtClean="0"/>
              <a:t> (MTAS): </a:t>
            </a:r>
            <a:endParaRPr lang="en-US" dirty="0"/>
          </a:p>
          <a:p>
            <a:pPr lvl="2"/>
            <a:r>
              <a:rPr lang="en-US" dirty="0" smtClean="0"/>
              <a:t>DEV trusts PRD so that PRD can say [$].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Trust-</a:t>
            </a:r>
            <a:r>
              <a:rPr lang="en-US" dirty="0" err="1" smtClean="0">
                <a:solidFill>
                  <a:srgbClr val="FF0000"/>
                </a:solidFill>
              </a:rPr>
              <a:t>γ</a:t>
            </a:r>
            <a:r>
              <a:rPr lang="en-US" dirty="0" smtClean="0">
                <a:solidFill>
                  <a:srgbClr val="FF0000"/>
                </a:solidFill>
              </a:rPr>
              <a:t> (MT-RBAC):</a:t>
            </a:r>
          </a:p>
          <a:p>
            <a:pPr lvl="2"/>
            <a:r>
              <a:rPr lang="en-US" dirty="0" smtClean="0"/>
              <a:t>PRD trusts DEV so that DEV can say [$].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7197502" y="2462637"/>
            <a:ext cx="1357740" cy="1422281"/>
          </a:xfrm>
          <a:prstGeom prst="round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596191" y="2462637"/>
            <a:ext cx="65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8808587" y="2462637"/>
            <a:ext cx="930714" cy="1422281"/>
          </a:xfrm>
          <a:prstGeom prst="round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928437" y="2452478"/>
            <a:ext cx="67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PRD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044176" y="3015812"/>
            <a:ext cx="461671" cy="4616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HR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2" idx="0"/>
            <a:endCxn id="20" idx="1"/>
          </p:cNvCxnSpPr>
          <p:nvPr/>
        </p:nvCxnSpPr>
        <p:spPr>
          <a:xfrm>
            <a:off x="8424286" y="3242591"/>
            <a:ext cx="619890" cy="4057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Hexagon 21"/>
          <p:cNvSpPr/>
          <p:nvPr/>
        </p:nvSpPr>
        <p:spPr>
          <a:xfrm>
            <a:off x="7329713" y="3015812"/>
            <a:ext cx="1094573" cy="453558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21109" y="3057925"/>
            <a:ext cx="90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6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MT-RBAC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pic>
        <p:nvPicPr>
          <p:cNvPr id="8" name="Picture 7" descr="MTRBACwithI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66" y="1246518"/>
            <a:ext cx="6041576" cy="4918055"/>
          </a:xfrm>
          <a:prstGeom prst="rect">
            <a:avLst/>
          </a:prstGeom>
        </p:spPr>
      </p:pic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504825" y="6994195"/>
            <a:ext cx="2351088" cy="401637"/>
          </a:xfrm>
        </p:spPr>
        <p:txBody>
          <a:bodyPr/>
          <a:lstStyle/>
          <a:p>
            <a:r>
              <a:rPr lang="en-US" dirty="0" smtClean="0"/>
              <a:t>© ICS at UTSA</a:t>
            </a:r>
            <a:endParaRPr lang="en-GB" dirty="0"/>
          </a:p>
        </p:txBody>
      </p:sp>
      <p:sp>
        <p:nvSpPr>
          <p:cNvPr id="10" name="Snip Diagonal Corner Rectangle 9"/>
          <p:cNvSpPr/>
          <p:nvPr/>
        </p:nvSpPr>
        <p:spPr>
          <a:xfrm>
            <a:off x="6605507" y="1337230"/>
            <a:ext cx="2809137" cy="807332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Issuers: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Real-world admins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72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AMT-RBAC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Issuers administer tenants</a:t>
            </a:r>
          </a:p>
          <a:p>
            <a:r>
              <a:rPr lang="en-US" dirty="0" smtClean="0"/>
              <a:t>Each issuer administer: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rust relations from owned tenants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ntity components: tenants, users, roles and permissions</a:t>
            </a:r>
          </a:p>
          <a:p>
            <a:pPr lvl="1"/>
            <a:r>
              <a:rPr lang="en-US" dirty="0" smtClean="0"/>
              <a:t>UA, PA and RH assignments</a:t>
            </a:r>
          </a:p>
          <a:p>
            <a:pPr lvl="2"/>
            <a:r>
              <a:rPr lang="en-US" dirty="0" smtClean="0"/>
              <a:t> Cross-tenant assignments are issued by the trustee’s owning issuer</a:t>
            </a:r>
            <a:endParaRPr lang="en-US" dirty="0"/>
          </a:p>
          <a:p>
            <a:pPr lvl="3"/>
            <a:r>
              <a:rPr lang="en-US" dirty="0" smtClean="0"/>
              <a:t>UA</a:t>
            </a:r>
            <a:r>
              <a:rPr lang="en-US" dirty="0"/>
              <a:t>: </a:t>
            </a:r>
            <a:r>
              <a:rPr lang="en-US" dirty="0" smtClean="0"/>
              <a:t>trustee </a:t>
            </a:r>
            <a:r>
              <a:rPr lang="en-US" dirty="0"/>
              <a:t>users to </a:t>
            </a:r>
            <a:r>
              <a:rPr lang="en-US" dirty="0" err="1" smtClean="0"/>
              <a:t>trustor</a:t>
            </a:r>
            <a:r>
              <a:rPr lang="en-US" dirty="0" smtClean="0"/>
              <a:t> </a:t>
            </a:r>
            <a:r>
              <a:rPr lang="en-US" dirty="0"/>
              <a:t>roles</a:t>
            </a:r>
          </a:p>
          <a:p>
            <a:pPr lvl="3"/>
            <a:r>
              <a:rPr lang="en-US" dirty="0"/>
              <a:t>PA: </a:t>
            </a:r>
            <a:r>
              <a:rPr lang="en-US" dirty="0" err="1" smtClean="0"/>
              <a:t>trustor</a:t>
            </a:r>
            <a:r>
              <a:rPr lang="en-US" dirty="0" smtClean="0"/>
              <a:t> </a:t>
            </a:r>
            <a:r>
              <a:rPr lang="en-US" dirty="0"/>
              <a:t>permissions to </a:t>
            </a:r>
            <a:r>
              <a:rPr lang="en-US" dirty="0" smtClean="0"/>
              <a:t>trustee </a:t>
            </a:r>
            <a:r>
              <a:rPr lang="en-US" dirty="0"/>
              <a:t>roles</a:t>
            </a:r>
          </a:p>
          <a:p>
            <a:pPr lvl="3"/>
            <a:r>
              <a:rPr lang="en-US" dirty="0"/>
              <a:t>RH: </a:t>
            </a:r>
            <a:r>
              <a:rPr lang="en-US" dirty="0" err="1" smtClean="0"/>
              <a:t>trustor</a:t>
            </a:r>
            <a:r>
              <a:rPr lang="en-US" dirty="0" smtClean="0"/>
              <a:t> </a:t>
            </a:r>
            <a:r>
              <a:rPr lang="en-US" dirty="0"/>
              <a:t>roles junior to </a:t>
            </a:r>
            <a:r>
              <a:rPr lang="en-US" dirty="0" smtClean="0"/>
              <a:t>trustee </a:t>
            </a:r>
            <a:r>
              <a:rPr lang="en-US" dirty="0"/>
              <a:t>roles</a:t>
            </a:r>
          </a:p>
          <a:p>
            <a:pPr lvl="3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711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Finer-grained Trust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Trustee-Independent Public Role (TIPR)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Expose only the </a:t>
            </a:r>
            <a:r>
              <a:rPr lang="en-US" dirty="0" err="1" smtClean="0"/>
              <a:t>trustor’s</a:t>
            </a:r>
            <a:r>
              <a:rPr lang="en-US" dirty="0" smtClean="0"/>
              <a:t> public roles</a:t>
            </a:r>
          </a:p>
          <a:p>
            <a:r>
              <a:rPr lang="en-US" dirty="0"/>
              <a:t>Trustee</a:t>
            </a:r>
            <a:r>
              <a:rPr lang="en-US" dirty="0" smtClean="0"/>
              <a:t>-Dependent </a:t>
            </a:r>
            <a:r>
              <a:rPr lang="en-US" dirty="0"/>
              <a:t>Public Role </a:t>
            </a:r>
            <a:r>
              <a:rPr lang="en-US" dirty="0" smtClean="0"/>
              <a:t>(TDPR)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Expose public roles specific for each trustee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37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x_google_white-bg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839" y="1467979"/>
            <a:ext cx="3732549" cy="25317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&amp; Multi-Tenancy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1204914"/>
            <a:ext cx="9072563" cy="5449886"/>
          </a:xfrm>
        </p:spPr>
        <p:txBody>
          <a:bodyPr/>
          <a:lstStyle/>
          <a:p>
            <a:r>
              <a:rPr lang="en-US" dirty="0" smtClean="0"/>
              <a:t>Shared infrastructure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[</a:t>
            </a:r>
            <a:r>
              <a:rPr lang="en-US" dirty="0" smtClean="0"/>
              <a:t>$$$] -----&gt; </a:t>
            </a:r>
            <a:r>
              <a:rPr lang="en-US" dirty="0"/>
              <a:t>[</a:t>
            </a:r>
            <a:r>
              <a:rPr lang="en-US" dirty="0" smtClean="0"/>
              <a:t>$</a:t>
            </a:r>
            <a:r>
              <a:rPr lang="en-US" dirty="0" smtClean="0">
                <a:solidFill>
                  <a:srgbClr val="BFBFBF"/>
                </a:solidFill>
              </a:rPr>
              <a:t>|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$|$</a:t>
            </a:r>
            <a:r>
              <a:rPr lang="en-US" dirty="0" smtClean="0"/>
              <a:t>]</a:t>
            </a:r>
          </a:p>
          <a:p>
            <a:r>
              <a:rPr lang="en-US" dirty="0" smtClean="0"/>
              <a:t>Multi-Tenancy </a:t>
            </a:r>
          </a:p>
          <a:p>
            <a:pPr lvl="1"/>
            <a:r>
              <a:rPr lang="en-US" dirty="0" smtClean="0"/>
              <a:t> Virtually dedicated resources</a:t>
            </a:r>
          </a:p>
          <a:p>
            <a:pPr lvl="2"/>
            <a:r>
              <a:rPr lang="en-US" dirty="0" smtClean="0"/>
              <a:t>E.g.: rent-a-car</a:t>
            </a:r>
            <a:endParaRPr lang="en-US" dirty="0"/>
          </a:p>
          <a:p>
            <a:r>
              <a:rPr lang="en-US" dirty="0" smtClean="0"/>
              <a:t>Problems:</a:t>
            </a:r>
          </a:p>
          <a:p>
            <a:pPr lvl="1"/>
            <a:r>
              <a:rPr lang="en-US" dirty="0" smtClean="0"/>
              <a:t> Who owns the data?</a:t>
            </a:r>
          </a:p>
          <a:p>
            <a:pPr lvl="1"/>
            <a:r>
              <a:rPr lang="en-US" dirty="0" smtClean="0"/>
              <a:t> How to collaborate across tenants?</a:t>
            </a:r>
          </a:p>
          <a:p>
            <a:pPr lvl="2"/>
            <a:r>
              <a:rPr lang="en-US" dirty="0" smtClean="0"/>
              <a:t>Even if across my own tenants?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127426" y="6470589"/>
            <a:ext cx="7456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http</a:t>
            </a:r>
            <a:r>
              <a:rPr lang="en-US" sz="1400" dirty="0"/>
              <a:t>://</a:t>
            </a:r>
            <a:r>
              <a:rPr lang="en-US" sz="1400" dirty="0" err="1"/>
              <a:t>blog.box.com</a:t>
            </a:r>
            <a:r>
              <a:rPr lang="en-US" sz="1400" dirty="0"/>
              <a:t>/2011/06/box-and-</a:t>
            </a:r>
            <a:r>
              <a:rPr lang="en-US" sz="1400" dirty="0" err="1"/>
              <a:t>google</a:t>
            </a:r>
            <a:r>
              <a:rPr lang="en-US" sz="1400" dirty="0"/>
              <a:t>-docs-accelerating-the-cloud-workforce</a:t>
            </a:r>
            <a:r>
              <a:rPr lang="en-US" sz="1400" dirty="0" smtClean="0"/>
              <a:t>/</a:t>
            </a:r>
          </a:p>
        </p:txBody>
      </p:sp>
      <p:pic>
        <p:nvPicPr>
          <p:cNvPr id="6" name="Picture 5" descr="aw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28" y="4695098"/>
            <a:ext cx="2359302" cy="86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3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Constraints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Cyclic Role Hierarchy: </a:t>
            </a:r>
            <a:r>
              <a:rPr lang="en-US" altLang="zh-CN" dirty="0"/>
              <a:t>lead to </a:t>
            </a:r>
            <a:r>
              <a:rPr lang="en-US" altLang="zh-CN" dirty="0" smtClean="0"/>
              <a:t>implicit </a:t>
            </a:r>
            <a:r>
              <a:rPr lang="en-US" altLang="zh-CN" dirty="0"/>
              <a:t>role upgrades in the role </a:t>
            </a:r>
            <a:r>
              <a:rPr lang="en-US" altLang="zh-CN" dirty="0" smtClean="0"/>
              <a:t>hierarchy</a:t>
            </a:r>
          </a:p>
          <a:p>
            <a:r>
              <a:rPr lang="en-US" altLang="zh-CN" dirty="0" err="1" smtClean="0"/>
              <a:t>SoD</a:t>
            </a:r>
            <a:r>
              <a:rPr lang="en-US" altLang="zh-CN" dirty="0" smtClean="0"/>
              <a:t>: conflict of duties</a:t>
            </a:r>
          </a:p>
          <a:p>
            <a:pPr lvl="1"/>
            <a:r>
              <a:rPr lang="en-US" altLang="zh-CN" dirty="0" smtClean="0"/>
              <a:t>Tenant-level </a:t>
            </a:r>
          </a:p>
          <a:p>
            <a:pPr lvl="2"/>
            <a:r>
              <a:rPr lang="en-US" altLang="zh-CN" dirty="0" smtClean="0"/>
              <a:t>E.g.: SOX compliance companies </a:t>
            </a:r>
            <a:br>
              <a:rPr lang="en-US" altLang="zh-CN" dirty="0" smtClean="0"/>
            </a:br>
            <a:r>
              <a:rPr lang="en-US" altLang="zh-CN" dirty="0" smtClean="0"/>
              <a:t>may not hire the </a:t>
            </a:r>
            <a:r>
              <a:rPr lang="en-US" altLang="zh-CN" dirty="0"/>
              <a:t>same company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for both consulting </a:t>
            </a:r>
            <a:r>
              <a:rPr lang="en-US" altLang="zh-CN" dirty="0"/>
              <a:t>and </a:t>
            </a:r>
            <a:r>
              <a:rPr lang="en-US" altLang="zh-CN" dirty="0" smtClean="0"/>
              <a:t>auditing.</a:t>
            </a:r>
          </a:p>
          <a:p>
            <a:pPr lvl="1"/>
            <a:r>
              <a:rPr lang="en-US" altLang="zh-CN" dirty="0" smtClean="0"/>
              <a:t>Role-level</a:t>
            </a:r>
          </a:p>
          <a:p>
            <a:pPr lvl="2"/>
            <a:r>
              <a:rPr lang="en-US" altLang="zh-CN" dirty="0"/>
              <a:t> </a:t>
            </a:r>
            <a:r>
              <a:rPr lang="en-US" altLang="zh-CN" dirty="0" smtClean="0"/>
              <a:t>across tenants</a:t>
            </a:r>
          </a:p>
          <a:p>
            <a:r>
              <a:rPr lang="en-US" altLang="zh-CN" dirty="0" smtClean="0"/>
              <a:t>Chinese Wall: conflict of interests among tenants</a:t>
            </a:r>
          </a:p>
          <a:p>
            <a:pPr lvl="2"/>
            <a:r>
              <a:rPr lang="en-US" altLang="zh-CN" dirty="0" smtClean="0"/>
              <a:t>E.g.: do not share infrastructure with competitors.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6249892" y="1985033"/>
            <a:ext cx="1413558" cy="3064063"/>
          </a:xfrm>
          <a:prstGeom prst="round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909160" y="1985033"/>
            <a:ext cx="1413558" cy="3064063"/>
          </a:xfrm>
          <a:prstGeom prst="round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102188" y="1997193"/>
            <a:ext cx="1070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Tenant 2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583268" y="2488740"/>
            <a:ext cx="737339" cy="73733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M1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4" idx="3"/>
            <a:endCxn id="21" idx="7"/>
          </p:cNvCxnSpPr>
          <p:nvPr/>
        </p:nvCxnSpPr>
        <p:spPr>
          <a:xfrm flipH="1">
            <a:off x="7212626" y="3118098"/>
            <a:ext cx="1111372" cy="1043144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lgDashDotDot"/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216017" y="2488740"/>
            <a:ext cx="737339" cy="73733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04295" y="2002996"/>
            <a:ext cx="1070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Tenant </a:t>
            </a:r>
            <a:r>
              <a:rPr lang="en-US" altLang="zh-CN" dirty="0"/>
              <a:t>1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583268" y="4053261"/>
            <a:ext cx="737339" cy="73733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E1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1" idx="0"/>
            <a:endCxn id="12" idx="4"/>
          </p:cNvCxnSpPr>
          <p:nvPr/>
        </p:nvCxnSpPr>
        <p:spPr>
          <a:xfrm flipV="1">
            <a:off x="6951938" y="3226079"/>
            <a:ext cx="0" cy="827182"/>
          </a:xfrm>
          <a:prstGeom prst="straightConnector1">
            <a:avLst/>
          </a:prstGeom>
          <a:ln w="28575" cmpd="sng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8216017" y="4053261"/>
            <a:ext cx="737339" cy="73733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E2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23" idx="0"/>
            <a:endCxn id="14" idx="4"/>
          </p:cNvCxnSpPr>
          <p:nvPr/>
        </p:nvCxnSpPr>
        <p:spPr>
          <a:xfrm flipV="1">
            <a:off x="8584687" y="3226079"/>
            <a:ext cx="0" cy="827182"/>
          </a:xfrm>
          <a:prstGeom prst="straightConnector1">
            <a:avLst/>
          </a:prstGeom>
          <a:ln w="28575" cmpd="sng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2" idx="5"/>
            <a:endCxn id="23" idx="1"/>
          </p:cNvCxnSpPr>
          <p:nvPr/>
        </p:nvCxnSpPr>
        <p:spPr>
          <a:xfrm>
            <a:off x="7212626" y="3118098"/>
            <a:ext cx="1111372" cy="1043144"/>
          </a:xfrm>
          <a:prstGeom prst="straightConnector1">
            <a:avLst/>
          </a:prstGeom>
          <a:ln w="28575" cmpd="sng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57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Specification</a:t>
            </a:r>
            <a:r>
              <a:rPr lang="en-US" dirty="0"/>
              <a:t> </a:t>
            </a:r>
            <a:r>
              <a:rPr lang="en-US" dirty="0" smtClean="0"/>
              <a:t>of MT-RBAC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pic>
        <p:nvPicPr>
          <p:cNvPr id="3" name="Picture 2" descr="policyspec-mtrbac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90" y="1259734"/>
            <a:ext cx="8764436" cy="481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Performance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04825" y="1106488"/>
            <a:ext cx="9072563" cy="1665287"/>
          </a:xfrm>
        </p:spPr>
        <p:txBody>
          <a:bodyPr/>
          <a:lstStyle/>
          <a:p>
            <a:r>
              <a:rPr lang="en-US" altLang="zh-CN" dirty="0" smtClean="0"/>
              <a:t>MT-RBAC </a:t>
            </a:r>
            <a:r>
              <a:rPr lang="en-US" altLang="zh-CN" dirty="0" err="1" smtClean="0"/>
              <a:t>vs</a:t>
            </a:r>
            <a:r>
              <a:rPr lang="en-US" altLang="zh-CN" dirty="0" smtClean="0"/>
              <a:t> RBAC</a:t>
            </a:r>
          </a:p>
          <a:p>
            <a:pPr lvl="1"/>
            <a:r>
              <a:rPr lang="en-US" altLang="zh-CN" dirty="0" smtClean="0"/>
              <a:t>More policy references incur more decision time</a:t>
            </a:r>
          </a:p>
          <a:p>
            <a:r>
              <a:rPr lang="en-US" altLang="zh-CN" dirty="0" smtClean="0"/>
              <a:t>MT-RBAC</a:t>
            </a:r>
            <a:r>
              <a:rPr lang="en-US" altLang="zh-CN" baseline="-25000" dirty="0" smtClean="0"/>
              <a:t>2</a:t>
            </a:r>
            <a:r>
              <a:rPr lang="en-US" altLang="zh-CN" i="1" baseline="-25000" dirty="0" smtClean="0"/>
              <a:t> </a:t>
            </a:r>
            <a:r>
              <a:rPr lang="en-US" dirty="0" smtClean="0"/>
              <a:t>introduces </a:t>
            </a:r>
            <a:r>
              <a:rPr lang="en-US" dirty="0" smtClean="0">
                <a:solidFill>
                  <a:schemeClr val="accent1"/>
                </a:solidFill>
              </a:rPr>
              <a:t>16 </a:t>
            </a:r>
            <a:r>
              <a:rPr lang="en-US" dirty="0" err="1" smtClean="0">
                <a:solidFill>
                  <a:schemeClr val="accent1"/>
                </a:solidFill>
              </a:rPr>
              <a:t>ms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overhead in average.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974155" y="6006428"/>
            <a:ext cx="1628212" cy="307768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algn="ctr"/>
            <a:r>
              <a:rPr lang="en-US" altLang="zh-CN" sz="1400" dirty="0"/>
              <a:t>PDP Performance </a:t>
            </a:r>
            <a:endParaRPr lang="en-US" sz="1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530387" y="6006428"/>
            <a:ext cx="3508159" cy="30776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en-US" altLang="zh-CN" sz="1400" dirty="0" smtClean="0"/>
              <a:t>Client-End Performance</a:t>
            </a:r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0"/>
          </p:nvPr>
        </p:nvSpPr>
        <p:spPr>
          <a:xfrm>
            <a:off x="504825" y="6994195"/>
            <a:ext cx="2351088" cy="401637"/>
          </a:xfrm>
        </p:spPr>
        <p:txBody>
          <a:bodyPr/>
          <a:lstStyle/>
          <a:p>
            <a:r>
              <a:rPr lang="en-US" dirty="0" smtClean="0"/>
              <a:t>© ICS at UTSA</a:t>
            </a:r>
            <a:endParaRPr lang="en-GB" dirty="0"/>
          </a:p>
        </p:txBody>
      </p:sp>
      <p:pic>
        <p:nvPicPr>
          <p:cNvPr id="3" name="Picture 2" descr="clientdelay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87" y="2966472"/>
            <a:ext cx="3397523" cy="2768352"/>
          </a:xfrm>
          <a:prstGeom prst="rect">
            <a:avLst/>
          </a:prstGeom>
        </p:spPr>
      </p:pic>
      <p:pic>
        <p:nvPicPr>
          <p:cNvPr id="6" name="Picture 5" descr="pdpdelay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33" y="2966471"/>
            <a:ext cx="3397522" cy="27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Scalability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04825" y="1106488"/>
            <a:ext cx="9072563" cy="1665287"/>
          </a:xfrm>
        </p:spPr>
        <p:txBody>
          <a:bodyPr/>
          <a:lstStyle/>
          <a:p>
            <a:r>
              <a:rPr lang="en-US" altLang="zh-CN" dirty="0" smtClean="0"/>
              <a:t>Scalable by either</a:t>
            </a:r>
          </a:p>
          <a:p>
            <a:pPr lvl="1"/>
            <a:r>
              <a:rPr lang="en-US" altLang="zh-CN" dirty="0" smtClean="0"/>
              <a:t>Enhancing PDP capability; or</a:t>
            </a:r>
          </a:p>
          <a:p>
            <a:pPr lvl="1"/>
            <a:r>
              <a:rPr lang="en-US" altLang="zh-CN" dirty="0" smtClean="0"/>
              <a:t>Increasing PEP amount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133881" y="6006428"/>
            <a:ext cx="1444064" cy="307768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algn="ctr"/>
            <a:r>
              <a:rPr lang="en-US" altLang="zh-CN" sz="1400" dirty="0" smtClean="0"/>
              <a:t>PDP Scalability</a:t>
            </a:r>
            <a:endParaRPr lang="en-US" sz="1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13526" y="5988482"/>
            <a:ext cx="1422371" cy="307768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algn="ctr"/>
            <a:r>
              <a:rPr lang="en-US" altLang="zh-CN" sz="1400" dirty="0" smtClean="0"/>
              <a:t>PEP Scalability</a:t>
            </a:r>
            <a:endParaRPr lang="en-US" sz="1400" i="1" baseline="-25000" dirty="0"/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0"/>
          </p:nvPr>
        </p:nvSpPr>
        <p:spPr>
          <a:xfrm>
            <a:off x="504825" y="6994195"/>
            <a:ext cx="2351088" cy="401637"/>
          </a:xfrm>
        </p:spPr>
        <p:txBody>
          <a:bodyPr/>
          <a:lstStyle/>
          <a:p>
            <a:r>
              <a:rPr lang="en-US" dirty="0" smtClean="0"/>
              <a:t>© ICS at UTSA</a:t>
            </a:r>
            <a:endParaRPr lang="en-GB" dirty="0"/>
          </a:p>
        </p:txBody>
      </p:sp>
      <p:pic>
        <p:nvPicPr>
          <p:cNvPr id="3" name="Picture 2" descr="scal_pd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82" y="2889885"/>
            <a:ext cx="3596413" cy="2930411"/>
          </a:xfrm>
          <a:prstGeom prst="rect">
            <a:avLst/>
          </a:prstGeom>
        </p:spPr>
      </p:pic>
      <p:pic>
        <p:nvPicPr>
          <p:cNvPr id="10" name="Picture 9" descr="scal_pep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07" y="2889813"/>
            <a:ext cx="3596502" cy="293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0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Scalability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04825" y="1106488"/>
            <a:ext cx="9072563" cy="1665287"/>
          </a:xfrm>
        </p:spPr>
        <p:txBody>
          <a:bodyPr/>
          <a:lstStyle/>
          <a:p>
            <a:r>
              <a:rPr lang="en-US" altLang="zh-CN" dirty="0" smtClean="0"/>
              <a:t>Scalable by either</a:t>
            </a:r>
          </a:p>
          <a:p>
            <a:pPr lvl="1"/>
            <a:r>
              <a:rPr lang="en-US" altLang="zh-CN" dirty="0" smtClean="0"/>
              <a:t>Enhancing PDP capability; or</a:t>
            </a:r>
          </a:p>
          <a:p>
            <a:pPr lvl="1"/>
            <a:r>
              <a:rPr lang="en-US" altLang="zh-CN" dirty="0" smtClean="0"/>
              <a:t>Increasing PEP amount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133881" y="6006428"/>
            <a:ext cx="1444064" cy="307768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algn="ctr"/>
            <a:r>
              <a:rPr lang="en-US" altLang="zh-CN" sz="1400" dirty="0" smtClean="0"/>
              <a:t>PDP Scalability</a:t>
            </a:r>
            <a:endParaRPr lang="en-US" sz="1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13526" y="5988482"/>
            <a:ext cx="1422371" cy="307768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algn="ctr"/>
            <a:r>
              <a:rPr lang="en-US" altLang="zh-CN" sz="1400" dirty="0" smtClean="0"/>
              <a:t>PEP Scalability</a:t>
            </a:r>
            <a:endParaRPr lang="en-US" sz="1400" i="1" baseline="-25000" dirty="0"/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0"/>
          </p:nvPr>
        </p:nvSpPr>
        <p:spPr>
          <a:xfrm>
            <a:off x="504825" y="6994195"/>
            <a:ext cx="2351088" cy="401637"/>
          </a:xfrm>
        </p:spPr>
        <p:txBody>
          <a:bodyPr/>
          <a:lstStyle/>
          <a:p>
            <a:r>
              <a:rPr lang="en-US" dirty="0" smtClean="0"/>
              <a:t>© ICS at UTSA</a:t>
            </a:r>
            <a:endParaRPr lang="en-GB" dirty="0"/>
          </a:p>
        </p:txBody>
      </p:sp>
      <p:pic>
        <p:nvPicPr>
          <p:cNvPr id="7" name="Picture 6" descr="scal_pep_mor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07" y="2889884"/>
            <a:ext cx="3596502" cy="2930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7" y="2889884"/>
            <a:ext cx="3596501" cy="293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Cross-Tenant Trust in </a:t>
            </a:r>
            <a:r>
              <a:rPr lang="en-US" dirty="0" err="1" smtClean="0"/>
              <a:t>DevOps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Temporary </a:t>
            </a:r>
            <a:r>
              <a:rPr lang="en-US" dirty="0" err="1" smtClean="0"/>
              <a:t>DevOps</a:t>
            </a:r>
            <a:r>
              <a:rPr lang="en-US" dirty="0" smtClean="0"/>
              <a:t> access</a:t>
            </a:r>
          </a:p>
          <a:p>
            <a:pPr lvl="1"/>
            <a:r>
              <a:rPr lang="en-US" dirty="0" smtClean="0"/>
              <a:t>[$]: grant </a:t>
            </a:r>
            <a:r>
              <a:rPr lang="en-US" dirty="0" err="1" smtClean="0"/>
              <a:t>Dennis@DEV</a:t>
            </a:r>
            <a:r>
              <a:rPr lang="en-US" dirty="0" smtClean="0"/>
              <a:t> access to HR.PRD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Trust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en-US" dirty="0" smtClean="0">
                <a:solidFill>
                  <a:srgbClr val="FF0000"/>
                </a:solidFill>
              </a:rPr>
              <a:t> (RT):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PRD trusts DEV so </a:t>
            </a:r>
            <a:r>
              <a:rPr lang="en-US" dirty="0"/>
              <a:t>that </a:t>
            </a:r>
            <a:r>
              <a:rPr lang="en-US" dirty="0" smtClean="0"/>
              <a:t>PRD can </a:t>
            </a:r>
            <a:r>
              <a:rPr lang="en-US" dirty="0"/>
              <a:t>say [$].</a:t>
            </a:r>
          </a:p>
          <a:p>
            <a:pPr lvl="1"/>
            <a:r>
              <a:rPr lang="en-US" dirty="0"/>
              <a:t>Trust</a:t>
            </a:r>
            <a:r>
              <a:rPr lang="el-GR" dirty="0"/>
              <a:t>-</a:t>
            </a:r>
            <a:r>
              <a:rPr lang="el-GR" dirty="0" smtClean="0"/>
              <a:t>β</a:t>
            </a:r>
            <a:r>
              <a:rPr lang="en-US" dirty="0" smtClean="0"/>
              <a:t> (MTAS): </a:t>
            </a:r>
            <a:endParaRPr lang="en-US" dirty="0"/>
          </a:p>
          <a:p>
            <a:pPr lvl="2"/>
            <a:r>
              <a:rPr lang="en-US" dirty="0" smtClean="0"/>
              <a:t>DEV trusts PRD so that PRD can say [$].</a:t>
            </a:r>
          </a:p>
          <a:p>
            <a:pPr lvl="1"/>
            <a:r>
              <a:rPr lang="en-US" dirty="0" smtClean="0"/>
              <a:t>Trust-</a:t>
            </a:r>
            <a:r>
              <a:rPr lang="en-US" dirty="0" err="1" smtClean="0"/>
              <a:t>γ</a:t>
            </a:r>
            <a:r>
              <a:rPr lang="en-US" dirty="0" smtClean="0"/>
              <a:t> (MT-RBAC):</a:t>
            </a:r>
          </a:p>
          <a:p>
            <a:pPr lvl="2"/>
            <a:r>
              <a:rPr lang="en-US" dirty="0" smtClean="0"/>
              <a:t>PRD trusts DEV so that DEV can say [$].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7197502" y="2462637"/>
            <a:ext cx="1357740" cy="1422281"/>
          </a:xfrm>
          <a:prstGeom prst="round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596191" y="2462637"/>
            <a:ext cx="65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8808587" y="2462637"/>
            <a:ext cx="930714" cy="1422281"/>
          </a:xfrm>
          <a:prstGeom prst="round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928437" y="2452478"/>
            <a:ext cx="67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PRD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044176" y="3015812"/>
            <a:ext cx="461671" cy="4616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HR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2" idx="0"/>
            <a:endCxn id="20" idx="1"/>
          </p:cNvCxnSpPr>
          <p:nvPr/>
        </p:nvCxnSpPr>
        <p:spPr>
          <a:xfrm>
            <a:off x="8424286" y="3242591"/>
            <a:ext cx="619890" cy="4057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Hexagon 21"/>
          <p:cNvSpPr/>
          <p:nvPr/>
        </p:nvSpPr>
        <p:spPr>
          <a:xfrm>
            <a:off x="7329713" y="3015812"/>
            <a:ext cx="1094573" cy="453558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21109" y="3057925"/>
            <a:ext cx="90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62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MT-RT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MT-RT: “P” layer model of RT with MT features</a:t>
            </a:r>
          </a:p>
          <a:p>
            <a:pPr lvl="1"/>
            <a:r>
              <a:rPr lang="en-US" dirty="0" smtClean="0"/>
              <a:t> No </a:t>
            </a:r>
            <a:r>
              <a:rPr lang="en-US" dirty="0"/>
              <a:t>certificate is required (centralized facility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Trust (delegation) in </a:t>
            </a:r>
            <a:r>
              <a:rPr lang="en-US" dirty="0" err="1" smtClean="0"/>
              <a:t>OpenStack</a:t>
            </a:r>
            <a:r>
              <a:rPr lang="en-US" dirty="0" smtClean="0"/>
              <a:t> identity?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  <p:sp>
        <p:nvSpPr>
          <p:cNvPr id="7" name="Snip Diagonal Corner Rectangle 6"/>
          <p:cNvSpPr/>
          <p:nvPr/>
        </p:nvSpPr>
        <p:spPr>
          <a:xfrm>
            <a:off x="3704149" y="3414524"/>
            <a:ext cx="2634739" cy="807332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TBR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7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DevOps</a:t>
            </a:r>
            <a:r>
              <a:rPr lang="en-US" dirty="0" smtClean="0"/>
              <a:t> in </a:t>
            </a:r>
            <a:r>
              <a:rPr lang="en-US" dirty="0" err="1"/>
              <a:t>OpenStack</a:t>
            </a:r>
            <a:endParaRPr lang="en-US" dirty="0"/>
          </a:p>
        </p:txBody>
      </p:sp>
      <p:pic>
        <p:nvPicPr>
          <p:cNvPr id="7" name="Content Placeholder 6" descr="OSEntityLayout-EXT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52" r="-6452"/>
          <a:stretch>
            <a:fillRect/>
          </a:stretch>
        </p:blipFill>
        <p:spPr>
          <a:xfrm>
            <a:off x="504825" y="1204913"/>
            <a:ext cx="9072563" cy="531971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9716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OSAC</a:t>
            </a:r>
            <a:endParaRPr lang="en-US" dirty="0"/>
          </a:p>
        </p:txBody>
      </p:sp>
      <p:pic>
        <p:nvPicPr>
          <p:cNvPr id="7" name="Content Placeholder 6" descr="COSACv3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28" r="-10728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9482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AOSAC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181323" y="1354188"/>
            <a:ext cx="1493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Cloud Admin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48137" y="2196392"/>
            <a:ext cx="1878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Domain A Admin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576" y="2955787"/>
            <a:ext cx="194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Project A1 Admin</a:t>
            </a:r>
            <a:endParaRPr lang="en-US" dirty="0"/>
          </a:p>
        </p:txBody>
      </p:sp>
      <p:cxnSp>
        <p:nvCxnSpPr>
          <p:cNvPr id="11" name="Straight Connector 10"/>
          <p:cNvCxnSpPr>
            <a:stCxn id="7" idx="2"/>
            <a:endCxn id="8" idx="0"/>
          </p:cNvCxnSpPr>
          <p:nvPr/>
        </p:nvCxnSpPr>
        <p:spPr>
          <a:xfrm flipH="1">
            <a:off x="2687325" y="1723520"/>
            <a:ext cx="2240732" cy="4728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2"/>
            <a:endCxn id="9" idx="0"/>
          </p:cNvCxnSpPr>
          <p:nvPr/>
        </p:nvCxnSpPr>
        <p:spPr>
          <a:xfrm flipH="1">
            <a:off x="1572831" y="2565724"/>
            <a:ext cx="1114494" cy="39006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22262" y="2943401"/>
            <a:ext cx="194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Project A2 Admin</a:t>
            </a:r>
            <a:endParaRPr lang="en-US" dirty="0"/>
          </a:p>
        </p:txBody>
      </p:sp>
      <p:cxnSp>
        <p:nvCxnSpPr>
          <p:cNvPr id="17" name="Straight Connector 16"/>
          <p:cNvCxnSpPr>
            <a:stCxn id="8" idx="2"/>
            <a:endCxn id="16" idx="0"/>
          </p:cNvCxnSpPr>
          <p:nvPr/>
        </p:nvCxnSpPr>
        <p:spPr>
          <a:xfrm>
            <a:off x="2687325" y="2565724"/>
            <a:ext cx="1106192" cy="37767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30044" y="2153362"/>
            <a:ext cx="190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Domain B Admin</a:t>
            </a:r>
            <a:endParaRPr lang="en-US" dirty="0"/>
          </a:p>
        </p:txBody>
      </p:sp>
      <p:cxnSp>
        <p:nvCxnSpPr>
          <p:cNvPr id="21" name="Straight Connector 20"/>
          <p:cNvCxnSpPr>
            <a:stCxn id="7" idx="2"/>
            <a:endCxn id="20" idx="0"/>
          </p:cNvCxnSpPr>
          <p:nvPr/>
        </p:nvCxnSpPr>
        <p:spPr>
          <a:xfrm>
            <a:off x="4928057" y="1723520"/>
            <a:ext cx="2253912" cy="42984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89852" y="2935338"/>
            <a:ext cx="195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Project B1 Admin</a:t>
            </a:r>
            <a:endParaRPr lang="en-US" dirty="0"/>
          </a:p>
        </p:txBody>
      </p:sp>
      <p:cxnSp>
        <p:nvCxnSpPr>
          <p:cNvPr id="30" name="Straight Connector 29"/>
          <p:cNvCxnSpPr>
            <a:stCxn id="20" idx="2"/>
            <a:endCxn id="29" idx="0"/>
          </p:cNvCxnSpPr>
          <p:nvPr/>
        </p:nvCxnSpPr>
        <p:spPr>
          <a:xfrm flipH="1">
            <a:off x="6067475" y="2522694"/>
            <a:ext cx="1114494" cy="41264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310538" y="2922952"/>
            <a:ext cx="195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Project B2 Admin</a:t>
            </a:r>
            <a:endParaRPr lang="en-US" dirty="0"/>
          </a:p>
        </p:txBody>
      </p:sp>
      <p:cxnSp>
        <p:nvCxnSpPr>
          <p:cNvPr id="32" name="Straight Connector 31"/>
          <p:cNvCxnSpPr>
            <a:stCxn id="20" idx="2"/>
            <a:endCxn id="31" idx="0"/>
          </p:cNvCxnSpPr>
          <p:nvPr/>
        </p:nvCxnSpPr>
        <p:spPr>
          <a:xfrm>
            <a:off x="7181969" y="2522694"/>
            <a:ext cx="1106192" cy="40025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/>
          <a:srcRect l="717" r="717"/>
          <a:stretch/>
        </p:blipFill>
        <p:spPr>
          <a:xfrm>
            <a:off x="660400" y="3778250"/>
            <a:ext cx="8737600" cy="12827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5167030"/>
            <a:ext cx="8737600" cy="9652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600981" y="6428342"/>
            <a:ext cx="3976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https</a:t>
            </a:r>
            <a:r>
              <a:rPr lang="en-US" sz="1400" dirty="0"/>
              <a:t>://</a:t>
            </a:r>
            <a:r>
              <a:rPr lang="en-US" sz="1400" dirty="0" err="1"/>
              <a:t>wiki.openstack.org</a:t>
            </a:r>
            <a:r>
              <a:rPr lang="en-US" sz="1400" dirty="0"/>
              <a:t>/wiki/Domains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511908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1204914"/>
            <a:ext cx="9072563" cy="544988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Distributed Authority</a:t>
            </a:r>
          </a:p>
          <a:p>
            <a:pPr lvl="1"/>
            <a:r>
              <a:rPr lang="en-US" dirty="0" smtClean="0"/>
              <a:t> Each tenant manages its own authorization</a:t>
            </a:r>
          </a:p>
          <a:p>
            <a:r>
              <a:rPr lang="en-US" dirty="0" smtClean="0"/>
              <a:t>Centralized Facility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Resource pooling</a:t>
            </a:r>
          </a:p>
          <a:p>
            <a:r>
              <a:rPr lang="en-US" dirty="0" smtClean="0"/>
              <a:t>Agility</a:t>
            </a:r>
          </a:p>
          <a:p>
            <a:pPr lvl="1"/>
            <a:r>
              <a:rPr lang="en-US" dirty="0" smtClean="0"/>
              <a:t>Tenants, users and resources are temporary</a:t>
            </a:r>
            <a:endParaRPr lang="en-US" dirty="0"/>
          </a:p>
          <a:p>
            <a:r>
              <a:rPr lang="en-US" dirty="0" smtClean="0"/>
              <a:t>Homogeneity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Identical or similar architecture and system settings</a:t>
            </a:r>
          </a:p>
          <a:p>
            <a:r>
              <a:rPr lang="en-US" dirty="0" smtClean="0"/>
              <a:t>Out-Sourcing Trust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Built-in collaboration spirit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Trust in </a:t>
            </a:r>
            <a:r>
              <a:rPr lang="en-US" dirty="0" err="1" smtClean="0"/>
              <a:t>OpenStack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Enhanced security</a:t>
            </a:r>
          </a:p>
          <a:p>
            <a:pPr lvl="1"/>
            <a:r>
              <a:rPr lang="en-US" dirty="0" smtClean="0"/>
              <a:t>Limit visibility in the specific domain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revent malicious / dumb assignments</a:t>
            </a:r>
          </a:p>
          <a:p>
            <a:r>
              <a:rPr lang="en-US" dirty="0" smtClean="0"/>
              <a:t>Better management with </a:t>
            </a:r>
            <a:r>
              <a:rPr lang="en-US" dirty="0" err="1" smtClean="0"/>
              <a:t>Dtrust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pecified by domain admin available for project admin</a:t>
            </a:r>
          </a:p>
          <a:p>
            <a:pPr lvl="1"/>
            <a:r>
              <a:rPr lang="en-US" dirty="0" smtClean="0"/>
              <a:t>Automatic revocation of cross-domain assignments</a:t>
            </a:r>
          </a:p>
          <a:p>
            <a:pPr lvl="1"/>
            <a:r>
              <a:rPr lang="en-US" dirty="0" smtClean="0"/>
              <a:t>Finer-grained control enabled</a:t>
            </a:r>
          </a:p>
          <a:p>
            <a:pPr lvl="2"/>
            <a:r>
              <a:rPr lang="en-US" dirty="0" smtClean="0"/>
              <a:t>Only expose users with certain roles</a:t>
            </a:r>
          </a:p>
          <a:p>
            <a:pPr lvl="2"/>
            <a:r>
              <a:rPr lang="en-US" dirty="0" smtClean="0"/>
              <a:t>May specify collaborating users and projects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9670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MT-ABAC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  <p:pic>
        <p:nvPicPr>
          <p:cNvPr id="12" name="Picture 11" descr="mtaba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75" y="1124822"/>
            <a:ext cx="5894459" cy="5121777"/>
          </a:xfrm>
          <a:prstGeom prst="rect">
            <a:avLst/>
          </a:prstGeom>
        </p:spPr>
      </p:pic>
      <p:sp>
        <p:nvSpPr>
          <p:cNvPr id="13" name="Snip Diagonal Corner Rectangle 12"/>
          <p:cNvSpPr/>
          <p:nvPr/>
        </p:nvSpPr>
        <p:spPr>
          <a:xfrm>
            <a:off x="7747965" y="1074163"/>
            <a:ext cx="1677249" cy="939633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Trustee: {t1,t2}</a:t>
            </a:r>
          </a:p>
          <a:p>
            <a:pPr algn="ctr"/>
            <a:r>
              <a:rPr lang="en-US" sz="1600" b="1" dirty="0" err="1" smtClean="0">
                <a:solidFill>
                  <a:srgbClr val="0070C0"/>
                </a:solidFill>
              </a:rPr>
              <a:t>TrustType</a:t>
            </a:r>
            <a:r>
              <a:rPr lang="en-US" sz="1600" b="1" dirty="0" smtClean="0">
                <a:solidFill>
                  <a:srgbClr val="0070C0"/>
                </a:solidFill>
              </a:rPr>
              <a:t>: </a:t>
            </a:r>
            <a:r>
              <a:rPr lang="el-GR" sz="1600" b="1" dirty="0">
                <a:solidFill>
                  <a:srgbClr val="0070C0"/>
                </a:solidFill>
              </a:rPr>
              <a:t>γ</a:t>
            </a:r>
            <a:endParaRPr lang="en-US" sz="16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TID: t1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>
            <a:off x="721623" y="1067050"/>
            <a:ext cx="1393994" cy="807332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UID: u1</a:t>
            </a:r>
          </a:p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TID: t1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721623" y="4993051"/>
            <a:ext cx="1393994" cy="807332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UID: u1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TID: t2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Snip Diagonal Corner Rectangle 15"/>
          <p:cNvSpPr/>
          <p:nvPr/>
        </p:nvSpPr>
        <p:spPr>
          <a:xfrm>
            <a:off x="7747965" y="4993051"/>
            <a:ext cx="1393994" cy="807332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O</a:t>
            </a:r>
            <a:r>
              <a:rPr lang="en-US" sz="1600" b="1" dirty="0" smtClean="0">
                <a:solidFill>
                  <a:srgbClr val="0070C0"/>
                </a:solidFill>
              </a:rPr>
              <a:t>ID: o1</a:t>
            </a:r>
          </a:p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TID: t1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7" name="Snip Diagonal Corner Rectangle 16"/>
          <p:cNvSpPr/>
          <p:nvPr/>
        </p:nvSpPr>
        <p:spPr>
          <a:xfrm>
            <a:off x="721623" y="4075055"/>
            <a:ext cx="1393994" cy="807332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UID: u1</a:t>
            </a:r>
          </a:p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TID: t1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803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Completed Work</a:t>
            </a:r>
          </a:p>
          <a:p>
            <a:pPr lvl="1"/>
            <a:r>
              <a:rPr lang="en-US" dirty="0" smtClean="0"/>
              <a:t>CTTM</a:t>
            </a:r>
          </a:p>
          <a:p>
            <a:pPr lvl="1"/>
            <a:r>
              <a:rPr lang="en-US" dirty="0" err="1" smtClean="0"/>
              <a:t>MTAaaS</a:t>
            </a:r>
            <a:endParaRPr lang="en-US" dirty="0" smtClean="0"/>
          </a:p>
          <a:p>
            <a:pPr lvl="1"/>
            <a:r>
              <a:rPr lang="en-US" dirty="0" smtClean="0"/>
              <a:t>MTAS</a:t>
            </a:r>
            <a:endParaRPr lang="en-US" dirty="0"/>
          </a:p>
          <a:p>
            <a:pPr lvl="1"/>
            <a:r>
              <a:rPr lang="en-US" dirty="0"/>
              <a:t>MT-RBAC</a:t>
            </a:r>
          </a:p>
          <a:p>
            <a:r>
              <a:rPr lang="en-US" dirty="0" smtClean="0"/>
              <a:t>On-going research</a:t>
            </a:r>
          </a:p>
          <a:p>
            <a:pPr lvl="1"/>
            <a:r>
              <a:rPr lang="en-US" dirty="0" smtClean="0"/>
              <a:t>MT-RT</a:t>
            </a:r>
          </a:p>
          <a:p>
            <a:pPr lvl="1"/>
            <a:r>
              <a:rPr lang="en-US" dirty="0" smtClean="0"/>
              <a:t>MT-ABAC</a:t>
            </a:r>
          </a:p>
          <a:p>
            <a:pPr lvl="1"/>
            <a:r>
              <a:rPr lang="en-US" dirty="0" smtClean="0"/>
              <a:t>Domain Trust in </a:t>
            </a:r>
            <a:r>
              <a:rPr lang="en-US" dirty="0" err="1" smtClean="0"/>
              <a:t>OpenStack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33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ropbox\Research\2012f\PhD Seminar Presentation\clou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37" y="1173234"/>
            <a:ext cx="5620276" cy="3479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75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38111" y="2643057"/>
            <a:ext cx="8569325" cy="1620837"/>
          </a:xfrm>
          <a:ln>
            <a:noFill/>
          </a:ln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r>
              <a:rPr lang="en-US" sz="7200" spc="150" dirty="0" smtClean="0">
                <a:ln w="11430"/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Q &amp; A</a:t>
            </a:r>
            <a:endParaRPr lang="en-US" sz="7200" spc="150" dirty="0">
              <a:ln w="11430"/>
              <a:solidFill>
                <a:srgbClr val="00B0F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7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ropbox\Research\2012f\PhD Seminar Presentation\clou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37" y="1173234"/>
            <a:ext cx="5620276" cy="3479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75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38111" y="2643057"/>
            <a:ext cx="8569325" cy="1620837"/>
          </a:xfrm>
          <a:ln>
            <a:noFill/>
          </a:ln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r>
              <a:rPr lang="en-US" sz="7200" spc="150" dirty="0" smtClean="0">
                <a:ln w="11430"/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Thank You!</a:t>
            </a:r>
            <a:endParaRPr lang="en-US" sz="7200" spc="150" dirty="0">
              <a:ln w="11430"/>
              <a:solidFill>
                <a:srgbClr val="00B0F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78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Tenant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deployment</a:t>
            </a:r>
            <a:r>
              <a:rPr lang="zh-CN" altLang="en-US" dirty="0"/>
              <a:t> </a:t>
            </a:r>
            <a:r>
              <a:rPr lang="en-US" altLang="zh-CN" dirty="0"/>
              <a:t>models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multi-tenant</a:t>
            </a:r>
          </a:p>
          <a:p>
            <a:pPr lvl="1"/>
            <a:r>
              <a:rPr lang="en-US" altLang="zh-CN" dirty="0"/>
              <a:t>E.g.:</a:t>
            </a:r>
            <a:r>
              <a:rPr lang="zh-CN" altLang="en-US" dirty="0"/>
              <a:t> </a:t>
            </a:r>
            <a:r>
              <a:rPr lang="en-US" altLang="zh-CN" dirty="0"/>
              <a:t>public</a:t>
            </a:r>
            <a:r>
              <a:rPr lang="zh-CN" altLang="en-US" dirty="0"/>
              <a:t> </a:t>
            </a:r>
            <a:r>
              <a:rPr lang="en-US" altLang="zh-CN" dirty="0"/>
              <a:t>cloud,</a:t>
            </a:r>
            <a:r>
              <a:rPr lang="zh-CN" altLang="en-US" dirty="0"/>
              <a:t> </a:t>
            </a:r>
            <a:r>
              <a:rPr lang="en-US" altLang="zh-CN" dirty="0"/>
              <a:t>private</a:t>
            </a:r>
            <a:r>
              <a:rPr lang="zh-CN" altLang="en-US" dirty="0"/>
              <a:t> </a:t>
            </a:r>
            <a:r>
              <a:rPr lang="en-US" altLang="zh-CN" dirty="0"/>
              <a:t>cloud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 smtClean="0"/>
              <a:t>community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cloud.</a:t>
            </a:r>
            <a:endParaRPr lang="en-US" altLang="zh-CN" dirty="0"/>
          </a:p>
          <a:p>
            <a:r>
              <a:rPr lang="en-US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Cloud Service Provider (CSP) perspective</a:t>
            </a:r>
          </a:p>
          <a:p>
            <a:pPr lvl="1"/>
            <a:r>
              <a:rPr lang="en-US" altLang="zh-CN" dirty="0" smtClean="0"/>
              <a:t>A billing customer</a:t>
            </a:r>
          </a:p>
          <a:p>
            <a:pPr lvl="1"/>
            <a:r>
              <a:rPr lang="en-US" altLang="zh-CN" dirty="0" smtClean="0"/>
              <a:t>Manages</a:t>
            </a:r>
            <a:r>
              <a:rPr lang="zh-CN" altLang="en-US" dirty="0" smtClean="0"/>
              <a:t> </a:t>
            </a:r>
            <a:r>
              <a:rPr lang="en-US" altLang="zh-CN" dirty="0" smtClean="0"/>
              <a:t>its</a:t>
            </a:r>
            <a:r>
              <a:rPr lang="zh-CN" altLang="en-US" dirty="0" smtClean="0"/>
              <a:t> </a:t>
            </a:r>
            <a:r>
              <a:rPr lang="en-US" altLang="zh-CN" dirty="0" smtClean="0"/>
              <a:t>own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cloud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resources</a:t>
            </a:r>
          </a:p>
          <a:p>
            <a:r>
              <a:rPr lang="en-US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consumer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perspective</a:t>
            </a:r>
          </a:p>
          <a:p>
            <a:pPr lvl="1"/>
            <a:r>
              <a:rPr lang="en-US" altLang="zh-CN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individual,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dirty="0" smtClean="0"/>
              <a:t>organization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department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dirty="0" smtClean="0"/>
              <a:t>organization,</a:t>
            </a:r>
            <a:r>
              <a:rPr lang="zh-CN" altLang="en-US" dirty="0" smtClean="0"/>
              <a:t> </a:t>
            </a:r>
            <a:r>
              <a:rPr lang="en-US" altLang="zh-CN" dirty="0" smtClean="0"/>
              <a:t>etc.</a:t>
            </a:r>
          </a:p>
          <a:p>
            <a:pPr lvl="1"/>
            <a:r>
              <a:rPr lang="en-US" altLang="zh-CN" dirty="0" smtClean="0"/>
              <a:t>virtually</a:t>
            </a:r>
            <a:r>
              <a:rPr lang="zh-CN" altLang="en-US" dirty="0" smtClean="0"/>
              <a:t> </a:t>
            </a:r>
            <a:r>
              <a:rPr lang="en-US" altLang="zh-CN" dirty="0" smtClean="0"/>
              <a:t>dedicated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space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en-US" altLang="zh-CN" dirty="0"/>
              <a:t>-demand</a:t>
            </a:r>
            <a:r>
              <a:rPr lang="zh-CN" altLang="en-US" dirty="0"/>
              <a:t> </a:t>
            </a:r>
            <a:r>
              <a:rPr lang="en-US" altLang="zh-CN" dirty="0"/>
              <a:t>self-</a:t>
            </a:r>
            <a:r>
              <a:rPr lang="en-US" altLang="zh-CN" dirty="0" smtClean="0"/>
              <a:t>service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230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DevOps</a:t>
            </a:r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n the Cloud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35" y="1204913"/>
            <a:ext cx="7168945" cy="531971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8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2549" y="38101"/>
            <a:ext cx="5707527" cy="690563"/>
          </a:xfrm>
        </p:spPr>
        <p:txBody>
          <a:bodyPr>
            <a:normAutofit/>
          </a:bodyPr>
          <a:lstStyle/>
          <a:p>
            <a:r>
              <a:rPr lang="en-US" dirty="0" smtClean="0"/>
              <a:t>Industry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1204913"/>
            <a:ext cx="9072563" cy="5335769"/>
          </a:xfrm>
        </p:spPr>
        <p:txBody>
          <a:bodyPr>
            <a:normAutofit/>
          </a:bodyPr>
          <a:lstStyle/>
          <a:p>
            <a:r>
              <a:rPr lang="en-US" dirty="0"/>
              <a:t>Microsoft and </a:t>
            </a:r>
            <a:r>
              <a:rPr lang="en-US" dirty="0" smtClean="0"/>
              <a:t>IBM: Fine-grained data sharing in </a:t>
            </a:r>
            <a:r>
              <a:rPr lang="en-US" dirty="0" err="1" smtClean="0"/>
              <a:t>SaaS</a:t>
            </a:r>
            <a:r>
              <a:rPr lang="en-US" dirty="0" smtClean="0"/>
              <a:t> using DB schema</a:t>
            </a:r>
          </a:p>
          <a:p>
            <a:pPr lvl="1"/>
            <a:r>
              <a:rPr lang="en-US" dirty="0" smtClean="0"/>
              <a:t> Only feasible in DB</a:t>
            </a:r>
          </a:p>
          <a:p>
            <a:r>
              <a:rPr lang="en-US" dirty="0" smtClean="0"/>
              <a:t>NASA: RBAC + </a:t>
            </a:r>
            <a:r>
              <a:rPr lang="en-US" dirty="0" err="1" smtClean="0"/>
              <a:t>OpenStack</a:t>
            </a:r>
            <a:r>
              <a:rPr lang="en-US" dirty="0" smtClean="0"/>
              <a:t> (Nebula)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Lacks ability to support multi-org collaborations</a:t>
            </a:r>
          </a:p>
          <a:p>
            <a:r>
              <a:rPr lang="en-US" dirty="0" err="1" smtClean="0"/>
              <a:t>Salesforce</a:t>
            </a:r>
            <a:r>
              <a:rPr lang="en-US" dirty="0" smtClean="0"/>
              <a:t> (</a:t>
            </a:r>
            <a:r>
              <a:rPr lang="en-US" dirty="0" err="1" smtClean="0"/>
              <a:t>Force.com</a:t>
            </a:r>
            <a:r>
              <a:rPr lang="en-US" dirty="0" smtClean="0"/>
              <a:t>): Single Sign-On + SAML</a:t>
            </a:r>
          </a:p>
          <a:p>
            <a:pPr lvl="1"/>
            <a:r>
              <a:rPr lang="en-US" dirty="0" smtClean="0"/>
              <a:t>Focus on authentication and simple authorization</a:t>
            </a:r>
          </a:p>
          <a:p>
            <a:pPr lvl="1"/>
            <a:r>
              <a:rPr lang="en-US" dirty="0" smtClean="0"/>
              <a:t>Heavy management of certificates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69925" y="5981032"/>
            <a:ext cx="87527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</a:t>
            </a:r>
            <a:r>
              <a:rPr lang="en-US" sz="1400" dirty="0" smtClean="0"/>
              <a:t>:	http</a:t>
            </a:r>
            <a:r>
              <a:rPr lang="en-US" sz="1400" dirty="0"/>
              <a:t>://</a:t>
            </a:r>
            <a:r>
              <a:rPr lang="en-US" sz="1400" dirty="0" err="1"/>
              <a:t>msdn.microsoft.com</a:t>
            </a:r>
            <a:r>
              <a:rPr lang="en-US" sz="1400" dirty="0"/>
              <a:t>/en-us/library/aa479086.aspx </a:t>
            </a:r>
            <a:endParaRPr lang="en-US" sz="1400" dirty="0" smtClean="0"/>
          </a:p>
          <a:p>
            <a:r>
              <a:rPr lang="en-US" sz="1400" dirty="0"/>
              <a:t>		http://</a:t>
            </a:r>
            <a:r>
              <a:rPr lang="en-US" sz="1400" dirty="0" err="1"/>
              <a:t>nebula.nasa.gov</a:t>
            </a:r>
            <a:r>
              <a:rPr lang="en-US" sz="1400" dirty="0"/>
              <a:t>/blog/2010/06/03/nebulas-implementation-role-based-access-control-</a:t>
            </a:r>
            <a:r>
              <a:rPr lang="en-US" sz="1400" dirty="0" err="1"/>
              <a:t>rbac</a:t>
            </a:r>
            <a:r>
              <a:rPr lang="en-US" sz="1400" dirty="0"/>
              <a:t>/</a:t>
            </a:r>
            <a:endParaRPr lang="en-US" sz="1400" dirty="0" smtClean="0"/>
          </a:p>
          <a:p>
            <a:r>
              <a:rPr lang="en-US" sz="1400" dirty="0" smtClean="0"/>
              <a:t>		http</a:t>
            </a:r>
            <a:r>
              <a:rPr lang="en-US" sz="1400" dirty="0"/>
              <a:t>://</a:t>
            </a:r>
            <a:r>
              <a:rPr lang="en-US" sz="1400" dirty="0" err="1"/>
              <a:t>wiki.developerforce.com</a:t>
            </a:r>
            <a:r>
              <a:rPr lang="en-US" sz="1400" dirty="0"/>
              <a:t>/page/</a:t>
            </a:r>
            <a:r>
              <a:rPr lang="en-US" sz="1400" dirty="0" err="1"/>
              <a:t>Single_Sign-</a:t>
            </a:r>
            <a:r>
              <a:rPr lang="en-US" sz="1400" dirty="0" err="1" smtClean="0"/>
              <a:t>On_with_SAML_on_Force.com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9884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Multi-org/</a:t>
            </a:r>
            <a:r>
              <a:rPr lang="en-US" dirty="0" err="1" smtClean="0"/>
              <a:t>dom</a:t>
            </a:r>
            <a:r>
              <a:rPr lang="en-US" dirty="0"/>
              <a:t> A/C </a:t>
            </a:r>
            <a:r>
              <a:rPr lang="en-US" dirty="0" smtClean="0"/>
              <a:t>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1123640"/>
            <a:ext cx="9072563" cy="53197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RBAC</a:t>
            </a:r>
          </a:p>
          <a:p>
            <a:pPr lvl="1"/>
            <a:r>
              <a:rPr lang="en-US" dirty="0" smtClean="0"/>
              <a:t> CBAC, GB-RBAC, ROBAC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No cross-organization interaction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Require </a:t>
            </a:r>
            <a:r>
              <a:rPr lang="en-US" dirty="0">
                <a:solidFill>
                  <a:srgbClr val="0000FF"/>
                </a:solidFill>
              </a:rPr>
              <a:t>central authority </a:t>
            </a:r>
            <a:r>
              <a:rPr lang="en-US" dirty="0" smtClean="0">
                <a:solidFill>
                  <a:srgbClr val="0000FF"/>
                </a:solidFill>
              </a:rPr>
              <a:t>managing collaborations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/>
              <a:t>Delegation </a:t>
            </a:r>
            <a:r>
              <a:rPr lang="en-US" altLang="zh-CN" dirty="0" smtClean="0"/>
              <a:t>Models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dRBAC</a:t>
            </a:r>
            <a:r>
              <a:rPr lang="en-US" dirty="0" smtClean="0"/>
              <a:t> and PBDM (e.g.: allowing subleasing)</a:t>
            </a:r>
          </a:p>
          <a:p>
            <a:pPr lvl="1"/>
            <a:r>
              <a:rPr lang="en-US" altLang="zh-CN" dirty="0" smtClean="0">
                <a:solidFill>
                  <a:srgbClr val="0000FF"/>
                </a:solidFill>
              </a:rPr>
              <a:t> Lacks agility (which the cloud requires)</a:t>
            </a:r>
          </a:p>
          <a:p>
            <a:r>
              <a:rPr lang="en-US" dirty="0"/>
              <a:t>Grids</a:t>
            </a:r>
          </a:p>
          <a:p>
            <a:pPr lvl="1"/>
            <a:r>
              <a:rPr lang="en-US" dirty="0"/>
              <a:t> CAS, VOMS, PERMIS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 Heavy authorization overhead due to the absence </a:t>
            </a:r>
            <a:r>
              <a:rPr lang="en-US" dirty="0">
                <a:solidFill>
                  <a:srgbClr val="0000FF"/>
                </a:solidFill>
              </a:rPr>
              <a:t>of </a:t>
            </a:r>
            <a:r>
              <a:rPr lang="en-US" dirty="0" smtClean="0">
                <a:solidFill>
                  <a:srgbClr val="0000FF"/>
                </a:solidFill>
              </a:rPr>
              <a:t>homogeneous infrastructure (</a:t>
            </a:r>
            <a:r>
              <a:rPr lang="en-US" dirty="0">
                <a:solidFill>
                  <a:srgbClr val="0000FF"/>
                </a:solidFill>
              </a:rPr>
              <a:t>which the cloud has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43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65" lvl="1" indent="-342865">
              <a:buFont typeface="Wingdings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cs typeface="ＭＳ Ｐゴシック" charset="-128"/>
              </a:rPr>
              <a:t>Role-based Trust </a:t>
            </a:r>
          </a:p>
          <a:p>
            <a:pPr lvl="1"/>
            <a:r>
              <a:rPr lang="en-US" dirty="0"/>
              <a:t> RT</a:t>
            </a:r>
            <a:r>
              <a:rPr lang="en-US" altLang="zh-CN" dirty="0"/>
              <a:t>, </a:t>
            </a:r>
            <a:r>
              <a:rPr lang="en-US" altLang="zh-CN" dirty="0" err="1"/>
              <a:t>Traust</a:t>
            </a:r>
            <a:r>
              <a:rPr lang="en-US" altLang="zh-CN" dirty="0"/>
              <a:t>, RMTN AND </a:t>
            </a:r>
            <a:r>
              <a:rPr lang="en-US" altLang="zh-CN" dirty="0" smtClean="0"/>
              <a:t>RAMARS_TM</a:t>
            </a:r>
          </a:p>
          <a:p>
            <a:pPr lvl="1"/>
            <a:r>
              <a:rPr lang="en-US" altLang="zh-CN" dirty="0"/>
              <a:t> </a:t>
            </a:r>
            <a:r>
              <a:rPr lang="en-US" altLang="zh-CN" dirty="0" err="1" smtClean="0"/>
              <a:t>Calero</a:t>
            </a:r>
            <a:r>
              <a:rPr lang="en-US" altLang="zh-CN" dirty="0" smtClean="0"/>
              <a:t> et al: towards a multi-tenancy authorization system for cloud services</a:t>
            </a:r>
          </a:p>
          <a:p>
            <a:pPr lvl="2"/>
            <a:r>
              <a:rPr lang="en-US" altLang="zh-CN" dirty="0" smtClean="0"/>
              <a:t>Implementation level </a:t>
            </a:r>
            <a:r>
              <a:rPr lang="en-US" altLang="zh-CN" dirty="0" err="1" smtClean="0"/>
              <a:t>PoC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Open for extensions in trust models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 Suits the cloud (out-sourcing trust)</a:t>
            </a:r>
            <a:endParaRPr lang="en-US" altLang="zh-CN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9" name="Snip Diagonal Corner Rectangle 8"/>
          <p:cNvSpPr/>
          <p:nvPr/>
        </p:nvSpPr>
        <p:spPr>
          <a:xfrm>
            <a:off x="5783547" y="4789571"/>
            <a:ext cx="3562123" cy="1735054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70C0"/>
                </a:solidFill>
              </a:rPr>
              <a:t>Challenge: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8000"/>
                </a:solidFill>
              </a:rPr>
              <a:t>Trust </a:t>
            </a:r>
            <a:r>
              <a:rPr lang="en-US" sz="2400" dirty="0">
                <a:solidFill>
                  <a:srgbClr val="008000"/>
                </a:solidFill>
              </a:rPr>
              <a:t>relation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8000"/>
                </a:solidFill>
              </a:rPr>
              <a:t>Finer-grained models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8000"/>
                </a:solidFill>
              </a:rPr>
              <a:t>Administration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05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MANUALPREVIEW" val="True"/>
</p:tagLst>
</file>

<file path=ppt/theme/theme1.xml><?xml version="1.0" encoding="utf-8"?>
<a:theme xmlns:a="http://schemas.openxmlformats.org/drawingml/2006/main" name="i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18398</TotalTime>
  <Words>1923</Words>
  <Application>Microsoft Office PowerPoint</Application>
  <PresentationFormat>Custom</PresentationFormat>
  <Paragraphs>449</Paragraphs>
  <Slides>44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ＭＳ Ｐゴシック</vt:lpstr>
      <vt:lpstr>Arial</vt:lpstr>
      <vt:lpstr>Calibri</vt:lpstr>
      <vt:lpstr>Courier New</vt:lpstr>
      <vt:lpstr>Times New Roman</vt:lpstr>
      <vt:lpstr>Wingdings</vt:lpstr>
      <vt:lpstr>ics</vt:lpstr>
      <vt:lpstr>Multi-Tenant Access Control for Collaborative Cloud Services</vt:lpstr>
      <vt:lpstr>What is  Multi-Tenancy?</vt:lpstr>
      <vt:lpstr>Cloud &amp; Multi-Tenancy</vt:lpstr>
      <vt:lpstr>Characteristics of Cloud</vt:lpstr>
      <vt:lpstr>Define Tenant</vt:lpstr>
      <vt:lpstr>DevOps in the Cloud</vt:lpstr>
      <vt:lpstr>Industry Solutions</vt:lpstr>
      <vt:lpstr>Multi-org/dom A/C Literature</vt:lpstr>
      <vt:lpstr>Literature (Contd.)</vt:lpstr>
      <vt:lpstr>Scope and Assumptions</vt:lpstr>
      <vt:lpstr>Multi-Tenant Access Control</vt:lpstr>
      <vt:lpstr>Tenant Trust</vt:lpstr>
      <vt:lpstr>CTTM Trust Types</vt:lpstr>
      <vt:lpstr>Cross-Tenant Trust in DevOps</vt:lpstr>
      <vt:lpstr>Formalized CTTM Model</vt:lpstr>
      <vt:lpstr>Role-Based CTTM</vt:lpstr>
      <vt:lpstr>Role-Based CTTM</vt:lpstr>
      <vt:lpstr>Multi-Tenant Authz. as a Service (MTAaaS)</vt:lpstr>
      <vt:lpstr>Cross-Tenant Trust in DevOps</vt:lpstr>
      <vt:lpstr>MTAS</vt:lpstr>
      <vt:lpstr>AMTAS</vt:lpstr>
      <vt:lpstr>Finer-grained Trust Models</vt:lpstr>
      <vt:lpstr>Example MTAS policy structure</vt:lpstr>
      <vt:lpstr>MTAaaS Platform Prototype</vt:lpstr>
      <vt:lpstr>Evaluation</vt:lpstr>
      <vt:lpstr>Cross-Tenant Trust in DevOps</vt:lpstr>
      <vt:lpstr>MT-RBAC</vt:lpstr>
      <vt:lpstr>AMT-RBAC</vt:lpstr>
      <vt:lpstr>Finer-grained Trust Models</vt:lpstr>
      <vt:lpstr>Constraints</vt:lpstr>
      <vt:lpstr>Policy Specification of MT-RBAC</vt:lpstr>
      <vt:lpstr>Evaluation: Performance</vt:lpstr>
      <vt:lpstr>Evaluation: Scalability</vt:lpstr>
      <vt:lpstr>Evaluation: Scalability</vt:lpstr>
      <vt:lpstr>Cross-Tenant Trust in DevOps</vt:lpstr>
      <vt:lpstr>MT-RT</vt:lpstr>
      <vt:lpstr>DevOps in OpenStack</vt:lpstr>
      <vt:lpstr>OSAC</vt:lpstr>
      <vt:lpstr>AOSAC</vt:lpstr>
      <vt:lpstr>Domain Trust in OpenStack</vt:lpstr>
      <vt:lpstr>MT-ABAC</vt:lpstr>
      <vt:lpstr>Conclusion</vt:lpstr>
      <vt:lpstr>Q &amp; A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1868</cp:revision>
  <cp:lastPrinted>2013-06-12T23:07:46Z</cp:lastPrinted>
  <dcterms:created xsi:type="dcterms:W3CDTF">2010-02-19T20:53:39Z</dcterms:created>
  <dcterms:modified xsi:type="dcterms:W3CDTF">2014-05-06T01:34:06Z</dcterms:modified>
</cp:coreProperties>
</file>