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20"/>
  </p:notesMasterIdLst>
  <p:handoutMasterIdLst>
    <p:handoutMasterId r:id="rId21"/>
  </p:handoutMasterIdLst>
  <p:sldIdLst>
    <p:sldId id="468" r:id="rId6"/>
    <p:sldId id="481" r:id="rId7"/>
    <p:sldId id="475" r:id="rId8"/>
    <p:sldId id="471" r:id="rId9"/>
    <p:sldId id="472" r:id="rId10"/>
    <p:sldId id="473" r:id="rId11"/>
    <p:sldId id="474" r:id="rId12"/>
    <p:sldId id="477" r:id="rId13"/>
    <p:sldId id="478" r:id="rId14"/>
    <p:sldId id="479" r:id="rId15"/>
    <p:sldId id="480" r:id="rId16"/>
    <p:sldId id="482" r:id="rId17"/>
    <p:sldId id="483" r:id="rId18"/>
    <p:sldId id="484" r:id="rId19"/>
  </p:sldIdLst>
  <p:sldSz cx="10080625" cy="7559675"/>
  <p:notesSz cx="7315200" cy="9601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8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7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6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49">
          <p15:clr>
            <a:srgbClr val="A4A3A4"/>
          </p15:clr>
        </p15:guide>
        <p15:guide id="2" pos="20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A50021"/>
    <a:srgbClr val="131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256" y="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302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749"/>
        <p:guide pos="2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3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57" tIns="43329" rIns="86657" bIns="43329" numCol="1" anchor="t" anchorCtr="0" compatLnSpc="1">
            <a:prstTxWarp prst="textNoShape">
              <a:avLst/>
            </a:prstTxWarp>
          </a:bodyPr>
          <a:lstStyle>
            <a:lvl1pPr defTabSz="45756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57" tIns="43329" rIns="86657" bIns="43329" numCol="1" anchor="t" anchorCtr="0" compatLnSpc="1">
            <a:prstTxWarp prst="textNoShape">
              <a:avLst/>
            </a:prstTxWarp>
          </a:bodyPr>
          <a:lstStyle>
            <a:lvl1pPr algn="r" defTabSz="45756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2/6/2014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3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57" tIns="43329" rIns="86657" bIns="43329" numCol="1" anchor="b" anchorCtr="0" compatLnSpc="1">
            <a:prstTxWarp prst="textNoShape">
              <a:avLst/>
            </a:prstTxWarp>
          </a:bodyPr>
          <a:lstStyle>
            <a:lvl1pPr defTabSz="45756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57" tIns="43329" rIns="86657" bIns="43329" numCol="1" anchor="b" anchorCtr="0" compatLnSpc="1">
            <a:prstTxWarp prst="textNoShape">
              <a:avLst/>
            </a:prstTxWarp>
          </a:bodyPr>
          <a:lstStyle>
            <a:lvl1pPr algn="r" defTabSz="45756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799013" cy="3598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1841" y="4559300"/>
            <a:ext cx="5851525" cy="431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3"/>
            <a:ext cx="3173414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5756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697" algn="l"/>
                <a:tab pos="1372684" algn="l"/>
                <a:tab pos="2057382" algn="l"/>
                <a:tab pos="2745372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140200" y="3"/>
            <a:ext cx="3173414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56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697" algn="l"/>
                <a:tab pos="1372684" algn="l"/>
                <a:tab pos="2057382" algn="l"/>
                <a:tab pos="2745372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120191"/>
            <a:ext cx="3173414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5756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697" algn="l"/>
                <a:tab pos="1372684" algn="l"/>
                <a:tab pos="2057382" algn="l"/>
                <a:tab pos="2745372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140200" y="9120191"/>
            <a:ext cx="3173414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5756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697" algn="l"/>
                <a:tab pos="1372684" algn="l"/>
                <a:tab pos="2057382" algn="l"/>
                <a:tab pos="2745372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56976">
              <a:tabLst>
                <a:tab pos="680704" algn="l"/>
                <a:tab pos="1369341" algn="l"/>
                <a:tab pos="2054805" algn="l"/>
                <a:tab pos="2741854" algn="l"/>
              </a:tabLst>
            </a:pPr>
            <a:fld id="{0C137A8E-DCD0-4026-8679-7DAC59B2E3EE}" type="slidenum">
              <a:rPr lang="en-GB" smtClean="0"/>
              <a:pPr defTabSz="456976">
                <a:tabLst>
                  <a:tab pos="680704" algn="l"/>
                  <a:tab pos="1369341" algn="l"/>
                  <a:tab pos="2054805" algn="l"/>
                  <a:tab pos="2741854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3"/>
            <a:ext cx="5853112" cy="43211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0638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2/6/2014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2/6/2014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2/6/2014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2/6/2014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2/6/2014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2/6/2014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2/6/2014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2/6/2014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2/6/2014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2/6/2014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2/6/2014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2/6/2014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2/6/2014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2/6/2014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2/6/2014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2/6/2014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2/6/2014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2/6/2014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2/6/2014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2/6/2014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2/6/2014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2/6/2014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2/6/2014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2/6/2014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2/6/2014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2/6/2014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2/6/2014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2/6/2014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2/6/2014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2/6/2014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2/6/2014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2/6/2014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2/6/2014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2/6/2014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2/6/2014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2/6/2014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2/6/2014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2/6/2014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2/6/2014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2/6/2014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2/6/2014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2/6/2014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2/6/2014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2/6/2014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2/6/2014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2/6/2014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2/6/2014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2/6/2014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3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5"/>
            <a:ext cx="332105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3"/>
            <a:ext cx="1790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2/6/2014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600" indent="-287338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1128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dirty="0" smtClean="0"/>
              <a:t>Virtualization</a:t>
            </a: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Prof</a:t>
            </a:r>
            <a:r>
              <a:rPr lang="en-US" sz="2400" dirty="0">
                <a:solidFill>
                  <a:schemeClr val="tx2"/>
                </a:solidFill>
              </a:rPr>
              <a:t>. Ravi Sandhu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Executive Director </a:t>
            </a:r>
            <a:r>
              <a:rPr lang="en-US" sz="2400" dirty="0" smtClean="0">
                <a:solidFill>
                  <a:schemeClr val="tx2"/>
                </a:solidFill>
              </a:rPr>
              <a:t>and Endowed Chair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February 7, 2014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ravi.sandhu@utsa.edu</a:t>
            </a:r>
            <a:endParaRPr lang="en-US" sz="16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www.profsandhu.com</a:t>
            </a: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 dirty="0" smtClean="0">
                <a:solidFill>
                  <a:srgbClr val="131F49"/>
                </a:solidFill>
              </a:rPr>
              <a:t>CS 6393 Lecture 3</a:t>
            </a:r>
            <a:endParaRPr lang="en-US" sz="2400" dirty="0">
              <a:solidFill>
                <a:srgbClr val="131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807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714" y="1184275"/>
            <a:ext cx="7648575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5180439" y="3236259"/>
            <a:ext cx="1449837" cy="221591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51412" y="5190566"/>
            <a:ext cx="16385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Java VM, Microsoft CLI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24587" y="5190561"/>
            <a:ext cx="9124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HP Dynamo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78287" y="4464391"/>
            <a:ext cx="8050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Most OS’s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13262" y="4464386"/>
            <a:ext cx="9637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VM/370, </a:t>
            </a:r>
            <a:r>
              <a:rPr lang="en-US" sz="1050" dirty="0" err="1" smtClean="0">
                <a:solidFill>
                  <a:srgbClr val="FF0000"/>
                </a:solidFill>
              </a:rPr>
              <a:t>Xen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35342" y="5198260"/>
            <a:ext cx="13949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VMWare GSX, KVM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53852" y="4464381"/>
            <a:ext cx="7922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Virtual PC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74547" y="5198255"/>
            <a:ext cx="13019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solidFill>
                  <a:srgbClr val="FF0000"/>
                </a:solidFill>
              </a:rPr>
              <a:t>Transmeta</a:t>
            </a:r>
            <a:r>
              <a:rPr lang="en-US" sz="1050" dirty="0" smtClean="0">
                <a:solidFill>
                  <a:srgbClr val="FF0000"/>
                </a:solidFill>
              </a:rPr>
              <a:t> Crusoe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88845" y="4460536"/>
            <a:ext cx="9637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Intel IA32-EL</a:t>
            </a:r>
            <a:endParaRPr lang="en-US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23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565275" y="1305542"/>
            <a:ext cx="6730953" cy="3293315"/>
            <a:chOff x="1565275" y="1735862"/>
            <a:chExt cx="6730953" cy="3293315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0987" y="1735862"/>
              <a:ext cx="6655241" cy="3293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Connector 6"/>
            <p:cNvCxnSpPr/>
            <p:nvPr/>
          </p:nvCxnSpPr>
          <p:spPr bwMode="auto">
            <a:xfrm>
              <a:off x="1565275" y="2537012"/>
              <a:ext cx="2558490" cy="8964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4123765" y="2545976"/>
              <a:ext cx="2375647" cy="1783977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6499412" y="4329953"/>
              <a:ext cx="0" cy="699224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565275" y="5029177"/>
              <a:ext cx="4934138" cy="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1565275" y="2545976"/>
              <a:ext cx="0" cy="2483201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66" y="5214191"/>
            <a:ext cx="9271281" cy="123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 bwMode="auto">
          <a:xfrm flipV="1">
            <a:off x="4673258" y="2106692"/>
            <a:ext cx="749134" cy="431541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5422392" y="2106692"/>
            <a:ext cx="557784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5980176" y="2106692"/>
            <a:ext cx="0" cy="1358884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1620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337" y="1481960"/>
            <a:ext cx="6724957" cy="442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14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337" y="1481960"/>
            <a:ext cx="6724957" cy="442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 bwMode="auto">
          <a:xfrm flipH="1">
            <a:off x="1711842" y="5433237"/>
            <a:ext cx="3370523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7" name="Group 16"/>
          <p:cNvGrpSpPr/>
          <p:nvPr/>
        </p:nvGrpSpPr>
        <p:grpSpPr>
          <a:xfrm>
            <a:off x="1711842" y="2668772"/>
            <a:ext cx="3370523" cy="2764465"/>
            <a:chOff x="1711842" y="2668772"/>
            <a:chExt cx="3370523" cy="2764465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711842" y="2668772"/>
              <a:ext cx="2466753" cy="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4178595" y="2668772"/>
              <a:ext cx="0" cy="563526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4178595" y="3232298"/>
              <a:ext cx="903770" cy="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5082365" y="3232298"/>
              <a:ext cx="0" cy="2200939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711842" y="2668772"/>
              <a:ext cx="0" cy="2764465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68803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565275" y="1735862"/>
            <a:ext cx="6730953" cy="3293315"/>
            <a:chOff x="1565275" y="1735862"/>
            <a:chExt cx="6730953" cy="3293315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0987" y="1735862"/>
              <a:ext cx="6655241" cy="3293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Connector 6"/>
            <p:cNvCxnSpPr/>
            <p:nvPr/>
          </p:nvCxnSpPr>
          <p:spPr bwMode="auto">
            <a:xfrm>
              <a:off x="1565275" y="2537012"/>
              <a:ext cx="2558490" cy="8964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4123765" y="2545976"/>
              <a:ext cx="2375647" cy="1783977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6499412" y="4329953"/>
              <a:ext cx="0" cy="699224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565275" y="5029177"/>
              <a:ext cx="4934138" cy="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1565275" y="2545976"/>
              <a:ext cx="0" cy="2483201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3" name="Straight Arrow Connector 12"/>
          <p:cNvCxnSpPr/>
          <p:nvPr/>
        </p:nvCxnSpPr>
        <p:spPr bwMode="auto">
          <a:xfrm flipV="1">
            <a:off x="1349074" y="4372128"/>
            <a:ext cx="891206" cy="1190569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15816" y="5615590"/>
            <a:ext cx="7433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Requires modification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to Guest OS to replace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privileged instructions by </a:t>
            </a:r>
            <a:r>
              <a:rPr lang="en-US" dirty="0" err="1" smtClean="0">
                <a:solidFill>
                  <a:srgbClr val="FF0000"/>
                </a:solidFill>
              </a:rPr>
              <a:t>hypercalls</a:t>
            </a:r>
            <a:r>
              <a:rPr lang="en-US" dirty="0" smtClean="0">
                <a:solidFill>
                  <a:srgbClr val="FF0000"/>
                </a:solidFill>
              </a:rPr>
              <a:t> to VMM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1359868" y="4602692"/>
            <a:ext cx="2105708" cy="95442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6489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2" name="Rectangle 1"/>
          <p:cNvSpPr/>
          <p:nvPr/>
        </p:nvSpPr>
        <p:spPr>
          <a:xfrm>
            <a:off x="2191327" y="1880555"/>
            <a:ext cx="537904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Smith</a:t>
            </a:r>
            <a:r>
              <a:rPr lang="en-US" dirty="0"/>
              <a:t>, J.E. and Nair, R., The Architecture of Virtual Machines," IEEE Computer , vol.38, no.5, pp.32-38, May 2005. 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SCOPE </a:t>
            </a:r>
            <a:r>
              <a:rPr lang="en-US" dirty="0"/>
              <a:t>Alliance. Virtualization: State of the Art. Version 1.0, April 3, 2008. 18 pages. 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Gabor </a:t>
            </a:r>
            <a:r>
              <a:rPr lang="en-US" dirty="0" err="1"/>
              <a:t>Pik</a:t>
            </a:r>
            <a:r>
              <a:rPr lang="en-US" dirty="0"/>
              <a:t>, </a:t>
            </a:r>
            <a:r>
              <a:rPr lang="en-US" dirty="0" err="1"/>
              <a:t>Levente</a:t>
            </a:r>
            <a:r>
              <a:rPr lang="en-US" dirty="0"/>
              <a:t> </a:t>
            </a:r>
            <a:r>
              <a:rPr lang="en-US" dirty="0" err="1"/>
              <a:t>Buttyan</a:t>
            </a:r>
            <a:r>
              <a:rPr lang="en-US" dirty="0"/>
              <a:t>, and </a:t>
            </a:r>
            <a:r>
              <a:rPr lang="en-US" dirty="0" err="1"/>
              <a:t>Boldizsar</a:t>
            </a:r>
            <a:r>
              <a:rPr lang="en-US" dirty="0"/>
              <a:t> </a:t>
            </a:r>
            <a:r>
              <a:rPr lang="en-US" dirty="0" err="1"/>
              <a:t>Bencsath</a:t>
            </a:r>
            <a:r>
              <a:rPr lang="en-US" dirty="0"/>
              <a:t>. 2013. A survey of security issues in hardware virtualization. ACM </a:t>
            </a:r>
            <a:r>
              <a:rPr lang="en-US" dirty="0" err="1"/>
              <a:t>Comput</a:t>
            </a:r>
            <a:r>
              <a:rPr lang="en-US" dirty="0"/>
              <a:t>. </a:t>
            </a:r>
            <a:r>
              <a:rPr lang="en-US" dirty="0" err="1"/>
              <a:t>Surv</a:t>
            </a:r>
            <a:r>
              <a:rPr lang="en-US" dirty="0"/>
              <a:t>. 45, 3, Article 40 (July 2013), 34 pages. </a:t>
            </a:r>
          </a:p>
        </p:txBody>
      </p:sp>
    </p:spTree>
    <p:extLst>
      <p:ext uri="{BB962C8B-B14F-4D97-AF65-F5344CB8AC3E}">
        <p14:creationId xmlns:p14="http://schemas.microsoft.com/office/powerpoint/2010/main" val="17567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1003300"/>
            <a:ext cx="7781925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77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1787685"/>
            <a:ext cx="53911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2738438" y="2052917"/>
            <a:ext cx="1286715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3558429" y="2330824"/>
            <a:ext cx="1882588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5853300" y="2886637"/>
            <a:ext cx="1677053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>
            <a:off x="3827182" y="3227297"/>
            <a:ext cx="3703171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92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809" y="815894"/>
            <a:ext cx="6826156" cy="574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99462" y="330284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User ISA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642" y="3302847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Privileged ISA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959005" y="2843561"/>
            <a:ext cx="1895707" cy="36799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6532644" y="2934857"/>
            <a:ext cx="1895707" cy="36799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73938" y="245434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System Calls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 bwMode="auto">
          <a:xfrm flipV="1">
            <a:off x="1039532" y="2192766"/>
            <a:ext cx="1844010" cy="26158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61251" y="1630555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API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>
            <a:stCxn id="15" idx="3"/>
          </p:cNvCxnSpPr>
          <p:nvPr/>
        </p:nvCxnSpPr>
        <p:spPr bwMode="auto">
          <a:xfrm flipV="1">
            <a:off x="1317814" y="1776745"/>
            <a:ext cx="1582201" cy="3847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3525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601" y="1049269"/>
            <a:ext cx="5409172" cy="529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21547" y="1434346"/>
            <a:ext cx="178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ABI or API level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 bwMode="auto">
          <a:xfrm flipH="1">
            <a:off x="7169151" y="1619012"/>
            <a:ext cx="952396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8121542" y="3819031"/>
            <a:ext cx="1082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ISA level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 bwMode="auto">
          <a:xfrm flipH="1">
            <a:off x="7169146" y="4003697"/>
            <a:ext cx="952396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29572" y="1739151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Process VM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9572" y="3725782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System VM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5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714" y="1184275"/>
            <a:ext cx="7648575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51412" y="5190566"/>
            <a:ext cx="16385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Java VM, Microsoft CLI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4587" y="5190561"/>
            <a:ext cx="9124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HP Dynamo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78287" y="4464391"/>
            <a:ext cx="8050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Most OS’s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13262" y="4464386"/>
            <a:ext cx="9637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VM/370, </a:t>
            </a:r>
            <a:r>
              <a:rPr lang="en-US" sz="1050" dirty="0" err="1" smtClean="0">
                <a:solidFill>
                  <a:srgbClr val="FF0000"/>
                </a:solidFill>
              </a:rPr>
              <a:t>Xen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5342" y="5198260"/>
            <a:ext cx="13949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VMWare GSX, KVM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53852" y="4464381"/>
            <a:ext cx="7922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Virtual PC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74547" y="5198255"/>
            <a:ext cx="13019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solidFill>
                  <a:srgbClr val="FF0000"/>
                </a:solidFill>
              </a:rPr>
              <a:t>Transmeta</a:t>
            </a:r>
            <a:r>
              <a:rPr lang="en-US" sz="1050" dirty="0" smtClean="0">
                <a:solidFill>
                  <a:srgbClr val="FF0000"/>
                </a:solidFill>
              </a:rPr>
              <a:t> Crusoe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88845" y="4460536"/>
            <a:ext cx="9637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Intel IA32-EL</a:t>
            </a:r>
            <a:endParaRPr lang="en-US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0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987" y="1735862"/>
            <a:ext cx="6655241" cy="329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53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565275" y="1735862"/>
            <a:ext cx="6730953" cy="3293315"/>
            <a:chOff x="1565275" y="1735862"/>
            <a:chExt cx="6730953" cy="3293315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0987" y="1735862"/>
              <a:ext cx="6655241" cy="3293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Connector 6"/>
            <p:cNvCxnSpPr/>
            <p:nvPr/>
          </p:nvCxnSpPr>
          <p:spPr bwMode="auto">
            <a:xfrm>
              <a:off x="1565275" y="2537012"/>
              <a:ext cx="2558490" cy="8964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4123765" y="2545976"/>
              <a:ext cx="2375647" cy="1783977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6499412" y="4329953"/>
              <a:ext cx="0" cy="699224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565275" y="5029177"/>
              <a:ext cx="4934138" cy="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1565275" y="2545976"/>
              <a:ext cx="0" cy="2483201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5088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10052</TotalTime>
  <Words>263</Words>
  <Application>Microsoft Office PowerPoint</Application>
  <PresentationFormat>Custom</PresentationFormat>
  <Paragraphs>84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ＭＳ Ｐゴシック</vt:lpstr>
      <vt:lpstr>Arial</vt:lpstr>
      <vt:lpstr>Bitstream Charter</vt:lpstr>
      <vt:lpstr>Calibri</vt:lpstr>
      <vt:lpstr>Courier New</vt:lpstr>
      <vt:lpstr>Symbol</vt:lpstr>
      <vt:lpstr>Times New Roman</vt:lpstr>
      <vt:lpstr>Wingdings</vt:lpstr>
      <vt:lpstr>1_Custom Design</vt:lpstr>
      <vt:lpstr>2_Custom Design</vt:lpstr>
      <vt:lpstr>3_Custom Design</vt:lpstr>
      <vt:lpstr>Custom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1307</cp:revision>
  <cp:lastPrinted>2012-11-13T22:38:33Z</cp:lastPrinted>
  <dcterms:created xsi:type="dcterms:W3CDTF">2010-02-19T20:53:39Z</dcterms:created>
  <dcterms:modified xsi:type="dcterms:W3CDTF">2014-02-07T04:54:26Z</dcterms:modified>
</cp:coreProperties>
</file>