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2" r:id="rId1"/>
    <p:sldMasterId id="2147483684" r:id="rId2"/>
    <p:sldMasterId id="2147483696" r:id="rId3"/>
    <p:sldMasterId id="2147483660" r:id="rId4"/>
    <p:sldMasterId id="2147484044" r:id="rId5"/>
  </p:sldMasterIdLst>
  <p:notesMasterIdLst>
    <p:notesMasterId r:id="rId63"/>
  </p:notesMasterIdLst>
  <p:handoutMasterIdLst>
    <p:handoutMasterId r:id="rId64"/>
  </p:handoutMasterIdLst>
  <p:sldIdLst>
    <p:sldId id="468" r:id="rId6"/>
    <p:sldId id="473" r:id="rId7"/>
    <p:sldId id="474" r:id="rId8"/>
    <p:sldId id="475" r:id="rId9"/>
    <p:sldId id="491" r:id="rId10"/>
    <p:sldId id="492" r:id="rId11"/>
    <p:sldId id="493" r:id="rId12"/>
    <p:sldId id="494" r:id="rId13"/>
    <p:sldId id="495" r:id="rId14"/>
    <p:sldId id="496" r:id="rId15"/>
    <p:sldId id="497" r:id="rId16"/>
    <p:sldId id="498" r:id="rId17"/>
    <p:sldId id="499" r:id="rId18"/>
    <p:sldId id="500" r:id="rId19"/>
    <p:sldId id="501" r:id="rId20"/>
    <p:sldId id="502" r:id="rId21"/>
    <p:sldId id="504" r:id="rId22"/>
    <p:sldId id="505" r:id="rId23"/>
    <p:sldId id="506" r:id="rId24"/>
    <p:sldId id="507" r:id="rId25"/>
    <p:sldId id="508" r:id="rId26"/>
    <p:sldId id="509" r:id="rId27"/>
    <p:sldId id="510" r:id="rId28"/>
    <p:sldId id="511" r:id="rId29"/>
    <p:sldId id="512" r:id="rId30"/>
    <p:sldId id="514" r:id="rId31"/>
    <p:sldId id="513" r:id="rId32"/>
    <p:sldId id="515" r:id="rId33"/>
    <p:sldId id="516" r:id="rId34"/>
    <p:sldId id="517" r:id="rId35"/>
    <p:sldId id="518" r:id="rId36"/>
    <p:sldId id="519" r:id="rId37"/>
    <p:sldId id="520" r:id="rId38"/>
    <p:sldId id="521" r:id="rId39"/>
    <p:sldId id="522" r:id="rId40"/>
    <p:sldId id="523" r:id="rId41"/>
    <p:sldId id="524" r:id="rId42"/>
    <p:sldId id="525" r:id="rId43"/>
    <p:sldId id="526" r:id="rId44"/>
    <p:sldId id="527" r:id="rId45"/>
    <p:sldId id="528" r:id="rId46"/>
    <p:sldId id="529" r:id="rId47"/>
    <p:sldId id="530" r:id="rId48"/>
    <p:sldId id="531" r:id="rId49"/>
    <p:sldId id="532" r:id="rId50"/>
    <p:sldId id="533" r:id="rId51"/>
    <p:sldId id="534" r:id="rId52"/>
    <p:sldId id="535" r:id="rId53"/>
    <p:sldId id="536" r:id="rId54"/>
    <p:sldId id="537" r:id="rId55"/>
    <p:sldId id="538" r:id="rId56"/>
    <p:sldId id="539" r:id="rId57"/>
    <p:sldId id="540" r:id="rId58"/>
    <p:sldId id="541" r:id="rId59"/>
    <p:sldId id="543" r:id="rId60"/>
    <p:sldId id="542" r:id="rId61"/>
    <p:sldId id="544" r:id="rId62"/>
  </p:sldIdLst>
  <p:sldSz cx="10080625" cy="7559675"/>
  <p:notesSz cx="7315200" cy="9601200"/>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318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6477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8636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0795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49">
          <p15:clr>
            <a:srgbClr val="A4A3A4"/>
          </p15:clr>
        </p15:guide>
        <p15:guide id="2" pos="2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A50021"/>
    <a:srgbClr val="131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75" autoAdjust="0"/>
    <p:restoredTop sz="94660"/>
  </p:normalViewPr>
  <p:slideViewPr>
    <p:cSldViewPr snapToGrid="0" snapToObjects="1">
      <p:cViewPr varScale="1">
        <p:scale>
          <a:sx n="106" d="100"/>
          <a:sy n="106" d="100"/>
        </p:scale>
        <p:origin x="150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80" d="100"/>
        <a:sy n="80" d="100"/>
      </p:scale>
      <p:origin x="0" y="2352"/>
    </p:cViewPr>
  </p:sorterViewPr>
  <p:notesViewPr>
    <p:cSldViewPr snapToGrid="0" snapToObjects="1">
      <p:cViewPr varScale="1">
        <p:scale>
          <a:sx n="81" d="100"/>
          <a:sy n="81" d="100"/>
        </p:scale>
        <p:origin x="-3168" y="-96"/>
      </p:cViewPr>
      <p:guideLst>
        <p:guide orient="horz" pos="2749"/>
        <p:guide pos="2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238" cy="481013"/>
          </a:xfrm>
          <a:prstGeom prst="rect">
            <a:avLst/>
          </a:prstGeom>
          <a:noFill/>
          <a:ln w="9525">
            <a:noFill/>
            <a:miter lim="800000"/>
            <a:headEnd/>
            <a:tailEnd/>
          </a:ln>
        </p:spPr>
        <p:txBody>
          <a:bodyPr vert="horz" wrap="square" lIns="86657" tIns="43329" rIns="86657" bIns="43329" numCol="1" anchor="t" anchorCtr="0" compatLnSpc="1">
            <a:prstTxWarp prst="textNoShape">
              <a:avLst/>
            </a:prstTxWarp>
          </a:bodyPr>
          <a:lstStyle>
            <a:lvl1pPr defTabSz="457561" hangingPunct="0">
              <a:buClr>
                <a:srgbClr val="000000"/>
              </a:buClr>
              <a:buSzPct val="45000"/>
              <a:buFont typeface="Wingdings" pitchFamily="2" charset="2"/>
              <a:buNone/>
              <a:defRPr sz="1100">
                <a:latin typeface="Arial" pitchFamily="34" charset="0"/>
              </a:defRPr>
            </a:lvl1pPr>
          </a:lstStyle>
          <a:p>
            <a:pPr>
              <a:defRPr/>
            </a:pPr>
            <a:endParaRPr lang="en-US"/>
          </a:p>
        </p:txBody>
      </p:sp>
      <p:sp>
        <p:nvSpPr>
          <p:cNvPr id="3" name="Date Placeholder 2"/>
          <p:cNvSpPr>
            <a:spLocks noGrp="1"/>
          </p:cNvSpPr>
          <p:nvPr>
            <p:ph type="dt" sz="quarter" idx="1"/>
          </p:nvPr>
        </p:nvSpPr>
        <p:spPr bwMode="auto">
          <a:xfrm>
            <a:off x="4143375" y="0"/>
            <a:ext cx="3170238" cy="481013"/>
          </a:xfrm>
          <a:prstGeom prst="rect">
            <a:avLst/>
          </a:prstGeom>
          <a:noFill/>
          <a:ln w="9525">
            <a:noFill/>
            <a:miter lim="800000"/>
            <a:headEnd/>
            <a:tailEnd/>
          </a:ln>
        </p:spPr>
        <p:txBody>
          <a:bodyPr vert="horz" wrap="square" lIns="86657" tIns="43329" rIns="86657" bIns="43329" numCol="1" anchor="t" anchorCtr="0" compatLnSpc="1">
            <a:prstTxWarp prst="textNoShape">
              <a:avLst/>
            </a:prstTxWarp>
          </a:bodyPr>
          <a:lstStyle>
            <a:lvl1pPr algn="r" defTabSz="457561" hangingPunct="0">
              <a:buClr>
                <a:srgbClr val="000000"/>
              </a:buClr>
              <a:buSzPct val="45000"/>
              <a:buFont typeface="Wingdings" pitchFamily="2" charset="2"/>
              <a:buNone/>
              <a:defRPr sz="1100">
                <a:latin typeface="Arial" pitchFamily="34" charset="0"/>
              </a:defRPr>
            </a:lvl1pPr>
          </a:lstStyle>
          <a:p>
            <a:pPr>
              <a:defRPr/>
            </a:pPr>
            <a:fld id="{9EFA1752-2B6F-40E1-9F93-0C9DB23DB42C}" type="datetime1">
              <a:rPr lang="en-US"/>
              <a:pPr>
                <a:defRPr/>
              </a:pPr>
              <a:t>5/14/2014</a:t>
            </a:fld>
            <a:endParaRPr lang="en-US"/>
          </a:p>
        </p:txBody>
      </p:sp>
      <p:sp>
        <p:nvSpPr>
          <p:cNvPr id="4" name="Footer Placeholder 3"/>
          <p:cNvSpPr>
            <a:spLocks noGrp="1"/>
          </p:cNvSpPr>
          <p:nvPr>
            <p:ph type="ftr" sz="quarter" idx="2"/>
          </p:nvPr>
        </p:nvSpPr>
        <p:spPr bwMode="auto">
          <a:xfrm>
            <a:off x="3" y="9118600"/>
            <a:ext cx="3170238" cy="481013"/>
          </a:xfrm>
          <a:prstGeom prst="rect">
            <a:avLst/>
          </a:prstGeom>
          <a:noFill/>
          <a:ln w="9525">
            <a:noFill/>
            <a:miter lim="800000"/>
            <a:headEnd/>
            <a:tailEnd/>
          </a:ln>
        </p:spPr>
        <p:txBody>
          <a:bodyPr vert="horz" wrap="square" lIns="86657" tIns="43329" rIns="86657" bIns="43329" numCol="1" anchor="b" anchorCtr="0" compatLnSpc="1">
            <a:prstTxWarp prst="textNoShape">
              <a:avLst/>
            </a:prstTxWarp>
          </a:bodyPr>
          <a:lstStyle>
            <a:lvl1pPr defTabSz="457561" hangingPunct="0">
              <a:buClr>
                <a:srgbClr val="000000"/>
              </a:buClr>
              <a:buSzPct val="45000"/>
              <a:buFont typeface="Wingdings" pitchFamily="2" charset="2"/>
              <a:buNone/>
              <a:defRPr sz="1100">
                <a:latin typeface="Arial" pitchFamily="34" charset="0"/>
              </a:defRPr>
            </a:lvl1pPr>
          </a:lstStyle>
          <a:p>
            <a:pPr>
              <a:defRPr/>
            </a:pPr>
            <a:endParaRPr lang="en-US"/>
          </a:p>
        </p:txBody>
      </p:sp>
      <p:sp>
        <p:nvSpPr>
          <p:cNvPr id="5" name="Slide Number Placeholder 4"/>
          <p:cNvSpPr>
            <a:spLocks noGrp="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86657" tIns="43329" rIns="86657" bIns="43329" numCol="1" anchor="b" anchorCtr="0" compatLnSpc="1">
            <a:prstTxWarp prst="textNoShape">
              <a:avLst/>
            </a:prstTxWarp>
          </a:bodyPr>
          <a:lstStyle>
            <a:lvl1pPr algn="r" defTabSz="457561" hangingPunct="0">
              <a:buClr>
                <a:srgbClr val="000000"/>
              </a:buClr>
              <a:buSzPct val="45000"/>
              <a:buFont typeface="Wingdings" pitchFamily="2" charset="2"/>
              <a:buNone/>
              <a:defRPr sz="1100">
                <a:latin typeface="Arial" pitchFamily="34" charset="0"/>
              </a:defRPr>
            </a:lvl1pPr>
          </a:lstStyle>
          <a:p>
            <a:pPr>
              <a:defRPr/>
            </a:pPr>
            <a:fld id="{5DDCD5CE-D939-433D-9705-3D24953AD675}" type="slidenum">
              <a:rPr lang="en-US"/>
              <a:pPr>
                <a:defRPr/>
              </a:pPr>
              <a:t>‹#›</a:t>
            </a:fld>
            <a:endParaRPr lang="en-US"/>
          </a:p>
        </p:txBody>
      </p:sp>
    </p:spTree>
    <p:extLst>
      <p:ext uri="{BB962C8B-B14F-4D97-AF65-F5344CB8AC3E}">
        <p14:creationId xmlns:p14="http://schemas.microsoft.com/office/powerpoint/2010/main" val="3187560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p:cNvSpPr>
          <p:nvPr>
            <p:ph type="sldImg"/>
          </p:nvPr>
        </p:nvSpPr>
        <p:spPr bwMode="auto">
          <a:xfrm>
            <a:off x="1257300" y="728663"/>
            <a:ext cx="4799013" cy="3598862"/>
          </a:xfrm>
          <a:prstGeom prst="rect">
            <a:avLst/>
          </a:prstGeom>
          <a:noFill/>
          <a:ln w="9525">
            <a:noFill/>
            <a:round/>
            <a:headEnd/>
            <a:tailEnd/>
          </a:ln>
        </p:spPr>
      </p:sp>
      <p:sp>
        <p:nvSpPr>
          <p:cNvPr id="2050" name="Rectangle 2"/>
          <p:cNvSpPr>
            <a:spLocks noGrp="1" noChangeArrowheads="1"/>
          </p:cNvSpPr>
          <p:nvPr>
            <p:ph type="body"/>
          </p:nvPr>
        </p:nvSpPr>
        <p:spPr bwMode="auto">
          <a:xfrm>
            <a:off x="731841" y="4559300"/>
            <a:ext cx="5851525" cy="431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3"/>
            <a:ext cx="3173414" cy="479425"/>
          </a:xfrm>
          <a:prstGeom prst="rect">
            <a:avLst/>
          </a:prstGeom>
          <a:noFill/>
          <a:ln w="54720">
            <a:noFill/>
            <a:round/>
            <a:headEnd/>
            <a:tailEnd/>
          </a:ln>
          <a:effectLst/>
        </p:spPr>
        <p:txBody>
          <a:bodyPr vert="horz" wrap="square" lIns="0" tIns="0" rIns="0" bIns="0" numCol="1" anchor="t" anchorCtr="0" compatLnSpc="1">
            <a:prstTxWarp prst="textNoShape">
              <a:avLst/>
            </a:prstTxWarp>
          </a:bodyPr>
          <a:lstStyle>
            <a:lvl1pPr defTabSz="457561" hangingPunct="0">
              <a:lnSpc>
                <a:spcPct val="93000"/>
              </a:lnSpc>
              <a:buClr>
                <a:srgbClr val="000000"/>
              </a:buClr>
              <a:buSzPct val="45000"/>
              <a:buFont typeface="Wingdings" pitchFamily="2" charset="2"/>
              <a:buNone/>
              <a:tabLst>
                <a:tab pos="684697" algn="l"/>
                <a:tab pos="1372684" algn="l"/>
                <a:tab pos="2057382" algn="l"/>
                <a:tab pos="2745372" algn="l"/>
              </a:tabLst>
              <a:defRPr sz="1300">
                <a:solidFill>
                  <a:srgbClr val="000000"/>
                </a:solidFill>
                <a:latin typeface="Times New Roman" pitchFamily="18" charset="0"/>
              </a:defRPr>
            </a:lvl1pPr>
          </a:lstStyle>
          <a:p>
            <a:pPr>
              <a:defRPr/>
            </a:pPr>
            <a:endParaRPr lang="en-US"/>
          </a:p>
        </p:txBody>
      </p:sp>
      <p:sp>
        <p:nvSpPr>
          <p:cNvPr id="2052" name="Rectangle 4"/>
          <p:cNvSpPr>
            <a:spLocks noGrp="1" noChangeArrowheads="1"/>
          </p:cNvSpPr>
          <p:nvPr>
            <p:ph type="dt"/>
          </p:nvPr>
        </p:nvSpPr>
        <p:spPr bwMode="auto">
          <a:xfrm>
            <a:off x="4140200" y="3"/>
            <a:ext cx="3173414" cy="479425"/>
          </a:xfrm>
          <a:prstGeom prst="rect">
            <a:avLst/>
          </a:prstGeom>
          <a:noFill/>
          <a:ln w="54720">
            <a:noFill/>
            <a:round/>
            <a:headEnd/>
            <a:tailEnd/>
          </a:ln>
          <a:effectLst/>
        </p:spPr>
        <p:txBody>
          <a:bodyPr vert="horz" wrap="square" lIns="0" tIns="0" rIns="0" bIns="0" numCol="1" anchor="t" anchorCtr="0" compatLnSpc="1">
            <a:prstTxWarp prst="textNoShape">
              <a:avLst/>
            </a:prstTxWarp>
          </a:bodyPr>
          <a:lstStyle>
            <a:lvl1pPr algn="r" defTabSz="457561" hangingPunct="0">
              <a:lnSpc>
                <a:spcPct val="93000"/>
              </a:lnSpc>
              <a:buClr>
                <a:srgbClr val="000000"/>
              </a:buClr>
              <a:buSzPct val="45000"/>
              <a:buFont typeface="Wingdings" pitchFamily="2" charset="2"/>
              <a:buNone/>
              <a:tabLst>
                <a:tab pos="684697" algn="l"/>
                <a:tab pos="1372684" algn="l"/>
                <a:tab pos="2057382" algn="l"/>
                <a:tab pos="2745372" algn="l"/>
              </a:tabLst>
              <a:defRPr sz="1300">
                <a:solidFill>
                  <a:srgbClr val="000000"/>
                </a:solidFill>
                <a:latin typeface="Times New Roman" pitchFamily="18" charset="0"/>
              </a:defRPr>
            </a:lvl1pPr>
          </a:lstStyle>
          <a:p>
            <a:pPr>
              <a:defRPr/>
            </a:pPr>
            <a:endParaRPr lang="en-US"/>
          </a:p>
        </p:txBody>
      </p:sp>
      <p:sp>
        <p:nvSpPr>
          <p:cNvPr id="2053" name="Rectangle 5"/>
          <p:cNvSpPr>
            <a:spLocks noGrp="1" noChangeArrowheads="1"/>
          </p:cNvSpPr>
          <p:nvPr>
            <p:ph type="ftr"/>
          </p:nvPr>
        </p:nvSpPr>
        <p:spPr bwMode="auto">
          <a:xfrm>
            <a:off x="0" y="9120191"/>
            <a:ext cx="3173414" cy="479425"/>
          </a:xfrm>
          <a:prstGeom prst="rect">
            <a:avLst/>
          </a:prstGeom>
          <a:noFill/>
          <a:ln w="54720">
            <a:noFill/>
            <a:round/>
            <a:headEnd/>
            <a:tailEnd/>
          </a:ln>
          <a:effectLst/>
        </p:spPr>
        <p:txBody>
          <a:bodyPr vert="horz" wrap="square" lIns="0" tIns="0" rIns="0" bIns="0" numCol="1" anchor="b" anchorCtr="0" compatLnSpc="1">
            <a:prstTxWarp prst="textNoShape">
              <a:avLst/>
            </a:prstTxWarp>
          </a:bodyPr>
          <a:lstStyle>
            <a:lvl1pPr defTabSz="457561" hangingPunct="0">
              <a:lnSpc>
                <a:spcPct val="93000"/>
              </a:lnSpc>
              <a:buClr>
                <a:srgbClr val="000000"/>
              </a:buClr>
              <a:buSzPct val="45000"/>
              <a:buFont typeface="Wingdings" pitchFamily="2" charset="2"/>
              <a:buNone/>
              <a:tabLst>
                <a:tab pos="684697" algn="l"/>
                <a:tab pos="1372684" algn="l"/>
                <a:tab pos="2057382" algn="l"/>
                <a:tab pos="2745372" algn="l"/>
              </a:tabLst>
              <a:defRPr sz="1300">
                <a:solidFill>
                  <a:srgbClr val="000000"/>
                </a:solidFill>
                <a:latin typeface="Times New Roman" pitchFamily="18" charset="0"/>
              </a:defRPr>
            </a:lvl1pPr>
          </a:lstStyle>
          <a:p>
            <a:pPr>
              <a:defRPr/>
            </a:pPr>
            <a:endParaRPr lang="en-US"/>
          </a:p>
        </p:txBody>
      </p:sp>
      <p:sp>
        <p:nvSpPr>
          <p:cNvPr id="2054" name="Rectangle 6"/>
          <p:cNvSpPr>
            <a:spLocks noGrp="1" noChangeArrowheads="1"/>
          </p:cNvSpPr>
          <p:nvPr>
            <p:ph type="sldNum"/>
          </p:nvPr>
        </p:nvSpPr>
        <p:spPr bwMode="auto">
          <a:xfrm>
            <a:off x="4140200" y="9120191"/>
            <a:ext cx="3173414" cy="479425"/>
          </a:xfrm>
          <a:prstGeom prst="rect">
            <a:avLst/>
          </a:prstGeom>
          <a:noFill/>
          <a:ln w="54720">
            <a:noFill/>
            <a:round/>
            <a:headEnd/>
            <a:tailEnd/>
          </a:ln>
          <a:effectLst/>
        </p:spPr>
        <p:txBody>
          <a:bodyPr vert="horz" wrap="square" lIns="0" tIns="0" rIns="0" bIns="0" numCol="1" anchor="b" anchorCtr="0" compatLnSpc="1">
            <a:prstTxWarp prst="textNoShape">
              <a:avLst/>
            </a:prstTxWarp>
          </a:bodyPr>
          <a:lstStyle>
            <a:lvl1pPr algn="r" defTabSz="457561" hangingPunct="0">
              <a:lnSpc>
                <a:spcPct val="93000"/>
              </a:lnSpc>
              <a:buClr>
                <a:srgbClr val="000000"/>
              </a:buClr>
              <a:buSzPct val="45000"/>
              <a:buFont typeface="Wingdings" pitchFamily="2" charset="2"/>
              <a:buNone/>
              <a:tabLst>
                <a:tab pos="684697" algn="l"/>
                <a:tab pos="1372684" algn="l"/>
                <a:tab pos="2057382" algn="l"/>
                <a:tab pos="2745372" algn="l"/>
              </a:tabLst>
              <a:defRPr sz="1300">
                <a:solidFill>
                  <a:srgbClr val="000000"/>
                </a:solidFill>
                <a:latin typeface="Times New Roman" pitchFamily="18" charset="0"/>
              </a:defRPr>
            </a:lvl1pPr>
          </a:lstStyle>
          <a:p>
            <a:pPr>
              <a:defRPr/>
            </a:pPr>
            <a:fld id="{EE6703E5-A21F-4313-BA9E-B2DFCA6C23E3}" type="slidenum">
              <a:rPr lang="en-GB"/>
              <a:pPr>
                <a:defRPr/>
              </a:pPr>
              <a:t>‹#›</a:t>
            </a:fld>
            <a:endParaRPr lang="en-GB"/>
          </a:p>
        </p:txBody>
      </p:sp>
    </p:spTree>
    <p:extLst>
      <p:ext uri="{BB962C8B-B14F-4D97-AF65-F5344CB8AC3E}">
        <p14:creationId xmlns:p14="http://schemas.microsoft.com/office/powerpoint/2010/main" val="4008976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p:spPr>
        <p:txBody>
          <a:bodyPr/>
          <a:lstStyle/>
          <a:p>
            <a:pPr defTabSz="456976">
              <a:tabLst>
                <a:tab pos="680704" algn="l"/>
                <a:tab pos="1369341" algn="l"/>
                <a:tab pos="2054805" algn="l"/>
                <a:tab pos="2741854" algn="l"/>
              </a:tabLst>
            </a:pPr>
            <a:fld id="{0C137A8E-DCD0-4026-8679-7DAC59B2E3EE}" type="slidenum">
              <a:rPr lang="en-GB" smtClean="0"/>
              <a:pPr defTabSz="456976">
                <a:tabLst>
                  <a:tab pos="680704" algn="l"/>
                  <a:tab pos="1369341" algn="l"/>
                  <a:tab pos="2054805" algn="l"/>
                  <a:tab pos="2741854" algn="l"/>
                </a:tabLst>
              </a:pPr>
              <a:t>1</a:t>
            </a:fld>
            <a:endParaRPr lang="en-GB" dirty="0" smtClean="0"/>
          </a:p>
        </p:txBody>
      </p:sp>
      <p:sp>
        <p:nvSpPr>
          <p:cNvPr id="35843" name="Rectangle 1"/>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35844" name="Rectangle 2"/>
          <p:cNvSpPr>
            <a:spLocks noGrp="1" noChangeArrowheads="1"/>
          </p:cNvSpPr>
          <p:nvPr>
            <p:ph type="body" idx="1"/>
          </p:nvPr>
        </p:nvSpPr>
        <p:spPr>
          <a:xfrm>
            <a:off x="731838" y="4559303"/>
            <a:ext cx="5853112" cy="4321175"/>
          </a:xfrm>
          <a:noFill/>
          <a:ln/>
        </p:spPr>
        <p:txBody>
          <a:bodyPr wrap="none" anchor="ct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14774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8A8533-5538-4759-B24B-7285295CFABD}"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1D29D39-929B-47D6-9F07-C55381DFF5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DFD001-DF5A-49ED-8BC5-7BBFC3FB44F9}"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824C882D-BA0E-4156-A3F2-6CCA4F2A59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6F0AE7-28DD-4852-BA3E-E7905EE3F562}"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E97BA52-FCD2-45E7-A9BF-0C63A4B2FF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ED042CA-B8CD-41D9-8949-D03C1566A0E3}"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0380607-37F1-48F1-8925-DA1C269E8EF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F0B157-99C1-4433-B83A-B82C44B5479D}"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17C474C-46B2-4446-BA07-B1E887D7E7B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FD56CB-245D-4A10-8A5C-92A415482CCA}"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B0462919-9C21-4FD6-9997-562236006DD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3DF5EE-C6D4-4B1E-92E0-D20E05AE8C1C}" type="datetime1">
              <a:rPr lang="en-US"/>
              <a:pPr>
                <a:defRPr/>
              </a:pPr>
              <a:t>5/14/2014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2425F226-6A3A-4E06-99F4-9A0F29AB9F8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64AABD7-C966-40EA-9470-64EDB373436E}" type="datetime1">
              <a:rPr lang="en-US"/>
              <a:pPr>
                <a:defRPr/>
              </a:pPr>
              <a:t>5/14/2014</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71DE3DD5-0851-4F4F-8B79-CE1028EA4C6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F71528-2F75-40B3-83AB-5E0C7F5FFE00}" type="datetime1">
              <a:rPr lang="en-US"/>
              <a:pPr>
                <a:defRPr/>
              </a:pPr>
              <a:t>5/14/2014</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5BB7CE04-270F-489C-8609-BD36C52103E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F8B1DD-2EEB-4C92-A939-6E15ED568C0A}" type="datetime1">
              <a:rPr lang="en-US"/>
              <a:pPr>
                <a:defRPr/>
              </a:pPr>
              <a:t>5/14/2014</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54553FF5-46BB-4294-AE5B-96801AF9816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042173-893D-43B8-953F-46F57DCD2CB1}" type="datetime1">
              <a:rPr lang="en-US"/>
              <a:pPr>
                <a:defRPr/>
              </a:pPr>
              <a:t>5/14/2014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9635EA9B-512A-4AF6-A1FD-0DBF8A2486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B2D772-0122-45E8-9279-27AD1ACB66F5}"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D1C6AEA6-42C7-4650-B746-966DF6EC9BD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8E7923-3BD9-4E2C-AE2B-C103004F0883}" type="datetime1">
              <a:rPr lang="en-US"/>
              <a:pPr>
                <a:defRPr/>
              </a:pPr>
              <a:t>5/14/2014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A15B6617-A612-4062-BE23-203378EC98B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1BDA36-4BE0-4353-AAC4-0131C4D69FDB}"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3F7FA396-2E9F-423F-9BC1-B3A4D95062A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DCED28-C685-4939-A5D5-27F99889AF6E}"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EDA231E-3063-4692-B6D4-1D3D91F98C3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AEE209-7275-4909-97D1-F8A0D95EA75C}"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F91E322-F0BB-4838-9F63-EA2CAAE09B9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CEA9BE-16EF-489E-BF20-57B585EC6CC9}"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4E539CF-4739-4542-A10F-6B52583B52E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0990B6-74C3-4125-8F0F-2C933149C71B}"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78E3A25-ABD4-406C-921E-0CAE11307A1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B68C61-A4FA-4602-8348-0356D25F60A7}" type="datetime1">
              <a:rPr lang="en-US"/>
              <a:pPr>
                <a:defRPr/>
              </a:pPr>
              <a:t>5/14/2014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3D55FCEB-737C-4861-AE0F-6165CC74C68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000D1B-60A9-4757-876A-FFBF061455A1}" type="datetime1">
              <a:rPr lang="en-US"/>
              <a:pPr>
                <a:defRPr/>
              </a:pPr>
              <a:t>5/14/2014</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6ADA9942-232C-4926-BADB-CDF670E440D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2CA543-36D1-482B-A6B0-8C3E0820FA1B}" type="datetime1">
              <a:rPr lang="en-US"/>
              <a:pPr>
                <a:defRPr/>
              </a:pPr>
              <a:t>5/14/2014</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B0B76DA8-8693-4B28-B910-D6DD04FCC1E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94DB5A-AD82-43C4-97F9-539A7A86B068}" type="datetime1">
              <a:rPr lang="en-US"/>
              <a:pPr>
                <a:defRPr/>
              </a:pPr>
              <a:t>5/14/2014</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01C7F81A-DF60-4D16-865A-3A33A62465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2EAB87-838F-438F-A3CF-FC5CD66EB65C}"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369FE96-4C50-4285-9E4E-F42E734AF1E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B34E17-700E-40E7-83AE-664FDDCCB4AC}" type="datetime1">
              <a:rPr lang="en-US"/>
              <a:pPr>
                <a:defRPr/>
              </a:pPr>
              <a:t>5/14/2014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FA20C0D1-6E3E-472C-AEE1-64D973207D7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8B8E3B-C21E-43E0-B284-FCB59AA662D1}" type="datetime1">
              <a:rPr lang="en-US"/>
              <a:pPr>
                <a:defRPr/>
              </a:pPr>
              <a:t>5/14/2014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7651AA86-94FB-44EB-82C9-7716D904A8F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6CE7DA-F81F-4ED0-827C-311EF0D810C4}"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45D3A46-114A-4AC1-9A9D-A12BBCC1966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2D3DC3-E015-46ED-85A6-ABF7C5FE13F1}"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946B850B-2489-4CB1-A1EC-995AFD52B975}"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6A09B26-E0FC-40AE-902A-28747004F551}"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C153E78E-8BD0-4625-9C22-F59FBA683C9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8D9BA3-C815-46C5-8537-EB5659753393}"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87AB2595-7489-4763-8ADA-B5EE6F5EAA2F}"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65FAA4-AE56-406D-A66B-666E6023E096}"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5CB87D8-701F-416A-8323-77B07D210D0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F81480-BFB3-4DDE-90CB-E57E0443E987}" type="datetime1">
              <a:rPr lang="en-US"/>
              <a:pPr>
                <a:defRPr/>
              </a:pPr>
              <a:t>5/14/2014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3D675CBD-E781-4854-A4A8-CCC5BD2D21F3}"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64D003F-A569-490B-8E1A-16CC19E2F27E}" type="datetime1">
              <a:rPr lang="en-US"/>
              <a:pPr>
                <a:defRPr/>
              </a:pPr>
              <a:t>5/14/2014</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85DD51AA-89A7-4D93-93B2-B313D917BAC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9D87FF-43A9-4947-B646-01BBB80BF1A4}" type="datetime1">
              <a:rPr lang="en-US"/>
              <a:pPr>
                <a:defRPr/>
              </a:pPr>
              <a:t>5/14/2014</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671526D9-F268-4FBB-8041-B6F369E1AB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2FC324-FA63-48F7-87F3-755973C2A6EE}" type="datetime1">
              <a:rPr lang="en-US"/>
              <a:pPr>
                <a:defRPr/>
              </a:pPr>
              <a:t>5/14/2014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9FE40098-0EFE-4E55-9AF4-9BECC105AFB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3EEF30-4D1C-473C-A9C2-E2E15F758D89}" type="datetime1">
              <a:rPr lang="en-US"/>
              <a:pPr>
                <a:defRPr/>
              </a:pPr>
              <a:t>5/14/2014</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F833CF39-4DA2-41D0-91FF-0E5EE6338EE6}"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203CE4-0665-4827-A05B-586F539067A6}" type="datetime1">
              <a:rPr lang="en-US"/>
              <a:pPr>
                <a:defRPr/>
              </a:pPr>
              <a:t>5/14/2014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CC25DA87-D9B2-4A0B-ACAD-A7263E50039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F34C9D-9DC9-447E-B9D7-AD3799284B23}" type="datetime1">
              <a:rPr lang="en-US"/>
              <a:pPr>
                <a:defRPr/>
              </a:pPr>
              <a:t>5/14/2014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294FC467-D2A4-4587-BFD3-35FED9BBF37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79E979-A7A0-4DFD-8016-FAA76B28996F}"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DED656D5-3B46-4F42-8E53-4A737C0415D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172033-AE60-4856-97CF-28E50271BBE1}" type="datetime1">
              <a:rPr lang="en-US"/>
              <a:pPr>
                <a:defRPr/>
              </a:pPr>
              <a:t>5/14/2014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C8B727F-B332-4C9F-93EC-2F16F7EAC25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Line 8"/>
          <p:cNvSpPr>
            <a:spLocks noChangeShapeType="1"/>
          </p:cNvSpPr>
          <p:nvPr/>
        </p:nvSpPr>
        <p:spPr bwMode="auto">
          <a:xfrm>
            <a:off x="2527300" y="687388"/>
            <a:ext cx="5257800"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3" name="Line 9"/>
          <p:cNvSpPr>
            <a:spLocks noChangeShapeType="1"/>
          </p:cNvSpPr>
          <p:nvPr/>
        </p:nvSpPr>
        <p:spPr bwMode="auto">
          <a:xfrm>
            <a:off x="498475" y="6811963"/>
            <a:ext cx="9102725"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pic>
        <p:nvPicPr>
          <p:cNvPr id="4" name="Picture 9" descr="UTSAGifBlue.gif"/>
          <p:cNvPicPr>
            <a:picLocks noChangeAspect="1"/>
          </p:cNvPicPr>
          <p:nvPr userDrawn="1"/>
        </p:nvPicPr>
        <p:blipFill>
          <a:blip r:embed="rId2" cstate="print"/>
          <a:srcRect/>
          <a:stretch>
            <a:fillRect/>
          </a:stretch>
        </p:blipFill>
        <p:spPr bwMode="auto">
          <a:xfrm>
            <a:off x="8447088" y="304800"/>
            <a:ext cx="1444625" cy="473075"/>
          </a:xfrm>
          <a:prstGeom prst="rect">
            <a:avLst/>
          </a:prstGeom>
          <a:noFill/>
          <a:ln w="9525">
            <a:noFill/>
            <a:miter lim="800000"/>
            <a:headEnd/>
            <a:tailEnd/>
          </a:ln>
        </p:spPr>
      </p:pic>
      <p:pic>
        <p:nvPicPr>
          <p:cNvPr id="5" name="Picture 13" descr="ICS_Medium.png"/>
          <p:cNvPicPr>
            <a:picLocks noChangeAspect="1"/>
          </p:cNvPicPr>
          <p:nvPr userDrawn="1"/>
        </p:nvPicPr>
        <p:blipFill>
          <a:blip r:embed="rId3" cstate="print"/>
          <a:srcRect/>
          <a:stretch>
            <a:fillRect/>
          </a:stretch>
        </p:blipFill>
        <p:spPr bwMode="auto">
          <a:xfrm>
            <a:off x="449263" y="0"/>
            <a:ext cx="1479550" cy="919163"/>
          </a:xfrm>
          <a:prstGeom prst="rect">
            <a:avLst/>
          </a:prstGeom>
          <a:noFill/>
          <a:ln w="9525">
            <a:noFill/>
            <a:miter lim="800000"/>
            <a:headEnd/>
            <a:tailEnd/>
          </a:ln>
        </p:spPr>
      </p:pic>
      <p:sp>
        <p:nvSpPr>
          <p:cNvPr id="6" name="Rectangle 3"/>
          <p:cNvSpPr>
            <a:spLocks noGrp="1" noChangeArrowheads="1"/>
          </p:cNvSpPr>
          <p:nvPr>
            <p:ph type="dt" idx="10"/>
          </p:nvPr>
        </p:nvSpPr>
        <p:spPr/>
        <p:txBody>
          <a:bodyPr/>
          <a:lstStyle>
            <a:lvl1pPr>
              <a:defRPr/>
            </a:lvl1pPr>
          </a:lstStyle>
          <a:p>
            <a:pPr>
              <a:defRPr/>
            </a:pPr>
            <a:endParaRPr lang="en-GB" dirty="0"/>
          </a:p>
        </p:txBody>
      </p:sp>
      <p:sp>
        <p:nvSpPr>
          <p:cNvPr id="7" name="Rectangle 4"/>
          <p:cNvSpPr>
            <a:spLocks noGrp="1" noChangeArrowheads="1"/>
          </p:cNvSpPr>
          <p:nvPr>
            <p:ph type="ftr" idx="11"/>
          </p:nvPr>
        </p:nvSpPr>
        <p:spPr/>
        <p:txBody>
          <a:bodyPr/>
          <a:lstStyle>
            <a:lvl1pPr>
              <a:defRPr/>
            </a:lvl1pPr>
          </a:lstStyle>
          <a:p>
            <a:pPr>
              <a:defRPr/>
            </a:pPr>
            <a:r>
              <a:rPr lang="en-US"/>
              <a:t>World-Leading Research with Real-World Impact!</a:t>
            </a:r>
          </a:p>
        </p:txBody>
      </p:sp>
      <p:sp>
        <p:nvSpPr>
          <p:cNvPr id="8" name="Rectangle 5"/>
          <p:cNvSpPr>
            <a:spLocks noGrp="1" noChangeArrowheads="1"/>
          </p:cNvSpPr>
          <p:nvPr>
            <p:ph type="sldNum" idx="12"/>
          </p:nvPr>
        </p:nvSpPr>
        <p:spPr/>
        <p:txBody>
          <a:bodyPr/>
          <a:lstStyle>
            <a:lvl1pPr>
              <a:defRPr/>
            </a:lvl1pPr>
          </a:lstStyle>
          <a:p>
            <a:pPr>
              <a:defRPr/>
            </a:pPr>
            <a:fld id="{BB4D5EB0-CF48-4948-8478-82307DB621F4}"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21FEAC-EFBC-4F59-9ED1-883C63297C14}" type="datetime1">
              <a:rPr lang="en-US"/>
              <a:pPr>
                <a:defRPr/>
              </a:pPr>
              <a:t>5/14/2014</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DAD4BB1D-2AFD-4006-B095-647BD40C73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9BC112-D9B6-4B9C-86C3-4D8E2649AA72}" type="datetime1">
              <a:rPr lang="en-US"/>
              <a:pPr>
                <a:defRPr/>
              </a:pPr>
              <a:t>5/14/2014</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7C25EB1F-37DE-4C51-9E66-337583CBBE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E95961-C4CA-42E6-96F8-89428B0DC235}" type="datetime1">
              <a:rPr lang="en-US"/>
              <a:pPr>
                <a:defRPr/>
              </a:pPr>
              <a:t>5/14/2014</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3C28F701-7412-4176-B81B-535EC073A9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DD9104-C032-4CBE-8F37-8867382B493F}" type="datetime1">
              <a:rPr lang="en-US"/>
              <a:pPr>
                <a:defRPr/>
              </a:pPr>
              <a:t>5/14/2014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AEF7894E-BB77-4D63-A5EA-B83339D01D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92EC7E-925E-4441-B13E-B43806856169}" type="datetime1">
              <a:rPr lang="en-US"/>
              <a:pPr>
                <a:defRPr/>
              </a:pPr>
              <a:t>5/14/2014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68920E3F-7349-4CB6-9CDC-27BB8E8AD5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58642E3D-FE0C-4A26-BB08-3B273E1EEAC9}" type="datetime1">
              <a:rPr lang="en-US"/>
              <a:pPr>
                <a:defRPr/>
              </a:pPr>
              <a:t>5/14/2014</a:t>
            </a:fld>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3A962563-6407-4E9B-88F1-1AD04C99F4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474FC442-BB0D-4A0D-884B-021EE3E35A59}" type="datetime1">
              <a:rPr lang="en-US"/>
              <a:pPr>
                <a:defRPr/>
              </a:pPr>
              <a:t>5/14/2014</a:t>
            </a:fld>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E32EDE55-3144-4269-9BDB-65928EBB12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D53CCD91-9A9B-449B-AA0D-FBBFCB6024C2}" type="datetime1">
              <a:rPr lang="en-US"/>
              <a:pPr>
                <a:defRPr/>
              </a:pPr>
              <a:t>5/14/2014</a:t>
            </a:fld>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BB840911-77F9-430E-9286-9CE0CF8B5D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690813" y="57150"/>
            <a:ext cx="4721225" cy="690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504825" y="1204913"/>
            <a:ext cx="9072563" cy="5319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levelv</a:t>
            </a:r>
          </a:p>
        </p:txBody>
      </p:sp>
      <p:sp>
        <p:nvSpPr>
          <p:cNvPr id="4" name="Date Placeholder 3"/>
          <p:cNvSpPr>
            <a:spLocks noGrp="1"/>
          </p:cNvSpPr>
          <p:nvPr>
            <p:ph type="dt" sz="half" idx="2"/>
          </p:nvPr>
        </p:nvSpPr>
        <p:spPr>
          <a:xfrm>
            <a:off x="504825" y="6980238"/>
            <a:ext cx="2351088" cy="401637"/>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2E6E2357-4B04-4F99-AF83-0C6F0A23AA75}" type="datetime1">
              <a:rPr lang="en-US"/>
              <a:pPr>
                <a:defRPr/>
              </a:pPr>
              <a:t>5/14/2014</a:t>
            </a:fld>
            <a:endParaRPr lang="en-US"/>
          </a:p>
        </p:txBody>
      </p:sp>
      <p:sp>
        <p:nvSpPr>
          <p:cNvPr id="5" name="Footer Placeholder 4"/>
          <p:cNvSpPr>
            <a:spLocks noGrp="1"/>
          </p:cNvSpPr>
          <p:nvPr>
            <p:ph type="ftr" sz="quarter" idx="3"/>
          </p:nvPr>
        </p:nvSpPr>
        <p:spPr>
          <a:xfrm>
            <a:off x="3314700" y="7007225"/>
            <a:ext cx="3321050"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pic>
        <p:nvPicPr>
          <p:cNvPr id="4102" name="Picture 9" descr="UTSAGifBlue.gif"/>
          <p:cNvPicPr>
            <a:picLocks noChangeAspect="1"/>
          </p:cNvPicPr>
          <p:nvPr userDrawn="1"/>
        </p:nvPicPr>
        <p:blipFill>
          <a:blip r:embed="rId13" cstate="print"/>
          <a:srcRect/>
          <a:stretch>
            <a:fillRect/>
          </a:stretch>
        </p:blipFill>
        <p:spPr bwMode="auto">
          <a:xfrm>
            <a:off x="8447088" y="304800"/>
            <a:ext cx="1444625" cy="473075"/>
          </a:xfrm>
          <a:prstGeom prst="rect">
            <a:avLst/>
          </a:prstGeom>
          <a:noFill/>
          <a:ln w="9525">
            <a:noFill/>
            <a:miter lim="800000"/>
            <a:headEnd/>
            <a:tailEnd/>
          </a:ln>
        </p:spPr>
      </p:pic>
      <p:pic>
        <p:nvPicPr>
          <p:cNvPr id="4103" name="Picture 9" descr="2010-02-17 ICS Master Logo.jpg"/>
          <p:cNvPicPr>
            <a:picLocks noChangeAspect="1"/>
          </p:cNvPicPr>
          <p:nvPr userDrawn="1"/>
        </p:nvPicPr>
        <p:blipFill>
          <a:blip r:embed="rId14" cstate="print"/>
          <a:srcRect/>
          <a:stretch>
            <a:fillRect/>
          </a:stretch>
        </p:blipFill>
        <p:spPr bwMode="auto">
          <a:xfrm>
            <a:off x="288925" y="233363"/>
            <a:ext cx="1790700" cy="596900"/>
          </a:xfrm>
          <a:prstGeom prst="rect">
            <a:avLst/>
          </a:prstGeom>
          <a:noFill/>
          <a:ln w="9525">
            <a:noFill/>
            <a:miter lim="800000"/>
            <a:headEnd/>
            <a:tailEnd/>
          </a:ln>
        </p:spPr>
      </p:pic>
      <p:sp>
        <p:nvSpPr>
          <p:cNvPr id="9" name="Line 8"/>
          <p:cNvSpPr>
            <a:spLocks noChangeShapeType="1"/>
          </p:cNvSpPr>
          <p:nvPr userDrawn="1"/>
        </p:nvSpPr>
        <p:spPr bwMode="auto">
          <a:xfrm>
            <a:off x="2527300" y="828675"/>
            <a:ext cx="5257800" cy="1588"/>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10" name="Line 9"/>
          <p:cNvSpPr>
            <a:spLocks noChangeShapeType="1"/>
          </p:cNvSpPr>
          <p:nvPr userDrawn="1"/>
        </p:nvSpPr>
        <p:spPr bwMode="auto">
          <a:xfrm>
            <a:off x="498475" y="6811963"/>
            <a:ext cx="9102725"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13"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23B8BEDD-5D90-4C8F-A080-7865D9DB29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hf hdr="0" ftr="0" dt="0"/>
  <p:txStyles>
    <p:titleStyle>
      <a:lvl1pPr algn="ctr" rtl="0" eaLnBrk="0" fontAlgn="base" hangingPunct="0">
        <a:spcBef>
          <a:spcPct val="0"/>
        </a:spcBef>
        <a:spcAft>
          <a:spcPct val="0"/>
        </a:spcAft>
        <a:defRPr sz="32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Ø"/>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Wingdings" pitchFamily="2" charset="2"/>
        <a:buChar char="v"/>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Courier New" pitchFamily="49" charset="0"/>
        <a:buChar char="o"/>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343400" y="0"/>
            <a:ext cx="5197475" cy="68421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a:t>
            </a:r>
          </a:p>
        </p:txBody>
      </p:sp>
      <p:sp>
        <p:nvSpPr>
          <p:cNvPr id="5123" name="Rectangle 2"/>
          <p:cNvSpPr>
            <a:spLocks noGrp="1" noChangeArrowheads="1"/>
          </p:cNvSpPr>
          <p:nvPr>
            <p:ph type="body" idx="1"/>
          </p:nvPr>
        </p:nvSpPr>
        <p:spPr bwMode="auto">
          <a:xfrm>
            <a:off x="503238" y="914400"/>
            <a:ext cx="9069387" cy="5842000"/>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p:txBody>
      </p:sp>
      <p:sp>
        <p:nvSpPr>
          <p:cNvPr id="11" name="Rectangle 3"/>
          <p:cNvSpPr>
            <a:spLocks noGrp="1" noChangeArrowheads="1"/>
          </p:cNvSpPr>
          <p:nvPr>
            <p:ph type="dt" idx="2"/>
          </p:nvPr>
        </p:nvSpPr>
        <p:spPr bwMode="auto">
          <a:xfrm>
            <a:off x="503238" y="6886575"/>
            <a:ext cx="2346325" cy="519113"/>
          </a:xfrm>
          <a:prstGeom prst="rect">
            <a:avLst/>
          </a:prstGeom>
          <a:ln w="54720">
            <a:round/>
            <a:headEnd/>
            <a:tailEnd/>
          </a:ln>
        </p:spPr>
        <p:txBody>
          <a:bodyPr vert="horz" wrap="square" lIns="0" tIns="0" rIns="0" bIns="0" numCol="1" anchor="t" anchorCtr="0" compatLnSpc="1">
            <a:prstTxWarp prst="textNoShape">
              <a:avLst/>
            </a:prstTxWarp>
          </a:bodyPr>
          <a:lstStyle>
            <a:lvl1pPr hangingPunct="0">
              <a:lnSpc>
                <a:spcPct val="101000"/>
              </a:lnSpc>
              <a:buClr>
                <a:srgbClr val="000000"/>
              </a:buClr>
              <a:buSzPct val="45000"/>
              <a:buFont typeface="Wingdings" pitchFamily="2" charset="2"/>
              <a:buNone/>
              <a:defRPr sz="1400">
                <a:solidFill>
                  <a:srgbClr val="000000"/>
                </a:solidFill>
                <a:latin typeface="Times New Roman" pitchFamily="18" charset="0"/>
                <a:ea typeface="ＭＳ Ｐゴシック" charset="-128"/>
                <a:cs typeface="Times New Roman" pitchFamily="18" charset="0"/>
              </a:defRPr>
            </a:lvl1pPr>
          </a:lstStyle>
          <a:p>
            <a:pPr>
              <a:defRPr/>
            </a:pPr>
            <a:fld id="{779B0FFF-52D7-4B48-8273-CB03D59A2296}" type="datetime1">
              <a:rPr lang="en-US"/>
              <a:pPr>
                <a:defRPr/>
              </a:pPr>
              <a:t>5/14/2014</a:t>
            </a:fld>
            <a:r>
              <a:rPr lang="en-US"/>
              <a:t>© Ravi  Sandhu</a:t>
            </a:r>
            <a:endParaRPr lang="en-GB"/>
          </a:p>
        </p:txBody>
      </p:sp>
      <p:sp>
        <p:nvSpPr>
          <p:cNvPr id="12" name="Rectangle 4"/>
          <p:cNvSpPr>
            <a:spLocks noGrp="1" noChangeArrowheads="1"/>
          </p:cNvSpPr>
          <p:nvPr>
            <p:ph type="ftr" idx="3"/>
          </p:nvPr>
        </p:nvSpPr>
        <p:spPr bwMode="auto">
          <a:xfrm>
            <a:off x="3448050" y="6886575"/>
            <a:ext cx="3194050" cy="519113"/>
          </a:xfrm>
          <a:prstGeom prst="rect">
            <a:avLst/>
          </a:prstGeom>
          <a:ln w="54720">
            <a:round/>
            <a:headEnd/>
            <a:tailEnd/>
          </a:ln>
        </p:spPr>
        <p:txBody>
          <a:bodyPr vert="horz" wrap="square" lIns="0" tIns="0" rIns="0" bIns="0" numCol="1" anchor="t" anchorCtr="0" compatLnSpc="1">
            <a:prstTxWarp prst="textNoShape">
              <a:avLst/>
            </a:prstTxWarp>
          </a:bodyPr>
          <a:lstStyle>
            <a:lvl1pPr algn="ctr" hangingPunct="0">
              <a:lnSpc>
                <a:spcPct val="101000"/>
              </a:lnSpc>
              <a:buClr>
                <a:srgbClr val="000000"/>
              </a:buClr>
              <a:buSzPct val="45000"/>
              <a:buFont typeface="Wingdings" pitchFamily="2" charset="2"/>
              <a:buNone/>
              <a:defRPr sz="1400">
                <a:solidFill>
                  <a:srgbClr val="000000"/>
                </a:solidFill>
                <a:latin typeface="Arial" pitchFamily="34" charset="0"/>
              </a:defRPr>
            </a:lvl1pPr>
          </a:lstStyle>
          <a:p>
            <a:pPr>
              <a:defRPr/>
            </a:pPr>
            <a:r>
              <a:rPr lang="en-US"/>
              <a:t>World-Leading Research with Real-World Impact!</a:t>
            </a:r>
          </a:p>
        </p:txBody>
      </p:sp>
      <p:sp>
        <p:nvSpPr>
          <p:cNvPr id="13" name="Rectangle 5"/>
          <p:cNvSpPr>
            <a:spLocks noGrp="1" noChangeArrowheads="1"/>
          </p:cNvSpPr>
          <p:nvPr>
            <p:ph type="sldNum" idx="4"/>
          </p:nvPr>
        </p:nvSpPr>
        <p:spPr bwMode="auto">
          <a:xfrm>
            <a:off x="7226300" y="6886575"/>
            <a:ext cx="2346325" cy="519113"/>
          </a:xfrm>
          <a:prstGeom prst="rect">
            <a:avLst/>
          </a:prstGeom>
          <a:ln w="54720">
            <a:round/>
            <a:headEnd/>
            <a:tailEnd/>
          </a:ln>
        </p:spPr>
        <p:txBody>
          <a:bodyPr vert="horz" wrap="square" lIns="0" tIns="0" rIns="0" bIns="0" numCol="1" anchor="t" anchorCtr="0" compatLnSpc="1">
            <a:prstTxWarp prst="textNoShape">
              <a:avLst/>
            </a:prstTxWarp>
          </a:bodyPr>
          <a:lstStyle>
            <a:lvl1pPr algn="r" hangingPunct="0">
              <a:lnSpc>
                <a:spcPct val="101000"/>
              </a:lnSpc>
              <a:buClr>
                <a:srgbClr val="000000"/>
              </a:buClr>
              <a:buSzPct val="45000"/>
              <a:buFont typeface="Wingdings" pitchFamily="2" charset="2"/>
              <a:buNone/>
              <a:defRPr sz="1400">
                <a:solidFill>
                  <a:srgbClr val="000000"/>
                </a:solidFill>
                <a:latin typeface="Arial" pitchFamily="34" charset="0"/>
                <a:ea typeface="ＭＳ Ｐゴシック" charset="-128"/>
              </a:defRPr>
            </a:lvl1pPr>
          </a:lstStyle>
          <a:p>
            <a:pPr>
              <a:defRPr/>
            </a:pPr>
            <a:fld id="{7084A2E2-4245-4880-AA04-A3886BD21EE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86" r:id="rId1"/>
  </p:sldLayoutIdLst>
  <p:timing>
    <p:tnLst>
      <p:par>
        <p:cTn id="1" dur="indefinite" restart="never" nodeType="tmRoot"/>
      </p:par>
    </p:tnLst>
  </p:timing>
  <p:hf hdr="0" ftr="0" dt="0"/>
  <p:txStyles>
    <p:titleStyle>
      <a:lvl1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1pPr>
      <a:lvl2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2pPr>
      <a:lvl3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3pPr>
      <a:lvl4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4pPr>
      <a:lvl5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5pPr>
      <a:lvl6pPr marL="15367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6pPr>
      <a:lvl7pPr marL="19939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7pPr>
      <a:lvl8pPr marL="24511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8pPr>
      <a:lvl9pPr marL="29083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9pPr>
    </p:titleStyle>
    <p:body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12"/>
          </p:nvPr>
        </p:nvSpPr>
        <p:spPr>
          <a:noFill/>
        </p:spPr>
        <p:txBody>
          <a:bodyPr/>
          <a:lstStyle/>
          <a:p>
            <a:fld id="{86AD3DE2-BC5C-4E6B-AED0-00F882A9EDD7}" type="slidenum">
              <a:rPr lang="en-GB" smtClean="0">
                <a:latin typeface="Arial" charset="0"/>
                <a:ea typeface="ＭＳ Ｐゴシック" pitchFamily="34" charset="-128"/>
              </a:rPr>
              <a:pPr/>
              <a:t>1</a:t>
            </a:fld>
            <a:endParaRPr lang="en-GB" dirty="0" smtClean="0">
              <a:latin typeface="Arial" charset="0"/>
              <a:ea typeface="ＭＳ Ｐゴシック" pitchFamily="34" charset="-128"/>
            </a:endParaRPr>
          </a:p>
        </p:txBody>
      </p:sp>
      <p:sp>
        <p:nvSpPr>
          <p:cNvPr id="18435" name="Text Box 1"/>
          <p:cNvSpPr txBox="1">
            <a:spLocks noChangeArrowheads="1"/>
          </p:cNvSpPr>
          <p:nvPr/>
        </p:nvSpPr>
        <p:spPr bwMode="auto">
          <a:xfrm>
            <a:off x="392113" y="1112838"/>
            <a:ext cx="9144000" cy="1828800"/>
          </a:xfrm>
          <a:prstGeom prst="rect">
            <a:avLst/>
          </a:prstGeom>
          <a:noFill/>
          <a:ln w="9525">
            <a:noFill/>
            <a:round/>
            <a:headEnd/>
            <a:tailEnd/>
          </a:ln>
        </p:spPr>
        <p:txBody>
          <a:bodyPr lIns="90000" tIns="45000" rIns="90000" bIns="45000"/>
          <a:lstStyle/>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4000" dirty="0" smtClean="0"/>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4000" dirty="0" smtClean="0"/>
              <a:t>Multi Cloud</a:t>
            </a:r>
            <a:endParaRPr lang="en-US" sz="3200" dirty="0" smtClean="0"/>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400" dirty="0" smtClean="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400" dirty="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solidFill>
                  <a:schemeClr val="tx2"/>
                </a:solidFill>
              </a:rPr>
              <a:t>Navid Pustchi</a:t>
            </a: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400" dirty="0" smtClean="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solidFill>
                  <a:schemeClr val="tx2"/>
                </a:solidFill>
              </a:rPr>
              <a:t>April 25, 2014</a:t>
            </a: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000" dirty="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smtClean="0">
                <a:solidFill>
                  <a:schemeClr val="tx2"/>
                </a:solidFill>
              </a:rPr>
              <a:t>navid.pustchi@utsa.edu</a:t>
            </a:r>
            <a:r>
              <a:rPr lang="en-US" sz="2400" dirty="0" smtClean="0">
                <a:solidFill>
                  <a:schemeClr val="tx2"/>
                </a:solidFill>
              </a:rPr>
              <a:t> </a:t>
            </a:r>
            <a:endParaRPr lang="en-GB" sz="2400" dirty="0">
              <a:solidFill>
                <a:schemeClr val="tx2"/>
              </a:solidFill>
            </a:endParaRPr>
          </a:p>
        </p:txBody>
      </p:sp>
      <p:sp>
        <p:nvSpPr>
          <p:cNvPr id="18436" name="Text Box 2"/>
          <p:cNvSpPr txBox="1">
            <a:spLocks noChangeArrowheads="1"/>
          </p:cNvSpPr>
          <p:nvPr/>
        </p:nvSpPr>
        <p:spPr bwMode="auto">
          <a:xfrm>
            <a:off x="5029200" y="6172200"/>
            <a:ext cx="1588" cy="346075"/>
          </a:xfrm>
          <a:prstGeom prst="rect">
            <a:avLst/>
          </a:prstGeom>
          <a:noFill/>
          <a:ln w="9525">
            <a:noFill/>
            <a:round/>
            <a:headEnd/>
            <a:tailEnd/>
          </a:ln>
        </p:spPr>
        <p:txBody>
          <a:bodyPr wrap="none" anchor="ctr"/>
          <a:lstStyle/>
          <a:p>
            <a:pPr hangingPunct="0">
              <a:buClr>
                <a:srgbClr val="000000"/>
              </a:buClr>
              <a:buSzPct val="45000"/>
              <a:buFont typeface="Wingdings" pitchFamily="2" charset="2"/>
              <a:buNone/>
            </a:pPr>
            <a:endParaRPr lang="en-US"/>
          </a:p>
        </p:txBody>
      </p:sp>
      <p:sp>
        <p:nvSpPr>
          <p:cNvPr id="18437" name="Date Placeholder 3"/>
          <p:cNvSpPr txBox="1">
            <a:spLocks noGrp="1"/>
          </p:cNvSpPr>
          <p:nvPr/>
        </p:nvSpPr>
        <p:spPr bwMode="auto">
          <a:xfrm>
            <a:off x="392113" y="6904038"/>
            <a:ext cx="2346325" cy="519112"/>
          </a:xfrm>
          <a:prstGeom prst="rect">
            <a:avLst/>
          </a:prstGeom>
          <a:noFill/>
          <a:ln w="54720">
            <a:noFill/>
            <a:round/>
            <a:headEnd/>
            <a:tailEnd/>
          </a:ln>
        </p:spPr>
        <p:txBody>
          <a:bodyPr lIns="0" tIns="0" rIns="0" bIns="0"/>
          <a:lstStyle/>
          <a:p>
            <a:pPr hangingPunct="0">
              <a:lnSpc>
                <a:spcPct val="101000"/>
              </a:lnSpc>
              <a:buClr>
                <a:srgbClr val="000000"/>
              </a:buClr>
              <a:buSzPct val="45000"/>
              <a:buFont typeface="Wingdings" pitchFamily="2" charset="2"/>
              <a:buNone/>
              <a:tabLst>
                <a:tab pos="723900" algn="l"/>
                <a:tab pos="1447800" algn="l"/>
                <a:tab pos="2171700" algn="l"/>
              </a:tabLst>
            </a:pPr>
            <a:endParaRPr lang="en-GB" sz="1400" dirty="0">
              <a:solidFill>
                <a:srgbClr val="000000"/>
              </a:solidFill>
            </a:endParaRPr>
          </a:p>
        </p:txBody>
      </p:sp>
      <p:sp>
        <p:nvSpPr>
          <p:cNvPr id="18438" name="TextBox 41"/>
          <p:cNvSpPr txBox="1">
            <a:spLocks noChangeArrowheads="1"/>
          </p:cNvSpPr>
          <p:nvPr/>
        </p:nvSpPr>
        <p:spPr bwMode="auto">
          <a:xfrm>
            <a:off x="26019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18439" name="Title 1"/>
          <p:cNvSpPr>
            <a:spLocks/>
          </p:cNvSpPr>
          <p:nvPr/>
        </p:nvSpPr>
        <p:spPr bwMode="auto">
          <a:xfrm>
            <a:off x="2601913" y="1588"/>
            <a:ext cx="5197475" cy="684212"/>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pPr>
            <a:endParaRPr lang="en-US" sz="2400" dirty="0">
              <a:solidFill>
                <a:srgbClr val="131F49"/>
              </a:solidFill>
            </a:endParaRPr>
          </a:p>
        </p:txBody>
      </p:sp>
    </p:spTree>
    <p:extLst>
      <p:ext uri="{BB962C8B-B14F-4D97-AF65-F5344CB8AC3E}">
        <p14:creationId xmlns:p14="http://schemas.microsoft.com/office/powerpoint/2010/main" val="85908079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smtClean="0">
                <a:ea typeface="ＭＳ Ｐゴシック" pitchFamily="34" charset="-128"/>
              </a:rPr>
              <a:t>All facilities and associated tools remain unchanged and keep their own user registration, procedures, etc.</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The only commonality is a central location, hosting a list of all facilities and their tools.</a:t>
            </a:r>
            <a:endParaRPr lang="en-US" dirty="0">
              <a:ea typeface="ＭＳ Ｐゴシック" pitchFamily="34" charset="-128"/>
            </a:endParaRPr>
          </a:p>
          <a:p>
            <a:pPr marL="107950" indent="0">
              <a:buSzPct val="90000"/>
              <a:buNone/>
              <a:defRPr/>
            </a:pPr>
            <a:endParaRPr lang="en-US" dirty="0">
              <a:ea typeface="ＭＳ Ｐゴシック" pitchFamily="34" charset="-128"/>
            </a:endParaRPr>
          </a:p>
          <a:p>
            <a:pPr>
              <a:buSzPct val="90000"/>
              <a:defRPr/>
            </a:pPr>
            <a:endParaRPr lang="en-US" dirty="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10</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Central front-end</a:t>
            </a:r>
            <a:endParaRPr lang="en-US" sz="3200" kern="0" dirty="0">
              <a:solidFill>
                <a:srgbClr val="131F49"/>
              </a:solidFill>
              <a:ea typeface="ＭＳ Ｐゴシック" charset="-128"/>
              <a:cs typeface="ＭＳ Ｐゴシック" charset="-128"/>
            </a:endParaRPr>
          </a:p>
        </p:txBody>
      </p:sp>
      <p:sp>
        <p:nvSpPr>
          <p:cNvPr id="8" name="TextBox 7"/>
          <p:cNvSpPr txBox="1"/>
          <p:nvPr/>
        </p:nvSpPr>
        <p:spPr>
          <a:xfrm>
            <a:off x="6229350" y="6417786"/>
            <a:ext cx="3343275" cy="369332"/>
          </a:xfrm>
          <a:prstGeom prst="rect">
            <a:avLst/>
          </a:prstGeom>
          <a:noFill/>
        </p:spPr>
        <p:txBody>
          <a:bodyPr wrap="square" rtlCol="0">
            <a:spAutoFit/>
          </a:bodyPr>
          <a:lstStyle/>
          <a:p>
            <a:pPr marL="576262" lvl="1" indent="0" algn="r" eaLnBrk="0" hangingPunct="0">
              <a:buClr>
                <a:srgbClr val="000000"/>
              </a:buClr>
              <a:buSzPct val="90000"/>
              <a:defRPr/>
            </a:pPr>
            <a:r>
              <a:rPr lang="en-US" kern="0" dirty="0" smtClean="0">
                <a:solidFill>
                  <a:srgbClr val="000000"/>
                </a:solidFill>
              </a:rPr>
              <a:t>[VANDER </a:t>
            </a:r>
            <a:r>
              <a:rPr lang="en-US" kern="0" dirty="0">
                <a:solidFill>
                  <a:srgbClr val="000000"/>
                </a:solidFill>
              </a:rPr>
              <a:t>2012, </a:t>
            </a:r>
            <a:r>
              <a:rPr lang="en-US" kern="0" dirty="0" smtClean="0">
                <a:solidFill>
                  <a:srgbClr val="000000"/>
                </a:solidFill>
              </a:rPr>
              <a:t>p5]</a:t>
            </a:r>
            <a:endParaRPr lang="en-US" kern="0" dirty="0">
              <a:solidFill>
                <a:srgbClr val="000000"/>
              </a:solidFill>
            </a:endParaRPr>
          </a:p>
        </p:txBody>
      </p:sp>
    </p:spTree>
    <p:extLst>
      <p:ext uri="{BB962C8B-B14F-4D97-AF65-F5344CB8AC3E}">
        <p14:creationId xmlns:p14="http://schemas.microsoft.com/office/powerpoint/2010/main" val="1273266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smtClean="0">
                <a:ea typeface="ＭＳ Ｐゴシック" pitchFamily="34" charset="-128"/>
              </a:rPr>
              <a:t>Each facility keeps its current management software.</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Common interfaces on top of each management software are specified, standardized and made available within the federation. </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The need of a common protocol.</a:t>
            </a:r>
            <a:endParaRPr lang="en-US" dirty="0">
              <a:ea typeface="ＭＳ Ｐゴシック" pitchFamily="34" charset="-128"/>
            </a:endParaRPr>
          </a:p>
          <a:p>
            <a:pPr marL="107950" indent="0">
              <a:buSzPct val="90000"/>
              <a:buNone/>
              <a:defRPr/>
            </a:pPr>
            <a:endParaRPr lang="en-US" dirty="0">
              <a:ea typeface="ＭＳ Ｐゴシック" pitchFamily="34" charset="-128"/>
            </a:endParaRPr>
          </a:p>
          <a:p>
            <a:pPr>
              <a:buSzPct val="90000"/>
              <a:defRPr/>
            </a:pPr>
            <a:endParaRPr lang="en-US" dirty="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11</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Common API</a:t>
            </a:r>
            <a:endParaRPr lang="en-US" sz="3200" kern="0" dirty="0">
              <a:solidFill>
                <a:srgbClr val="131F49"/>
              </a:solidFill>
              <a:ea typeface="ＭＳ Ｐゴシック" charset="-128"/>
              <a:cs typeface="ＭＳ Ｐゴシック" charset="-128"/>
            </a:endParaRPr>
          </a:p>
        </p:txBody>
      </p:sp>
      <p:sp>
        <p:nvSpPr>
          <p:cNvPr id="8" name="TextBox 7"/>
          <p:cNvSpPr txBox="1"/>
          <p:nvPr/>
        </p:nvSpPr>
        <p:spPr>
          <a:xfrm>
            <a:off x="6229350" y="6417786"/>
            <a:ext cx="3343275" cy="369332"/>
          </a:xfrm>
          <a:prstGeom prst="rect">
            <a:avLst/>
          </a:prstGeom>
          <a:noFill/>
        </p:spPr>
        <p:txBody>
          <a:bodyPr wrap="square" rtlCol="0">
            <a:spAutoFit/>
          </a:bodyPr>
          <a:lstStyle/>
          <a:p>
            <a:pPr marL="576262" lvl="1" indent="0" algn="r" eaLnBrk="0" hangingPunct="0">
              <a:buClr>
                <a:srgbClr val="000000"/>
              </a:buClr>
              <a:buSzPct val="90000"/>
              <a:defRPr/>
            </a:pPr>
            <a:r>
              <a:rPr lang="en-US" kern="0" dirty="0" smtClean="0">
                <a:solidFill>
                  <a:srgbClr val="000000"/>
                </a:solidFill>
              </a:rPr>
              <a:t>[VANDER </a:t>
            </a:r>
            <a:r>
              <a:rPr lang="en-US" kern="0" dirty="0">
                <a:solidFill>
                  <a:srgbClr val="000000"/>
                </a:solidFill>
              </a:rPr>
              <a:t>2012, </a:t>
            </a:r>
            <a:r>
              <a:rPr lang="en-US" kern="0" dirty="0" smtClean="0">
                <a:solidFill>
                  <a:srgbClr val="000000"/>
                </a:solidFill>
              </a:rPr>
              <a:t>p6]</a:t>
            </a:r>
            <a:endParaRPr lang="en-US" kern="0" dirty="0">
              <a:solidFill>
                <a:srgbClr val="000000"/>
              </a:solidFill>
            </a:endParaRPr>
          </a:p>
        </p:txBody>
      </p:sp>
    </p:spTree>
    <p:extLst>
      <p:ext uri="{BB962C8B-B14F-4D97-AF65-F5344CB8AC3E}">
        <p14:creationId xmlns:p14="http://schemas.microsoft.com/office/powerpoint/2010/main" val="2374235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smtClean="0">
                <a:ea typeface="ＭＳ Ｐゴシック" pitchFamily="34" charset="-128"/>
              </a:rPr>
              <a:t>Replication of application.</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Partition of application system into tiers.</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Partition of application logic into fragments.</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Partition of application data into fragments.</a:t>
            </a:r>
          </a:p>
          <a:p>
            <a:pPr>
              <a:buSzPct val="90000"/>
              <a:defRPr/>
            </a:pPr>
            <a:endParaRPr lang="en-US" dirty="0">
              <a:ea typeface="ＭＳ Ｐゴシック" pitchFamily="34" charset="-128"/>
            </a:endParaRPr>
          </a:p>
          <a:p>
            <a:pPr marL="107950" indent="0">
              <a:buSzPct val="90000"/>
              <a:buNone/>
              <a:defRPr/>
            </a:pPr>
            <a:endParaRPr lang="en-US" dirty="0">
              <a:ea typeface="ＭＳ Ｐゴシック" pitchFamily="34" charset="-128"/>
            </a:endParaRPr>
          </a:p>
          <a:p>
            <a:pPr>
              <a:buSzPct val="90000"/>
              <a:defRPr/>
            </a:pPr>
            <a:endParaRPr lang="en-US" dirty="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12</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Security Prospects Multi Cloud</a:t>
            </a:r>
            <a:endParaRPr lang="en-US" sz="3200" kern="0" dirty="0">
              <a:solidFill>
                <a:srgbClr val="131F49"/>
              </a:solidFill>
              <a:ea typeface="ＭＳ Ｐゴシック" charset="-128"/>
              <a:cs typeface="ＭＳ Ｐゴシック" charset="-128"/>
            </a:endParaRPr>
          </a:p>
        </p:txBody>
      </p:sp>
      <p:sp>
        <p:nvSpPr>
          <p:cNvPr id="8" name="TextBox 7"/>
          <p:cNvSpPr txBox="1"/>
          <p:nvPr/>
        </p:nvSpPr>
        <p:spPr>
          <a:xfrm>
            <a:off x="6229350" y="6417786"/>
            <a:ext cx="3343275" cy="369332"/>
          </a:xfrm>
          <a:prstGeom prst="rect">
            <a:avLst/>
          </a:prstGeom>
          <a:noFill/>
        </p:spPr>
        <p:txBody>
          <a:bodyPr wrap="square" rtlCol="0">
            <a:spAutoFit/>
          </a:bodyPr>
          <a:lstStyle/>
          <a:p>
            <a:pPr marL="576262" lvl="1" indent="0" algn="r" eaLnBrk="0" hangingPunct="0">
              <a:buClr>
                <a:srgbClr val="000000"/>
              </a:buClr>
              <a:buSzPct val="90000"/>
              <a:defRPr/>
            </a:pPr>
            <a:r>
              <a:rPr lang="en-US" kern="0" dirty="0" smtClean="0">
                <a:solidFill>
                  <a:srgbClr val="000000"/>
                </a:solidFill>
              </a:rPr>
              <a:t>[BOHLI 2013, p3]</a:t>
            </a:r>
            <a:endParaRPr lang="en-US" kern="0" dirty="0">
              <a:solidFill>
                <a:srgbClr val="000000"/>
              </a:solidFill>
            </a:endParaRPr>
          </a:p>
        </p:txBody>
      </p:sp>
    </p:spTree>
    <p:extLst>
      <p:ext uri="{BB962C8B-B14F-4D97-AF65-F5344CB8AC3E}">
        <p14:creationId xmlns:p14="http://schemas.microsoft.com/office/powerpoint/2010/main" val="324957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smtClean="0">
                <a:ea typeface="ＭＳ Ｐゴシック" pitchFamily="34" charset="-128"/>
              </a:rPr>
              <a:t>Allows to receive multiple results from one operation performed in distinct clouds and compare them.</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Integrity of the result.</a:t>
            </a:r>
          </a:p>
          <a:p>
            <a:pPr>
              <a:buSzPct val="90000"/>
              <a:defRPr/>
            </a:pPr>
            <a:endParaRPr lang="en-US" dirty="0">
              <a:ea typeface="ＭＳ Ｐゴシック" pitchFamily="34" charset="-128"/>
            </a:endParaRPr>
          </a:p>
          <a:p>
            <a:pPr marL="107950" indent="0">
              <a:buSzPct val="90000"/>
              <a:buNone/>
              <a:defRPr/>
            </a:pPr>
            <a:endParaRPr lang="en-US" dirty="0">
              <a:ea typeface="ＭＳ Ｐゴシック" pitchFamily="34" charset="-128"/>
            </a:endParaRPr>
          </a:p>
          <a:p>
            <a:pPr>
              <a:buSzPct val="90000"/>
              <a:defRPr/>
            </a:pPr>
            <a:endParaRPr lang="en-US" dirty="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13</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Replication of Application</a:t>
            </a:r>
            <a:endParaRPr lang="en-US" sz="3200" kern="0" dirty="0">
              <a:solidFill>
                <a:srgbClr val="131F49"/>
              </a:solidFill>
              <a:ea typeface="ＭＳ Ｐゴシック" charset="-128"/>
              <a:cs typeface="ＭＳ Ｐゴシック"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5848" y="3079455"/>
            <a:ext cx="4999503" cy="3163971"/>
          </a:xfrm>
          <a:prstGeom prst="rect">
            <a:avLst/>
          </a:prstGeom>
        </p:spPr>
      </p:pic>
      <p:sp>
        <p:nvSpPr>
          <p:cNvPr id="9" name="TextBox 8"/>
          <p:cNvSpPr txBox="1"/>
          <p:nvPr/>
        </p:nvSpPr>
        <p:spPr>
          <a:xfrm>
            <a:off x="6229350" y="6417786"/>
            <a:ext cx="3343275" cy="369332"/>
          </a:xfrm>
          <a:prstGeom prst="rect">
            <a:avLst/>
          </a:prstGeom>
          <a:noFill/>
        </p:spPr>
        <p:txBody>
          <a:bodyPr wrap="square" rtlCol="0">
            <a:spAutoFit/>
          </a:bodyPr>
          <a:lstStyle/>
          <a:p>
            <a:pPr marL="576262" lvl="1" indent="0" algn="r" eaLnBrk="0" hangingPunct="0">
              <a:buClr>
                <a:srgbClr val="000000"/>
              </a:buClr>
              <a:buSzPct val="90000"/>
              <a:defRPr/>
            </a:pPr>
            <a:r>
              <a:rPr lang="en-US" kern="0" dirty="0" smtClean="0">
                <a:solidFill>
                  <a:srgbClr val="000000"/>
                </a:solidFill>
              </a:rPr>
              <a:t>[BOHLI 2013, p3]</a:t>
            </a:r>
            <a:endParaRPr lang="en-US" kern="0" dirty="0">
              <a:solidFill>
                <a:srgbClr val="000000"/>
              </a:solidFill>
            </a:endParaRPr>
          </a:p>
        </p:txBody>
      </p:sp>
    </p:spTree>
    <p:extLst>
      <p:ext uri="{BB962C8B-B14F-4D97-AF65-F5344CB8AC3E}">
        <p14:creationId xmlns:p14="http://schemas.microsoft.com/office/powerpoint/2010/main" val="1505994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smtClean="0">
                <a:ea typeface="ＭＳ Ｐゴシック" pitchFamily="34" charset="-128"/>
              </a:rPr>
              <a:t>Allows to separate the logic from the data.</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Additional protection against data leakage due to flaws in application logic.</a:t>
            </a:r>
          </a:p>
          <a:p>
            <a:pPr>
              <a:buSzPct val="90000"/>
              <a:defRPr/>
            </a:pPr>
            <a:endParaRPr lang="en-US" dirty="0">
              <a:ea typeface="ＭＳ Ｐゴシック" pitchFamily="34" charset="-128"/>
            </a:endParaRPr>
          </a:p>
          <a:p>
            <a:pPr marL="107950" indent="0">
              <a:buSzPct val="90000"/>
              <a:buNone/>
              <a:defRPr/>
            </a:pPr>
            <a:endParaRPr lang="en-US" dirty="0">
              <a:ea typeface="ＭＳ Ｐゴシック" pitchFamily="34" charset="-128"/>
            </a:endParaRPr>
          </a:p>
          <a:p>
            <a:pPr>
              <a:buSzPct val="90000"/>
              <a:defRPr/>
            </a:pPr>
            <a:endParaRPr lang="en-US" dirty="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14</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Partition into tiers</a:t>
            </a:r>
            <a:endParaRPr lang="en-US" sz="3200" kern="0" dirty="0">
              <a:solidFill>
                <a:srgbClr val="131F49"/>
              </a:solidFill>
              <a:ea typeface="ＭＳ Ｐゴシック" charset="-128"/>
              <a:cs typeface="ＭＳ Ｐゴシック" charset="-12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284" y="3187503"/>
            <a:ext cx="4880441" cy="3216497"/>
          </a:xfrm>
          <a:prstGeom prst="rect">
            <a:avLst/>
          </a:prstGeom>
        </p:spPr>
      </p:pic>
      <p:sp>
        <p:nvSpPr>
          <p:cNvPr id="8" name="TextBox 7"/>
          <p:cNvSpPr txBox="1"/>
          <p:nvPr/>
        </p:nvSpPr>
        <p:spPr>
          <a:xfrm>
            <a:off x="6229350" y="6417786"/>
            <a:ext cx="3343275" cy="369332"/>
          </a:xfrm>
          <a:prstGeom prst="rect">
            <a:avLst/>
          </a:prstGeom>
          <a:noFill/>
        </p:spPr>
        <p:txBody>
          <a:bodyPr wrap="square" rtlCol="0">
            <a:spAutoFit/>
          </a:bodyPr>
          <a:lstStyle/>
          <a:p>
            <a:pPr marL="576262" lvl="1" indent="0" algn="r" eaLnBrk="0" hangingPunct="0">
              <a:buClr>
                <a:srgbClr val="000000"/>
              </a:buClr>
              <a:buSzPct val="90000"/>
              <a:defRPr/>
            </a:pPr>
            <a:r>
              <a:rPr lang="en-US" kern="0" dirty="0" smtClean="0">
                <a:solidFill>
                  <a:srgbClr val="000000"/>
                </a:solidFill>
              </a:rPr>
              <a:t>[BOHLI 2013, p5]</a:t>
            </a:r>
            <a:endParaRPr lang="en-US" kern="0" dirty="0">
              <a:solidFill>
                <a:srgbClr val="000000"/>
              </a:solidFill>
            </a:endParaRPr>
          </a:p>
        </p:txBody>
      </p:sp>
    </p:spTree>
    <p:extLst>
      <p:ext uri="{BB962C8B-B14F-4D97-AF65-F5344CB8AC3E}">
        <p14:creationId xmlns:p14="http://schemas.microsoft.com/office/powerpoint/2010/main" val="339534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smtClean="0">
                <a:ea typeface="ＭＳ Ｐゴシック" pitchFamily="34" charset="-128"/>
              </a:rPr>
              <a:t>Allows to distribute the application logic into distinct clouds.</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No cloud provider learns the complete application.</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No cloud provider</a:t>
            </a:r>
          </a:p>
          <a:p>
            <a:pPr marL="107950" indent="0">
              <a:buSzPct val="90000"/>
              <a:buNone/>
              <a:defRPr/>
            </a:pPr>
            <a:r>
              <a:rPr lang="en-US" dirty="0">
                <a:ea typeface="ＭＳ Ｐゴシック" pitchFamily="34" charset="-128"/>
              </a:rPr>
              <a:t>	</a:t>
            </a:r>
            <a:r>
              <a:rPr lang="en-US" dirty="0" smtClean="0">
                <a:ea typeface="ＭＳ Ｐゴシック" pitchFamily="34" charset="-128"/>
              </a:rPr>
              <a:t>learns the overall</a:t>
            </a:r>
          </a:p>
          <a:p>
            <a:pPr marL="107950" indent="0">
              <a:buSzPct val="90000"/>
              <a:buNone/>
              <a:defRPr/>
            </a:pPr>
            <a:r>
              <a:rPr lang="en-US" dirty="0">
                <a:ea typeface="ＭＳ Ｐゴシック" pitchFamily="34" charset="-128"/>
              </a:rPr>
              <a:t>	</a:t>
            </a:r>
            <a:r>
              <a:rPr lang="en-US" dirty="0" smtClean="0">
                <a:ea typeface="ＭＳ Ｐゴシック" pitchFamily="34" charset="-128"/>
              </a:rPr>
              <a:t>calculated result.</a:t>
            </a:r>
          </a:p>
          <a:p>
            <a:pPr>
              <a:buSzPct val="90000"/>
              <a:defRPr/>
            </a:pPr>
            <a:endParaRPr lang="en-US" dirty="0">
              <a:ea typeface="ＭＳ Ｐゴシック" pitchFamily="34" charset="-128"/>
            </a:endParaRPr>
          </a:p>
          <a:p>
            <a:pPr marL="107950" indent="0">
              <a:buSzPct val="90000"/>
              <a:buNone/>
              <a:defRPr/>
            </a:pPr>
            <a:endParaRPr lang="en-US" dirty="0">
              <a:ea typeface="ＭＳ Ｐゴシック" pitchFamily="34" charset="-128"/>
            </a:endParaRPr>
          </a:p>
          <a:p>
            <a:pPr>
              <a:buSzPct val="90000"/>
              <a:defRPr/>
            </a:pPr>
            <a:endParaRPr lang="en-US" dirty="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15</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Logic into Fragments</a:t>
            </a:r>
            <a:endParaRPr lang="en-US" sz="3200" kern="0" dirty="0">
              <a:solidFill>
                <a:srgbClr val="131F49"/>
              </a:solidFill>
              <a:ea typeface="ＭＳ Ｐゴシック" charset="-128"/>
              <a:cs typeface="ＭＳ Ｐゴシック"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510" y="3436642"/>
            <a:ext cx="4832816" cy="3074802"/>
          </a:xfrm>
          <a:prstGeom prst="rect">
            <a:avLst/>
          </a:prstGeom>
        </p:spPr>
      </p:pic>
      <p:sp>
        <p:nvSpPr>
          <p:cNvPr id="8" name="TextBox 7"/>
          <p:cNvSpPr txBox="1"/>
          <p:nvPr/>
        </p:nvSpPr>
        <p:spPr>
          <a:xfrm>
            <a:off x="6229350" y="6417786"/>
            <a:ext cx="3343275" cy="369332"/>
          </a:xfrm>
          <a:prstGeom prst="rect">
            <a:avLst/>
          </a:prstGeom>
          <a:noFill/>
        </p:spPr>
        <p:txBody>
          <a:bodyPr wrap="square" rtlCol="0">
            <a:spAutoFit/>
          </a:bodyPr>
          <a:lstStyle/>
          <a:p>
            <a:pPr marL="576262" lvl="1" indent="0" algn="r" eaLnBrk="0" hangingPunct="0">
              <a:buClr>
                <a:srgbClr val="000000"/>
              </a:buClr>
              <a:buSzPct val="90000"/>
              <a:defRPr/>
            </a:pPr>
            <a:r>
              <a:rPr lang="en-US" kern="0" dirty="0" smtClean="0">
                <a:solidFill>
                  <a:srgbClr val="000000"/>
                </a:solidFill>
              </a:rPr>
              <a:t>[BOHLI 2013, p5]</a:t>
            </a:r>
            <a:endParaRPr lang="en-US" kern="0" dirty="0">
              <a:solidFill>
                <a:srgbClr val="000000"/>
              </a:solidFill>
            </a:endParaRPr>
          </a:p>
        </p:txBody>
      </p:sp>
    </p:spTree>
    <p:extLst>
      <p:ext uri="{BB962C8B-B14F-4D97-AF65-F5344CB8AC3E}">
        <p14:creationId xmlns:p14="http://schemas.microsoft.com/office/powerpoint/2010/main" val="3911132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smtClean="0">
                <a:ea typeface="ＭＳ Ｐゴシック" pitchFamily="34" charset="-128"/>
              </a:rPr>
              <a:t>Allows distributing fine-grained fragments of data to distinct clouds.</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None of the involved cloud providers gains access to all the data. </a:t>
            </a:r>
            <a:endParaRPr lang="en-US" dirty="0">
              <a:ea typeface="ＭＳ Ｐゴシック" pitchFamily="34" charset="-128"/>
            </a:endParaRPr>
          </a:p>
          <a:p>
            <a:pPr marL="107950" indent="0">
              <a:buSzPct val="90000"/>
              <a:buNone/>
              <a:defRPr/>
            </a:pPr>
            <a:endParaRPr lang="en-US" dirty="0">
              <a:ea typeface="ＭＳ Ｐゴシック" pitchFamily="34" charset="-128"/>
            </a:endParaRPr>
          </a:p>
          <a:p>
            <a:pPr>
              <a:buSzPct val="90000"/>
              <a:defRPr/>
            </a:pPr>
            <a:endParaRPr lang="en-US" dirty="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16</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Data into Fragments</a:t>
            </a:r>
            <a:endParaRPr lang="en-US" sz="3200" kern="0" dirty="0">
              <a:solidFill>
                <a:srgbClr val="131F49"/>
              </a:solidFill>
              <a:ea typeface="ＭＳ Ｐゴシック" charset="-128"/>
              <a:cs typeface="ＭＳ Ｐゴシック" charset="-12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397" y="3431879"/>
            <a:ext cx="4886957" cy="3092746"/>
          </a:xfrm>
          <a:prstGeom prst="rect">
            <a:avLst/>
          </a:prstGeom>
        </p:spPr>
      </p:pic>
      <p:sp>
        <p:nvSpPr>
          <p:cNvPr id="8" name="TextBox 7"/>
          <p:cNvSpPr txBox="1"/>
          <p:nvPr/>
        </p:nvSpPr>
        <p:spPr>
          <a:xfrm>
            <a:off x="6229350" y="6417786"/>
            <a:ext cx="3343275" cy="369332"/>
          </a:xfrm>
          <a:prstGeom prst="rect">
            <a:avLst/>
          </a:prstGeom>
          <a:noFill/>
        </p:spPr>
        <p:txBody>
          <a:bodyPr wrap="square" rtlCol="0">
            <a:spAutoFit/>
          </a:bodyPr>
          <a:lstStyle/>
          <a:p>
            <a:pPr marL="576262" lvl="1" indent="0" algn="r" eaLnBrk="0" hangingPunct="0">
              <a:buClr>
                <a:srgbClr val="000000"/>
              </a:buClr>
              <a:buSzPct val="90000"/>
              <a:defRPr/>
            </a:pPr>
            <a:r>
              <a:rPr lang="en-US" kern="0" dirty="0" smtClean="0">
                <a:solidFill>
                  <a:srgbClr val="000000"/>
                </a:solidFill>
              </a:rPr>
              <a:t>[BOHLI 2013, p7]</a:t>
            </a:r>
            <a:endParaRPr lang="en-US" kern="0" dirty="0">
              <a:solidFill>
                <a:srgbClr val="000000"/>
              </a:solidFill>
            </a:endParaRPr>
          </a:p>
        </p:txBody>
      </p:sp>
    </p:spTree>
    <p:extLst>
      <p:ext uri="{BB962C8B-B14F-4D97-AF65-F5344CB8AC3E}">
        <p14:creationId xmlns:p14="http://schemas.microsoft.com/office/powerpoint/2010/main" val="645906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a:ea typeface="ＭＳ Ｐゴシック" pitchFamily="34" charset="-128"/>
              </a:rPr>
              <a:t>We imagine a university Professor in physics at University of china that is a part of a multi institute scientific collaboration like CERN, who is collaborating on a new data set</a:t>
            </a:r>
            <a:r>
              <a:rPr lang="en-US" dirty="0" smtClean="0">
                <a:ea typeface="ＭＳ Ｐゴシック" pitchFamily="34" charset="-128"/>
              </a:rPr>
              <a:t>.</a:t>
            </a:r>
          </a:p>
          <a:p>
            <a:pPr>
              <a:buSzPct val="90000"/>
              <a:defRPr/>
            </a:pPr>
            <a:endParaRPr lang="en-US" dirty="0">
              <a:ea typeface="ＭＳ Ｐゴシック" pitchFamily="34" charset="-128"/>
            </a:endParaRPr>
          </a:p>
          <a:p>
            <a:pPr>
              <a:buSzPct val="90000"/>
              <a:defRPr/>
            </a:pPr>
            <a:r>
              <a:rPr lang="en-US" dirty="0">
                <a:ea typeface="ＭＳ Ｐゴシック" pitchFamily="34" charset="-128"/>
              </a:rPr>
              <a:t>He wants to start an analysis program, which dispatches his code to the remote location where data is stored at University of Switzerland. Hence it contacts his identity provider at university of china, in order to get access to University of Switzerland resources that can be used for his simulation.</a:t>
            </a:r>
          </a:p>
          <a:p>
            <a:pPr>
              <a:buSzPct val="90000"/>
              <a:defRPr/>
            </a:pPr>
            <a:endParaRPr lang="en-US"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17</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a:t>
            </a:r>
            <a:endParaRPr lang="en-US" sz="3200" kern="0" dirty="0">
              <a:solidFill>
                <a:srgbClr val="131F49"/>
              </a:solidFill>
              <a:ea typeface="ＭＳ Ｐゴシック" charset="-128"/>
              <a:cs typeface="ＭＳ Ｐゴシック" charset="-128"/>
            </a:endParaRPr>
          </a:p>
        </p:txBody>
      </p:sp>
    </p:spTree>
    <p:extLst>
      <p:ext uri="{BB962C8B-B14F-4D97-AF65-F5344CB8AC3E}">
        <p14:creationId xmlns:p14="http://schemas.microsoft.com/office/powerpoint/2010/main" val="1332135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18</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a:t>
            </a:r>
            <a:endParaRPr lang="en-US" sz="3200" kern="0" dirty="0">
              <a:solidFill>
                <a:srgbClr val="131F49"/>
              </a:solidFill>
              <a:ea typeface="ＭＳ Ｐゴシック" charset="-128"/>
              <a:cs typeface="ＭＳ Ｐゴシック" charset="-128"/>
            </a:endParaRPr>
          </a:p>
        </p:txBody>
      </p:sp>
      <p:pic>
        <p:nvPicPr>
          <p:cNvPr id="16"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256981"/>
            <a:ext cx="990600" cy="953638"/>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371600"/>
            <a:ext cx="952633" cy="1200318"/>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876800"/>
            <a:ext cx="952633" cy="1200318"/>
          </a:xfrm>
          <a:prstGeom prst="rect">
            <a:avLst/>
          </a:prstGeom>
        </p:spPr>
      </p:pic>
      <p:sp>
        <p:nvSpPr>
          <p:cNvPr id="19" name="TextBox 18"/>
          <p:cNvSpPr txBox="1"/>
          <p:nvPr/>
        </p:nvSpPr>
        <p:spPr>
          <a:xfrm>
            <a:off x="7429633" y="1679371"/>
            <a:ext cx="1295400" cy="584775"/>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University of China </a:t>
            </a:r>
            <a:r>
              <a:rPr lang="en-US" sz="1600" dirty="0" err="1" smtClean="0">
                <a:solidFill>
                  <a:prstClr val="black"/>
                </a:solidFill>
                <a:latin typeface="Calibri"/>
              </a:rPr>
              <a:t>Idp</a:t>
            </a:r>
            <a:endParaRPr lang="en-US" sz="1600" dirty="0">
              <a:solidFill>
                <a:prstClr val="black"/>
              </a:solidFill>
              <a:latin typeface="Calibri"/>
            </a:endParaRPr>
          </a:p>
        </p:txBody>
      </p:sp>
      <p:sp>
        <p:nvSpPr>
          <p:cNvPr id="20" name="TextBox 19"/>
          <p:cNvSpPr txBox="1"/>
          <p:nvPr/>
        </p:nvSpPr>
        <p:spPr>
          <a:xfrm>
            <a:off x="7438100" y="5061460"/>
            <a:ext cx="1447800" cy="830997"/>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University of Switzerland Recourses</a:t>
            </a:r>
            <a:endParaRPr lang="en-US" sz="1600" dirty="0">
              <a:solidFill>
                <a:prstClr val="black"/>
              </a:solidFill>
              <a:latin typeface="Calibri"/>
            </a:endParaRPr>
          </a:p>
        </p:txBody>
      </p:sp>
      <p:sp>
        <p:nvSpPr>
          <p:cNvPr id="21" name="TextBox 20"/>
          <p:cNvSpPr txBox="1"/>
          <p:nvPr/>
        </p:nvSpPr>
        <p:spPr>
          <a:xfrm>
            <a:off x="2895600" y="356452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22" name="Up-Down Arrow 21"/>
          <p:cNvSpPr/>
          <p:nvPr/>
        </p:nvSpPr>
        <p:spPr>
          <a:xfrm>
            <a:off x="6800916" y="2693546"/>
            <a:ext cx="304800" cy="2133600"/>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23" name="TextBox 22"/>
          <p:cNvSpPr txBox="1"/>
          <p:nvPr/>
        </p:nvSpPr>
        <p:spPr>
          <a:xfrm>
            <a:off x="7048500" y="3591069"/>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427110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19</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256981"/>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371600"/>
            <a:ext cx="952633" cy="12003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876800"/>
            <a:ext cx="952633" cy="1200318"/>
          </a:xfrm>
          <a:prstGeom prst="rect">
            <a:avLst/>
          </a:prstGeom>
        </p:spPr>
      </p:pic>
      <p:sp>
        <p:nvSpPr>
          <p:cNvPr id="11" name="TextBox 10"/>
          <p:cNvSpPr txBox="1"/>
          <p:nvPr/>
        </p:nvSpPr>
        <p:spPr>
          <a:xfrm>
            <a:off x="7429633" y="1679371"/>
            <a:ext cx="1295400" cy="584775"/>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University of China </a:t>
            </a:r>
            <a:r>
              <a:rPr lang="en-US" sz="1600" dirty="0" err="1" smtClean="0">
                <a:solidFill>
                  <a:prstClr val="black"/>
                </a:solidFill>
                <a:latin typeface="Calibri"/>
              </a:rPr>
              <a:t>Idp</a:t>
            </a:r>
            <a:endParaRPr lang="en-US" sz="1600" dirty="0">
              <a:solidFill>
                <a:prstClr val="black"/>
              </a:solidFill>
              <a:latin typeface="Calibri"/>
            </a:endParaRPr>
          </a:p>
        </p:txBody>
      </p:sp>
      <p:sp>
        <p:nvSpPr>
          <p:cNvPr id="12" name="TextBox 11"/>
          <p:cNvSpPr txBox="1"/>
          <p:nvPr/>
        </p:nvSpPr>
        <p:spPr>
          <a:xfrm>
            <a:off x="7438100" y="5061460"/>
            <a:ext cx="1447800" cy="830997"/>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University of Switzerland Recourses</a:t>
            </a:r>
            <a:endParaRPr lang="en-US" sz="1600" dirty="0">
              <a:solidFill>
                <a:prstClr val="black"/>
              </a:solidFill>
              <a:latin typeface="Calibri"/>
            </a:endParaRPr>
          </a:p>
        </p:txBody>
      </p:sp>
      <p:sp>
        <p:nvSpPr>
          <p:cNvPr id="13" name="TextBox 12"/>
          <p:cNvSpPr txBox="1"/>
          <p:nvPr/>
        </p:nvSpPr>
        <p:spPr>
          <a:xfrm>
            <a:off x="2895600" y="356452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4" name="Up-Down Arrow 13"/>
          <p:cNvSpPr/>
          <p:nvPr/>
        </p:nvSpPr>
        <p:spPr>
          <a:xfrm>
            <a:off x="6800916" y="2693546"/>
            <a:ext cx="304800" cy="2133600"/>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5" name="TextBox 14"/>
          <p:cNvSpPr txBox="1"/>
          <p:nvPr/>
        </p:nvSpPr>
        <p:spPr>
          <a:xfrm>
            <a:off x="7048500" y="3591069"/>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6" name="TextBox 15"/>
          <p:cNvSpPr txBox="1"/>
          <p:nvPr/>
        </p:nvSpPr>
        <p:spPr>
          <a:xfrm>
            <a:off x="609600" y="1295400"/>
            <a:ext cx="3886200" cy="369332"/>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dirty="0" smtClean="0">
                <a:solidFill>
                  <a:srgbClr val="FF0000"/>
                </a:solidFill>
                <a:latin typeface="Calibri"/>
              </a:rPr>
              <a:t>Request for a service.</a:t>
            </a:r>
          </a:p>
        </p:txBody>
      </p:sp>
      <p:cxnSp>
        <p:nvCxnSpPr>
          <p:cNvPr id="17" name="Straight Arrow Connector 16"/>
          <p:cNvCxnSpPr/>
          <p:nvPr/>
        </p:nvCxnSpPr>
        <p:spPr>
          <a:xfrm>
            <a:off x="4635500" y="3979277"/>
            <a:ext cx="1790700" cy="914400"/>
          </a:xfrm>
          <a:prstGeom prst="straightConnector1">
            <a:avLst/>
          </a:prstGeom>
          <a:noFill/>
          <a:ln w="15875" cap="flat" cmpd="sng" algn="ctr">
            <a:solidFill>
              <a:sysClr val="windowText" lastClr="000000"/>
            </a:solidFill>
            <a:prstDash val="solid"/>
            <a:tailEnd type="arrow"/>
          </a:ln>
          <a:effectLst/>
        </p:spPr>
      </p:cxnSp>
      <p:sp>
        <p:nvSpPr>
          <p:cNvPr id="18" name="TextBox 17"/>
          <p:cNvSpPr txBox="1"/>
          <p:nvPr/>
        </p:nvSpPr>
        <p:spPr>
          <a:xfrm>
            <a:off x="5469467" y="4176294"/>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srgbClr val="FF0000"/>
                </a:solidFill>
                <a:latin typeface="Calibri"/>
              </a:rPr>
              <a:t>1</a:t>
            </a:r>
            <a:endParaRPr lang="en-US" dirty="0">
              <a:solidFill>
                <a:srgbClr val="FF0000"/>
              </a:solidFill>
              <a:latin typeface="Calibri"/>
            </a:endParaRPr>
          </a:p>
        </p:txBody>
      </p:sp>
      <p:sp>
        <p:nvSpPr>
          <p:cNvPr id="19" name="TextBox 18"/>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3527721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smtClean="0">
                <a:ea typeface="ＭＳ Ｐゴシック" pitchFamily="34" charset="-128"/>
              </a:rPr>
              <a:t>User seamlessly or by choice can use services from another cloud.</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The user belongs to one CSP.</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Each cloud has independent administration(different). </a:t>
            </a:r>
          </a:p>
          <a:p>
            <a:pPr>
              <a:buSzPct val="90000"/>
              <a:buFont typeface="Wingdings" pitchFamily="2" charset="2"/>
              <a:buChar char="v"/>
              <a:defRPr/>
            </a:pPr>
            <a:endParaRPr lang="en-US" dirty="0" smtClean="0">
              <a:ea typeface="ＭＳ Ｐゴシック" pitchFamily="34" charset="-128"/>
            </a:endParaRPr>
          </a:p>
          <a:p>
            <a:pPr>
              <a:buSzPct val="90000"/>
              <a:buFont typeface="Wingdings" pitchFamily="2" charset="2"/>
              <a:buChar char="Ø"/>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Motivation</a:t>
            </a:r>
            <a:endParaRPr lang="en-US" sz="3200" kern="0" dirty="0">
              <a:solidFill>
                <a:srgbClr val="131F49"/>
              </a:solidFill>
              <a:ea typeface="ＭＳ Ｐゴシック" charset="-128"/>
              <a:cs typeface="ＭＳ Ｐゴシック" charset="-128"/>
            </a:endParaRPr>
          </a:p>
        </p:txBody>
      </p:sp>
      <p:sp>
        <p:nvSpPr>
          <p:cNvPr id="4" name="Cloud 3"/>
          <p:cNvSpPr/>
          <p:nvPr/>
        </p:nvSpPr>
        <p:spPr bwMode="auto">
          <a:xfrm>
            <a:off x="7226300" y="4665306"/>
            <a:ext cx="2080726" cy="1660849"/>
          </a:xfrm>
          <a:prstGeom prst="clou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sz="1800" b="0" i="0" u="none" strike="noStrike" cap="none" normalizeH="0" baseline="0" dirty="0" smtClean="0">
                <a:ln>
                  <a:noFill/>
                </a:ln>
                <a:effectLst/>
                <a:latin typeface="Arial" charset="0"/>
              </a:rPr>
              <a:t>AWS</a:t>
            </a:r>
          </a:p>
        </p:txBody>
      </p:sp>
      <p:sp>
        <p:nvSpPr>
          <p:cNvPr id="11" name="Cloud 10"/>
          <p:cNvSpPr/>
          <p:nvPr/>
        </p:nvSpPr>
        <p:spPr bwMode="auto">
          <a:xfrm>
            <a:off x="3807068" y="4665305"/>
            <a:ext cx="2080726" cy="1660849"/>
          </a:xfrm>
          <a:prstGeom prst="clou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sz="1400" dirty="0" smtClean="0"/>
              <a:t>Openstack</a:t>
            </a:r>
            <a:endParaRPr kumimoji="0" lang="en-US" sz="1400" b="0" i="0" u="none" strike="noStrike" cap="none" normalizeH="0" baseline="0" dirty="0" smtClean="0">
              <a:ln>
                <a:noFill/>
              </a:ln>
              <a:effectLst/>
              <a:latin typeface="Arial" charset="0"/>
            </a:endParaRPr>
          </a:p>
        </p:txBody>
      </p:sp>
      <p:sp>
        <p:nvSpPr>
          <p:cNvPr id="5" name="TextBox 4"/>
          <p:cNvSpPr txBox="1"/>
          <p:nvPr/>
        </p:nvSpPr>
        <p:spPr>
          <a:xfrm>
            <a:off x="4385565" y="4295974"/>
            <a:ext cx="923731" cy="369332"/>
          </a:xfrm>
          <a:prstGeom prst="rect">
            <a:avLst/>
          </a:prstGeom>
          <a:noFill/>
        </p:spPr>
        <p:txBody>
          <a:bodyPr wrap="square" rtlCol="0">
            <a:spAutoFit/>
          </a:bodyPr>
          <a:lstStyle/>
          <a:p>
            <a:r>
              <a:rPr lang="en-US" dirty="0" smtClean="0"/>
              <a:t>CSP A</a:t>
            </a:r>
            <a:endParaRPr lang="en-US" dirty="0"/>
          </a:p>
        </p:txBody>
      </p:sp>
      <p:sp>
        <p:nvSpPr>
          <p:cNvPr id="14" name="TextBox 13"/>
          <p:cNvSpPr txBox="1"/>
          <p:nvPr/>
        </p:nvSpPr>
        <p:spPr>
          <a:xfrm>
            <a:off x="7804797" y="4295973"/>
            <a:ext cx="923731" cy="369332"/>
          </a:xfrm>
          <a:prstGeom prst="rect">
            <a:avLst/>
          </a:prstGeom>
          <a:noFill/>
        </p:spPr>
        <p:txBody>
          <a:bodyPr wrap="square" rtlCol="0">
            <a:spAutoFit/>
          </a:bodyPr>
          <a:lstStyle/>
          <a:p>
            <a:r>
              <a:rPr lang="en-US" dirty="0" smtClean="0"/>
              <a:t>CSP B</a:t>
            </a:r>
            <a:endParaRPr lang="en-US" dirty="0"/>
          </a:p>
        </p:txBody>
      </p:sp>
      <p:sp>
        <p:nvSpPr>
          <p:cNvPr id="6" name="Oval 5"/>
          <p:cNvSpPr/>
          <p:nvPr/>
        </p:nvSpPr>
        <p:spPr bwMode="auto">
          <a:xfrm>
            <a:off x="6064898" y="4034717"/>
            <a:ext cx="746449" cy="522513"/>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sz="1200" b="0" i="0" u="none" strike="noStrike" cap="none" normalizeH="0" baseline="0" dirty="0" smtClean="0">
                <a:ln>
                  <a:noFill/>
                </a:ln>
                <a:effectLst/>
                <a:latin typeface="Arial" charset="0"/>
              </a:rPr>
              <a:t>User</a:t>
            </a:r>
          </a:p>
        </p:txBody>
      </p:sp>
      <p:cxnSp>
        <p:nvCxnSpPr>
          <p:cNvPr id="10" name="Straight Arrow Connector 9"/>
          <p:cNvCxnSpPr>
            <a:stCxn id="6" idx="2"/>
          </p:cNvCxnSpPr>
          <p:nvPr/>
        </p:nvCxnSpPr>
        <p:spPr bwMode="auto">
          <a:xfrm flipH="1">
            <a:off x="5579706" y="4295974"/>
            <a:ext cx="485192" cy="443977"/>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9" name="Straight Arrow Connector 18"/>
          <p:cNvCxnSpPr>
            <a:stCxn id="4" idx="2"/>
            <a:endCxn id="11" idx="0"/>
          </p:cNvCxnSpPr>
          <p:nvPr/>
        </p:nvCxnSpPr>
        <p:spPr bwMode="auto">
          <a:xfrm flipH="1" flipV="1">
            <a:off x="5886060" y="5495730"/>
            <a:ext cx="1346694" cy="1"/>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5822302" y="5131837"/>
            <a:ext cx="1604865"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428242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20</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256981"/>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371600"/>
            <a:ext cx="952633" cy="12003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876800"/>
            <a:ext cx="952633" cy="1200318"/>
          </a:xfrm>
          <a:prstGeom prst="rect">
            <a:avLst/>
          </a:prstGeom>
        </p:spPr>
      </p:pic>
      <p:sp>
        <p:nvSpPr>
          <p:cNvPr id="11" name="TextBox 10"/>
          <p:cNvSpPr txBox="1"/>
          <p:nvPr/>
        </p:nvSpPr>
        <p:spPr>
          <a:xfrm>
            <a:off x="7429633" y="1679371"/>
            <a:ext cx="1295400" cy="584775"/>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University of China </a:t>
            </a:r>
            <a:r>
              <a:rPr lang="en-US" sz="1600" dirty="0" err="1" smtClean="0">
                <a:solidFill>
                  <a:prstClr val="black"/>
                </a:solidFill>
                <a:latin typeface="Calibri"/>
              </a:rPr>
              <a:t>Idp</a:t>
            </a:r>
            <a:endParaRPr lang="en-US" sz="1600" dirty="0">
              <a:solidFill>
                <a:prstClr val="black"/>
              </a:solidFill>
              <a:latin typeface="Calibri"/>
            </a:endParaRPr>
          </a:p>
        </p:txBody>
      </p:sp>
      <p:sp>
        <p:nvSpPr>
          <p:cNvPr id="12" name="TextBox 11"/>
          <p:cNvSpPr txBox="1"/>
          <p:nvPr/>
        </p:nvSpPr>
        <p:spPr>
          <a:xfrm>
            <a:off x="7438100" y="5061460"/>
            <a:ext cx="1447800" cy="830997"/>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University of Switzerland Recourses</a:t>
            </a:r>
            <a:endParaRPr lang="en-US" sz="1600" dirty="0">
              <a:solidFill>
                <a:prstClr val="black"/>
              </a:solidFill>
              <a:latin typeface="Calibri"/>
            </a:endParaRPr>
          </a:p>
        </p:txBody>
      </p:sp>
      <p:sp>
        <p:nvSpPr>
          <p:cNvPr id="13" name="TextBox 12"/>
          <p:cNvSpPr txBox="1"/>
          <p:nvPr/>
        </p:nvSpPr>
        <p:spPr>
          <a:xfrm>
            <a:off x="2895600" y="356452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4" name="Up-Down Arrow 13"/>
          <p:cNvSpPr/>
          <p:nvPr/>
        </p:nvSpPr>
        <p:spPr>
          <a:xfrm>
            <a:off x="6800916" y="2693546"/>
            <a:ext cx="304800" cy="2133600"/>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5" name="TextBox 14"/>
          <p:cNvSpPr txBox="1"/>
          <p:nvPr/>
        </p:nvSpPr>
        <p:spPr>
          <a:xfrm>
            <a:off x="7048500" y="3591069"/>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6" name="TextBox 15"/>
          <p:cNvSpPr txBox="1"/>
          <p:nvPr/>
        </p:nvSpPr>
        <p:spPr>
          <a:xfrm>
            <a:off x="609600" y="1295400"/>
            <a:ext cx="3886200" cy="646331"/>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dirty="0" smtClean="0">
                <a:solidFill>
                  <a:prstClr val="black"/>
                </a:solidFill>
                <a:latin typeface="Calibri"/>
              </a:rPr>
              <a:t>Request for a service.</a:t>
            </a:r>
          </a:p>
          <a:p>
            <a:pPr marL="342900" indent="-342900" defTabSz="914400" fontAlgn="auto">
              <a:spcBef>
                <a:spcPts val="0"/>
              </a:spcBef>
              <a:spcAft>
                <a:spcPts val="0"/>
              </a:spcAft>
              <a:buFontTx/>
              <a:buAutoNum type="arabicPeriod"/>
            </a:pPr>
            <a:r>
              <a:rPr lang="en-US" dirty="0" smtClean="0">
                <a:solidFill>
                  <a:srgbClr val="FF0000"/>
                </a:solidFill>
                <a:latin typeface="Calibri"/>
              </a:rPr>
              <a:t>Determine user’s identity provider.</a:t>
            </a:r>
          </a:p>
        </p:txBody>
      </p:sp>
      <p:cxnSp>
        <p:nvCxnSpPr>
          <p:cNvPr id="17" name="Straight Arrow Connector 16"/>
          <p:cNvCxnSpPr/>
          <p:nvPr/>
        </p:nvCxnSpPr>
        <p:spPr>
          <a:xfrm>
            <a:off x="4635500" y="3979277"/>
            <a:ext cx="1790700" cy="914400"/>
          </a:xfrm>
          <a:prstGeom prst="straightConnector1">
            <a:avLst/>
          </a:prstGeom>
          <a:noFill/>
          <a:ln w="15875" cap="flat" cmpd="sng" algn="ctr">
            <a:solidFill>
              <a:sysClr val="windowText" lastClr="000000"/>
            </a:solidFill>
            <a:prstDash val="solid"/>
            <a:tailEnd type="arrow"/>
          </a:ln>
          <a:effectLst/>
        </p:spPr>
      </p:cxnSp>
      <p:sp>
        <p:nvSpPr>
          <p:cNvPr id="18" name="TextBox 17"/>
          <p:cNvSpPr txBox="1"/>
          <p:nvPr/>
        </p:nvSpPr>
        <p:spPr>
          <a:xfrm>
            <a:off x="5469467" y="4176294"/>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1</a:t>
            </a:r>
            <a:endParaRPr lang="en-US" dirty="0">
              <a:solidFill>
                <a:prstClr val="black"/>
              </a:solidFill>
              <a:latin typeface="Calibri"/>
            </a:endParaRPr>
          </a:p>
        </p:txBody>
      </p:sp>
      <p:cxnSp>
        <p:nvCxnSpPr>
          <p:cNvPr id="19" name="Straight Arrow Connector 18"/>
          <p:cNvCxnSpPr/>
          <p:nvPr/>
        </p:nvCxnSpPr>
        <p:spPr>
          <a:xfrm>
            <a:off x="4610100" y="4267200"/>
            <a:ext cx="1790700" cy="914400"/>
          </a:xfrm>
          <a:prstGeom prst="straightConnector1">
            <a:avLst/>
          </a:prstGeom>
          <a:noFill/>
          <a:ln w="15875" cap="flat" cmpd="sng" algn="ctr">
            <a:solidFill>
              <a:sysClr val="windowText" lastClr="000000"/>
            </a:solidFill>
            <a:prstDash val="solid"/>
            <a:headEnd type="arrow"/>
            <a:tailEnd type="arrow"/>
          </a:ln>
          <a:effectLst/>
        </p:spPr>
      </p:cxnSp>
      <p:sp>
        <p:nvSpPr>
          <p:cNvPr id="20" name="TextBox 19"/>
          <p:cNvSpPr txBox="1"/>
          <p:nvPr/>
        </p:nvSpPr>
        <p:spPr>
          <a:xfrm>
            <a:off x="5488517" y="4481150"/>
            <a:ext cx="228600" cy="369332"/>
          </a:xfrm>
          <a:prstGeom prst="rect">
            <a:avLst/>
          </a:prstGeom>
          <a:noFill/>
        </p:spPr>
        <p:txBody>
          <a:bodyPr wrap="square" rtlCol="0">
            <a:spAutoFit/>
          </a:bodyPr>
          <a:lstStyle/>
          <a:p>
            <a:pPr defTabSz="914400" fontAlgn="auto">
              <a:spcBef>
                <a:spcPts val="0"/>
              </a:spcBef>
              <a:spcAft>
                <a:spcPts val="0"/>
              </a:spcAft>
            </a:pPr>
            <a:r>
              <a:rPr lang="en-US" dirty="0">
                <a:solidFill>
                  <a:srgbClr val="FF0000"/>
                </a:solidFill>
                <a:latin typeface="Calibri"/>
              </a:rPr>
              <a:t>2</a:t>
            </a:r>
          </a:p>
        </p:txBody>
      </p:sp>
      <p:sp>
        <p:nvSpPr>
          <p:cNvPr id="21" name="TextBox 20"/>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16747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21</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256981"/>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371600"/>
            <a:ext cx="952633" cy="12003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876800"/>
            <a:ext cx="952633" cy="1200318"/>
          </a:xfrm>
          <a:prstGeom prst="rect">
            <a:avLst/>
          </a:prstGeom>
        </p:spPr>
      </p:pic>
      <p:sp>
        <p:nvSpPr>
          <p:cNvPr id="11" name="TextBox 10"/>
          <p:cNvSpPr txBox="1"/>
          <p:nvPr/>
        </p:nvSpPr>
        <p:spPr>
          <a:xfrm>
            <a:off x="7429633" y="1679371"/>
            <a:ext cx="1295400" cy="584775"/>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University of China </a:t>
            </a:r>
            <a:r>
              <a:rPr lang="en-US" sz="1600" dirty="0" err="1" smtClean="0">
                <a:solidFill>
                  <a:prstClr val="black"/>
                </a:solidFill>
                <a:latin typeface="Calibri"/>
              </a:rPr>
              <a:t>Idp</a:t>
            </a:r>
            <a:endParaRPr lang="en-US" sz="1600" dirty="0">
              <a:solidFill>
                <a:prstClr val="black"/>
              </a:solidFill>
              <a:latin typeface="Calibri"/>
            </a:endParaRPr>
          </a:p>
        </p:txBody>
      </p:sp>
      <p:sp>
        <p:nvSpPr>
          <p:cNvPr id="12" name="TextBox 11"/>
          <p:cNvSpPr txBox="1"/>
          <p:nvPr/>
        </p:nvSpPr>
        <p:spPr>
          <a:xfrm>
            <a:off x="7438100" y="5061460"/>
            <a:ext cx="1447800" cy="830997"/>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University of Switzerland Recourses</a:t>
            </a:r>
            <a:endParaRPr lang="en-US" sz="1600" dirty="0">
              <a:solidFill>
                <a:prstClr val="black"/>
              </a:solidFill>
              <a:latin typeface="Calibri"/>
            </a:endParaRPr>
          </a:p>
        </p:txBody>
      </p:sp>
      <p:sp>
        <p:nvSpPr>
          <p:cNvPr id="13" name="TextBox 12"/>
          <p:cNvSpPr txBox="1"/>
          <p:nvPr/>
        </p:nvSpPr>
        <p:spPr>
          <a:xfrm>
            <a:off x="2895600" y="356452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4" name="Up-Down Arrow 13"/>
          <p:cNvSpPr/>
          <p:nvPr/>
        </p:nvSpPr>
        <p:spPr>
          <a:xfrm>
            <a:off x="6800916" y="2693546"/>
            <a:ext cx="304800" cy="2133600"/>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5" name="TextBox 14"/>
          <p:cNvSpPr txBox="1"/>
          <p:nvPr/>
        </p:nvSpPr>
        <p:spPr>
          <a:xfrm>
            <a:off x="7048500" y="3591069"/>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cxnSp>
        <p:nvCxnSpPr>
          <p:cNvPr id="16" name="Straight Arrow Connector 15"/>
          <p:cNvCxnSpPr/>
          <p:nvPr/>
        </p:nvCxnSpPr>
        <p:spPr>
          <a:xfrm flipV="1">
            <a:off x="4533900" y="1436132"/>
            <a:ext cx="1866900" cy="1307068"/>
          </a:xfrm>
          <a:prstGeom prst="straightConnector1">
            <a:avLst/>
          </a:prstGeom>
          <a:noFill/>
          <a:ln w="15875" cap="flat" cmpd="sng" algn="ctr">
            <a:solidFill>
              <a:sysClr val="windowText" lastClr="000000"/>
            </a:solidFill>
            <a:prstDash val="solid"/>
            <a:tailEnd type="arrow"/>
          </a:ln>
          <a:effectLst/>
        </p:spPr>
      </p:cxnSp>
      <p:sp>
        <p:nvSpPr>
          <p:cNvPr id="17" name="TextBox 16"/>
          <p:cNvSpPr txBox="1"/>
          <p:nvPr/>
        </p:nvSpPr>
        <p:spPr>
          <a:xfrm>
            <a:off x="609600" y="1295400"/>
            <a:ext cx="3886200" cy="3416320"/>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dirty="0" smtClean="0">
                <a:solidFill>
                  <a:prstClr val="black"/>
                </a:solidFill>
                <a:latin typeface="Calibri"/>
              </a:rPr>
              <a:t>Request for a service.</a:t>
            </a:r>
          </a:p>
          <a:p>
            <a:pPr marL="342900" indent="-342900" defTabSz="914400" fontAlgn="auto">
              <a:spcBef>
                <a:spcPts val="0"/>
              </a:spcBef>
              <a:spcAft>
                <a:spcPts val="0"/>
              </a:spcAft>
              <a:buFontTx/>
              <a:buAutoNum type="arabicPeriod"/>
            </a:pPr>
            <a:r>
              <a:rPr lang="en-US" dirty="0" smtClean="0">
                <a:solidFill>
                  <a:prstClr val="black"/>
                </a:solidFill>
                <a:latin typeface="Calibri"/>
              </a:rPr>
              <a:t>Determine user’s identity provider.</a:t>
            </a:r>
          </a:p>
          <a:p>
            <a:pPr marL="342900" indent="-342900" defTabSz="914400" fontAlgn="auto">
              <a:spcBef>
                <a:spcPts val="0"/>
              </a:spcBef>
              <a:spcAft>
                <a:spcPts val="0"/>
              </a:spcAft>
              <a:buFontTx/>
              <a:buAutoNum type="arabicPeriod"/>
            </a:pPr>
            <a:r>
              <a:rPr lang="en-US" dirty="0" smtClean="0">
                <a:solidFill>
                  <a:srgbClr val="FF0000"/>
                </a:solidFill>
                <a:latin typeface="Calibri"/>
              </a:rPr>
              <a:t>SP redirect user to his </a:t>
            </a:r>
            <a:r>
              <a:rPr lang="en-US" dirty="0" err="1" smtClean="0">
                <a:solidFill>
                  <a:srgbClr val="FF0000"/>
                </a:solidFill>
                <a:latin typeface="Calibri"/>
              </a:rPr>
              <a:t>idp</a:t>
            </a:r>
            <a:r>
              <a:rPr lang="en-US" dirty="0" smtClean="0">
                <a:solidFill>
                  <a:srgbClr val="FF0000"/>
                </a:solidFill>
                <a:latin typeface="Calibri"/>
              </a:rPr>
              <a:t> for authentication and user identity attributes.</a:t>
            </a:r>
          </a:p>
          <a:p>
            <a:pPr marL="342900" indent="-342900" defTabSz="914400" fontAlgn="auto">
              <a:spcBef>
                <a:spcPts val="0"/>
              </a:spcBef>
              <a:spcAft>
                <a:spcPts val="0"/>
              </a:spcAft>
              <a:buFontTx/>
              <a:buAutoNum type="arabicPeriod"/>
            </a:pPr>
            <a:endParaRPr lang="en-US" dirty="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endParaRPr lang="en-US" dirty="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endParaRPr lang="en-US" dirty="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p:txBody>
      </p:sp>
      <p:cxnSp>
        <p:nvCxnSpPr>
          <p:cNvPr id="18" name="Straight Arrow Connector 17"/>
          <p:cNvCxnSpPr/>
          <p:nvPr/>
        </p:nvCxnSpPr>
        <p:spPr>
          <a:xfrm>
            <a:off x="4635500" y="3979277"/>
            <a:ext cx="1790700" cy="914400"/>
          </a:xfrm>
          <a:prstGeom prst="straightConnector1">
            <a:avLst/>
          </a:prstGeom>
          <a:noFill/>
          <a:ln w="15875" cap="flat" cmpd="sng" algn="ctr">
            <a:solidFill>
              <a:sysClr val="windowText" lastClr="000000"/>
            </a:solidFill>
            <a:prstDash val="solid"/>
            <a:tailEnd type="arrow"/>
          </a:ln>
          <a:effectLst/>
        </p:spPr>
      </p:cxnSp>
      <p:sp>
        <p:nvSpPr>
          <p:cNvPr id="19" name="TextBox 18"/>
          <p:cNvSpPr txBox="1"/>
          <p:nvPr/>
        </p:nvSpPr>
        <p:spPr>
          <a:xfrm>
            <a:off x="5469467" y="4176294"/>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1</a:t>
            </a:r>
            <a:endParaRPr lang="en-US" dirty="0">
              <a:solidFill>
                <a:prstClr val="black"/>
              </a:solidFill>
              <a:latin typeface="Calibri"/>
            </a:endParaRPr>
          </a:p>
        </p:txBody>
      </p:sp>
      <p:cxnSp>
        <p:nvCxnSpPr>
          <p:cNvPr id="20" name="Straight Arrow Connector 19"/>
          <p:cNvCxnSpPr/>
          <p:nvPr/>
        </p:nvCxnSpPr>
        <p:spPr>
          <a:xfrm>
            <a:off x="4610100" y="4267200"/>
            <a:ext cx="1790700" cy="914400"/>
          </a:xfrm>
          <a:prstGeom prst="straightConnector1">
            <a:avLst/>
          </a:prstGeom>
          <a:noFill/>
          <a:ln w="15875" cap="flat" cmpd="sng" algn="ctr">
            <a:solidFill>
              <a:sysClr val="windowText" lastClr="000000"/>
            </a:solidFill>
            <a:prstDash val="solid"/>
            <a:headEnd type="arrow"/>
            <a:tailEnd type="arrow"/>
          </a:ln>
          <a:effectLst/>
        </p:spPr>
      </p:cxnSp>
      <p:cxnSp>
        <p:nvCxnSpPr>
          <p:cNvPr id="21" name="Straight Arrow Connector 20"/>
          <p:cNvCxnSpPr/>
          <p:nvPr/>
        </p:nvCxnSpPr>
        <p:spPr>
          <a:xfrm>
            <a:off x="4584700" y="4545626"/>
            <a:ext cx="1790700" cy="914400"/>
          </a:xfrm>
          <a:prstGeom prst="straightConnector1">
            <a:avLst/>
          </a:prstGeom>
          <a:noFill/>
          <a:ln w="15875" cap="flat" cmpd="sng" algn="ctr">
            <a:solidFill>
              <a:sysClr val="windowText" lastClr="000000"/>
            </a:solidFill>
            <a:prstDash val="solid"/>
            <a:headEnd type="arrow"/>
            <a:tailEnd type="none"/>
          </a:ln>
          <a:effectLst/>
        </p:spPr>
      </p:cxnSp>
      <p:sp>
        <p:nvSpPr>
          <p:cNvPr id="22" name="TextBox 21"/>
          <p:cNvSpPr txBox="1"/>
          <p:nvPr/>
        </p:nvSpPr>
        <p:spPr>
          <a:xfrm>
            <a:off x="5488517" y="4481150"/>
            <a:ext cx="228600" cy="369332"/>
          </a:xfrm>
          <a:prstGeom prst="rect">
            <a:avLst/>
          </a:prstGeom>
          <a:noFill/>
        </p:spPr>
        <p:txBody>
          <a:bodyPr wrap="square" rtlCol="0">
            <a:spAutoFit/>
          </a:bodyPr>
          <a:lstStyle/>
          <a:p>
            <a:pPr defTabSz="914400" fontAlgn="auto">
              <a:spcBef>
                <a:spcPts val="0"/>
              </a:spcBef>
              <a:spcAft>
                <a:spcPts val="0"/>
              </a:spcAft>
            </a:pPr>
            <a:r>
              <a:rPr lang="en-US" dirty="0">
                <a:solidFill>
                  <a:prstClr val="black"/>
                </a:solidFill>
                <a:latin typeface="Calibri"/>
              </a:rPr>
              <a:t>2</a:t>
            </a:r>
          </a:p>
        </p:txBody>
      </p:sp>
      <p:sp>
        <p:nvSpPr>
          <p:cNvPr id="23" name="TextBox 22"/>
          <p:cNvSpPr txBox="1"/>
          <p:nvPr/>
        </p:nvSpPr>
        <p:spPr>
          <a:xfrm>
            <a:off x="5505450" y="4818160"/>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srgbClr val="FF0000"/>
                </a:solidFill>
                <a:latin typeface="Calibri"/>
              </a:rPr>
              <a:t>3</a:t>
            </a:r>
            <a:endParaRPr lang="en-US" dirty="0">
              <a:solidFill>
                <a:srgbClr val="FF0000"/>
              </a:solidFill>
              <a:latin typeface="Calibri"/>
            </a:endParaRPr>
          </a:p>
        </p:txBody>
      </p:sp>
      <p:sp>
        <p:nvSpPr>
          <p:cNvPr id="24" name="TextBox 23"/>
          <p:cNvSpPr txBox="1"/>
          <p:nvPr/>
        </p:nvSpPr>
        <p:spPr>
          <a:xfrm>
            <a:off x="5488517" y="1617816"/>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srgbClr val="FF0000"/>
                </a:solidFill>
                <a:latin typeface="Calibri"/>
              </a:rPr>
              <a:t>3</a:t>
            </a:r>
            <a:endParaRPr lang="en-US" dirty="0">
              <a:solidFill>
                <a:srgbClr val="FF0000"/>
              </a:solidFill>
              <a:latin typeface="Calibri"/>
            </a:endParaRPr>
          </a:p>
        </p:txBody>
      </p:sp>
      <p:sp>
        <p:nvSpPr>
          <p:cNvPr id="25" name="TextBox 24"/>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3115229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22</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256981"/>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371600"/>
            <a:ext cx="952633" cy="12003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876800"/>
            <a:ext cx="952633" cy="1200318"/>
          </a:xfrm>
          <a:prstGeom prst="rect">
            <a:avLst/>
          </a:prstGeom>
        </p:spPr>
      </p:pic>
      <p:sp>
        <p:nvSpPr>
          <p:cNvPr id="11" name="TextBox 10"/>
          <p:cNvSpPr txBox="1"/>
          <p:nvPr/>
        </p:nvSpPr>
        <p:spPr>
          <a:xfrm>
            <a:off x="7429633" y="1679371"/>
            <a:ext cx="1295400" cy="584775"/>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University of China </a:t>
            </a:r>
            <a:r>
              <a:rPr lang="en-US" sz="1600" dirty="0" err="1" smtClean="0">
                <a:solidFill>
                  <a:prstClr val="black"/>
                </a:solidFill>
                <a:latin typeface="Calibri"/>
              </a:rPr>
              <a:t>Idp</a:t>
            </a:r>
            <a:endParaRPr lang="en-US" sz="1600" dirty="0">
              <a:solidFill>
                <a:prstClr val="black"/>
              </a:solidFill>
              <a:latin typeface="Calibri"/>
            </a:endParaRPr>
          </a:p>
        </p:txBody>
      </p:sp>
      <p:sp>
        <p:nvSpPr>
          <p:cNvPr id="12" name="TextBox 11"/>
          <p:cNvSpPr txBox="1"/>
          <p:nvPr/>
        </p:nvSpPr>
        <p:spPr>
          <a:xfrm>
            <a:off x="7438100" y="5061460"/>
            <a:ext cx="1447800" cy="830997"/>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University of Switzerland Recourses</a:t>
            </a:r>
            <a:endParaRPr lang="en-US" sz="1600" dirty="0">
              <a:solidFill>
                <a:prstClr val="black"/>
              </a:solidFill>
              <a:latin typeface="Calibri"/>
            </a:endParaRPr>
          </a:p>
        </p:txBody>
      </p:sp>
      <p:sp>
        <p:nvSpPr>
          <p:cNvPr id="13" name="TextBox 12"/>
          <p:cNvSpPr txBox="1"/>
          <p:nvPr/>
        </p:nvSpPr>
        <p:spPr>
          <a:xfrm>
            <a:off x="2895600" y="356452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4" name="Up-Down Arrow 13"/>
          <p:cNvSpPr/>
          <p:nvPr/>
        </p:nvSpPr>
        <p:spPr>
          <a:xfrm>
            <a:off x="6800916" y="2693546"/>
            <a:ext cx="304800" cy="2133600"/>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5" name="TextBox 14"/>
          <p:cNvSpPr txBox="1"/>
          <p:nvPr/>
        </p:nvSpPr>
        <p:spPr>
          <a:xfrm>
            <a:off x="7048500" y="3591069"/>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cxnSp>
        <p:nvCxnSpPr>
          <p:cNvPr id="16" name="Straight Arrow Connector 15"/>
          <p:cNvCxnSpPr/>
          <p:nvPr/>
        </p:nvCxnSpPr>
        <p:spPr>
          <a:xfrm flipV="1">
            <a:off x="4533900" y="1436132"/>
            <a:ext cx="1866900" cy="1307068"/>
          </a:xfrm>
          <a:prstGeom prst="straightConnector1">
            <a:avLst/>
          </a:prstGeom>
          <a:noFill/>
          <a:ln w="15875" cap="flat" cmpd="sng" algn="ctr">
            <a:solidFill>
              <a:sysClr val="windowText" lastClr="000000"/>
            </a:solidFill>
            <a:prstDash val="solid"/>
            <a:tailEnd type="arrow"/>
          </a:ln>
          <a:effectLst/>
        </p:spPr>
      </p:cxnSp>
      <p:cxnSp>
        <p:nvCxnSpPr>
          <p:cNvPr id="17" name="Straight Arrow Connector 16"/>
          <p:cNvCxnSpPr/>
          <p:nvPr/>
        </p:nvCxnSpPr>
        <p:spPr>
          <a:xfrm flipV="1">
            <a:off x="4559300" y="1752600"/>
            <a:ext cx="1866900" cy="1295399"/>
          </a:xfrm>
          <a:prstGeom prst="straightConnector1">
            <a:avLst/>
          </a:prstGeom>
          <a:noFill/>
          <a:ln w="15875" cap="flat" cmpd="sng" algn="ctr">
            <a:solidFill>
              <a:sysClr val="windowText" lastClr="000000"/>
            </a:solidFill>
            <a:prstDash val="solid"/>
            <a:headEnd type="arrow"/>
            <a:tailEnd type="arrow"/>
          </a:ln>
          <a:effectLst/>
        </p:spPr>
      </p:cxnSp>
      <p:sp>
        <p:nvSpPr>
          <p:cNvPr id="18" name="TextBox 17"/>
          <p:cNvSpPr txBox="1"/>
          <p:nvPr/>
        </p:nvSpPr>
        <p:spPr>
          <a:xfrm>
            <a:off x="609600" y="1295400"/>
            <a:ext cx="3886200" cy="3693319"/>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dirty="0" smtClean="0">
                <a:solidFill>
                  <a:prstClr val="black"/>
                </a:solidFill>
                <a:latin typeface="Calibri"/>
              </a:rPr>
              <a:t>Request for a service.</a:t>
            </a:r>
          </a:p>
          <a:p>
            <a:pPr marL="342900" indent="-342900" defTabSz="914400" fontAlgn="auto">
              <a:spcBef>
                <a:spcPts val="0"/>
              </a:spcBef>
              <a:spcAft>
                <a:spcPts val="0"/>
              </a:spcAft>
              <a:buFontTx/>
              <a:buAutoNum type="arabicPeriod"/>
            </a:pPr>
            <a:r>
              <a:rPr lang="en-US" dirty="0" smtClean="0">
                <a:solidFill>
                  <a:prstClr val="black"/>
                </a:solidFill>
                <a:latin typeface="Calibri"/>
              </a:rPr>
              <a:t>Determine user’s identity provider.</a:t>
            </a:r>
          </a:p>
          <a:p>
            <a:pPr marL="342900" indent="-342900" defTabSz="914400" fontAlgn="auto">
              <a:spcBef>
                <a:spcPts val="0"/>
              </a:spcBef>
              <a:spcAft>
                <a:spcPts val="0"/>
              </a:spcAft>
              <a:buFontTx/>
              <a:buAutoNum type="arabicPeriod"/>
            </a:pPr>
            <a:r>
              <a:rPr lang="en-US" dirty="0" smtClean="0">
                <a:solidFill>
                  <a:prstClr val="black"/>
                </a:solidFill>
                <a:latin typeface="Calibri"/>
              </a:rPr>
              <a:t>SP redirect user to his </a:t>
            </a:r>
            <a:r>
              <a:rPr lang="en-US" dirty="0" err="1" smtClean="0">
                <a:solidFill>
                  <a:prstClr val="black"/>
                </a:solidFill>
                <a:latin typeface="Calibri"/>
              </a:rPr>
              <a:t>idp</a:t>
            </a:r>
            <a:r>
              <a:rPr lang="en-US" dirty="0" smtClean="0">
                <a:solidFill>
                  <a:prstClr val="black"/>
                </a:solidFill>
                <a:latin typeface="Calibri"/>
              </a:rPr>
              <a:t> for authentication and user identity attributes.</a:t>
            </a:r>
          </a:p>
          <a:p>
            <a:pPr marL="342900" indent="-342900" defTabSz="914400" fontAlgn="auto">
              <a:spcBef>
                <a:spcPts val="0"/>
              </a:spcBef>
              <a:spcAft>
                <a:spcPts val="0"/>
              </a:spcAft>
              <a:buFontTx/>
              <a:buAutoNum type="arabicPeriod"/>
            </a:pPr>
            <a:endParaRPr lang="en-US" dirty="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endParaRPr lang="en-US" dirty="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endParaRPr lang="en-US" dirty="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r>
              <a:rPr lang="en-US" dirty="0" smtClean="0">
                <a:solidFill>
                  <a:srgbClr val="FF0000"/>
                </a:solidFill>
                <a:latin typeface="Calibri"/>
              </a:rPr>
              <a:t>User authentication with his </a:t>
            </a:r>
            <a:r>
              <a:rPr lang="en-US" dirty="0" err="1" smtClean="0">
                <a:solidFill>
                  <a:srgbClr val="FF0000"/>
                </a:solidFill>
                <a:latin typeface="Calibri"/>
              </a:rPr>
              <a:t>idp</a:t>
            </a:r>
            <a:r>
              <a:rPr lang="en-US" dirty="0" smtClean="0">
                <a:solidFill>
                  <a:srgbClr val="FF0000"/>
                </a:solidFill>
                <a:latin typeface="Calibri"/>
              </a:rPr>
              <a:t>.</a:t>
            </a:r>
          </a:p>
        </p:txBody>
      </p:sp>
      <p:cxnSp>
        <p:nvCxnSpPr>
          <p:cNvPr id="19" name="Straight Arrow Connector 18"/>
          <p:cNvCxnSpPr/>
          <p:nvPr/>
        </p:nvCxnSpPr>
        <p:spPr>
          <a:xfrm>
            <a:off x="4635500" y="3979277"/>
            <a:ext cx="1790700" cy="914400"/>
          </a:xfrm>
          <a:prstGeom prst="straightConnector1">
            <a:avLst/>
          </a:prstGeom>
          <a:noFill/>
          <a:ln w="15875" cap="flat" cmpd="sng" algn="ctr">
            <a:solidFill>
              <a:sysClr val="windowText" lastClr="000000"/>
            </a:solidFill>
            <a:prstDash val="solid"/>
            <a:tailEnd type="arrow"/>
          </a:ln>
          <a:effectLst/>
        </p:spPr>
      </p:cxnSp>
      <p:sp>
        <p:nvSpPr>
          <p:cNvPr id="20" name="TextBox 19"/>
          <p:cNvSpPr txBox="1"/>
          <p:nvPr/>
        </p:nvSpPr>
        <p:spPr>
          <a:xfrm>
            <a:off x="5469467" y="4176294"/>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1</a:t>
            </a:r>
            <a:endParaRPr lang="en-US" dirty="0">
              <a:solidFill>
                <a:prstClr val="black"/>
              </a:solidFill>
              <a:latin typeface="Calibri"/>
            </a:endParaRPr>
          </a:p>
        </p:txBody>
      </p:sp>
      <p:cxnSp>
        <p:nvCxnSpPr>
          <p:cNvPr id="21" name="Straight Arrow Connector 20"/>
          <p:cNvCxnSpPr/>
          <p:nvPr/>
        </p:nvCxnSpPr>
        <p:spPr>
          <a:xfrm>
            <a:off x="4610100" y="4267200"/>
            <a:ext cx="1790700" cy="914400"/>
          </a:xfrm>
          <a:prstGeom prst="straightConnector1">
            <a:avLst/>
          </a:prstGeom>
          <a:noFill/>
          <a:ln w="15875" cap="flat" cmpd="sng" algn="ctr">
            <a:solidFill>
              <a:sysClr val="windowText" lastClr="000000"/>
            </a:solidFill>
            <a:prstDash val="solid"/>
            <a:headEnd type="arrow"/>
            <a:tailEnd type="arrow"/>
          </a:ln>
          <a:effectLst/>
        </p:spPr>
      </p:cxnSp>
      <p:cxnSp>
        <p:nvCxnSpPr>
          <p:cNvPr id="22" name="Straight Arrow Connector 21"/>
          <p:cNvCxnSpPr/>
          <p:nvPr/>
        </p:nvCxnSpPr>
        <p:spPr>
          <a:xfrm>
            <a:off x="4584700" y="4545626"/>
            <a:ext cx="1790700" cy="914400"/>
          </a:xfrm>
          <a:prstGeom prst="straightConnector1">
            <a:avLst/>
          </a:prstGeom>
          <a:noFill/>
          <a:ln w="15875" cap="flat" cmpd="sng" algn="ctr">
            <a:solidFill>
              <a:sysClr val="windowText" lastClr="000000"/>
            </a:solidFill>
            <a:prstDash val="solid"/>
            <a:headEnd type="arrow"/>
            <a:tailEnd type="none"/>
          </a:ln>
          <a:effectLst/>
        </p:spPr>
      </p:cxnSp>
      <p:sp>
        <p:nvSpPr>
          <p:cNvPr id="23" name="TextBox 22"/>
          <p:cNvSpPr txBox="1"/>
          <p:nvPr/>
        </p:nvSpPr>
        <p:spPr>
          <a:xfrm>
            <a:off x="5488517" y="4481150"/>
            <a:ext cx="228600" cy="369332"/>
          </a:xfrm>
          <a:prstGeom prst="rect">
            <a:avLst/>
          </a:prstGeom>
          <a:noFill/>
        </p:spPr>
        <p:txBody>
          <a:bodyPr wrap="square" rtlCol="0">
            <a:spAutoFit/>
          </a:bodyPr>
          <a:lstStyle/>
          <a:p>
            <a:pPr defTabSz="914400" fontAlgn="auto">
              <a:spcBef>
                <a:spcPts val="0"/>
              </a:spcBef>
              <a:spcAft>
                <a:spcPts val="0"/>
              </a:spcAft>
            </a:pPr>
            <a:r>
              <a:rPr lang="en-US" dirty="0">
                <a:solidFill>
                  <a:prstClr val="black"/>
                </a:solidFill>
                <a:latin typeface="Calibri"/>
              </a:rPr>
              <a:t>2</a:t>
            </a:r>
          </a:p>
        </p:txBody>
      </p:sp>
      <p:sp>
        <p:nvSpPr>
          <p:cNvPr id="24" name="TextBox 23"/>
          <p:cNvSpPr txBox="1"/>
          <p:nvPr/>
        </p:nvSpPr>
        <p:spPr>
          <a:xfrm>
            <a:off x="5505450" y="4818160"/>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3</a:t>
            </a:r>
            <a:endParaRPr lang="en-US" dirty="0">
              <a:solidFill>
                <a:prstClr val="black"/>
              </a:solidFill>
              <a:latin typeface="Calibri"/>
            </a:endParaRPr>
          </a:p>
        </p:txBody>
      </p:sp>
      <p:sp>
        <p:nvSpPr>
          <p:cNvPr id="25" name="TextBox 24"/>
          <p:cNvSpPr txBox="1"/>
          <p:nvPr/>
        </p:nvSpPr>
        <p:spPr>
          <a:xfrm>
            <a:off x="5488517" y="1617816"/>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3</a:t>
            </a:r>
            <a:endParaRPr lang="en-US" dirty="0">
              <a:solidFill>
                <a:prstClr val="black"/>
              </a:solidFill>
              <a:latin typeface="Calibri"/>
            </a:endParaRPr>
          </a:p>
        </p:txBody>
      </p:sp>
      <p:sp>
        <p:nvSpPr>
          <p:cNvPr id="26" name="TextBox 25"/>
          <p:cNvSpPr txBox="1"/>
          <p:nvPr/>
        </p:nvSpPr>
        <p:spPr>
          <a:xfrm>
            <a:off x="5488517" y="1971759"/>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srgbClr val="FF0000"/>
                </a:solidFill>
                <a:latin typeface="Calibri"/>
              </a:rPr>
              <a:t>4</a:t>
            </a:r>
            <a:endParaRPr lang="en-US" dirty="0">
              <a:solidFill>
                <a:srgbClr val="FF0000"/>
              </a:solidFill>
              <a:latin typeface="Calibri"/>
            </a:endParaRPr>
          </a:p>
        </p:txBody>
      </p: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3952846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23</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256981"/>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371600"/>
            <a:ext cx="952633" cy="12003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876800"/>
            <a:ext cx="952633" cy="1200318"/>
          </a:xfrm>
          <a:prstGeom prst="rect">
            <a:avLst/>
          </a:prstGeom>
        </p:spPr>
      </p:pic>
      <p:sp>
        <p:nvSpPr>
          <p:cNvPr id="11" name="TextBox 10"/>
          <p:cNvSpPr txBox="1"/>
          <p:nvPr/>
        </p:nvSpPr>
        <p:spPr>
          <a:xfrm>
            <a:off x="7429633" y="1679371"/>
            <a:ext cx="1295400" cy="584775"/>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University of China </a:t>
            </a:r>
            <a:r>
              <a:rPr lang="en-US" sz="1600" dirty="0" err="1" smtClean="0">
                <a:solidFill>
                  <a:prstClr val="black"/>
                </a:solidFill>
                <a:latin typeface="Calibri"/>
              </a:rPr>
              <a:t>Idp</a:t>
            </a:r>
            <a:endParaRPr lang="en-US" sz="1600" dirty="0">
              <a:solidFill>
                <a:prstClr val="black"/>
              </a:solidFill>
              <a:latin typeface="Calibri"/>
            </a:endParaRPr>
          </a:p>
        </p:txBody>
      </p:sp>
      <p:sp>
        <p:nvSpPr>
          <p:cNvPr id="12" name="TextBox 11"/>
          <p:cNvSpPr txBox="1"/>
          <p:nvPr/>
        </p:nvSpPr>
        <p:spPr>
          <a:xfrm>
            <a:off x="7438100" y="5061460"/>
            <a:ext cx="1447800" cy="830997"/>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University of Switzerland Recourses</a:t>
            </a:r>
            <a:endParaRPr lang="en-US" sz="1600" dirty="0">
              <a:solidFill>
                <a:prstClr val="black"/>
              </a:solidFill>
              <a:latin typeface="Calibri"/>
            </a:endParaRPr>
          </a:p>
        </p:txBody>
      </p:sp>
      <p:sp>
        <p:nvSpPr>
          <p:cNvPr id="13" name="TextBox 12"/>
          <p:cNvSpPr txBox="1"/>
          <p:nvPr/>
        </p:nvSpPr>
        <p:spPr>
          <a:xfrm>
            <a:off x="2895600" y="356452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4" name="Up-Down Arrow 13"/>
          <p:cNvSpPr/>
          <p:nvPr/>
        </p:nvSpPr>
        <p:spPr>
          <a:xfrm>
            <a:off x="6800916" y="2693546"/>
            <a:ext cx="304800" cy="2133600"/>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5" name="TextBox 14"/>
          <p:cNvSpPr txBox="1"/>
          <p:nvPr/>
        </p:nvSpPr>
        <p:spPr>
          <a:xfrm>
            <a:off x="7048500" y="3591069"/>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cxnSp>
        <p:nvCxnSpPr>
          <p:cNvPr id="16" name="Straight Arrow Connector 15"/>
          <p:cNvCxnSpPr/>
          <p:nvPr/>
        </p:nvCxnSpPr>
        <p:spPr>
          <a:xfrm flipV="1">
            <a:off x="4533900" y="1436132"/>
            <a:ext cx="1866900" cy="1307068"/>
          </a:xfrm>
          <a:prstGeom prst="straightConnector1">
            <a:avLst/>
          </a:prstGeom>
          <a:noFill/>
          <a:ln w="15875" cap="flat" cmpd="sng" algn="ctr">
            <a:solidFill>
              <a:sysClr val="windowText" lastClr="000000"/>
            </a:solidFill>
            <a:prstDash val="solid"/>
            <a:tailEnd type="arrow"/>
          </a:ln>
          <a:effectLst/>
        </p:spPr>
      </p:cxnSp>
      <p:cxnSp>
        <p:nvCxnSpPr>
          <p:cNvPr id="17" name="Straight Arrow Connector 16"/>
          <p:cNvCxnSpPr/>
          <p:nvPr/>
        </p:nvCxnSpPr>
        <p:spPr>
          <a:xfrm flipV="1">
            <a:off x="4559300" y="1752600"/>
            <a:ext cx="1866900" cy="1295399"/>
          </a:xfrm>
          <a:prstGeom prst="straightConnector1">
            <a:avLst/>
          </a:prstGeom>
          <a:noFill/>
          <a:ln w="15875" cap="flat" cmpd="sng" algn="ctr">
            <a:solidFill>
              <a:sysClr val="windowText" lastClr="000000"/>
            </a:solidFill>
            <a:prstDash val="solid"/>
            <a:headEnd type="arrow"/>
            <a:tailEnd type="arrow"/>
          </a:ln>
          <a:effectLst/>
        </p:spPr>
      </p:cxnSp>
      <p:sp>
        <p:nvSpPr>
          <p:cNvPr id="18" name="TextBox 17"/>
          <p:cNvSpPr txBox="1"/>
          <p:nvPr/>
        </p:nvSpPr>
        <p:spPr>
          <a:xfrm>
            <a:off x="609600" y="1295400"/>
            <a:ext cx="3886200" cy="4247317"/>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dirty="0" smtClean="0">
                <a:solidFill>
                  <a:prstClr val="black"/>
                </a:solidFill>
                <a:latin typeface="Calibri"/>
              </a:rPr>
              <a:t>Request for a service.</a:t>
            </a:r>
          </a:p>
          <a:p>
            <a:pPr marL="342900" indent="-342900" defTabSz="914400" fontAlgn="auto">
              <a:spcBef>
                <a:spcPts val="0"/>
              </a:spcBef>
              <a:spcAft>
                <a:spcPts val="0"/>
              </a:spcAft>
              <a:buFontTx/>
              <a:buAutoNum type="arabicPeriod"/>
            </a:pPr>
            <a:r>
              <a:rPr lang="en-US" dirty="0" smtClean="0">
                <a:solidFill>
                  <a:prstClr val="black"/>
                </a:solidFill>
                <a:latin typeface="Calibri"/>
              </a:rPr>
              <a:t>Determine user’s identity provider.</a:t>
            </a:r>
          </a:p>
          <a:p>
            <a:pPr marL="342900" indent="-342900" defTabSz="914400" fontAlgn="auto">
              <a:spcBef>
                <a:spcPts val="0"/>
              </a:spcBef>
              <a:spcAft>
                <a:spcPts val="0"/>
              </a:spcAft>
              <a:buFontTx/>
              <a:buAutoNum type="arabicPeriod"/>
            </a:pPr>
            <a:r>
              <a:rPr lang="en-US" dirty="0" smtClean="0">
                <a:solidFill>
                  <a:prstClr val="black"/>
                </a:solidFill>
                <a:latin typeface="Calibri"/>
              </a:rPr>
              <a:t>SP redirect user to his </a:t>
            </a:r>
            <a:r>
              <a:rPr lang="en-US" dirty="0" err="1" smtClean="0">
                <a:solidFill>
                  <a:prstClr val="black"/>
                </a:solidFill>
                <a:latin typeface="Calibri"/>
              </a:rPr>
              <a:t>idp</a:t>
            </a:r>
            <a:r>
              <a:rPr lang="en-US" dirty="0" smtClean="0">
                <a:solidFill>
                  <a:prstClr val="black"/>
                </a:solidFill>
                <a:latin typeface="Calibri"/>
              </a:rPr>
              <a:t> for authentication and user identity attributes.</a:t>
            </a:r>
          </a:p>
          <a:p>
            <a:pPr marL="342900" indent="-342900" defTabSz="914400" fontAlgn="auto">
              <a:spcBef>
                <a:spcPts val="0"/>
              </a:spcBef>
              <a:spcAft>
                <a:spcPts val="0"/>
              </a:spcAft>
              <a:buFontTx/>
              <a:buAutoNum type="arabicPeriod"/>
            </a:pPr>
            <a:endParaRPr lang="en-US" dirty="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endParaRPr lang="en-US" dirty="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endParaRPr lang="en-US" dirty="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r>
              <a:rPr lang="en-US" dirty="0" smtClean="0">
                <a:solidFill>
                  <a:prstClr val="black"/>
                </a:solidFill>
                <a:latin typeface="Calibri"/>
              </a:rPr>
              <a:t>User authentication with his </a:t>
            </a:r>
            <a:r>
              <a:rPr lang="en-US" dirty="0" err="1" smtClean="0">
                <a:solidFill>
                  <a:prstClr val="black"/>
                </a:solidFill>
                <a:latin typeface="Calibri"/>
              </a:rPr>
              <a:t>idp</a:t>
            </a:r>
            <a:r>
              <a:rPr lang="en-US" dirty="0" smtClean="0">
                <a:solidFill>
                  <a:prstClr val="black"/>
                </a:solidFill>
                <a:latin typeface="Calibri"/>
              </a:rPr>
              <a:t>.</a:t>
            </a:r>
          </a:p>
          <a:p>
            <a:pPr marL="342900" indent="-342900" defTabSz="914400" fontAlgn="auto">
              <a:spcBef>
                <a:spcPts val="0"/>
              </a:spcBef>
              <a:spcAft>
                <a:spcPts val="0"/>
              </a:spcAft>
              <a:buFontTx/>
              <a:buAutoNum type="arabicPeriod"/>
            </a:pPr>
            <a:r>
              <a:rPr lang="en-US" dirty="0" err="1" smtClean="0">
                <a:solidFill>
                  <a:srgbClr val="FF0000"/>
                </a:solidFill>
                <a:latin typeface="Calibri"/>
              </a:rPr>
              <a:t>Idp</a:t>
            </a:r>
            <a:r>
              <a:rPr lang="en-US" dirty="0" smtClean="0">
                <a:solidFill>
                  <a:srgbClr val="FF0000"/>
                </a:solidFill>
                <a:latin typeface="Calibri"/>
              </a:rPr>
              <a:t> authentication response to SP with identity attributes of the user.</a:t>
            </a:r>
          </a:p>
        </p:txBody>
      </p:sp>
      <p:cxnSp>
        <p:nvCxnSpPr>
          <p:cNvPr id="19" name="Straight Arrow Connector 18"/>
          <p:cNvCxnSpPr/>
          <p:nvPr/>
        </p:nvCxnSpPr>
        <p:spPr>
          <a:xfrm>
            <a:off x="4635500" y="3979277"/>
            <a:ext cx="1790700" cy="914400"/>
          </a:xfrm>
          <a:prstGeom prst="straightConnector1">
            <a:avLst/>
          </a:prstGeom>
          <a:noFill/>
          <a:ln w="15875" cap="flat" cmpd="sng" algn="ctr">
            <a:solidFill>
              <a:sysClr val="windowText" lastClr="000000"/>
            </a:solidFill>
            <a:prstDash val="solid"/>
            <a:tailEnd type="arrow"/>
          </a:ln>
          <a:effectLst/>
        </p:spPr>
      </p:cxnSp>
      <p:sp>
        <p:nvSpPr>
          <p:cNvPr id="20" name="TextBox 19"/>
          <p:cNvSpPr txBox="1"/>
          <p:nvPr/>
        </p:nvSpPr>
        <p:spPr>
          <a:xfrm>
            <a:off x="5469467" y="4176294"/>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1</a:t>
            </a:r>
            <a:endParaRPr lang="en-US" dirty="0">
              <a:solidFill>
                <a:prstClr val="black"/>
              </a:solidFill>
              <a:latin typeface="Calibri"/>
            </a:endParaRPr>
          </a:p>
        </p:txBody>
      </p:sp>
      <p:cxnSp>
        <p:nvCxnSpPr>
          <p:cNvPr id="21" name="Straight Arrow Connector 20"/>
          <p:cNvCxnSpPr/>
          <p:nvPr/>
        </p:nvCxnSpPr>
        <p:spPr>
          <a:xfrm>
            <a:off x="4610100" y="4267200"/>
            <a:ext cx="1790700" cy="914400"/>
          </a:xfrm>
          <a:prstGeom prst="straightConnector1">
            <a:avLst/>
          </a:prstGeom>
          <a:noFill/>
          <a:ln w="15875" cap="flat" cmpd="sng" algn="ctr">
            <a:solidFill>
              <a:sysClr val="windowText" lastClr="000000"/>
            </a:solidFill>
            <a:prstDash val="solid"/>
            <a:headEnd type="arrow"/>
            <a:tailEnd type="arrow"/>
          </a:ln>
          <a:effectLst/>
        </p:spPr>
      </p:cxnSp>
      <p:cxnSp>
        <p:nvCxnSpPr>
          <p:cNvPr id="22" name="Straight Arrow Connector 21"/>
          <p:cNvCxnSpPr/>
          <p:nvPr/>
        </p:nvCxnSpPr>
        <p:spPr>
          <a:xfrm>
            <a:off x="4584700" y="4545626"/>
            <a:ext cx="1790700" cy="914400"/>
          </a:xfrm>
          <a:prstGeom prst="straightConnector1">
            <a:avLst/>
          </a:prstGeom>
          <a:noFill/>
          <a:ln w="15875" cap="flat" cmpd="sng" algn="ctr">
            <a:solidFill>
              <a:sysClr val="windowText" lastClr="000000"/>
            </a:solidFill>
            <a:prstDash val="solid"/>
            <a:headEnd type="arrow"/>
            <a:tailEnd type="none"/>
          </a:ln>
          <a:effectLst/>
        </p:spPr>
      </p:cxnSp>
      <p:cxnSp>
        <p:nvCxnSpPr>
          <p:cNvPr id="23" name="Straight Arrow Connector 22"/>
          <p:cNvCxnSpPr/>
          <p:nvPr/>
        </p:nvCxnSpPr>
        <p:spPr>
          <a:xfrm>
            <a:off x="4610100" y="4850482"/>
            <a:ext cx="1790700" cy="914400"/>
          </a:xfrm>
          <a:prstGeom prst="straightConnector1">
            <a:avLst/>
          </a:prstGeom>
          <a:noFill/>
          <a:ln w="15875" cap="flat" cmpd="sng" algn="ctr">
            <a:solidFill>
              <a:sysClr val="windowText" lastClr="000000"/>
            </a:solidFill>
            <a:prstDash val="solid"/>
            <a:tailEnd type="arrow"/>
          </a:ln>
          <a:effectLst/>
        </p:spPr>
      </p:cxnSp>
      <p:cxnSp>
        <p:nvCxnSpPr>
          <p:cNvPr id="24" name="Straight Arrow Connector 23"/>
          <p:cNvCxnSpPr/>
          <p:nvPr/>
        </p:nvCxnSpPr>
        <p:spPr>
          <a:xfrm flipV="1">
            <a:off x="4574117" y="2072733"/>
            <a:ext cx="1866900" cy="1295399"/>
          </a:xfrm>
          <a:prstGeom prst="straightConnector1">
            <a:avLst/>
          </a:prstGeom>
          <a:noFill/>
          <a:ln w="15875" cap="flat" cmpd="sng" algn="ctr">
            <a:solidFill>
              <a:sysClr val="windowText" lastClr="000000"/>
            </a:solidFill>
            <a:prstDash val="solid"/>
            <a:headEnd type="arrow"/>
            <a:tailEnd type="none"/>
          </a:ln>
          <a:effectLst/>
        </p:spPr>
      </p:cxnSp>
      <p:sp>
        <p:nvSpPr>
          <p:cNvPr id="25" name="TextBox 24"/>
          <p:cNvSpPr txBox="1"/>
          <p:nvPr/>
        </p:nvSpPr>
        <p:spPr>
          <a:xfrm>
            <a:off x="5488517" y="4481150"/>
            <a:ext cx="228600" cy="369332"/>
          </a:xfrm>
          <a:prstGeom prst="rect">
            <a:avLst/>
          </a:prstGeom>
          <a:noFill/>
        </p:spPr>
        <p:txBody>
          <a:bodyPr wrap="square" rtlCol="0">
            <a:spAutoFit/>
          </a:bodyPr>
          <a:lstStyle/>
          <a:p>
            <a:pPr defTabSz="914400" fontAlgn="auto">
              <a:spcBef>
                <a:spcPts val="0"/>
              </a:spcBef>
              <a:spcAft>
                <a:spcPts val="0"/>
              </a:spcAft>
            </a:pPr>
            <a:r>
              <a:rPr lang="en-US" dirty="0">
                <a:solidFill>
                  <a:prstClr val="black"/>
                </a:solidFill>
                <a:latin typeface="Calibri"/>
              </a:rPr>
              <a:t>2</a:t>
            </a:r>
          </a:p>
        </p:txBody>
      </p:sp>
      <p:sp>
        <p:nvSpPr>
          <p:cNvPr id="26" name="TextBox 25"/>
          <p:cNvSpPr txBox="1"/>
          <p:nvPr/>
        </p:nvSpPr>
        <p:spPr>
          <a:xfrm>
            <a:off x="5505450" y="4818160"/>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3</a:t>
            </a:r>
            <a:endParaRPr lang="en-US" dirty="0">
              <a:solidFill>
                <a:prstClr val="black"/>
              </a:solidFill>
              <a:latin typeface="Calibri"/>
            </a:endParaRPr>
          </a:p>
        </p:txBody>
      </p:sp>
      <p:sp>
        <p:nvSpPr>
          <p:cNvPr id="27" name="TextBox 26"/>
          <p:cNvSpPr txBox="1"/>
          <p:nvPr/>
        </p:nvSpPr>
        <p:spPr>
          <a:xfrm>
            <a:off x="5505450" y="5090694"/>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srgbClr val="FF0000"/>
                </a:solidFill>
                <a:latin typeface="Calibri"/>
              </a:rPr>
              <a:t>5</a:t>
            </a:r>
            <a:endParaRPr lang="en-US" dirty="0">
              <a:solidFill>
                <a:srgbClr val="FF0000"/>
              </a:solidFill>
              <a:latin typeface="Calibri"/>
            </a:endParaRPr>
          </a:p>
        </p:txBody>
      </p:sp>
      <p:sp>
        <p:nvSpPr>
          <p:cNvPr id="28" name="TextBox 27"/>
          <p:cNvSpPr txBox="1"/>
          <p:nvPr/>
        </p:nvSpPr>
        <p:spPr>
          <a:xfrm>
            <a:off x="5488517" y="1617816"/>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3</a:t>
            </a:r>
            <a:endParaRPr lang="en-US" dirty="0">
              <a:solidFill>
                <a:prstClr val="black"/>
              </a:solidFill>
              <a:latin typeface="Calibri"/>
            </a:endParaRPr>
          </a:p>
        </p:txBody>
      </p:sp>
      <p:sp>
        <p:nvSpPr>
          <p:cNvPr id="29" name="TextBox 28"/>
          <p:cNvSpPr txBox="1"/>
          <p:nvPr/>
        </p:nvSpPr>
        <p:spPr>
          <a:xfrm>
            <a:off x="5488517" y="1971759"/>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4</a:t>
            </a:r>
            <a:endParaRPr lang="en-US" dirty="0">
              <a:solidFill>
                <a:prstClr val="black"/>
              </a:solidFill>
              <a:latin typeface="Calibri"/>
            </a:endParaRPr>
          </a:p>
        </p:txBody>
      </p:sp>
      <p:sp>
        <p:nvSpPr>
          <p:cNvPr id="30" name="TextBox 29"/>
          <p:cNvSpPr txBox="1"/>
          <p:nvPr/>
        </p:nvSpPr>
        <p:spPr>
          <a:xfrm>
            <a:off x="5492750" y="2324214"/>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srgbClr val="FF0000"/>
                </a:solidFill>
                <a:latin typeface="Calibri"/>
              </a:rPr>
              <a:t>5</a:t>
            </a:r>
            <a:endParaRPr lang="en-US" dirty="0">
              <a:solidFill>
                <a:srgbClr val="FF0000"/>
              </a:solidFill>
              <a:latin typeface="Calibri"/>
            </a:endParaRPr>
          </a:p>
        </p:txBody>
      </p:sp>
      <p:sp>
        <p:nvSpPr>
          <p:cNvPr id="31" name="TextBox 30"/>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4004559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24</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256981"/>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371600"/>
            <a:ext cx="952633" cy="12003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876800"/>
            <a:ext cx="952633" cy="1200318"/>
          </a:xfrm>
          <a:prstGeom prst="rect">
            <a:avLst/>
          </a:prstGeom>
        </p:spPr>
      </p:pic>
      <p:sp>
        <p:nvSpPr>
          <p:cNvPr id="11" name="TextBox 10"/>
          <p:cNvSpPr txBox="1"/>
          <p:nvPr/>
        </p:nvSpPr>
        <p:spPr>
          <a:xfrm>
            <a:off x="7429633" y="1679371"/>
            <a:ext cx="1295400" cy="584775"/>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University of China </a:t>
            </a:r>
            <a:r>
              <a:rPr lang="en-US" sz="1600" dirty="0" err="1" smtClean="0">
                <a:solidFill>
                  <a:prstClr val="black"/>
                </a:solidFill>
                <a:latin typeface="Calibri"/>
              </a:rPr>
              <a:t>Idp</a:t>
            </a:r>
            <a:endParaRPr lang="en-US" sz="1600" dirty="0">
              <a:solidFill>
                <a:prstClr val="black"/>
              </a:solidFill>
              <a:latin typeface="Calibri"/>
            </a:endParaRPr>
          </a:p>
        </p:txBody>
      </p:sp>
      <p:sp>
        <p:nvSpPr>
          <p:cNvPr id="12" name="TextBox 11"/>
          <p:cNvSpPr txBox="1"/>
          <p:nvPr/>
        </p:nvSpPr>
        <p:spPr>
          <a:xfrm>
            <a:off x="7438100" y="5061460"/>
            <a:ext cx="1447800" cy="830997"/>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University of Switzerland Recourses</a:t>
            </a:r>
            <a:endParaRPr lang="en-US" sz="1600" dirty="0">
              <a:solidFill>
                <a:prstClr val="black"/>
              </a:solidFill>
              <a:latin typeface="Calibri"/>
            </a:endParaRPr>
          </a:p>
        </p:txBody>
      </p:sp>
      <p:sp>
        <p:nvSpPr>
          <p:cNvPr id="13" name="TextBox 12"/>
          <p:cNvSpPr txBox="1"/>
          <p:nvPr/>
        </p:nvSpPr>
        <p:spPr>
          <a:xfrm>
            <a:off x="2895600" y="356452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4" name="Up-Down Arrow 13"/>
          <p:cNvSpPr/>
          <p:nvPr/>
        </p:nvSpPr>
        <p:spPr>
          <a:xfrm>
            <a:off x="6800916" y="2693546"/>
            <a:ext cx="304800" cy="2133600"/>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5" name="TextBox 14"/>
          <p:cNvSpPr txBox="1"/>
          <p:nvPr/>
        </p:nvSpPr>
        <p:spPr>
          <a:xfrm>
            <a:off x="7048500" y="3591069"/>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cxnSp>
        <p:nvCxnSpPr>
          <p:cNvPr id="16" name="Straight Arrow Connector 15"/>
          <p:cNvCxnSpPr/>
          <p:nvPr/>
        </p:nvCxnSpPr>
        <p:spPr>
          <a:xfrm flipV="1">
            <a:off x="4533900" y="1436132"/>
            <a:ext cx="1866900" cy="1307068"/>
          </a:xfrm>
          <a:prstGeom prst="straightConnector1">
            <a:avLst/>
          </a:prstGeom>
          <a:noFill/>
          <a:ln w="15875" cap="flat" cmpd="sng" algn="ctr">
            <a:solidFill>
              <a:sysClr val="windowText" lastClr="000000"/>
            </a:solidFill>
            <a:prstDash val="solid"/>
            <a:tailEnd type="arrow"/>
          </a:ln>
          <a:effectLst/>
        </p:spPr>
      </p:cxnSp>
      <p:cxnSp>
        <p:nvCxnSpPr>
          <p:cNvPr id="17" name="Straight Arrow Connector 16"/>
          <p:cNvCxnSpPr/>
          <p:nvPr/>
        </p:nvCxnSpPr>
        <p:spPr>
          <a:xfrm flipV="1">
            <a:off x="4559300" y="1752600"/>
            <a:ext cx="1866900" cy="1295399"/>
          </a:xfrm>
          <a:prstGeom prst="straightConnector1">
            <a:avLst/>
          </a:prstGeom>
          <a:noFill/>
          <a:ln w="15875" cap="flat" cmpd="sng" algn="ctr">
            <a:solidFill>
              <a:sysClr val="windowText" lastClr="000000"/>
            </a:solidFill>
            <a:prstDash val="solid"/>
            <a:headEnd type="arrow"/>
            <a:tailEnd type="arrow"/>
          </a:ln>
          <a:effectLst/>
        </p:spPr>
      </p:cxnSp>
      <p:sp>
        <p:nvSpPr>
          <p:cNvPr id="18" name="TextBox 17"/>
          <p:cNvSpPr txBox="1"/>
          <p:nvPr/>
        </p:nvSpPr>
        <p:spPr>
          <a:xfrm>
            <a:off x="609600" y="1295400"/>
            <a:ext cx="3886200" cy="4524315"/>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dirty="0" smtClean="0">
                <a:solidFill>
                  <a:prstClr val="black"/>
                </a:solidFill>
                <a:latin typeface="Calibri"/>
              </a:rPr>
              <a:t>Request for a service.</a:t>
            </a:r>
          </a:p>
          <a:p>
            <a:pPr marL="342900" indent="-342900" defTabSz="914400" fontAlgn="auto">
              <a:spcBef>
                <a:spcPts val="0"/>
              </a:spcBef>
              <a:spcAft>
                <a:spcPts val="0"/>
              </a:spcAft>
              <a:buFontTx/>
              <a:buAutoNum type="arabicPeriod"/>
            </a:pPr>
            <a:r>
              <a:rPr lang="en-US" dirty="0" smtClean="0">
                <a:solidFill>
                  <a:prstClr val="black"/>
                </a:solidFill>
                <a:latin typeface="Calibri"/>
              </a:rPr>
              <a:t>Determine user’s identity provider.</a:t>
            </a:r>
          </a:p>
          <a:p>
            <a:pPr marL="342900" indent="-342900" defTabSz="914400" fontAlgn="auto">
              <a:spcBef>
                <a:spcPts val="0"/>
              </a:spcBef>
              <a:spcAft>
                <a:spcPts val="0"/>
              </a:spcAft>
              <a:buFontTx/>
              <a:buAutoNum type="arabicPeriod"/>
            </a:pPr>
            <a:r>
              <a:rPr lang="en-US" dirty="0" smtClean="0">
                <a:solidFill>
                  <a:prstClr val="black"/>
                </a:solidFill>
                <a:latin typeface="Calibri"/>
              </a:rPr>
              <a:t>SP redirect user to his </a:t>
            </a:r>
            <a:r>
              <a:rPr lang="en-US" dirty="0" err="1" smtClean="0">
                <a:solidFill>
                  <a:prstClr val="black"/>
                </a:solidFill>
                <a:latin typeface="Calibri"/>
              </a:rPr>
              <a:t>idp</a:t>
            </a:r>
            <a:r>
              <a:rPr lang="en-US" dirty="0" smtClean="0">
                <a:solidFill>
                  <a:prstClr val="black"/>
                </a:solidFill>
                <a:latin typeface="Calibri"/>
              </a:rPr>
              <a:t> for authentication and user identity attributes.</a:t>
            </a:r>
          </a:p>
          <a:p>
            <a:pPr marL="342900" indent="-342900" defTabSz="914400" fontAlgn="auto">
              <a:spcBef>
                <a:spcPts val="0"/>
              </a:spcBef>
              <a:spcAft>
                <a:spcPts val="0"/>
              </a:spcAft>
              <a:buFontTx/>
              <a:buAutoNum type="arabicPeriod"/>
            </a:pPr>
            <a:endParaRPr lang="en-US" dirty="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endParaRPr lang="en-US" dirty="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endParaRPr lang="en-US" dirty="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endParaRPr lang="en-US" dirty="0" smtClean="0">
              <a:solidFill>
                <a:prstClr val="black"/>
              </a:solidFill>
              <a:latin typeface="Calibri"/>
            </a:endParaRPr>
          </a:p>
          <a:p>
            <a:pPr marL="342900" indent="-342900" defTabSz="914400" fontAlgn="auto">
              <a:spcBef>
                <a:spcPts val="0"/>
              </a:spcBef>
              <a:spcAft>
                <a:spcPts val="0"/>
              </a:spcAft>
              <a:buFontTx/>
              <a:buAutoNum type="arabicPeriod"/>
            </a:pPr>
            <a:r>
              <a:rPr lang="en-US" dirty="0" smtClean="0">
                <a:solidFill>
                  <a:prstClr val="black"/>
                </a:solidFill>
                <a:latin typeface="Calibri"/>
              </a:rPr>
              <a:t>User authentication with his </a:t>
            </a:r>
            <a:r>
              <a:rPr lang="en-US" dirty="0" err="1" smtClean="0">
                <a:solidFill>
                  <a:prstClr val="black"/>
                </a:solidFill>
                <a:latin typeface="Calibri"/>
              </a:rPr>
              <a:t>idp</a:t>
            </a:r>
            <a:r>
              <a:rPr lang="en-US" dirty="0" smtClean="0">
                <a:solidFill>
                  <a:prstClr val="black"/>
                </a:solidFill>
                <a:latin typeface="Calibri"/>
              </a:rPr>
              <a:t>.</a:t>
            </a:r>
          </a:p>
          <a:p>
            <a:pPr marL="342900" indent="-342900" defTabSz="914400" fontAlgn="auto">
              <a:spcBef>
                <a:spcPts val="0"/>
              </a:spcBef>
              <a:spcAft>
                <a:spcPts val="0"/>
              </a:spcAft>
              <a:buFontTx/>
              <a:buAutoNum type="arabicPeriod"/>
            </a:pPr>
            <a:r>
              <a:rPr lang="en-US" dirty="0" err="1" smtClean="0">
                <a:solidFill>
                  <a:prstClr val="black"/>
                </a:solidFill>
                <a:latin typeface="Calibri"/>
              </a:rPr>
              <a:t>Idp</a:t>
            </a:r>
            <a:r>
              <a:rPr lang="en-US" dirty="0" smtClean="0">
                <a:solidFill>
                  <a:prstClr val="black"/>
                </a:solidFill>
                <a:latin typeface="Calibri"/>
              </a:rPr>
              <a:t> authentication response to SP with identity attributes of the user.</a:t>
            </a:r>
          </a:p>
          <a:p>
            <a:pPr defTabSz="914400" fontAlgn="auto">
              <a:spcBef>
                <a:spcPts val="0"/>
              </a:spcBef>
              <a:spcAft>
                <a:spcPts val="0"/>
              </a:spcAft>
            </a:pPr>
            <a:r>
              <a:rPr lang="en-US" dirty="0" smtClean="0">
                <a:solidFill>
                  <a:srgbClr val="FF0000"/>
                </a:solidFill>
                <a:latin typeface="Calibri"/>
              </a:rPr>
              <a:t>6.    Access the resource.</a:t>
            </a:r>
          </a:p>
        </p:txBody>
      </p:sp>
      <p:cxnSp>
        <p:nvCxnSpPr>
          <p:cNvPr id="19" name="Straight Arrow Connector 18"/>
          <p:cNvCxnSpPr/>
          <p:nvPr/>
        </p:nvCxnSpPr>
        <p:spPr>
          <a:xfrm>
            <a:off x="4635500" y="3979277"/>
            <a:ext cx="1790700" cy="914400"/>
          </a:xfrm>
          <a:prstGeom prst="straightConnector1">
            <a:avLst/>
          </a:prstGeom>
          <a:noFill/>
          <a:ln w="15875" cap="flat" cmpd="sng" algn="ctr">
            <a:solidFill>
              <a:sysClr val="windowText" lastClr="000000"/>
            </a:solidFill>
            <a:prstDash val="solid"/>
            <a:tailEnd type="arrow"/>
          </a:ln>
          <a:effectLst/>
        </p:spPr>
      </p:cxnSp>
      <p:sp>
        <p:nvSpPr>
          <p:cNvPr id="20" name="TextBox 19"/>
          <p:cNvSpPr txBox="1"/>
          <p:nvPr/>
        </p:nvSpPr>
        <p:spPr>
          <a:xfrm>
            <a:off x="5469467" y="4176294"/>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1</a:t>
            </a:r>
            <a:endParaRPr lang="en-US" dirty="0">
              <a:solidFill>
                <a:prstClr val="black"/>
              </a:solidFill>
              <a:latin typeface="Calibri"/>
            </a:endParaRPr>
          </a:p>
        </p:txBody>
      </p:sp>
      <p:cxnSp>
        <p:nvCxnSpPr>
          <p:cNvPr id="21" name="Straight Arrow Connector 20"/>
          <p:cNvCxnSpPr/>
          <p:nvPr/>
        </p:nvCxnSpPr>
        <p:spPr>
          <a:xfrm>
            <a:off x="4610100" y="4267200"/>
            <a:ext cx="1790700" cy="914400"/>
          </a:xfrm>
          <a:prstGeom prst="straightConnector1">
            <a:avLst/>
          </a:prstGeom>
          <a:noFill/>
          <a:ln w="15875" cap="flat" cmpd="sng" algn="ctr">
            <a:solidFill>
              <a:sysClr val="windowText" lastClr="000000"/>
            </a:solidFill>
            <a:prstDash val="solid"/>
            <a:headEnd type="arrow"/>
            <a:tailEnd type="arrow"/>
          </a:ln>
          <a:effectLst/>
        </p:spPr>
      </p:cxnSp>
      <p:cxnSp>
        <p:nvCxnSpPr>
          <p:cNvPr id="22" name="Straight Arrow Connector 21"/>
          <p:cNvCxnSpPr/>
          <p:nvPr/>
        </p:nvCxnSpPr>
        <p:spPr>
          <a:xfrm>
            <a:off x="4584700" y="4545626"/>
            <a:ext cx="1790700" cy="914400"/>
          </a:xfrm>
          <a:prstGeom prst="straightConnector1">
            <a:avLst/>
          </a:prstGeom>
          <a:noFill/>
          <a:ln w="15875" cap="flat" cmpd="sng" algn="ctr">
            <a:solidFill>
              <a:sysClr val="windowText" lastClr="000000"/>
            </a:solidFill>
            <a:prstDash val="solid"/>
            <a:headEnd type="arrow"/>
            <a:tailEnd type="none"/>
          </a:ln>
          <a:effectLst/>
        </p:spPr>
      </p:cxnSp>
      <p:cxnSp>
        <p:nvCxnSpPr>
          <p:cNvPr id="23" name="Straight Arrow Connector 22"/>
          <p:cNvCxnSpPr/>
          <p:nvPr/>
        </p:nvCxnSpPr>
        <p:spPr>
          <a:xfrm>
            <a:off x="4610100" y="4850482"/>
            <a:ext cx="1790700" cy="914400"/>
          </a:xfrm>
          <a:prstGeom prst="straightConnector1">
            <a:avLst/>
          </a:prstGeom>
          <a:noFill/>
          <a:ln w="15875" cap="flat" cmpd="sng" algn="ctr">
            <a:solidFill>
              <a:sysClr val="windowText" lastClr="000000"/>
            </a:solidFill>
            <a:prstDash val="solid"/>
            <a:tailEnd type="arrow"/>
          </a:ln>
          <a:effectLst/>
        </p:spPr>
      </p:cxnSp>
      <p:cxnSp>
        <p:nvCxnSpPr>
          <p:cNvPr id="24" name="Straight Arrow Connector 23"/>
          <p:cNvCxnSpPr/>
          <p:nvPr/>
        </p:nvCxnSpPr>
        <p:spPr>
          <a:xfrm>
            <a:off x="4574117" y="5138236"/>
            <a:ext cx="1790700" cy="914400"/>
          </a:xfrm>
          <a:prstGeom prst="straightConnector1">
            <a:avLst/>
          </a:prstGeom>
          <a:noFill/>
          <a:ln w="15875" cap="flat" cmpd="sng" algn="ctr">
            <a:solidFill>
              <a:sysClr val="windowText" lastClr="000000"/>
            </a:solidFill>
            <a:prstDash val="solid"/>
            <a:headEnd type="arrow"/>
            <a:tailEnd type="none"/>
          </a:ln>
          <a:effectLst/>
        </p:spPr>
      </p:cxnSp>
      <p:cxnSp>
        <p:nvCxnSpPr>
          <p:cNvPr id="25" name="Straight Arrow Connector 24"/>
          <p:cNvCxnSpPr/>
          <p:nvPr/>
        </p:nvCxnSpPr>
        <p:spPr>
          <a:xfrm flipV="1">
            <a:off x="4574117" y="2072733"/>
            <a:ext cx="1866900" cy="1295399"/>
          </a:xfrm>
          <a:prstGeom prst="straightConnector1">
            <a:avLst/>
          </a:prstGeom>
          <a:noFill/>
          <a:ln w="15875" cap="flat" cmpd="sng" algn="ctr">
            <a:solidFill>
              <a:sysClr val="windowText" lastClr="000000"/>
            </a:solidFill>
            <a:prstDash val="solid"/>
            <a:headEnd type="arrow"/>
            <a:tailEnd type="none"/>
          </a:ln>
          <a:effectLst/>
        </p:spPr>
      </p:cxnSp>
      <p:sp>
        <p:nvSpPr>
          <p:cNvPr id="26" name="TextBox 25"/>
          <p:cNvSpPr txBox="1"/>
          <p:nvPr/>
        </p:nvSpPr>
        <p:spPr>
          <a:xfrm>
            <a:off x="5488517" y="4481150"/>
            <a:ext cx="228600" cy="369332"/>
          </a:xfrm>
          <a:prstGeom prst="rect">
            <a:avLst/>
          </a:prstGeom>
          <a:noFill/>
        </p:spPr>
        <p:txBody>
          <a:bodyPr wrap="square" rtlCol="0">
            <a:spAutoFit/>
          </a:bodyPr>
          <a:lstStyle/>
          <a:p>
            <a:pPr defTabSz="914400" fontAlgn="auto">
              <a:spcBef>
                <a:spcPts val="0"/>
              </a:spcBef>
              <a:spcAft>
                <a:spcPts val="0"/>
              </a:spcAft>
            </a:pPr>
            <a:r>
              <a:rPr lang="en-US" dirty="0">
                <a:solidFill>
                  <a:prstClr val="black"/>
                </a:solidFill>
                <a:latin typeface="Calibri"/>
              </a:rPr>
              <a:t>2</a:t>
            </a:r>
          </a:p>
        </p:txBody>
      </p:sp>
      <p:sp>
        <p:nvSpPr>
          <p:cNvPr id="27" name="TextBox 26"/>
          <p:cNvSpPr txBox="1"/>
          <p:nvPr/>
        </p:nvSpPr>
        <p:spPr>
          <a:xfrm>
            <a:off x="5505450" y="4818160"/>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3</a:t>
            </a:r>
            <a:endParaRPr lang="en-US" dirty="0">
              <a:solidFill>
                <a:prstClr val="black"/>
              </a:solidFill>
              <a:latin typeface="Calibri"/>
            </a:endParaRPr>
          </a:p>
        </p:txBody>
      </p:sp>
      <p:sp>
        <p:nvSpPr>
          <p:cNvPr id="28" name="TextBox 27"/>
          <p:cNvSpPr txBox="1"/>
          <p:nvPr/>
        </p:nvSpPr>
        <p:spPr>
          <a:xfrm>
            <a:off x="5505450" y="5090694"/>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5</a:t>
            </a:r>
            <a:endParaRPr lang="en-US" dirty="0">
              <a:solidFill>
                <a:prstClr val="black"/>
              </a:solidFill>
              <a:latin typeface="Calibri"/>
            </a:endParaRPr>
          </a:p>
        </p:txBody>
      </p:sp>
      <p:sp>
        <p:nvSpPr>
          <p:cNvPr id="29" name="TextBox 28"/>
          <p:cNvSpPr txBox="1"/>
          <p:nvPr/>
        </p:nvSpPr>
        <p:spPr>
          <a:xfrm>
            <a:off x="5488517" y="5410770"/>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srgbClr val="FF0000"/>
                </a:solidFill>
                <a:latin typeface="Calibri"/>
              </a:rPr>
              <a:t>6</a:t>
            </a:r>
            <a:endParaRPr lang="en-US" dirty="0">
              <a:solidFill>
                <a:srgbClr val="FF0000"/>
              </a:solidFill>
              <a:latin typeface="Calibri"/>
            </a:endParaRPr>
          </a:p>
        </p:txBody>
      </p:sp>
      <p:sp>
        <p:nvSpPr>
          <p:cNvPr id="30" name="TextBox 29"/>
          <p:cNvSpPr txBox="1"/>
          <p:nvPr/>
        </p:nvSpPr>
        <p:spPr>
          <a:xfrm>
            <a:off x="5488517" y="1617816"/>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3</a:t>
            </a:r>
            <a:endParaRPr lang="en-US" dirty="0">
              <a:solidFill>
                <a:prstClr val="black"/>
              </a:solidFill>
              <a:latin typeface="Calibri"/>
            </a:endParaRPr>
          </a:p>
        </p:txBody>
      </p:sp>
      <p:sp>
        <p:nvSpPr>
          <p:cNvPr id="31" name="TextBox 30"/>
          <p:cNvSpPr txBox="1"/>
          <p:nvPr/>
        </p:nvSpPr>
        <p:spPr>
          <a:xfrm>
            <a:off x="5488517" y="1971759"/>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4</a:t>
            </a:r>
            <a:endParaRPr lang="en-US" dirty="0">
              <a:solidFill>
                <a:prstClr val="black"/>
              </a:solidFill>
              <a:latin typeface="Calibri"/>
            </a:endParaRPr>
          </a:p>
        </p:txBody>
      </p:sp>
      <p:sp>
        <p:nvSpPr>
          <p:cNvPr id="32" name="TextBox 31"/>
          <p:cNvSpPr txBox="1"/>
          <p:nvPr/>
        </p:nvSpPr>
        <p:spPr>
          <a:xfrm>
            <a:off x="5492750" y="2324214"/>
            <a:ext cx="2286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rPr>
              <a:t>5</a:t>
            </a:r>
            <a:endParaRPr lang="en-US" dirty="0">
              <a:solidFill>
                <a:prstClr val="black"/>
              </a:solidFill>
              <a:latin typeface="Calibri"/>
            </a:endParaRPr>
          </a:p>
        </p:txBody>
      </p:sp>
      <p:sp>
        <p:nvSpPr>
          <p:cNvPr id="33" name="TextBox 32"/>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071707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25</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52"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54" name="TextBox 53"/>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55" name="TextBox 54"/>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56" name="TextBox 55"/>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57" name="Up-Down Arrow 56"/>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58" name="TextBox 57"/>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59" name="TextBox 58"/>
          <p:cNvSpPr txBox="1"/>
          <p:nvPr/>
        </p:nvSpPr>
        <p:spPr>
          <a:xfrm>
            <a:off x="609600" y="1295400"/>
            <a:ext cx="3886200" cy="830997"/>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sz="1600" dirty="0" smtClean="0">
                <a:solidFill>
                  <a:srgbClr val="FF0000"/>
                </a:solidFill>
                <a:latin typeface="Calibri"/>
              </a:rPr>
              <a:t>User calling the client for federated log in, giving it the address of the keystone service.</a:t>
            </a:r>
          </a:p>
        </p:txBody>
      </p:sp>
      <p:cxnSp>
        <p:nvCxnSpPr>
          <p:cNvPr id="60" name="Straight Arrow Connector 59"/>
          <p:cNvCxnSpPr/>
          <p:nvPr/>
        </p:nvCxnSpPr>
        <p:spPr>
          <a:xfrm>
            <a:off x="5048435" y="2824120"/>
            <a:ext cx="495300" cy="0"/>
          </a:xfrm>
          <a:prstGeom prst="straightConnector1">
            <a:avLst/>
          </a:prstGeom>
          <a:noFill/>
          <a:ln w="22225" cap="flat" cmpd="sng" algn="ctr">
            <a:solidFill>
              <a:srgbClr val="FF0000"/>
            </a:solidFill>
            <a:prstDash val="solid"/>
            <a:tailEnd type="arrow"/>
          </a:ln>
          <a:effectLst/>
        </p:spPr>
      </p:cxnSp>
      <p:sp>
        <p:nvSpPr>
          <p:cNvPr id="61" name="Rounded Rectangle 60"/>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62" name="Rectangle 61"/>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63" name="Rectangle 62"/>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64" name="Rectangle 63"/>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65" name="Rectangle 64"/>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66" name="Rectangle 65"/>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67" name="Rectangle 66"/>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68" name="Rectangle 67"/>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69" name="Rectangle 68"/>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70" name="Rectangle 69"/>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sp>
        <p:nvSpPr>
          <p:cNvPr id="26" name="TextBox 25"/>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3148758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26</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1815882"/>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sz="1600" dirty="0" smtClean="0">
                <a:solidFill>
                  <a:prstClr val="black"/>
                </a:solidFill>
                <a:latin typeface="Calibri"/>
              </a:rPr>
              <a:t>User calling the client for federated log in, giving it the address of the keystone service.</a:t>
            </a:r>
          </a:p>
          <a:p>
            <a:pPr marL="342900" indent="-342900" defTabSz="914400" fontAlgn="auto">
              <a:spcBef>
                <a:spcPts val="0"/>
              </a:spcBef>
              <a:spcAft>
                <a:spcPts val="0"/>
              </a:spcAft>
              <a:buFontTx/>
              <a:buAutoNum type="arabicPeriod"/>
            </a:pPr>
            <a:r>
              <a:rPr lang="en-US" sz="1600" dirty="0" smtClean="0">
                <a:solidFill>
                  <a:srgbClr val="FF0000"/>
                </a:solidFill>
                <a:latin typeface="Calibri"/>
              </a:rPr>
              <a:t>The client calls the federated keystone for the list of IdPs.</a:t>
            </a:r>
          </a:p>
          <a:p>
            <a:pPr marL="342900" indent="-342900" defTabSz="914400" fontAlgn="auto">
              <a:spcBef>
                <a:spcPts val="0"/>
              </a:spcBef>
              <a:spcAft>
                <a:spcPts val="0"/>
              </a:spcAft>
              <a:buFontTx/>
              <a:buAutoNum type="arabicPeriod"/>
            </a:pPr>
            <a:endParaRPr lang="en-US" sz="1600" dirty="0" smtClean="0">
              <a:solidFill>
                <a:srgbClr val="FF0000"/>
              </a:solidFill>
              <a:latin typeface="Calibri"/>
            </a:endParaRPr>
          </a:p>
          <a:p>
            <a:pPr defTabSz="914400" fontAlgn="auto">
              <a:spcBef>
                <a:spcPts val="0"/>
              </a:spcBef>
              <a:spcAft>
                <a:spcPts val="0"/>
              </a:spcAft>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a:off x="5786016" y="3302083"/>
            <a:ext cx="1041309" cy="431717"/>
          </a:xfrm>
          <a:prstGeom prst="straightConnector1">
            <a:avLst/>
          </a:prstGeom>
          <a:noFill/>
          <a:ln w="22225" cap="flat" cmpd="sng" algn="ctr">
            <a:solidFill>
              <a:srgbClr val="FF0000"/>
            </a:solidFill>
            <a:prstDash val="solid"/>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1271044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27</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1815882"/>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sz="1600" dirty="0" smtClean="0">
                <a:solidFill>
                  <a:prstClr val="black"/>
                </a:solidFill>
                <a:latin typeface="Calibri"/>
              </a:rPr>
              <a:t>User calling the client for federated log in, giving it the address of the keystone service.</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The client calls the federated keystone for the list of IdPs.</a:t>
            </a:r>
          </a:p>
          <a:p>
            <a:pPr marL="342900" indent="-342900" defTabSz="914400" fontAlgn="auto">
              <a:spcBef>
                <a:spcPts val="0"/>
              </a:spcBef>
              <a:spcAft>
                <a:spcPts val="0"/>
              </a:spcAft>
              <a:buFontTx/>
              <a:buAutoNum type="arabicPeriod"/>
            </a:pPr>
            <a:r>
              <a:rPr lang="en-US" sz="1600" dirty="0" smtClean="0">
                <a:solidFill>
                  <a:srgbClr val="FF0000"/>
                </a:solidFill>
                <a:latin typeface="Calibri"/>
              </a:rPr>
              <a:t>Keystone Calls Directory Service to obtain the list of federation IdPs.</a:t>
            </a: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a:off x="7569958" y="3845224"/>
            <a:ext cx="464246" cy="0"/>
          </a:xfrm>
          <a:prstGeom prst="straightConnector1">
            <a:avLst/>
          </a:prstGeom>
          <a:noFill/>
          <a:ln w="22225" cap="flat" cmpd="sng" algn="ctr">
            <a:solidFill>
              <a:srgbClr val="FF0000"/>
            </a:solidFill>
            <a:prstDash val="solid"/>
            <a:headEnd type="arrow"/>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340516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28</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2308324"/>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sz="1600" dirty="0" smtClean="0">
                <a:solidFill>
                  <a:prstClr val="black"/>
                </a:solidFill>
                <a:latin typeface="Calibri"/>
              </a:rPr>
              <a:t>User calling the client for federated log in, giving it the address of the keystone service.</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The client calls the federated keystone for the list of IdPs.</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Calls Directory Service to obtain the list of federation IdPs.</a:t>
            </a:r>
          </a:p>
          <a:p>
            <a:pPr marL="342900" indent="-342900" defTabSz="914400" fontAlgn="auto">
              <a:spcBef>
                <a:spcPts val="0"/>
              </a:spcBef>
              <a:spcAft>
                <a:spcPts val="0"/>
              </a:spcAft>
              <a:buFontTx/>
              <a:buAutoNum type="arabicPeriod"/>
            </a:pPr>
            <a:r>
              <a:rPr lang="en-US" sz="1600" dirty="0" smtClean="0">
                <a:solidFill>
                  <a:srgbClr val="FF0000"/>
                </a:solidFill>
                <a:latin typeface="Calibri"/>
              </a:rPr>
              <a:t>Keystone sends the set of </a:t>
            </a:r>
            <a:r>
              <a:rPr lang="en-US" sz="1600" dirty="0" err="1" smtClean="0">
                <a:solidFill>
                  <a:srgbClr val="FF0000"/>
                </a:solidFill>
                <a:latin typeface="Calibri"/>
              </a:rPr>
              <a:t>idps</a:t>
            </a:r>
            <a:r>
              <a:rPr lang="en-US" sz="1600" dirty="0" smtClean="0">
                <a:solidFill>
                  <a:srgbClr val="FF0000"/>
                </a:solidFill>
                <a:latin typeface="Calibri"/>
              </a:rPr>
              <a:t> back to the client.</a:t>
            </a: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a:off x="5684559" y="3287684"/>
            <a:ext cx="1130929" cy="398095"/>
          </a:xfrm>
          <a:prstGeom prst="straightConnector1">
            <a:avLst/>
          </a:prstGeom>
          <a:noFill/>
          <a:ln w="22225" cap="flat" cmpd="sng" algn="ctr">
            <a:solidFill>
              <a:srgbClr val="FF0000"/>
            </a:solidFill>
            <a:prstDash val="solid"/>
            <a:headEnd type="arrow"/>
            <a:tailEnd type="none"/>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585837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29</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2554545"/>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sz="1600" dirty="0" smtClean="0">
                <a:solidFill>
                  <a:prstClr val="black"/>
                </a:solidFill>
                <a:latin typeface="Calibri"/>
              </a:rPr>
              <a:t>User calling the client for federated log in, giving it the address of the keystone service.</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The client calls the federated keystone for the list of IdPs.</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Calls Directory Service to obtain the list of federation IdPs.</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sends the set of </a:t>
            </a:r>
            <a:r>
              <a:rPr lang="en-US" sz="1600" dirty="0" err="1" smtClean="0">
                <a:solidFill>
                  <a:prstClr val="black"/>
                </a:solidFill>
                <a:latin typeface="Calibri"/>
              </a:rPr>
              <a:t>idps</a:t>
            </a:r>
            <a:r>
              <a:rPr lang="en-US" sz="1600" dirty="0" smtClean="0">
                <a:solidFill>
                  <a:prstClr val="black"/>
                </a:solidFill>
                <a:latin typeface="Calibri"/>
              </a:rPr>
              <a:t> back to the client.</a:t>
            </a:r>
          </a:p>
          <a:p>
            <a:pPr marL="342900" indent="-342900" defTabSz="914400" fontAlgn="auto">
              <a:spcBef>
                <a:spcPts val="0"/>
              </a:spcBef>
              <a:spcAft>
                <a:spcPts val="0"/>
              </a:spcAft>
              <a:buFontTx/>
              <a:buAutoNum type="arabicPeriod"/>
            </a:pPr>
            <a:r>
              <a:rPr lang="en-US" sz="1600" dirty="0" smtClean="0">
                <a:solidFill>
                  <a:srgbClr val="FF0000"/>
                </a:solidFill>
                <a:latin typeface="Calibri"/>
              </a:rPr>
              <a:t>User chooses the </a:t>
            </a:r>
            <a:r>
              <a:rPr lang="en-US" sz="1600" dirty="0" err="1" smtClean="0">
                <a:solidFill>
                  <a:srgbClr val="FF0000"/>
                </a:solidFill>
                <a:latin typeface="Calibri"/>
              </a:rPr>
              <a:t>idp</a:t>
            </a:r>
            <a:r>
              <a:rPr lang="en-US" sz="1600" dirty="0" smtClean="0">
                <a:solidFill>
                  <a:srgbClr val="FF0000"/>
                </a:solidFill>
                <a:latin typeface="Calibri"/>
              </a:rPr>
              <a:t>.</a:t>
            </a: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a:off x="4978270" y="2856603"/>
            <a:ext cx="565465" cy="0"/>
          </a:xfrm>
          <a:prstGeom prst="straightConnector1">
            <a:avLst/>
          </a:prstGeom>
          <a:noFill/>
          <a:ln w="22225" cap="flat" cmpd="sng" algn="ctr">
            <a:solidFill>
              <a:srgbClr val="FF0000"/>
            </a:solidFill>
            <a:prstDash val="solid"/>
            <a:headEnd type="arrow"/>
            <a:tailEnd type="arrow"/>
          </a:ln>
          <a:effectLst/>
        </p:spPr>
      </p:cxnSp>
      <p:sp>
        <p:nvSpPr>
          <p:cNvPr id="28" name="TextBox 27"/>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3431724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sz="3200" dirty="0" smtClean="0">
                <a:ea typeface="ＭＳ Ｐゴシック" pitchFamily="34" charset="-128"/>
              </a:rPr>
              <a:t>Federation</a:t>
            </a:r>
          </a:p>
          <a:p>
            <a:pPr lvl="1">
              <a:buSzPct val="90000"/>
              <a:defRPr/>
            </a:pPr>
            <a:r>
              <a:rPr lang="en-US" dirty="0" smtClean="0">
                <a:ea typeface="ＭＳ Ｐゴシック" pitchFamily="34" charset="-128"/>
              </a:rPr>
              <a:t>Deployment of multiple CSPs (heterogeneous or homogenous) to provide complex services.</a:t>
            </a:r>
          </a:p>
          <a:p>
            <a:pPr lvl="1">
              <a:buSzPct val="90000"/>
              <a:defRPr/>
            </a:pPr>
            <a:endParaRPr lang="en-US" dirty="0" smtClean="0">
              <a:ea typeface="ＭＳ Ｐゴシック" pitchFamily="34" charset="-128"/>
            </a:endParaRPr>
          </a:p>
          <a:p>
            <a:pPr marL="576262" lvl="1" indent="0">
              <a:buSzPct val="90000"/>
              <a:buNone/>
              <a:defRPr/>
            </a:pPr>
            <a:endParaRPr lang="en-US" dirty="0" smtClean="0">
              <a:ea typeface="ＭＳ Ｐゴシック" pitchFamily="34" charset="-128"/>
            </a:endParaRPr>
          </a:p>
          <a:p>
            <a:pPr>
              <a:buSzPct val="90000"/>
              <a:defRPr/>
            </a:pPr>
            <a:r>
              <a:rPr lang="en-US" sz="3200" dirty="0" smtClean="0">
                <a:ea typeface="ＭＳ Ｐゴシック" pitchFamily="34" charset="-128"/>
              </a:rPr>
              <a:t>Based on deployment</a:t>
            </a:r>
          </a:p>
          <a:p>
            <a:pPr lvl="1">
              <a:buSzPct val="90000"/>
              <a:defRPr/>
            </a:pPr>
            <a:r>
              <a:rPr lang="en-US" dirty="0" smtClean="0">
                <a:ea typeface="ＭＳ Ｐゴシック" pitchFamily="34" charset="-128"/>
              </a:rPr>
              <a:t>Hybrid Cloud</a:t>
            </a:r>
          </a:p>
          <a:p>
            <a:pPr lvl="1">
              <a:buSzPct val="90000"/>
              <a:defRPr/>
            </a:pPr>
            <a:r>
              <a:rPr lang="en-US" dirty="0" smtClean="0">
                <a:ea typeface="ＭＳ Ｐゴシック" pitchFamily="34" charset="-128"/>
              </a:rPr>
              <a:t>Community Cloud</a:t>
            </a:r>
          </a:p>
          <a:p>
            <a:pPr>
              <a:buSzPct val="90000"/>
              <a:defRPr/>
            </a:pPr>
            <a:endParaRPr lang="en-US" dirty="0" smtClean="0">
              <a:ea typeface="ＭＳ Ｐゴシック" pitchFamily="34" charset="-128"/>
            </a:endParaRPr>
          </a:p>
          <a:p>
            <a:pPr>
              <a:buSzPct val="90000"/>
              <a:buFont typeface="Wingdings" pitchFamily="2" charset="2"/>
              <a:buChar char="Ø"/>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Background</a:t>
            </a:r>
            <a:endParaRPr lang="en-US" sz="3200" kern="0" dirty="0">
              <a:solidFill>
                <a:srgbClr val="131F49"/>
              </a:solidFill>
              <a:ea typeface="ＭＳ Ｐゴシック" charset="-128"/>
              <a:cs typeface="ＭＳ Ｐゴシック" charset="-128"/>
            </a:endParaRPr>
          </a:p>
        </p:txBody>
      </p:sp>
    </p:spTree>
    <p:extLst>
      <p:ext uri="{BB962C8B-B14F-4D97-AF65-F5344CB8AC3E}">
        <p14:creationId xmlns:p14="http://schemas.microsoft.com/office/powerpoint/2010/main" val="1851243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30</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3046988"/>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sz="1600" dirty="0" smtClean="0">
                <a:solidFill>
                  <a:prstClr val="black"/>
                </a:solidFill>
                <a:latin typeface="Calibri"/>
              </a:rPr>
              <a:t>User calling the client for federated log in, giving it the address of the keystone service.</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The client calls the federated keystone for the list of IdPs.</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Calls Directory Service to obtain the list of federation IdPs.</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sends the set of </a:t>
            </a:r>
            <a:r>
              <a:rPr lang="en-US" sz="1600" dirty="0" err="1" smtClean="0">
                <a:solidFill>
                  <a:prstClr val="black"/>
                </a:solidFill>
                <a:latin typeface="Calibri"/>
              </a:rPr>
              <a:t>idps</a:t>
            </a:r>
            <a:r>
              <a:rPr lang="en-US" sz="1600" dirty="0" smtClean="0">
                <a:solidFill>
                  <a:prstClr val="black"/>
                </a:solidFill>
                <a:latin typeface="Calibri"/>
              </a:rPr>
              <a:t> back to the client.</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User chooses the </a:t>
            </a:r>
            <a:r>
              <a:rPr lang="en-US" sz="1600" dirty="0" err="1" smtClean="0">
                <a:solidFill>
                  <a:prstClr val="black"/>
                </a:solidFill>
                <a:latin typeface="Calibri"/>
              </a:rPr>
              <a:t>idp</a:t>
            </a:r>
            <a:r>
              <a:rPr lang="en-US" sz="1600" dirty="0" smtClean="0">
                <a:solidFill>
                  <a:prstClr val="black"/>
                </a:solidFill>
                <a:latin typeface="Calibri"/>
              </a:rPr>
              <a:t>.</a:t>
            </a:r>
          </a:p>
          <a:p>
            <a:pPr marL="342900" indent="-342900" defTabSz="914400" fontAlgn="auto">
              <a:spcBef>
                <a:spcPts val="0"/>
              </a:spcBef>
              <a:spcAft>
                <a:spcPts val="0"/>
              </a:spcAft>
              <a:buFontTx/>
              <a:buAutoNum type="arabicPeriod"/>
            </a:pPr>
            <a:r>
              <a:rPr lang="en-US" sz="1600" dirty="0" smtClean="0">
                <a:solidFill>
                  <a:srgbClr val="FF0000"/>
                </a:solidFill>
                <a:latin typeface="Calibri"/>
              </a:rPr>
              <a:t>The client returns the chosen </a:t>
            </a:r>
            <a:r>
              <a:rPr lang="en-US" sz="1600" dirty="0" err="1" smtClean="0">
                <a:solidFill>
                  <a:srgbClr val="FF0000"/>
                </a:solidFill>
                <a:latin typeface="Calibri"/>
              </a:rPr>
              <a:t>idp</a:t>
            </a:r>
            <a:r>
              <a:rPr lang="en-US" sz="1600" dirty="0" smtClean="0">
                <a:solidFill>
                  <a:srgbClr val="FF0000"/>
                </a:solidFill>
                <a:latin typeface="Calibri"/>
              </a:rPr>
              <a:t> and asks an </a:t>
            </a:r>
            <a:r>
              <a:rPr lang="en-US" sz="1600" dirty="0" err="1" smtClean="0">
                <a:solidFill>
                  <a:srgbClr val="FF0000"/>
                </a:solidFill>
                <a:latin typeface="Calibri"/>
              </a:rPr>
              <a:t>Idp</a:t>
            </a:r>
            <a:r>
              <a:rPr lang="en-US" sz="1600" dirty="0" smtClean="0">
                <a:solidFill>
                  <a:srgbClr val="FF0000"/>
                </a:solidFill>
                <a:latin typeface="Calibri"/>
              </a:rPr>
              <a:t> request message.</a:t>
            </a: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a:off x="5715000" y="3259723"/>
            <a:ext cx="1100488" cy="397877"/>
          </a:xfrm>
          <a:prstGeom prst="straightConnector1">
            <a:avLst/>
          </a:prstGeom>
          <a:noFill/>
          <a:ln w="22225" cap="flat" cmpd="sng" algn="ctr">
            <a:solidFill>
              <a:srgbClr val="FF0000"/>
            </a:solidFill>
            <a:prstDash val="solid"/>
            <a:headEnd type="none"/>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873978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31</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3539430"/>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sz="1600" dirty="0" smtClean="0">
                <a:solidFill>
                  <a:prstClr val="black"/>
                </a:solidFill>
                <a:latin typeface="Calibri"/>
              </a:rPr>
              <a:t>User calling the client for federated log in, giving it the address of the keystone service.</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The client calls the federated keystone for the list of IdPs.</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Calls Directory Service to obtain the list of federation IdPs.</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sends the set of </a:t>
            </a:r>
            <a:r>
              <a:rPr lang="en-US" sz="1600" dirty="0" err="1" smtClean="0">
                <a:solidFill>
                  <a:prstClr val="black"/>
                </a:solidFill>
                <a:latin typeface="Calibri"/>
              </a:rPr>
              <a:t>idps</a:t>
            </a:r>
            <a:r>
              <a:rPr lang="en-US" sz="1600" dirty="0" smtClean="0">
                <a:solidFill>
                  <a:prstClr val="black"/>
                </a:solidFill>
                <a:latin typeface="Calibri"/>
              </a:rPr>
              <a:t> back to the client.</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User chooses the </a:t>
            </a:r>
            <a:r>
              <a:rPr lang="en-US" sz="1600" dirty="0" err="1" smtClean="0">
                <a:solidFill>
                  <a:prstClr val="black"/>
                </a:solidFill>
                <a:latin typeface="Calibri"/>
              </a:rPr>
              <a:t>idp</a:t>
            </a:r>
            <a:r>
              <a:rPr lang="en-US" sz="1600" dirty="0" smtClean="0">
                <a:solidFill>
                  <a:prstClr val="black"/>
                </a:solidFill>
                <a:latin typeface="Calibri"/>
              </a:rPr>
              <a:t>.</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The client returns the chosen </a:t>
            </a:r>
            <a:r>
              <a:rPr lang="en-US" sz="1600" dirty="0" err="1" smtClean="0">
                <a:solidFill>
                  <a:prstClr val="black"/>
                </a:solidFill>
                <a:latin typeface="Calibri"/>
              </a:rPr>
              <a:t>idp</a:t>
            </a:r>
            <a:r>
              <a:rPr lang="en-US" sz="1600" dirty="0" smtClean="0">
                <a:solidFill>
                  <a:prstClr val="black"/>
                </a:solidFill>
                <a:latin typeface="Calibri"/>
              </a:rPr>
              <a:t> and asks an </a:t>
            </a:r>
            <a:r>
              <a:rPr lang="en-US" sz="1600" dirty="0" err="1" smtClean="0">
                <a:solidFill>
                  <a:prstClr val="black"/>
                </a:solidFill>
                <a:latin typeface="Calibri"/>
              </a:rPr>
              <a:t>Idp</a:t>
            </a:r>
            <a:r>
              <a:rPr lang="en-US" sz="1600" dirty="0" smtClean="0">
                <a:solidFill>
                  <a:prstClr val="black"/>
                </a:solidFill>
                <a:latin typeface="Calibri"/>
              </a:rPr>
              <a:t> request message.</a:t>
            </a:r>
          </a:p>
          <a:p>
            <a:pPr marL="342900" indent="-342900" defTabSz="914400" fontAlgn="auto">
              <a:spcBef>
                <a:spcPts val="0"/>
              </a:spcBef>
              <a:spcAft>
                <a:spcPts val="0"/>
              </a:spcAft>
              <a:buFontTx/>
              <a:buAutoNum type="arabicPeriod"/>
            </a:pPr>
            <a:r>
              <a:rPr lang="en-US" sz="1600" dirty="0" smtClean="0">
                <a:solidFill>
                  <a:srgbClr val="FF0000"/>
                </a:solidFill>
                <a:latin typeface="Calibri"/>
              </a:rPr>
              <a:t>Keystone look up the identity provider for its protocol.</a:t>
            </a: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a:off x="7471171" y="3885390"/>
            <a:ext cx="550244" cy="0"/>
          </a:xfrm>
          <a:prstGeom prst="straightConnector1">
            <a:avLst/>
          </a:prstGeom>
          <a:noFill/>
          <a:ln w="22225" cap="flat" cmpd="sng" algn="ctr">
            <a:solidFill>
              <a:srgbClr val="FF0000"/>
            </a:solidFill>
            <a:prstDash val="solid"/>
            <a:headEnd type="arrow"/>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98655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32</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4278094"/>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sz="1600" dirty="0" smtClean="0">
                <a:solidFill>
                  <a:prstClr val="black"/>
                </a:solidFill>
                <a:latin typeface="Calibri"/>
              </a:rPr>
              <a:t>User calling the client for federated log in, giving it the address of the keystone service.</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The client calls the federated keystone for the list of IdPs.</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Calls Directory Service to obtain the list of federation IdPs.</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sends the set of </a:t>
            </a:r>
            <a:r>
              <a:rPr lang="en-US" sz="1600" dirty="0" err="1" smtClean="0">
                <a:solidFill>
                  <a:prstClr val="black"/>
                </a:solidFill>
                <a:latin typeface="Calibri"/>
              </a:rPr>
              <a:t>idps</a:t>
            </a:r>
            <a:r>
              <a:rPr lang="en-US" sz="1600" dirty="0" smtClean="0">
                <a:solidFill>
                  <a:prstClr val="black"/>
                </a:solidFill>
                <a:latin typeface="Calibri"/>
              </a:rPr>
              <a:t> back to the client.</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User chooses the </a:t>
            </a:r>
            <a:r>
              <a:rPr lang="en-US" sz="1600" dirty="0" err="1" smtClean="0">
                <a:solidFill>
                  <a:prstClr val="black"/>
                </a:solidFill>
                <a:latin typeface="Calibri"/>
              </a:rPr>
              <a:t>idp</a:t>
            </a:r>
            <a:r>
              <a:rPr lang="en-US" sz="1600" dirty="0" smtClean="0">
                <a:solidFill>
                  <a:prstClr val="black"/>
                </a:solidFill>
                <a:latin typeface="Calibri"/>
              </a:rPr>
              <a:t>.</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The client returns the chosen </a:t>
            </a:r>
            <a:r>
              <a:rPr lang="en-US" sz="1600" dirty="0" err="1" smtClean="0">
                <a:solidFill>
                  <a:prstClr val="black"/>
                </a:solidFill>
                <a:latin typeface="Calibri"/>
              </a:rPr>
              <a:t>idp</a:t>
            </a:r>
            <a:r>
              <a:rPr lang="en-US" sz="1600" dirty="0" smtClean="0">
                <a:solidFill>
                  <a:prstClr val="black"/>
                </a:solidFill>
                <a:latin typeface="Calibri"/>
              </a:rPr>
              <a:t> and asks an </a:t>
            </a:r>
            <a:r>
              <a:rPr lang="en-US" sz="1600" dirty="0" err="1" smtClean="0">
                <a:solidFill>
                  <a:prstClr val="black"/>
                </a:solidFill>
                <a:latin typeface="Calibri"/>
              </a:rPr>
              <a:t>Idp</a:t>
            </a:r>
            <a:r>
              <a:rPr lang="en-US" sz="1600" dirty="0" smtClean="0">
                <a:solidFill>
                  <a:prstClr val="black"/>
                </a:solidFill>
                <a:latin typeface="Calibri"/>
              </a:rPr>
              <a:t> request message.</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look up the identity provider for its protocol.</a:t>
            </a:r>
          </a:p>
          <a:p>
            <a:pPr marL="342900" indent="-342900" defTabSz="914400" fontAlgn="auto">
              <a:spcBef>
                <a:spcPts val="0"/>
              </a:spcBef>
              <a:spcAft>
                <a:spcPts val="0"/>
              </a:spcAft>
              <a:buFontTx/>
              <a:buAutoNum type="arabicPeriod"/>
            </a:pPr>
            <a:r>
              <a:rPr lang="en-US" sz="1600" dirty="0" smtClean="0">
                <a:solidFill>
                  <a:srgbClr val="FF0000"/>
                </a:solidFill>
                <a:latin typeface="Calibri"/>
              </a:rPr>
              <a:t>Keystone asks RI for appropriate format of authentication and attribute request.</a:t>
            </a:r>
          </a:p>
          <a:p>
            <a:pPr marL="342900" indent="-342900" defTabSz="914400" fontAlgn="auto">
              <a:spcBef>
                <a:spcPts val="0"/>
              </a:spcBef>
              <a:spcAft>
                <a:spcPts val="0"/>
              </a:spcAft>
              <a:buFontTx/>
              <a:buAutoNum type="arabicPeriod"/>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a:off x="7557253" y="3885390"/>
            <a:ext cx="0" cy="458010"/>
          </a:xfrm>
          <a:prstGeom prst="straightConnector1">
            <a:avLst/>
          </a:prstGeom>
          <a:noFill/>
          <a:ln w="22225" cap="flat" cmpd="sng" algn="ctr">
            <a:solidFill>
              <a:srgbClr val="FF0000"/>
            </a:solidFill>
            <a:prstDash val="solid"/>
            <a:headEnd type="none"/>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992230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33</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4770537"/>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sz="1600" dirty="0" smtClean="0">
                <a:solidFill>
                  <a:prstClr val="black"/>
                </a:solidFill>
                <a:latin typeface="Calibri"/>
              </a:rPr>
              <a:t>User calling the client for federated log in, giving it the address of the keystone service.</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The client calls the federated keystone for the list of IdPs.</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Calls Directory Service to obtain the list of federation IdPs.</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sends the set of </a:t>
            </a:r>
            <a:r>
              <a:rPr lang="en-US" sz="1600" dirty="0" err="1" smtClean="0">
                <a:solidFill>
                  <a:prstClr val="black"/>
                </a:solidFill>
                <a:latin typeface="Calibri"/>
              </a:rPr>
              <a:t>idps</a:t>
            </a:r>
            <a:r>
              <a:rPr lang="en-US" sz="1600" dirty="0" smtClean="0">
                <a:solidFill>
                  <a:prstClr val="black"/>
                </a:solidFill>
                <a:latin typeface="Calibri"/>
              </a:rPr>
              <a:t> back to the client.</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User chooses the </a:t>
            </a:r>
            <a:r>
              <a:rPr lang="en-US" sz="1600" dirty="0" err="1" smtClean="0">
                <a:solidFill>
                  <a:prstClr val="black"/>
                </a:solidFill>
                <a:latin typeface="Calibri"/>
              </a:rPr>
              <a:t>idp</a:t>
            </a:r>
            <a:r>
              <a:rPr lang="en-US" sz="1600" dirty="0" smtClean="0">
                <a:solidFill>
                  <a:prstClr val="black"/>
                </a:solidFill>
                <a:latin typeface="Calibri"/>
              </a:rPr>
              <a:t>.</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The client returns the chosen </a:t>
            </a:r>
            <a:r>
              <a:rPr lang="en-US" sz="1600" dirty="0" err="1" smtClean="0">
                <a:solidFill>
                  <a:prstClr val="black"/>
                </a:solidFill>
                <a:latin typeface="Calibri"/>
              </a:rPr>
              <a:t>idp</a:t>
            </a:r>
            <a:r>
              <a:rPr lang="en-US" sz="1600" dirty="0" smtClean="0">
                <a:solidFill>
                  <a:prstClr val="black"/>
                </a:solidFill>
                <a:latin typeface="Calibri"/>
              </a:rPr>
              <a:t> and asks an </a:t>
            </a:r>
            <a:r>
              <a:rPr lang="en-US" sz="1600" dirty="0" err="1" smtClean="0">
                <a:solidFill>
                  <a:prstClr val="black"/>
                </a:solidFill>
                <a:latin typeface="Calibri"/>
              </a:rPr>
              <a:t>Idp</a:t>
            </a:r>
            <a:r>
              <a:rPr lang="en-US" sz="1600" dirty="0" smtClean="0">
                <a:solidFill>
                  <a:prstClr val="black"/>
                </a:solidFill>
                <a:latin typeface="Calibri"/>
              </a:rPr>
              <a:t> request message.</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look up the identity provider for its protocol.</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asks RI for appropriate format of authentication and attribute request.</a:t>
            </a:r>
          </a:p>
          <a:p>
            <a:pPr marL="342900" indent="-342900" defTabSz="914400" fontAlgn="auto">
              <a:spcBef>
                <a:spcPts val="0"/>
              </a:spcBef>
              <a:spcAft>
                <a:spcPts val="0"/>
              </a:spcAft>
              <a:buFontTx/>
              <a:buAutoNum type="arabicPeriod"/>
            </a:pPr>
            <a:r>
              <a:rPr lang="en-US" sz="1600" dirty="0" smtClean="0">
                <a:solidFill>
                  <a:srgbClr val="FF0000"/>
                </a:solidFill>
                <a:latin typeface="Calibri"/>
              </a:rPr>
              <a:t>RI make request to Directory Service to obtain </a:t>
            </a:r>
            <a:r>
              <a:rPr lang="en-US" sz="1600" dirty="0" err="1" smtClean="0">
                <a:solidFill>
                  <a:srgbClr val="FF0000"/>
                </a:solidFill>
                <a:latin typeface="Calibri"/>
              </a:rPr>
              <a:t>Idp</a:t>
            </a:r>
            <a:r>
              <a:rPr lang="en-US" sz="1600" dirty="0" smtClean="0">
                <a:solidFill>
                  <a:srgbClr val="FF0000"/>
                </a:solidFill>
                <a:latin typeface="Calibri"/>
              </a:rPr>
              <a:t> metadata.</a:t>
            </a:r>
          </a:p>
          <a:p>
            <a:pPr marL="342900" indent="-342900" defTabSz="914400" fontAlgn="auto">
              <a:spcBef>
                <a:spcPts val="0"/>
              </a:spcBef>
              <a:spcAft>
                <a:spcPts val="0"/>
              </a:spcAft>
              <a:buFontTx/>
              <a:buAutoNum type="arabicPeriod"/>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H="1">
            <a:off x="7557253" y="4038600"/>
            <a:ext cx="347835" cy="304800"/>
          </a:xfrm>
          <a:prstGeom prst="straightConnector1">
            <a:avLst/>
          </a:prstGeom>
          <a:noFill/>
          <a:ln w="22225" cap="flat" cmpd="sng" algn="ctr">
            <a:solidFill>
              <a:srgbClr val="FF0000"/>
            </a:solidFill>
            <a:prstDash val="solid"/>
            <a:headEnd type="arrow"/>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830276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34</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5016758"/>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sz="1600" dirty="0" smtClean="0">
                <a:solidFill>
                  <a:prstClr val="black"/>
                </a:solidFill>
                <a:latin typeface="Calibri"/>
              </a:rPr>
              <a:t>User calling the client for federated log in, giving it the address of the keystone service.</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The client calls the federated keystone for the list of IdPs.</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Calls Directory Service to obtain the list of federation IdPs.</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sends the set of </a:t>
            </a:r>
            <a:r>
              <a:rPr lang="en-US" sz="1600" dirty="0" err="1" smtClean="0">
                <a:solidFill>
                  <a:prstClr val="black"/>
                </a:solidFill>
                <a:latin typeface="Calibri"/>
              </a:rPr>
              <a:t>idps</a:t>
            </a:r>
            <a:r>
              <a:rPr lang="en-US" sz="1600" dirty="0" smtClean="0">
                <a:solidFill>
                  <a:prstClr val="black"/>
                </a:solidFill>
                <a:latin typeface="Calibri"/>
              </a:rPr>
              <a:t> back to the client.</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User chooses the </a:t>
            </a:r>
            <a:r>
              <a:rPr lang="en-US" sz="1600" dirty="0" err="1" smtClean="0">
                <a:solidFill>
                  <a:prstClr val="black"/>
                </a:solidFill>
                <a:latin typeface="Calibri"/>
              </a:rPr>
              <a:t>idp</a:t>
            </a:r>
            <a:r>
              <a:rPr lang="en-US" sz="1600" dirty="0" smtClean="0">
                <a:solidFill>
                  <a:prstClr val="black"/>
                </a:solidFill>
                <a:latin typeface="Calibri"/>
              </a:rPr>
              <a:t>.</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The client returns the chosen </a:t>
            </a:r>
            <a:r>
              <a:rPr lang="en-US" sz="1600" dirty="0" err="1" smtClean="0">
                <a:solidFill>
                  <a:prstClr val="black"/>
                </a:solidFill>
                <a:latin typeface="Calibri"/>
              </a:rPr>
              <a:t>idp</a:t>
            </a:r>
            <a:r>
              <a:rPr lang="en-US" sz="1600" dirty="0" smtClean="0">
                <a:solidFill>
                  <a:prstClr val="black"/>
                </a:solidFill>
                <a:latin typeface="Calibri"/>
              </a:rPr>
              <a:t> and asks an </a:t>
            </a:r>
            <a:r>
              <a:rPr lang="en-US" sz="1600" dirty="0" err="1" smtClean="0">
                <a:solidFill>
                  <a:prstClr val="black"/>
                </a:solidFill>
                <a:latin typeface="Calibri"/>
              </a:rPr>
              <a:t>Idp</a:t>
            </a:r>
            <a:r>
              <a:rPr lang="en-US" sz="1600" dirty="0" smtClean="0">
                <a:solidFill>
                  <a:prstClr val="black"/>
                </a:solidFill>
                <a:latin typeface="Calibri"/>
              </a:rPr>
              <a:t> request message.</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look up the identity provider for its protocol.</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Keystone asks RI for appropriate format of authentication and attribute request.</a:t>
            </a:r>
          </a:p>
          <a:p>
            <a:pPr marL="342900" indent="-342900" defTabSz="914400" fontAlgn="auto">
              <a:spcBef>
                <a:spcPts val="0"/>
              </a:spcBef>
              <a:spcAft>
                <a:spcPts val="0"/>
              </a:spcAft>
              <a:buFontTx/>
              <a:buAutoNum type="arabicPeriod"/>
            </a:pPr>
            <a:r>
              <a:rPr lang="en-US" sz="1600" dirty="0" smtClean="0">
                <a:solidFill>
                  <a:prstClr val="black"/>
                </a:solidFill>
                <a:latin typeface="Calibri"/>
              </a:rPr>
              <a:t>RI make request to Directory Service to obtain </a:t>
            </a:r>
            <a:r>
              <a:rPr lang="en-US" sz="1600" dirty="0" err="1" smtClean="0">
                <a:solidFill>
                  <a:prstClr val="black"/>
                </a:solidFill>
                <a:latin typeface="Calibri"/>
              </a:rPr>
              <a:t>Idp</a:t>
            </a:r>
            <a:r>
              <a:rPr lang="en-US" sz="1600" dirty="0" smtClean="0">
                <a:solidFill>
                  <a:prstClr val="black"/>
                </a:solidFill>
                <a:latin typeface="Calibri"/>
              </a:rPr>
              <a:t> metadata.</a:t>
            </a:r>
          </a:p>
          <a:p>
            <a:pPr marL="342900" indent="-342900" defTabSz="914400" fontAlgn="auto">
              <a:spcBef>
                <a:spcPts val="0"/>
              </a:spcBef>
              <a:spcAft>
                <a:spcPts val="0"/>
              </a:spcAft>
              <a:buFontTx/>
              <a:buAutoNum type="arabicPeriod"/>
            </a:pPr>
            <a:r>
              <a:rPr lang="en-US" sz="1600" dirty="0" smtClean="0">
                <a:solidFill>
                  <a:srgbClr val="FF0000"/>
                </a:solidFill>
                <a:latin typeface="Calibri"/>
              </a:rPr>
              <a:t>RI returns </a:t>
            </a:r>
            <a:r>
              <a:rPr lang="en-US" sz="1600" dirty="0" err="1" smtClean="0">
                <a:solidFill>
                  <a:srgbClr val="FF0000"/>
                </a:solidFill>
                <a:latin typeface="Calibri"/>
              </a:rPr>
              <a:t>Idp</a:t>
            </a:r>
            <a:r>
              <a:rPr lang="en-US" sz="1600" dirty="0" smtClean="0">
                <a:solidFill>
                  <a:srgbClr val="FF0000"/>
                </a:solidFill>
                <a:latin typeface="Calibri"/>
              </a:rPr>
              <a:t> message to keystone.</a:t>
            </a:r>
          </a:p>
          <a:p>
            <a:pPr marL="342900" indent="-342900" defTabSz="914400" fontAlgn="auto">
              <a:spcBef>
                <a:spcPts val="0"/>
              </a:spcBef>
              <a:spcAft>
                <a:spcPts val="0"/>
              </a:spcAft>
              <a:buFontTx/>
              <a:buAutoNum type="arabicPeriod"/>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a:off x="7557253" y="3962400"/>
            <a:ext cx="1" cy="381000"/>
          </a:xfrm>
          <a:prstGeom prst="straightConnector1">
            <a:avLst/>
          </a:prstGeom>
          <a:noFill/>
          <a:ln w="22225" cap="flat" cmpd="sng" algn="ctr">
            <a:solidFill>
              <a:srgbClr val="FF0000"/>
            </a:solidFill>
            <a:prstDash val="solid"/>
            <a:headEnd type="arrow"/>
            <a:tailEnd type="none"/>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260326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35</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1077218"/>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11"/>
            </a:pPr>
            <a:r>
              <a:rPr lang="en-US" sz="1600" dirty="0" smtClean="0">
                <a:solidFill>
                  <a:srgbClr val="FF0000"/>
                </a:solidFill>
                <a:latin typeface="Calibri"/>
              </a:rPr>
              <a:t>Keystone returns the request message to client.</a:t>
            </a: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Tx/>
              <a:buAutoNum type="arabicPeriod" startAt="11"/>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a:off x="5715000" y="3321980"/>
            <a:ext cx="1105527" cy="381000"/>
          </a:xfrm>
          <a:prstGeom prst="straightConnector1">
            <a:avLst/>
          </a:prstGeom>
          <a:noFill/>
          <a:ln w="22225" cap="flat" cmpd="sng" algn="ctr">
            <a:solidFill>
              <a:srgbClr val="FF0000"/>
            </a:solidFill>
            <a:prstDash val="solid"/>
            <a:headEnd type="arrow"/>
            <a:tailEnd type="none"/>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2832089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36</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1815882"/>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Keystone returns the request message to client.</a:t>
            </a:r>
          </a:p>
          <a:p>
            <a:pPr marL="342900" indent="-342900" defTabSz="914400" fontAlgn="auto">
              <a:spcBef>
                <a:spcPts val="0"/>
              </a:spcBef>
              <a:spcAft>
                <a:spcPts val="0"/>
              </a:spcAft>
              <a:buFont typeface="+mj-lt"/>
              <a:buAutoNum type="arabicPeriod" startAt="11"/>
            </a:pPr>
            <a:r>
              <a:rPr lang="en-US" sz="1600" dirty="0" smtClean="0">
                <a:solidFill>
                  <a:srgbClr val="FF0000"/>
                </a:solidFill>
                <a:latin typeface="Calibri"/>
              </a:rPr>
              <a:t>Client or keystone passes request to </a:t>
            </a:r>
            <a:r>
              <a:rPr lang="en-US" sz="1600" dirty="0" err="1" smtClean="0">
                <a:solidFill>
                  <a:srgbClr val="FF0000"/>
                </a:solidFill>
                <a:latin typeface="Calibri"/>
              </a:rPr>
              <a:t>Idp</a:t>
            </a:r>
            <a:r>
              <a:rPr lang="en-US" sz="1600" dirty="0" smtClean="0">
                <a:solidFill>
                  <a:srgbClr val="FF0000"/>
                </a:solidFill>
                <a:latin typeface="Calibri"/>
              </a:rPr>
              <a:t>.</a:t>
            </a: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Tx/>
              <a:buAutoNum type="arabicPeriod" startAt="11"/>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H="1">
            <a:off x="5740893" y="1957119"/>
            <a:ext cx="1535480" cy="616518"/>
          </a:xfrm>
          <a:prstGeom prst="straightConnector1">
            <a:avLst/>
          </a:prstGeom>
          <a:noFill/>
          <a:ln w="22225" cap="flat" cmpd="sng" algn="ctr">
            <a:solidFill>
              <a:srgbClr val="FF0000"/>
            </a:solidFill>
            <a:prstDash val="solid"/>
            <a:headEnd type="arrow"/>
            <a:tailEnd type="none"/>
          </a:ln>
          <a:effectLst/>
        </p:spPr>
      </p:cxnSp>
      <p:cxnSp>
        <p:nvCxnSpPr>
          <p:cNvPr id="27" name="Straight Arrow Connector 26"/>
          <p:cNvCxnSpPr/>
          <p:nvPr/>
        </p:nvCxnSpPr>
        <p:spPr>
          <a:xfrm flipH="1">
            <a:off x="7010401" y="2458508"/>
            <a:ext cx="363372" cy="1199092"/>
          </a:xfrm>
          <a:prstGeom prst="straightConnector1">
            <a:avLst/>
          </a:prstGeom>
          <a:noFill/>
          <a:ln w="22225" cap="flat" cmpd="sng" algn="ctr">
            <a:solidFill>
              <a:srgbClr val="FF0000"/>
            </a:solidFill>
            <a:prstDash val="solid"/>
            <a:headEnd type="arrow"/>
            <a:tailEnd type="none"/>
          </a:ln>
          <a:effectLst/>
        </p:spPr>
      </p:cxnSp>
      <p:sp>
        <p:nvSpPr>
          <p:cNvPr id="28" name="TextBox 27"/>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000215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37</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2062103"/>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Keystone returns the request message to client.</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Client or keystone passes request to </a:t>
            </a:r>
            <a:r>
              <a:rPr lang="en-US" sz="1600" dirty="0" err="1" smtClean="0">
                <a:solidFill>
                  <a:prstClr val="black"/>
                </a:solidFill>
                <a:latin typeface="Calibri"/>
              </a:rPr>
              <a:t>Idp</a:t>
            </a:r>
            <a:r>
              <a:rPr lang="en-US" sz="1600" dirty="0" smtClean="0">
                <a:solidFill>
                  <a:prstClr val="black"/>
                </a:solidFill>
                <a:latin typeface="Calibri"/>
              </a:rPr>
              <a:t>.</a:t>
            </a:r>
          </a:p>
          <a:p>
            <a:pPr marL="342900" indent="-342900" defTabSz="914400" fontAlgn="auto">
              <a:spcBef>
                <a:spcPts val="0"/>
              </a:spcBef>
              <a:spcAft>
                <a:spcPts val="0"/>
              </a:spcAft>
              <a:buFont typeface="+mj-lt"/>
              <a:buAutoNum type="arabicPeriod" startAt="11"/>
            </a:pPr>
            <a:r>
              <a:rPr lang="en-US" sz="1600" dirty="0" err="1" smtClean="0">
                <a:solidFill>
                  <a:srgbClr val="FF0000"/>
                </a:solidFill>
                <a:latin typeface="Calibri"/>
              </a:rPr>
              <a:t>Idp</a:t>
            </a:r>
            <a:r>
              <a:rPr lang="en-US" sz="1600" dirty="0" smtClean="0">
                <a:solidFill>
                  <a:srgbClr val="FF0000"/>
                </a:solidFill>
                <a:latin typeface="Calibri"/>
              </a:rPr>
              <a:t> asks user to authenticate.</a:t>
            </a: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Tx/>
              <a:buAutoNum type="arabicPeriod" startAt="11"/>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H="1">
            <a:off x="5740893" y="1957119"/>
            <a:ext cx="1535480" cy="616518"/>
          </a:xfrm>
          <a:prstGeom prst="straightConnector1">
            <a:avLst/>
          </a:prstGeom>
          <a:noFill/>
          <a:ln w="22225" cap="flat" cmpd="sng" algn="ctr">
            <a:solidFill>
              <a:srgbClr val="FF0000"/>
            </a:solidFill>
            <a:prstDash val="solid"/>
            <a:headEnd type="arrow"/>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412566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38</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3046988"/>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Keystone returns the request message to client.</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Client or keystone passes request to </a:t>
            </a:r>
            <a:r>
              <a:rPr lang="en-US" sz="1600" dirty="0" err="1" smtClean="0">
                <a:solidFill>
                  <a:prstClr val="black"/>
                </a:solidFill>
                <a:latin typeface="Calibri"/>
              </a:rPr>
              <a:t>Idp</a:t>
            </a:r>
            <a:r>
              <a:rPr lang="en-US" sz="1600" dirty="0" smtClean="0">
                <a:solidFill>
                  <a:prstClr val="black"/>
                </a:solidFill>
                <a:latin typeface="Calibri"/>
              </a:rPr>
              <a:t>.</a:t>
            </a:r>
          </a:p>
          <a:p>
            <a:pPr marL="342900" indent="-342900" defTabSz="914400" fontAlgn="auto">
              <a:spcBef>
                <a:spcPts val="0"/>
              </a:spcBef>
              <a:spcAft>
                <a:spcPts val="0"/>
              </a:spcAft>
              <a:buFont typeface="+mj-lt"/>
              <a:buAutoNum type="arabicPeriod" startAt="11"/>
            </a:pPr>
            <a:r>
              <a:rPr lang="en-US" sz="1600" dirty="0" err="1" smtClean="0">
                <a:solidFill>
                  <a:prstClr val="black"/>
                </a:solidFill>
                <a:latin typeface="Calibri"/>
              </a:rPr>
              <a:t>Idp</a:t>
            </a:r>
            <a:r>
              <a:rPr lang="en-US" sz="1600" dirty="0" smtClean="0">
                <a:solidFill>
                  <a:prstClr val="black"/>
                </a:solidFill>
                <a:latin typeface="Calibri"/>
              </a:rPr>
              <a:t> asks user to authenticate.</a:t>
            </a:r>
          </a:p>
          <a:p>
            <a:pPr marL="342900" indent="-342900" defTabSz="914400" fontAlgn="auto">
              <a:spcBef>
                <a:spcPts val="0"/>
              </a:spcBef>
              <a:spcAft>
                <a:spcPts val="0"/>
              </a:spcAft>
              <a:buFont typeface="+mj-lt"/>
              <a:buAutoNum type="arabicPeriod" startAt="11"/>
            </a:pPr>
            <a:r>
              <a:rPr lang="en-US" sz="1600" dirty="0" smtClean="0">
                <a:solidFill>
                  <a:srgbClr val="FF0000"/>
                </a:solidFill>
                <a:latin typeface="Calibri"/>
              </a:rPr>
              <a:t>Client passes the </a:t>
            </a:r>
            <a:r>
              <a:rPr lang="en-US" sz="1600" dirty="0" err="1" smtClean="0">
                <a:solidFill>
                  <a:srgbClr val="FF0000"/>
                </a:solidFill>
                <a:latin typeface="Calibri"/>
              </a:rPr>
              <a:t>Idps</a:t>
            </a:r>
            <a:r>
              <a:rPr lang="en-US" sz="1600" dirty="0" smtClean="0">
                <a:solidFill>
                  <a:srgbClr val="FF0000"/>
                </a:solidFill>
                <a:latin typeface="Calibri"/>
              </a:rPr>
              <a:t> response to keystone.</a:t>
            </a: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Tx/>
              <a:buAutoNum type="arabicPeriod" startAt="11"/>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H="1" flipV="1">
            <a:off x="5658923" y="3376352"/>
            <a:ext cx="1199077" cy="281248"/>
          </a:xfrm>
          <a:prstGeom prst="straightConnector1">
            <a:avLst/>
          </a:prstGeom>
          <a:noFill/>
          <a:ln w="22225" cap="flat" cmpd="sng" algn="ctr">
            <a:solidFill>
              <a:srgbClr val="FF0000"/>
            </a:solidFill>
            <a:prstDash val="solid"/>
            <a:headEnd type="arrow"/>
            <a:tailEnd type="none"/>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32538586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39</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4031873"/>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Keystone returns the request message to client.</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Client or keystone passes request to </a:t>
            </a:r>
            <a:r>
              <a:rPr lang="en-US" sz="1600" dirty="0" err="1" smtClean="0">
                <a:solidFill>
                  <a:prstClr val="black"/>
                </a:solidFill>
                <a:latin typeface="Calibri"/>
              </a:rPr>
              <a:t>Idp</a:t>
            </a:r>
            <a:r>
              <a:rPr lang="en-US" sz="1600" dirty="0" smtClean="0">
                <a:solidFill>
                  <a:prstClr val="black"/>
                </a:solidFill>
                <a:latin typeface="Calibri"/>
              </a:rPr>
              <a:t>.</a:t>
            </a:r>
          </a:p>
          <a:p>
            <a:pPr marL="342900" indent="-342900" defTabSz="914400" fontAlgn="auto">
              <a:spcBef>
                <a:spcPts val="0"/>
              </a:spcBef>
              <a:spcAft>
                <a:spcPts val="0"/>
              </a:spcAft>
              <a:buFont typeface="+mj-lt"/>
              <a:buAutoNum type="arabicPeriod" startAt="11"/>
            </a:pPr>
            <a:r>
              <a:rPr lang="en-US" sz="1600" dirty="0" err="1" smtClean="0">
                <a:solidFill>
                  <a:prstClr val="black"/>
                </a:solidFill>
                <a:latin typeface="Calibri"/>
              </a:rPr>
              <a:t>Idp</a:t>
            </a:r>
            <a:r>
              <a:rPr lang="en-US" sz="1600" dirty="0" smtClean="0">
                <a:solidFill>
                  <a:prstClr val="black"/>
                </a:solidFill>
                <a:latin typeface="Calibri"/>
              </a:rPr>
              <a:t> asks user to authenticate.</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Client passes the </a:t>
            </a:r>
            <a:r>
              <a:rPr lang="en-US" sz="1600" dirty="0" err="1" smtClean="0">
                <a:solidFill>
                  <a:prstClr val="black"/>
                </a:solidFill>
                <a:latin typeface="Calibri"/>
              </a:rPr>
              <a:t>Idps</a:t>
            </a:r>
            <a:r>
              <a:rPr lang="en-US" sz="1600" dirty="0" smtClean="0">
                <a:solidFill>
                  <a:prstClr val="black"/>
                </a:solidFill>
                <a:latin typeface="Calibri"/>
              </a:rPr>
              <a:t> response to keystone.</a:t>
            </a:r>
          </a:p>
          <a:p>
            <a:pPr marL="342900" indent="-342900" defTabSz="914400" fontAlgn="auto">
              <a:spcBef>
                <a:spcPts val="0"/>
              </a:spcBef>
              <a:spcAft>
                <a:spcPts val="0"/>
              </a:spcAft>
              <a:buFont typeface="+mj-lt"/>
              <a:buAutoNum type="arabicPeriod" startAt="11"/>
            </a:pPr>
            <a:r>
              <a:rPr lang="en-US" sz="1600" dirty="0" smtClean="0">
                <a:solidFill>
                  <a:srgbClr val="FF0000"/>
                </a:solidFill>
                <a:latin typeface="Calibri"/>
              </a:rPr>
              <a:t>Keystone passes the response to the credential validation function.</a:t>
            </a: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Tx/>
              <a:buAutoNum type="arabicPeriod" startAt="11"/>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V="1">
            <a:off x="7569158" y="3974738"/>
            <a:ext cx="1" cy="1054462"/>
          </a:xfrm>
          <a:prstGeom prst="straightConnector1">
            <a:avLst/>
          </a:prstGeom>
          <a:noFill/>
          <a:ln w="22225" cap="flat" cmpd="sng" algn="ctr">
            <a:solidFill>
              <a:srgbClr val="FF0000"/>
            </a:solidFill>
            <a:prstDash val="solid"/>
            <a:headEnd type="arrow"/>
            <a:tailEnd type="none"/>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706177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smtClean="0">
                <a:ea typeface="ＭＳ Ｐゴシック" pitchFamily="34" charset="-128"/>
              </a:rPr>
              <a:t>Composition of two or more cloud deployment models that remain unique entities but are bound together by proprietary technology that enables data and application portability.</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One organization provides and manages the resources. </a:t>
            </a:r>
          </a:p>
          <a:p>
            <a:pPr>
              <a:buSzPct val="90000"/>
              <a:buFont typeface="Wingdings" pitchFamily="2" charset="2"/>
              <a:buChar char="v"/>
              <a:defRPr/>
            </a:pPr>
            <a:endParaRPr lang="en-US" dirty="0" smtClean="0">
              <a:ea typeface="ＭＳ Ｐゴシック" pitchFamily="34" charset="-128"/>
            </a:endParaRPr>
          </a:p>
          <a:p>
            <a:pPr>
              <a:buSzPct val="90000"/>
              <a:buFont typeface="Wingdings" pitchFamily="2" charset="2"/>
              <a:buChar char="Ø"/>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marL="576262" lvl="1" indent="0" algn="r">
              <a:buSzPct val="90000"/>
              <a:buNone/>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Hybrid Cloud</a:t>
            </a:r>
            <a:endParaRPr lang="en-US" sz="3200" kern="0" dirty="0">
              <a:solidFill>
                <a:srgbClr val="131F49"/>
              </a:solidFill>
              <a:ea typeface="ＭＳ Ｐゴシック" charset="-128"/>
              <a:cs typeface="ＭＳ Ｐゴシック" charset="-128"/>
            </a:endParaRPr>
          </a:p>
        </p:txBody>
      </p:sp>
      <p:sp>
        <p:nvSpPr>
          <p:cNvPr id="3" name="TextBox 2"/>
          <p:cNvSpPr txBox="1"/>
          <p:nvPr/>
        </p:nvSpPr>
        <p:spPr>
          <a:xfrm>
            <a:off x="6838950" y="6417786"/>
            <a:ext cx="2733675" cy="369332"/>
          </a:xfrm>
          <a:prstGeom prst="rect">
            <a:avLst/>
          </a:prstGeom>
          <a:noFill/>
        </p:spPr>
        <p:txBody>
          <a:bodyPr wrap="square" rtlCol="0">
            <a:spAutoFit/>
          </a:bodyPr>
          <a:lstStyle/>
          <a:p>
            <a:pPr marL="576262" lvl="1" indent="0" algn="r" eaLnBrk="0" hangingPunct="0">
              <a:buClr>
                <a:srgbClr val="000000"/>
              </a:buClr>
              <a:buSzPct val="90000"/>
              <a:defRPr/>
            </a:pPr>
            <a:r>
              <a:rPr lang="en-US" kern="0" dirty="0">
                <a:solidFill>
                  <a:srgbClr val="000000"/>
                </a:solidFill>
              </a:rPr>
              <a:t>[NIST 2012, p18]</a:t>
            </a:r>
          </a:p>
        </p:txBody>
      </p:sp>
    </p:spTree>
    <p:extLst>
      <p:ext uri="{BB962C8B-B14F-4D97-AF65-F5344CB8AC3E}">
        <p14:creationId xmlns:p14="http://schemas.microsoft.com/office/powerpoint/2010/main" val="4577644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40</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4770537"/>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Keystone returns the request message to client.</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Client or keystone passes request to </a:t>
            </a:r>
            <a:r>
              <a:rPr lang="en-US" sz="1600" dirty="0" err="1" smtClean="0">
                <a:solidFill>
                  <a:prstClr val="black"/>
                </a:solidFill>
                <a:latin typeface="Calibri"/>
              </a:rPr>
              <a:t>Idp</a:t>
            </a:r>
            <a:r>
              <a:rPr lang="en-US" sz="1600" dirty="0" smtClean="0">
                <a:solidFill>
                  <a:prstClr val="black"/>
                </a:solidFill>
                <a:latin typeface="Calibri"/>
              </a:rPr>
              <a:t>.</a:t>
            </a:r>
          </a:p>
          <a:p>
            <a:pPr marL="342900" indent="-342900" defTabSz="914400" fontAlgn="auto">
              <a:spcBef>
                <a:spcPts val="0"/>
              </a:spcBef>
              <a:spcAft>
                <a:spcPts val="0"/>
              </a:spcAft>
              <a:buFont typeface="+mj-lt"/>
              <a:buAutoNum type="arabicPeriod" startAt="11"/>
            </a:pPr>
            <a:r>
              <a:rPr lang="en-US" sz="1600" dirty="0" err="1" smtClean="0">
                <a:solidFill>
                  <a:prstClr val="black"/>
                </a:solidFill>
                <a:latin typeface="Calibri"/>
              </a:rPr>
              <a:t>Idp</a:t>
            </a:r>
            <a:r>
              <a:rPr lang="en-US" sz="1600" dirty="0" smtClean="0">
                <a:solidFill>
                  <a:prstClr val="black"/>
                </a:solidFill>
                <a:latin typeface="Calibri"/>
              </a:rPr>
              <a:t> asks user to authenticate.</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Client passes the </a:t>
            </a:r>
            <a:r>
              <a:rPr lang="en-US" sz="1600" dirty="0" err="1" smtClean="0">
                <a:solidFill>
                  <a:prstClr val="black"/>
                </a:solidFill>
                <a:latin typeface="Calibri"/>
              </a:rPr>
              <a:t>Idps</a:t>
            </a:r>
            <a:r>
              <a:rPr lang="en-US" sz="1600" dirty="0" smtClean="0">
                <a:solidFill>
                  <a:prstClr val="black"/>
                </a:solidFill>
                <a:latin typeface="Calibri"/>
              </a:rPr>
              <a:t> response to keystone.</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Keystone passes the response to the credential validation function.</a:t>
            </a:r>
          </a:p>
          <a:p>
            <a:pPr marL="342900" indent="-342900" defTabSz="914400" fontAlgn="auto">
              <a:spcBef>
                <a:spcPts val="0"/>
              </a:spcBef>
              <a:spcAft>
                <a:spcPts val="0"/>
              </a:spcAft>
              <a:buFont typeface="+mj-lt"/>
              <a:buAutoNum type="arabicPeriod" startAt="11"/>
            </a:pPr>
            <a:r>
              <a:rPr lang="en-US" sz="1600" dirty="0" smtClean="0">
                <a:solidFill>
                  <a:srgbClr val="FF0000"/>
                </a:solidFill>
                <a:latin typeface="Calibri"/>
              </a:rPr>
              <a:t>Credential validation calls directory to obtain metadata to validate the response.</a:t>
            </a: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Tx/>
              <a:buAutoNum type="arabicPeriod" startAt="11"/>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V="1">
            <a:off x="7569158" y="3974738"/>
            <a:ext cx="465046" cy="1054462"/>
          </a:xfrm>
          <a:prstGeom prst="straightConnector1">
            <a:avLst/>
          </a:prstGeom>
          <a:noFill/>
          <a:ln w="22225" cap="flat" cmpd="sng" algn="ctr">
            <a:solidFill>
              <a:srgbClr val="FF0000"/>
            </a:solidFill>
            <a:prstDash val="solid"/>
            <a:headEnd type="arrow"/>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1033301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41</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4031873"/>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Keystone returns the request message to client.</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Client or keystone passes request to </a:t>
            </a:r>
            <a:r>
              <a:rPr lang="en-US" sz="1600" dirty="0" err="1" smtClean="0">
                <a:solidFill>
                  <a:prstClr val="black"/>
                </a:solidFill>
                <a:latin typeface="Calibri"/>
              </a:rPr>
              <a:t>Idp</a:t>
            </a:r>
            <a:r>
              <a:rPr lang="en-US" sz="1600" dirty="0" smtClean="0">
                <a:solidFill>
                  <a:prstClr val="black"/>
                </a:solidFill>
                <a:latin typeface="Calibri"/>
              </a:rPr>
              <a:t>.</a:t>
            </a:r>
          </a:p>
          <a:p>
            <a:pPr marL="342900" indent="-342900" defTabSz="914400" fontAlgn="auto">
              <a:spcBef>
                <a:spcPts val="0"/>
              </a:spcBef>
              <a:spcAft>
                <a:spcPts val="0"/>
              </a:spcAft>
              <a:buFont typeface="+mj-lt"/>
              <a:buAutoNum type="arabicPeriod" startAt="11"/>
            </a:pPr>
            <a:r>
              <a:rPr lang="en-US" sz="1600" dirty="0" err="1" smtClean="0">
                <a:solidFill>
                  <a:prstClr val="black"/>
                </a:solidFill>
                <a:latin typeface="Calibri"/>
              </a:rPr>
              <a:t>Idp</a:t>
            </a:r>
            <a:r>
              <a:rPr lang="en-US" sz="1600" dirty="0" smtClean="0">
                <a:solidFill>
                  <a:prstClr val="black"/>
                </a:solidFill>
                <a:latin typeface="Calibri"/>
              </a:rPr>
              <a:t> asks user to authenticate.</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Client passes the </a:t>
            </a:r>
            <a:r>
              <a:rPr lang="en-US" sz="1600" dirty="0" err="1" smtClean="0">
                <a:solidFill>
                  <a:prstClr val="black"/>
                </a:solidFill>
                <a:latin typeface="Calibri"/>
              </a:rPr>
              <a:t>Idps</a:t>
            </a:r>
            <a:r>
              <a:rPr lang="en-US" sz="1600" dirty="0" smtClean="0">
                <a:solidFill>
                  <a:prstClr val="black"/>
                </a:solidFill>
                <a:latin typeface="Calibri"/>
              </a:rPr>
              <a:t> response to keystone.</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Keystone passes the response to the credential validation function.</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Credential validation calls directory to obtain metadata to validate the response.</a:t>
            </a:r>
          </a:p>
          <a:p>
            <a:pPr marL="342900" indent="-342900" defTabSz="914400" fontAlgn="auto">
              <a:spcBef>
                <a:spcPts val="0"/>
              </a:spcBef>
              <a:spcAft>
                <a:spcPts val="0"/>
              </a:spcAft>
              <a:buFont typeface="+mj-lt"/>
              <a:buAutoNum type="arabicPeriod" startAt="11"/>
            </a:pPr>
            <a:r>
              <a:rPr lang="en-US" sz="1600" dirty="0" smtClean="0">
                <a:solidFill>
                  <a:srgbClr val="FF0000"/>
                </a:solidFill>
                <a:latin typeface="Calibri"/>
              </a:rPr>
              <a:t>Credential validation returns the user’s ID, set of identity attributes and </a:t>
            </a:r>
            <a:r>
              <a:rPr lang="en-US" sz="1600" dirty="0" err="1" smtClean="0">
                <a:solidFill>
                  <a:srgbClr val="FF0000"/>
                </a:solidFill>
                <a:latin typeface="Calibri"/>
              </a:rPr>
              <a:t>idp</a:t>
            </a:r>
            <a:r>
              <a:rPr lang="en-US" sz="1600" dirty="0" smtClean="0">
                <a:solidFill>
                  <a:srgbClr val="FF0000"/>
                </a:solidFill>
                <a:latin typeface="Calibri"/>
              </a:rPr>
              <a:t> to keystone.</a:t>
            </a: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Tx/>
              <a:buAutoNum type="arabicPeriod" startAt="11"/>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V="1">
            <a:off x="7573319" y="3932032"/>
            <a:ext cx="14305" cy="1054462"/>
          </a:xfrm>
          <a:prstGeom prst="straightConnector1">
            <a:avLst/>
          </a:prstGeom>
          <a:noFill/>
          <a:ln w="22225" cap="flat" cmpd="sng" algn="ctr">
            <a:solidFill>
              <a:srgbClr val="FF0000"/>
            </a:solidFill>
            <a:prstDash val="solid"/>
            <a:headEnd type="none"/>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3696007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42</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4770537"/>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Keystone returns the request message to client.</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Client or keystone passes request to </a:t>
            </a:r>
            <a:r>
              <a:rPr lang="en-US" sz="1600" dirty="0" err="1" smtClean="0">
                <a:solidFill>
                  <a:prstClr val="black"/>
                </a:solidFill>
                <a:latin typeface="Calibri"/>
              </a:rPr>
              <a:t>Idp</a:t>
            </a:r>
            <a:r>
              <a:rPr lang="en-US" sz="1600" dirty="0" smtClean="0">
                <a:solidFill>
                  <a:prstClr val="black"/>
                </a:solidFill>
                <a:latin typeface="Calibri"/>
              </a:rPr>
              <a:t>.</a:t>
            </a:r>
          </a:p>
          <a:p>
            <a:pPr marL="342900" indent="-342900" defTabSz="914400" fontAlgn="auto">
              <a:spcBef>
                <a:spcPts val="0"/>
              </a:spcBef>
              <a:spcAft>
                <a:spcPts val="0"/>
              </a:spcAft>
              <a:buFont typeface="+mj-lt"/>
              <a:buAutoNum type="arabicPeriod" startAt="11"/>
            </a:pPr>
            <a:r>
              <a:rPr lang="en-US" sz="1600" dirty="0" err="1" smtClean="0">
                <a:solidFill>
                  <a:prstClr val="black"/>
                </a:solidFill>
                <a:latin typeface="Calibri"/>
              </a:rPr>
              <a:t>Idp</a:t>
            </a:r>
            <a:r>
              <a:rPr lang="en-US" sz="1600" dirty="0" smtClean="0">
                <a:solidFill>
                  <a:prstClr val="black"/>
                </a:solidFill>
                <a:latin typeface="Calibri"/>
              </a:rPr>
              <a:t> asks user to authenticate.</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Client passes the </a:t>
            </a:r>
            <a:r>
              <a:rPr lang="en-US" sz="1600" dirty="0" err="1" smtClean="0">
                <a:solidFill>
                  <a:prstClr val="black"/>
                </a:solidFill>
                <a:latin typeface="Calibri"/>
              </a:rPr>
              <a:t>Idps</a:t>
            </a:r>
            <a:r>
              <a:rPr lang="en-US" sz="1600" dirty="0" smtClean="0">
                <a:solidFill>
                  <a:prstClr val="black"/>
                </a:solidFill>
                <a:latin typeface="Calibri"/>
              </a:rPr>
              <a:t> response to keystone.</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Keystone passes the response to the credential validation function.</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Credential validation calls directory to obtain metadata to validate the response.</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Credential validation returns the user’s ID, set of identity attributes and </a:t>
            </a:r>
            <a:r>
              <a:rPr lang="en-US" sz="1600" dirty="0" err="1" smtClean="0">
                <a:solidFill>
                  <a:prstClr val="black"/>
                </a:solidFill>
                <a:latin typeface="Calibri"/>
              </a:rPr>
              <a:t>idp</a:t>
            </a:r>
            <a:r>
              <a:rPr lang="en-US" sz="1600" dirty="0" smtClean="0">
                <a:solidFill>
                  <a:prstClr val="black"/>
                </a:solidFill>
                <a:latin typeface="Calibri"/>
              </a:rPr>
              <a:t> to keystone.</a:t>
            </a:r>
          </a:p>
          <a:p>
            <a:pPr marL="342900" indent="-342900" defTabSz="914400" fontAlgn="auto">
              <a:spcBef>
                <a:spcPts val="0"/>
              </a:spcBef>
              <a:spcAft>
                <a:spcPts val="0"/>
              </a:spcAft>
              <a:buFont typeface="+mj-lt"/>
              <a:buAutoNum type="arabicPeriod" startAt="11"/>
            </a:pPr>
            <a:r>
              <a:rPr lang="en-US" sz="1600" dirty="0" smtClean="0">
                <a:solidFill>
                  <a:srgbClr val="FF0000"/>
                </a:solidFill>
                <a:latin typeface="Calibri"/>
              </a:rPr>
              <a:t>Keystone checks with Attribute Issuer Policy to ensure only allowed attributes asserted by </a:t>
            </a:r>
            <a:r>
              <a:rPr lang="en-US" sz="1600" dirty="0" err="1" smtClean="0">
                <a:solidFill>
                  <a:srgbClr val="FF0000"/>
                </a:solidFill>
                <a:latin typeface="Calibri"/>
              </a:rPr>
              <a:t>Idp</a:t>
            </a:r>
            <a:r>
              <a:rPr lang="en-US" sz="1600" dirty="0" smtClean="0">
                <a:solidFill>
                  <a:srgbClr val="FF0000"/>
                </a:solidFill>
                <a:latin typeface="Calibri"/>
              </a:rPr>
              <a:t>.</a:t>
            </a: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Tx/>
              <a:buAutoNum type="arabicPeriod" startAt="11"/>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V="1">
            <a:off x="7471171" y="3932034"/>
            <a:ext cx="18333" cy="1873480"/>
          </a:xfrm>
          <a:prstGeom prst="straightConnector1">
            <a:avLst/>
          </a:prstGeom>
          <a:noFill/>
          <a:ln w="22225" cap="flat" cmpd="sng" algn="ctr">
            <a:solidFill>
              <a:srgbClr val="FF0000"/>
            </a:solidFill>
            <a:prstDash val="solid"/>
            <a:headEnd type="arrow"/>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3898919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43</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5509200"/>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Keystone returns the request message to client.</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Client or keystone passes request to </a:t>
            </a:r>
            <a:r>
              <a:rPr lang="en-US" sz="1600" dirty="0" err="1" smtClean="0">
                <a:solidFill>
                  <a:prstClr val="black"/>
                </a:solidFill>
                <a:latin typeface="Calibri"/>
              </a:rPr>
              <a:t>Idp</a:t>
            </a:r>
            <a:r>
              <a:rPr lang="en-US" sz="1600" dirty="0" smtClean="0">
                <a:solidFill>
                  <a:prstClr val="black"/>
                </a:solidFill>
                <a:latin typeface="Calibri"/>
              </a:rPr>
              <a:t>.</a:t>
            </a:r>
          </a:p>
          <a:p>
            <a:pPr marL="342900" indent="-342900" defTabSz="914400" fontAlgn="auto">
              <a:spcBef>
                <a:spcPts val="0"/>
              </a:spcBef>
              <a:spcAft>
                <a:spcPts val="0"/>
              </a:spcAft>
              <a:buFont typeface="+mj-lt"/>
              <a:buAutoNum type="arabicPeriod" startAt="11"/>
            </a:pPr>
            <a:r>
              <a:rPr lang="en-US" sz="1600" dirty="0" err="1" smtClean="0">
                <a:solidFill>
                  <a:prstClr val="black"/>
                </a:solidFill>
                <a:latin typeface="Calibri"/>
              </a:rPr>
              <a:t>Idp</a:t>
            </a:r>
            <a:r>
              <a:rPr lang="en-US" sz="1600" dirty="0" smtClean="0">
                <a:solidFill>
                  <a:prstClr val="black"/>
                </a:solidFill>
                <a:latin typeface="Calibri"/>
              </a:rPr>
              <a:t> asks user to authenticate.</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Client passes the </a:t>
            </a:r>
            <a:r>
              <a:rPr lang="en-US" sz="1600" dirty="0" err="1" smtClean="0">
                <a:solidFill>
                  <a:prstClr val="black"/>
                </a:solidFill>
                <a:latin typeface="Calibri"/>
              </a:rPr>
              <a:t>Idps</a:t>
            </a:r>
            <a:r>
              <a:rPr lang="en-US" sz="1600" dirty="0" smtClean="0">
                <a:solidFill>
                  <a:prstClr val="black"/>
                </a:solidFill>
                <a:latin typeface="Calibri"/>
              </a:rPr>
              <a:t> response to keystone.</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Keystone passes the response to the credential validation function.</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Credential validation calls directory to obtain metadata to validate the response.</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Credential validation returns the user’s ID, set of identity attributes and </a:t>
            </a:r>
            <a:r>
              <a:rPr lang="en-US" sz="1600" dirty="0" err="1" smtClean="0">
                <a:solidFill>
                  <a:prstClr val="black"/>
                </a:solidFill>
                <a:latin typeface="Calibri"/>
              </a:rPr>
              <a:t>idp</a:t>
            </a:r>
            <a:r>
              <a:rPr lang="en-US" sz="1600" dirty="0" smtClean="0">
                <a:solidFill>
                  <a:prstClr val="black"/>
                </a:solidFill>
                <a:latin typeface="Calibri"/>
              </a:rPr>
              <a:t> to keystone.</a:t>
            </a:r>
          </a:p>
          <a:p>
            <a:pPr marL="342900" indent="-342900" defTabSz="914400" fontAlgn="auto">
              <a:spcBef>
                <a:spcPts val="0"/>
              </a:spcBef>
              <a:spcAft>
                <a:spcPts val="0"/>
              </a:spcAft>
              <a:buFont typeface="+mj-lt"/>
              <a:buAutoNum type="arabicPeriod" startAt="11"/>
            </a:pPr>
            <a:r>
              <a:rPr lang="en-US" sz="1600" dirty="0" smtClean="0">
                <a:solidFill>
                  <a:prstClr val="black"/>
                </a:solidFill>
                <a:latin typeface="Calibri"/>
              </a:rPr>
              <a:t>Keystone checks with Attribute Issuer Policy to ensure only allowed attributes asserted by </a:t>
            </a:r>
            <a:r>
              <a:rPr lang="en-US" sz="1600" dirty="0" err="1" smtClean="0">
                <a:solidFill>
                  <a:prstClr val="black"/>
                </a:solidFill>
                <a:latin typeface="Calibri"/>
              </a:rPr>
              <a:t>Idp</a:t>
            </a:r>
            <a:r>
              <a:rPr lang="en-US" sz="1600" dirty="0" smtClean="0">
                <a:solidFill>
                  <a:prstClr val="black"/>
                </a:solidFill>
                <a:latin typeface="Calibri"/>
              </a:rPr>
              <a:t>.</a:t>
            </a:r>
          </a:p>
          <a:p>
            <a:pPr marL="342900" indent="-342900" defTabSz="914400" fontAlgn="auto">
              <a:spcBef>
                <a:spcPts val="0"/>
              </a:spcBef>
              <a:spcAft>
                <a:spcPts val="0"/>
              </a:spcAft>
              <a:buFont typeface="+mj-lt"/>
              <a:buAutoNum type="arabicPeriod" startAt="11"/>
            </a:pPr>
            <a:r>
              <a:rPr lang="en-US" sz="1600" dirty="0" smtClean="0">
                <a:solidFill>
                  <a:srgbClr val="FF0000"/>
                </a:solidFill>
                <a:latin typeface="Calibri"/>
              </a:rPr>
              <a:t>Keystone calls User Provisioning module , deletes expired entries and create temporary entry for the user.</a:t>
            </a:r>
          </a:p>
          <a:p>
            <a:pPr marL="342900" indent="-342900" defTabSz="914400" fontAlgn="auto">
              <a:spcBef>
                <a:spcPts val="0"/>
              </a:spcBef>
              <a:spcAft>
                <a:spcPts val="0"/>
              </a:spcAft>
              <a:buFont typeface="+mj-lt"/>
              <a:buAutoNum type="arabicPeriod" startAt="11"/>
            </a:pPr>
            <a:endParaRPr lang="en-US" sz="1600" dirty="0" smtClean="0">
              <a:solidFill>
                <a:srgbClr val="FF0000"/>
              </a:solidFill>
              <a:latin typeface="Calibri"/>
            </a:endParaRPr>
          </a:p>
          <a:p>
            <a:pPr marL="342900" indent="-342900" defTabSz="914400" fontAlgn="auto">
              <a:spcBef>
                <a:spcPts val="0"/>
              </a:spcBef>
              <a:spcAft>
                <a:spcPts val="0"/>
              </a:spcAft>
              <a:buFontTx/>
              <a:buAutoNum type="arabicPeriod" startAt="11"/>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H="1" flipV="1">
            <a:off x="7489504" y="3932034"/>
            <a:ext cx="415583" cy="1782966"/>
          </a:xfrm>
          <a:prstGeom prst="straightConnector1">
            <a:avLst/>
          </a:prstGeom>
          <a:noFill/>
          <a:ln w="22225" cap="flat" cmpd="sng" algn="ctr">
            <a:solidFill>
              <a:srgbClr val="FF0000"/>
            </a:solidFill>
            <a:prstDash val="solid"/>
            <a:headEnd type="arrow"/>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19236374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44</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584775"/>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20"/>
            </a:pPr>
            <a:r>
              <a:rPr lang="en-US" sz="1600" dirty="0" smtClean="0">
                <a:solidFill>
                  <a:srgbClr val="FF0000"/>
                </a:solidFill>
                <a:latin typeface="Calibri"/>
              </a:rPr>
              <a:t>Keystone calls Attribute Mapper to obtain local set authorization attributes.</a:t>
            </a: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H="1" flipV="1">
            <a:off x="7489505" y="3932034"/>
            <a:ext cx="544699" cy="411366"/>
          </a:xfrm>
          <a:prstGeom prst="straightConnector1">
            <a:avLst/>
          </a:prstGeom>
          <a:noFill/>
          <a:ln w="22225" cap="flat" cmpd="sng" algn="ctr">
            <a:solidFill>
              <a:srgbClr val="FF0000"/>
            </a:solidFill>
            <a:prstDash val="solid"/>
            <a:headEnd type="arrow"/>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3085258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45</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1569660"/>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Attribute Mapper to obtain local set authorization attributes.</a:t>
            </a:r>
          </a:p>
          <a:p>
            <a:pPr marL="342900" indent="-342900" defTabSz="914400" fontAlgn="auto">
              <a:spcBef>
                <a:spcPts val="0"/>
              </a:spcBef>
              <a:spcAft>
                <a:spcPts val="0"/>
              </a:spcAft>
              <a:buFont typeface="+mj-lt"/>
              <a:buAutoNum type="arabicPeriod" startAt="20"/>
            </a:pPr>
            <a:r>
              <a:rPr lang="en-US" sz="1600" dirty="0" err="1" smtClean="0">
                <a:solidFill>
                  <a:srgbClr val="FF0000"/>
                </a:solidFill>
                <a:latin typeface="Calibri"/>
              </a:rPr>
              <a:t>Keytone</a:t>
            </a:r>
            <a:r>
              <a:rPr lang="en-US" sz="1600" dirty="0" smtClean="0">
                <a:solidFill>
                  <a:srgbClr val="FF0000"/>
                </a:solidFill>
                <a:latin typeface="Calibri"/>
              </a:rPr>
              <a:t> updates these attributes in the temporary user entry and calls the token service to obtain </a:t>
            </a:r>
            <a:r>
              <a:rPr lang="en-US" sz="1600" dirty="0" err="1" smtClean="0">
                <a:solidFill>
                  <a:srgbClr val="FF0000"/>
                </a:solidFill>
                <a:latin typeface="Calibri"/>
              </a:rPr>
              <a:t>unscoped</a:t>
            </a:r>
            <a:r>
              <a:rPr lang="en-US" sz="1600" dirty="0" smtClean="0">
                <a:solidFill>
                  <a:srgbClr val="FF0000"/>
                </a:solidFill>
                <a:latin typeface="Calibri"/>
              </a:rPr>
              <a:t> token.</a:t>
            </a:r>
          </a:p>
          <a:p>
            <a:pPr marL="342900" indent="-342900" defTabSz="914400" fontAlgn="auto">
              <a:spcBef>
                <a:spcPts val="0"/>
              </a:spcBef>
              <a:spcAft>
                <a:spcPts val="0"/>
              </a:spcAft>
              <a:buFont typeface="+mj-lt"/>
              <a:buAutoNum type="arabicPeriod" startAt="20"/>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V="1">
            <a:off x="6858000" y="3932034"/>
            <a:ext cx="631506" cy="2316366"/>
          </a:xfrm>
          <a:prstGeom prst="straightConnector1">
            <a:avLst/>
          </a:prstGeom>
          <a:noFill/>
          <a:ln w="22225" cap="flat" cmpd="sng" algn="ctr">
            <a:solidFill>
              <a:srgbClr val="FF0000"/>
            </a:solidFill>
            <a:prstDash val="solid"/>
            <a:headEnd type="arrow"/>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31680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46</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1815882"/>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Attribute Mapper to obtain local set authorization attributes.</a:t>
            </a:r>
          </a:p>
          <a:p>
            <a:pPr marL="342900" indent="-342900" defTabSz="914400" fontAlgn="auto">
              <a:spcBef>
                <a:spcPts val="0"/>
              </a:spcBef>
              <a:spcAft>
                <a:spcPts val="0"/>
              </a:spcAft>
              <a:buFont typeface="+mj-lt"/>
              <a:buAutoNum type="arabicPeriod" startAt="20"/>
            </a:pPr>
            <a:r>
              <a:rPr lang="en-US" sz="1600" dirty="0" err="1" smtClean="0">
                <a:solidFill>
                  <a:prstClr val="black"/>
                </a:solidFill>
                <a:latin typeface="Calibri"/>
              </a:rPr>
              <a:t>Keytone</a:t>
            </a:r>
            <a:r>
              <a:rPr lang="en-US" sz="1600" dirty="0" smtClean="0">
                <a:solidFill>
                  <a:prstClr val="black"/>
                </a:solidFill>
                <a:latin typeface="Calibri"/>
              </a:rPr>
              <a:t> updates these attributes in the temporary user entry and calls the token service to obtain </a:t>
            </a:r>
            <a:r>
              <a:rPr lang="en-US" sz="1600" dirty="0" err="1" smtClean="0">
                <a:solidFill>
                  <a:prstClr val="black"/>
                </a:solidFill>
                <a:latin typeface="Calibri"/>
              </a:rPr>
              <a:t>unscoped</a:t>
            </a:r>
            <a:r>
              <a:rPr lang="en-US" sz="1600" dirty="0" smtClean="0">
                <a:solidFill>
                  <a:prstClr val="black"/>
                </a:solidFill>
                <a:latin typeface="Calibri"/>
              </a:rPr>
              <a:t> token.</a:t>
            </a:r>
          </a:p>
          <a:p>
            <a:pPr marL="342900" indent="-342900" defTabSz="914400" fontAlgn="auto">
              <a:spcBef>
                <a:spcPts val="0"/>
              </a:spcBef>
              <a:spcAft>
                <a:spcPts val="0"/>
              </a:spcAft>
              <a:buFont typeface="+mj-lt"/>
              <a:buAutoNum type="arabicPeriod" startAt="20"/>
            </a:pPr>
            <a:r>
              <a:rPr lang="en-US" sz="1600" dirty="0" smtClean="0">
                <a:solidFill>
                  <a:srgbClr val="FF0000"/>
                </a:solidFill>
                <a:latin typeface="Calibri"/>
              </a:rPr>
              <a:t>Keystone returns the token and list endpoints available.</a:t>
            </a: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H="1" flipV="1">
            <a:off x="5736906" y="3290273"/>
            <a:ext cx="1197294" cy="367327"/>
          </a:xfrm>
          <a:prstGeom prst="straightConnector1">
            <a:avLst/>
          </a:prstGeom>
          <a:noFill/>
          <a:ln w="22225" cap="flat" cmpd="sng" algn="ctr">
            <a:solidFill>
              <a:srgbClr val="FF0000"/>
            </a:solidFill>
            <a:prstDash val="solid"/>
            <a:headEnd type="none"/>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34105144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47</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2308324"/>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Attribute Mapper to obtain local set authorization attributes.</a:t>
            </a:r>
          </a:p>
          <a:p>
            <a:pPr marL="342900" indent="-342900" defTabSz="914400" fontAlgn="auto">
              <a:spcBef>
                <a:spcPts val="0"/>
              </a:spcBef>
              <a:spcAft>
                <a:spcPts val="0"/>
              </a:spcAft>
              <a:buFont typeface="+mj-lt"/>
              <a:buAutoNum type="arabicPeriod" startAt="20"/>
            </a:pPr>
            <a:r>
              <a:rPr lang="en-US" sz="1600" dirty="0" err="1" smtClean="0">
                <a:solidFill>
                  <a:prstClr val="black"/>
                </a:solidFill>
                <a:latin typeface="Calibri"/>
              </a:rPr>
              <a:t>Keytone</a:t>
            </a:r>
            <a:r>
              <a:rPr lang="en-US" sz="1600" dirty="0" smtClean="0">
                <a:solidFill>
                  <a:prstClr val="black"/>
                </a:solidFill>
                <a:latin typeface="Calibri"/>
              </a:rPr>
              <a:t> updates these attributes in the temporary user entry and calls the token service to obtain </a:t>
            </a:r>
            <a:r>
              <a:rPr lang="en-US" sz="1600" dirty="0" err="1" smtClean="0">
                <a:solidFill>
                  <a:prstClr val="black"/>
                </a:solidFill>
                <a:latin typeface="Calibri"/>
              </a:rPr>
              <a:t>unscoped</a:t>
            </a:r>
            <a:r>
              <a:rPr lang="en-US" sz="1600" dirty="0" smtClean="0">
                <a:solidFill>
                  <a:prstClr val="black"/>
                </a:solidFill>
                <a:latin typeface="Calibri"/>
              </a:rPr>
              <a:t> token.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returns the token and list endpoints available.</a:t>
            </a:r>
          </a:p>
          <a:p>
            <a:pPr marL="342900" indent="-342900" defTabSz="914400" fontAlgn="auto">
              <a:spcBef>
                <a:spcPts val="0"/>
              </a:spcBef>
              <a:spcAft>
                <a:spcPts val="0"/>
              </a:spcAft>
              <a:buFont typeface="+mj-lt"/>
              <a:buAutoNum type="arabicPeriod" startAt="20"/>
            </a:pPr>
            <a:r>
              <a:rPr lang="en-US" sz="1600" dirty="0" smtClean="0">
                <a:solidFill>
                  <a:srgbClr val="FF0000"/>
                </a:solidFill>
                <a:latin typeface="Calibri"/>
              </a:rPr>
              <a:t>The user chooses the service.</a:t>
            </a:r>
          </a:p>
          <a:p>
            <a:pPr marL="342900" indent="-342900" defTabSz="914400" fontAlgn="auto">
              <a:spcBef>
                <a:spcPts val="0"/>
              </a:spcBef>
              <a:spcAft>
                <a:spcPts val="0"/>
              </a:spcAft>
              <a:buFont typeface="+mj-lt"/>
              <a:buAutoNum type="arabicPeriod" startAt="20"/>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H="1">
            <a:off x="5029200" y="2898057"/>
            <a:ext cx="514536" cy="0"/>
          </a:xfrm>
          <a:prstGeom prst="straightConnector1">
            <a:avLst/>
          </a:prstGeom>
          <a:noFill/>
          <a:ln w="22225" cap="flat" cmpd="sng" algn="ctr">
            <a:solidFill>
              <a:srgbClr val="FF0000"/>
            </a:solidFill>
            <a:prstDash val="solid"/>
            <a:headEnd type="arrow"/>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7833288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48</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3046988"/>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Attribute Mapper to obtain local set authorization attributes.</a:t>
            </a:r>
          </a:p>
          <a:p>
            <a:pPr marL="342900" indent="-342900" defTabSz="914400" fontAlgn="auto">
              <a:spcBef>
                <a:spcPts val="0"/>
              </a:spcBef>
              <a:spcAft>
                <a:spcPts val="0"/>
              </a:spcAft>
              <a:buFont typeface="+mj-lt"/>
              <a:buAutoNum type="arabicPeriod" startAt="20"/>
            </a:pPr>
            <a:r>
              <a:rPr lang="en-US" sz="1600" dirty="0" err="1" smtClean="0">
                <a:solidFill>
                  <a:prstClr val="black"/>
                </a:solidFill>
                <a:latin typeface="Calibri"/>
              </a:rPr>
              <a:t>Keytone</a:t>
            </a:r>
            <a:r>
              <a:rPr lang="en-US" sz="1600" dirty="0" smtClean="0">
                <a:solidFill>
                  <a:prstClr val="black"/>
                </a:solidFill>
                <a:latin typeface="Calibri"/>
              </a:rPr>
              <a:t> updates these attributes in the temporary user entry and calls the token service to obtain </a:t>
            </a:r>
            <a:r>
              <a:rPr lang="en-US" sz="1600" dirty="0" err="1" smtClean="0">
                <a:solidFill>
                  <a:prstClr val="black"/>
                </a:solidFill>
                <a:latin typeface="Calibri"/>
              </a:rPr>
              <a:t>unscoped</a:t>
            </a:r>
            <a:r>
              <a:rPr lang="en-US" sz="1600" dirty="0" smtClean="0">
                <a:solidFill>
                  <a:prstClr val="black"/>
                </a:solidFill>
                <a:latin typeface="Calibri"/>
              </a:rPr>
              <a:t> token.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returns the token and list endpoints available.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user chooses the service.</a:t>
            </a:r>
          </a:p>
          <a:p>
            <a:pPr marL="342900" indent="-342900" defTabSz="914400" fontAlgn="auto">
              <a:spcBef>
                <a:spcPts val="0"/>
              </a:spcBef>
              <a:spcAft>
                <a:spcPts val="0"/>
              </a:spcAft>
              <a:buFont typeface="+mj-lt"/>
              <a:buAutoNum type="arabicPeriod" startAt="20"/>
            </a:pPr>
            <a:r>
              <a:rPr lang="en-US" sz="1600" dirty="0" smtClean="0">
                <a:solidFill>
                  <a:srgbClr val="FF0000"/>
                </a:solidFill>
                <a:latin typeface="Calibri"/>
              </a:rPr>
              <a:t>The client passes the token and chosen domain and project to keystone.</a:t>
            </a:r>
          </a:p>
          <a:p>
            <a:pPr marL="342900" indent="-342900" defTabSz="914400" fontAlgn="auto">
              <a:spcBef>
                <a:spcPts val="0"/>
              </a:spcBef>
              <a:spcAft>
                <a:spcPts val="0"/>
              </a:spcAft>
              <a:buFont typeface="+mj-lt"/>
              <a:buAutoNum type="arabicPeriod" startAt="20"/>
            </a:pPr>
            <a:endParaRPr lang="en-US" sz="1600" dirty="0" smtClean="0">
              <a:solidFill>
                <a:srgbClr val="FF0000"/>
              </a:solidFill>
              <a:latin typeface="Calibri"/>
            </a:endParaRPr>
          </a:p>
          <a:p>
            <a:pPr marL="342900" indent="-342900" defTabSz="914400" fontAlgn="auto">
              <a:spcBef>
                <a:spcPts val="0"/>
              </a:spcBef>
              <a:spcAft>
                <a:spcPts val="0"/>
              </a:spcAft>
              <a:buFont typeface="+mj-lt"/>
              <a:buAutoNum type="arabicPeriod" startAt="20"/>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H="1" flipV="1">
            <a:off x="5715000" y="3272537"/>
            <a:ext cx="1100488" cy="385063"/>
          </a:xfrm>
          <a:prstGeom prst="straightConnector1">
            <a:avLst/>
          </a:prstGeom>
          <a:noFill/>
          <a:ln w="22225" cap="flat" cmpd="sng" algn="ctr">
            <a:solidFill>
              <a:srgbClr val="FF0000"/>
            </a:solidFill>
            <a:prstDash val="solid"/>
            <a:headEnd type="arrow"/>
            <a:tailEnd type="none"/>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8444171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49</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3293209"/>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Attribute Mapper to obtain local set authorization attributes.</a:t>
            </a:r>
          </a:p>
          <a:p>
            <a:pPr marL="342900" indent="-342900" defTabSz="914400" fontAlgn="auto">
              <a:spcBef>
                <a:spcPts val="0"/>
              </a:spcBef>
              <a:spcAft>
                <a:spcPts val="0"/>
              </a:spcAft>
              <a:buFont typeface="+mj-lt"/>
              <a:buAutoNum type="arabicPeriod" startAt="20"/>
            </a:pPr>
            <a:r>
              <a:rPr lang="en-US" sz="1600" dirty="0" err="1" smtClean="0">
                <a:solidFill>
                  <a:prstClr val="black"/>
                </a:solidFill>
                <a:latin typeface="Calibri"/>
              </a:rPr>
              <a:t>Keytone</a:t>
            </a:r>
            <a:r>
              <a:rPr lang="en-US" sz="1600" dirty="0" smtClean="0">
                <a:solidFill>
                  <a:prstClr val="black"/>
                </a:solidFill>
                <a:latin typeface="Calibri"/>
              </a:rPr>
              <a:t> updates these attributes in the temporary user entry and calls the token service to obtain </a:t>
            </a:r>
            <a:r>
              <a:rPr lang="en-US" sz="1600" dirty="0" err="1" smtClean="0">
                <a:solidFill>
                  <a:prstClr val="black"/>
                </a:solidFill>
                <a:latin typeface="Calibri"/>
              </a:rPr>
              <a:t>unscoped</a:t>
            </a:r>
            <a:r>
              <a:rPr lang="en-US" sz="1600" dirty="0" smtClean="0">
                <a:solidFill>
                  <a:prstClr val="black"/>
                </a:solidFill>
                <a:latin typeface="Calibri"/>
              </a:rPr>
              <a:t> token.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returns the token and list endpoints available.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user chooses the service.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client passes the token and chosen domain and project to keystone.</a:t>
            </a:r>
          </a:p>
          <a:p>
            <a:pPr marL="342900" indent="-342900" defTabSz="914400" fontAlgn="auto">
              <a:spcBef>
                <a:spcPts val="0"/>
              </a:spcBef>
              <a:spcAft>
                <a:spcPts val="0"/>
              </a:spcAft>
              <a:buFont typeface="+mj-lt"/>
              <a:buAutoNum type="arabicPeriod" startAt="20"/>
            </a:pPr>
            <a:r>
              <a:rPr lang="en-US" sz="1600" dirty="0" smtClean="0">
                <a:solidFill>
                  <a:srgbClr val="FF0000"/>
                </a:solidFill>
                <a:latin typeface="Calibri"/>
              </a:rPr>
              <a:t>Keystone calls TS to validate </a:t>
            </a:r>
            <a:r>
              <a:rPr lang="en-US" sz="1600" dirty="0" err="1" smtClean="0">
                <a:solidFill>
                  <a:srgbClr val="FF0000"/>
                </a:solidFill>
                <a:latin typeface="Calibri"/>
              </a:rPr>
              <a:t>unscoped</a:t>
            </a:r>
            <a:r>
              <a:rPr lang="en-US" sz="1600" dirty="0" smtClean="0">
                <a:solidFill>
                  <a:srgbClr val="FF0000"/>
                </a:solidFill>
                <a:latin typeface="Calibri"/>
              </a:rPr>
              <a:t> token and get scoped token.</a:t>
            </a:r>
          </a:p>
          <a:p>
            <a:pPr marL="342900" indent="-342900" defTabSz="914400" fontAlgn="auto">
              <a:spcBef>
                <a:spcPts val="0"/>
              </a:spcBef>
              <a:spcAft>
                <a:spcPts val="0"/>
              </a:spcAft>
              <a:buFont typeface="+mj-lt"/>
              <a:buAutoNum type="arabicPeriod" startAt="20"/>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flipV="1">
            <a:off x="6858000" y="3962400"/>
            <a:ext cx="711958" cy="2286000"/>
          </a:xfrm>
          <a:prstGeom prst="straightConnector1">
            <a:avLst/>
          </a:prstGeom>
          <a:noFill/>
          <a:ln w="22225" cap="flat" cmpd="sng" algn="ctr">
            <a:solidFill>
              <a:srgbClr val="FF0000"/>
            </a:solidFill>
            <a:prstDash val="solid"/>
            <a:headEnd type="arrow"/>
            <a:tailEnd type="arrow"/>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1104454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smtClean="0">
                <a:ea typeface="ＭＳ Ｐゴシック" pitchFamily="34" charset="-128"/>
              </a:rPr>
              <a:t>Provisioned for exclusive use by a specific community of consumers from organizations that have shared concerns.</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It may be owned, managed and operated by one or more of the organizations in the cloud.</a:t>
            </a:r>
            <a:endParaRPr lang="en-US" dirty="0">
              <a:ea typeface="ＭＳ Ｐゴシック" pitchFamily="34" charset="-128"/>
            </a:endParaRPr>
          </a:p>
          <a:p>
            <a:pPr>
              <a:buSzPct val="90000"/>
              <a:buFont typeface="Wingdings" pitchFamily="2" charset="2"/>
              <a:buChar char="v"/>
              <a:defRPr/>
            </a:pPr>
            <a:endParaRPr lang="en-US" dirty="0" smtClean="0">
              <a:ea typeface="ＭＳ Ｐゴシック" pitchFamily="34" charset="-128"/>
            </a:endParaRPr>
          </a:p>
          <a:p>
            <a:pPr>
              <a:buSzPct val="90000"/>
              <a:buFont typeface="Wingdings" pitchFamily="2" charset="2"/>
              <a:buChar char="Ø"/>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marL="107950" lvl="1" indent="0" algn="r">
              <a:buSzPct val="45000"/>
              <a:buNone/>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5</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Community Cloud</a:t>
            </a:r>
            <a:endParaRPr lang="en-US" sz="3200" kern="0" dirty="0">
              <a:solidFill>
                <a:srgbClr val="131F49"/>
              </a:solidFill>
              <a:ea typeface="ＭＳ Ｐゴシック" charset="-128"/>
              <a:cs typeface="ＭＳ Ｐゴシック" charset="-128"/>
            </a:endParaRPr>
          </a:p>
        </p:txBody>
      </p:sp>
      <p:sp>
        <p:nvSpPr>
          <p:cNvPr id="8" name="TextBox 7"/>
          <p:cNvSpPr txBox="1"/>
          <p:nvPr/>
        </p:nvSpPr>
        <p:spPr>
          <a:xfrm>
            <a:off x="6838950" y="6417786"/>
            <a:ext cx="2733675" cy="369332"/>
          </a:xfrm>
          <a:prstGeom prst="rect">
            <a:avLst/>
          </a:prstGeom>
          <a:noFill/>
        </p:spPr>
        <p:txBody>
          <a:bodyPr wrap="square" rtlCol="0">
            <a:spAutoFit/>
          </a:bodyPr>
          <a:lstStyle/>
          <a:p>
            <a:pPr marL="576262" lvl="1" indent="0" algn="r" eaLnBrk="0" hangingPunct="0">
              <a:buClr>
                <a:srgbClr val="000000"/>
              </a:buClr>
              <a:buSzPct val="90000"/>
              <a:defRPr/>
            </a:pPr>
            <a:r>
              <a:rPr lang="en-US" kern="0" dirty="0">
                <a:solidFill>
                  <a:srgbClr val="000000"/>
                </a:solidFill>
              </a:rPr>
              <a:t>[NIST 2012, p18]</a:t>
            </a:r>
          </a:p>
        </p:txBody>
      </p:sp>
    </p:spTree>
    <p:extLst>
      <p:ext uri="{BB962C8B-B14F-4D97-AF65-F5344CB8AC3E}">
        <p14:creationId xmlns:p14="http://schemas.microsoft.com/office/powerpoint/2010/main" val="20588047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50</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0" name="TextBox 9"/>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1" name="TextBox 10"/>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Keystone</a:t>
            </a:r>
            <a:endParaRPr lang="en-US" sz="1600" dirty="0">
              <a:solidFill>
                <a:prstClr val="black"/>
              </a:solidFill>
              <a:latin typeface="Calibri"/>
            </a:endParaRPr>
          </a:p>
        </p:txBody>
      </p:sp>
      <p:sp>
        <p:nvSpPr>
          <p:cNvPr id="12" name="TextBox 11"/>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3" name="Up-Down Arrow 12"/>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TextBox 13"/>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5" name="TextBox 14"/>
          <p:cNvSpPr txBox="1"/>
          <p:nvPr/>
        </p:nvSpPr>
        <p:spPr>
          <a:xfrm>
            <a:off x="609600" y="1295400"/>
            <a:ext cx="3886200" cy="3785652"/>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Attribute Mapper to obtain local set authorization attributes.</a:t>
            </a:r>
          </a:p>
          <a:p>
            <a:pPr marL="342900" indent="-342900" defTabSz="914400" fontAlgn="auto">
              <a:spcBef>
                <a:spcPts val="0"/>
              </a:spcBef>
              <a:spcAft>
                <a:spcPts val="0"/>
              </a:spcAft>
              <a:buFont typeface="+mj-lt"/>
              <a:buAutoNum type="arabicPeriod" startAt="20"/>
            </a:pPr>
            <a:r>
              <a:rPr lang="en-US" sz="1600" dirty="0" err="1" smtClean="0">
                <a:solidFill>
                  <a:prstClr val="black"/>
                </a:solidFill>
                <a:latin typeface="Calibri"/>
              </a:rPr>
              <a:t>Keytone</a:t>
            </a:r>
            <a:r>
              <a:rPr lang="en-US" sz="1600" dirty="0" smtClean="0">
                <a:solidFill>
                  <a:prstClr val="black"/>
                </a:solidFill>
                <a:latin typeface="Calibri"/>
              </a:rPr>
              <a:t> updates these attributes in the temporary user entry and calls the token service to obtain </a:t>
            </a:r>
            <a:r>
              <a:rPr lang="en-US" sz="1600" dirty="0" err="1" smtClean="0">
                <a:solidFill>
                  <a:prstClr val="black"/>
                </a:solidFill>
                <a:latin typeface="Calibri"/>
              </a:rPr>
              <a:t>unscoped</a:t>
            </a:r>
            <a:r>
              <a:rPr lang="en-US" sz="1600" dirty="0" smtClean="0">
                <a:solidFill>
                  <a:prstClr val="black"/>
                </a:solidFill>
                <a:latin typeface="Calibri"/>
              </a:rPr>
              <a:t> token.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returns the token and list endpoints available.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user chooses the service.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client passes the token and chosen domain and project to keystone.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TS to validate </a:t>
            </a:r>
            <a:r>
              <a:rPr lang="en-US" sz="1600" dirty="0" err="1" smtClean="0">
                <a:solidFill>
                  <a:prstClr val="black"/>
                </a:solidFill>
                <a:latin typeface="Calibri"/>
              </a:rPr>
              <a:t>unscoped</a:t>
            </a:r>
            <a:r>
              <a:rPr lang="en-US" sz="1600" dirty="0" smtClean="0">
                <a:solidFill>
                  <a:prstClr val="black"/>
                </a:solidFill>
                <a:latin typeface="Calibri"/>
              </a:rPr>
              <a:t> token and get scoped token.</a:t>
            </a:r>
          </a:p>
          <a:p>
            <a:pPr marL="342900" indent="-342900" defTabSz="914400" fontAlgn="auto">
              <a:spcBef>
                <a:spcPts val="0"/>
              </a:spcBef>
              <a:spcAft>
                <a:spcPts val="0"/>
              </a:spcAft>
              <a:buFont typeface="+mj-lt"/>
              <a:buAutoNum type="arabicPeriod" startAt="20"/>
            </a:pPr>
            <a:r>
              <a:rPr lang="en-US" sz="1600" dirty="0" smtClean="0">
                <a:solidFill>
                  <a:srgbClr val="FF0000"/>
                </a:solidFill>
                <a:latin typeface="Calibri"/>
              </a:rPr>
              <a:t>Keystone returns to the client scoped token and list of services.</a:t>
            </a:r>
          </a:p>
          <a:p>
            <a:pPr marL="342900" indent="-342900" defTabSz="914400" fontAlgn="auto">
              <a:spcBef>
                <a:spcPts val="0"/>
              </a:spcBef>
              <a:spcAft>
                <a:spcPts val="0"/>
              </a:spcAft>
              <a:buFont typeface="+mj-lt"/>
              <a:buAutoNum type="arabicPeriod" startAt="20"/>
            </a:pPr>
            <a:endParaRPr lang="en-US" sz="1600" dirty="0" smtClean="0">
              <a:solidFill>
                <a:srgbClr val="FF0000"/>
              </a:solidFill>
              <a:latin typeface="Calibri"/>
            </a:endParaRPr>
          </a:p>
        </p:txBody>
      </p:sp>
      <p:sp>
        <p:nvSpPr>
          <p:cNvPr id="16" name="Rounded Rectangle 15"/>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8" name="Rectangle 17"/>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19" name="Rectangle 18"/>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0" name="Rectangle 19"/>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1" name="Rectangle 20"/>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2" name="Rectangle 21"/>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3" name="Rectangle 22"/>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4" name="Rectangle 23"/>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5" name="Rectangle 24"/>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6" name="Straight Arrow Connector 25"/>
          <p:cNvCxnSpPr/>
          <p:nvPr/>
        </p:nvCxnSpPr>
        <p:spPr>
          <a:xfrm>
            <a:off x="5715000" y="3259723"/>
            <a:ext cx="1129678" cy="397877"/>
          </a:xfrm>
          <a:prstGeom prst="straightConnector1">
            <a:avLst/>
          </a:prstGeom>
          <a:noFill/>
          <a:ln w="22225" cap="flat" cmpd="sng" algn="ctr">
            <a:solidFill>
              <a:srgbClr val="FF0000"/>
            </a:solidFill>
            <a:prstDash val="solid"/>
            <a:headEnd type="arrow"/>
            <a:tailEnd type="none"/>
          </a:ln>
          <a:effectLst/>
        </p:spPr>
      </p:cxnSp>
      <p:sp>
        <p:nvSpPr>
          <p:cNvPr id="27" name="TextBox 26"/>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18795698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51</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sp>
        <p:nvSpPr>
          <p:cNvPr id="8" name="Rounded Rectangle 7"/>
          <p:cNvSpPr/>
          <p:nvPr/>
        </p:nvSpPr>
        <p:spPr>
          <a:xfrm>
            <a:off x="6400800" y="3311336"/>
            <a:ext cx="2667000" cy="3546663"/>
          </a:xfrm>
          <a:prstGeom prst="roundRect">
            <a:avLst/>
          </a:prstGeom>
          <a:solidFill>
            <a:srgbClr val="1F497D">
              <a:lumMod val="5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pic>
        <p:nvPicPr>
          <p:cNvPr id="9"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1" name="TextBox 10"/>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2" name="TextBox 11"/>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white"/>
                </a:solidFill>
                <a:latin typeface="Calibri"/>
              </a:rPr>
              <a:t>Keystone</a:t>
            </a:r>
            <a:endParaRPr lang="en-US" sz="1600" dirty="0">
              <a:solidFill>
                <a:prstClr val="white"/>
              </a:solidFill>
              <a:latin typeface="Calibri"/>
            </a:endParaRPr>
          </a:p>
        </p:txBody>
      </p:sp>
      <p:sp>
        <p:nvSpPr>
          <p:cNvPr id="13" name="TextBox 12"/>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4" name="Up-Down Arrow 13"/>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5" name="TextBox 14"/>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6" name="TextBox 15"/>
          <p:cNvSpPr txBox="1"/>
          <p:nvPr/>
        </p:nvSpPr>
        <p:spPr>
          <a:xfrm>
            <a:off x="609600" y="1295400"/>
            <a:ext cx="3886200" cy="4278094"/>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Attribute Mapper to obtain local set authorization attributes.</a:t>
            </a:r>
          </a:p>
          <a:p>
            <a:pPr marL="342900" indent="-342900" defTabSz="914400" fontAlgn="auto">
              <a:spcBef>
                <a:spcPts val="0"/>
              </a:spcBef>
              <a:spcAft>
                <a:spcPts val="0"/>
              </a:spcAft>
              <a:buFont typeface="+mj-lt"/>
              <a:buAutoNum type="arabicPeriod" startAt="20"/>
            </a:pPr>
            <a:r>
              <a:rPr lang="en-US" sz="1600" dirty="0" err="1" smtClean="0">
                <a:solidFill>
                  <a:prstClr val="black"/>
                </a:solidFill>
                <a:latin typeface="Calibri"/>
              </a:rPr>
              <a:t>Keytone</a:t>
            </a:r>
            <a:r>
              <a:rPr lang="en-US" sz="1600" dirty="0" smtClean="0">
                <a:solidFill>
                  <a:prstClr val="black"/>
                </a:solidFill>
                <a:latin typeface="Calibri"/>
              </a:rPr>
              <a:t> updates these attributes in the temporary user entry and calls the token service to obtain </a:t>
            </a:r>
            <a:r>
              <a:rPr lang="en-US" sz="1600" dirty="0" err="1" smtClean="0">
                <a:solidFill>
                  <a:prstClr val="black"/>
                </a:solidFill>
                <a:latin typeface="Calibri"/>
              </a:rPr>
              <a:t>unscoped</a:t>
            </a:r>
            <a:r>
              <a:rPr lang="en-US" sz="1600" dirty="0" smtClean="0">
                <a:solidFill>
                  <a:prstClr val="black"/>
                </a:solidFill>
                <a:latin typeface="Calibri"/>
              </a:rPr>
              <a:t> token.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returns the token and list endpoints available.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user chooses the service.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client passes the token and chosen domain and project to keystone.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TS to validate </a:t>
            </a:r>
            <a:r>
              <a:rPr lang="en-US" sz="1600" dirty="0" err="1" smtClean="0">
                <a:solidFill>
                  <a:prstClr val="black"/>
                </a:solidFill>
                <a:latin typeface="Calibri"/>
              </a:rPr>
              <a:t>unscoped</a:t>
            </a:r>
            <a:r>
              <a:rPr lang="en-US" sz="1600" dirty="0" smtClean="0">
                <a:solidFill>
                  <a:prstClr val="black"/>
                </a:solidFill>
                <a:latin typeface="Calibri"/>
              </a:rPr>
              <a:t> token and get scoped token.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returns to the client scoped token and list of services.</a:t>
            </a:r>
          </a:p>
          <a:p>
            <a:pPr marL="342900" indent="-342900" defTabSz="914400" fontAlgn="auto">
              <a:spcBef>
                <a:spcPts val="0"/>
              </a:spcBef>
              <a:spcAft>
                <a:spcPts val="0"/>
              </a:spcAft>
              <a:buFont typeface="+mj-lt"/>
              <a:buAutoNum type="arabicPeriod" startAt="20"/>
            </a:pPr>
            <a:r>
              <a:rPr lang="en-US" sz="1600" dirty="0" smtClean="0">
                <a:solidFill>
                  <a:srgbClr val="FF0000"/>
                </a:solidFill>
                <a:latin typeface="Calibri"/>
              </a:rPr>
              <a:t>Client contact the service provider requesting service.</a:t>
            </a:r>
          </a:p>
          <a:p>
            <a:pPr marL="342900" indent="-342900" defTabSz="914400" fontAlgn="auto">
              <a:spcBef>
                <a:spcPts val="0"/>
              </a:spcBef>
              <a:spcAft>
                <a:spcPts val="0"/>
              </a:spcAft>
              <a:buFont typeface="+mj-lt"/>
              <a:buAutoNum type="arabicPeriod" startAt="20"/>
            </a:pPr>
            <a:endParaRPr lang="en-US" sz="1600" dirty="0" smtClean="0">
              <a:solidFill>
                <a:srgbClr val="FF0000"/>
              </a:solidFill>
              <a:latin typeface="Calibri"/>
            </a:endParaRPr>
          </a:p>
        </p:txBody>
      </p:sp>
      <p:sp>
        <p:nvSpPr>
          <p:cNvPr id="17" name="Rounded Rectangle 16"/>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8" name="Rectangle 17"/>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9" name="Rectangle 18"/>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20" name="Rectangle 19"/>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1" name="Rectangle 20"/>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2" name="Rectangle 21"/>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3" name="Rectangle 22"/>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4" name="Rectangle 23"/>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5" name="Rectangle 24"/>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6" name="Rectangle 25"/>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7" name="Straight Arrow Connector 26"/>
          <p:cNvCxnSpPr/>
          <p:nvPr/>
        </p:nvCxnSpPr>
        <p:spPr>
          <a:xfrm>
            <a:off x="5715000" y="3259723"/>
            <a:ext cx="838200" cy="169277"/>
          </a:xfrm>
          <a:prstGeom prst="straightConnector1">
            <a:avLst/>
          </a:prstGeom>
          <a:noFill/>
          <a:ln w="22225" cap="flat" cmpd="sng" algn="ctr">
            <a:solidFill>
              <a:srgbClr val="FF0000"/>
            </a:solidFill>
            <a:prstDash val="solid"/>
            <a:headEnd type="none"/>
            <a:tailEnd type="arrow"/>
          </a:ln>
          <a:effectLst/>
        </p:spPr>
      </p:cxnSp>
      <p:sp>
        <p:nvSpPr>
          <p:cNvPr id="28" name="TextBox 27"/>
          <p:cNvSpPr txBox="1"/>
          <p:nvPr/>
        </p:nvSpPr>
        <p:spPr>
          <a:xfrm>
            <a:off x="6822145" y="2972782"/>
            <a:ext cx="628717"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CSP</a:t>
            </a:r>
            <a:endParaRPr lang="en-US" sz="1600" dirty="0">
              <a:solidFill>
                <a:prstClr val="black"/>
              </a:solidFill>
              <a:latin typeface="Calibri"/>
            </a:endParaRPr>
          </a:p>
        </p:txBody>
      </p:sp>
      <p:sp>
        <p:nvSpPr>
          <p:cNvPr id="29" name="TextBox 28"/>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2063291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52</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sp>
        <p:nvSpPr>
          <p:cNvPr id="8" name="Rounded Rectangle 7"/>
          <p:cNvSpPr/>
          <p:nvPr/>
        </p:nvSpPr>
        <p:spPr>
          <a:xfrm>
            <a:off x="6400800" y="3311336"/>
            <a:ext cx="2667000" cy="3546663"/>
          </a:xfrm>
          <a:prstGeom prst="roundRect">
            <a:avLst/>
          </a:prstGeom>
          <a:solidFill>
            <a:srgbClr val="1F497D">
              <a:lumMod val="5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pic>
        <p:nvPicPr>
          <p:cNvPr id="9"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1" name="TextBox 10"/>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2" name="TextBox 11"/>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white"/>
                </a:solidFill>
                <a:latin typeface="Calibri"/>
              </a:rPr>
              <a:t>Keystone</a:t>
            </a:r>
            <a:endParaRPr lang="en-US" sz="1600" dirty="0">
              <a:solidFill>
                <a:prstClr val="white"/>
              </a:solidFill>
              <a:latin typeface="Calibri"/>
            </a:endParaRPr>
          </a:p>
        </p:txBody>
      </p:sp>
      <p:sp>
        <p:nvSpPr>
          <p:cNvPr id="13" name="TextBox 12"/>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4" name="Up-Down Arrow 13"/>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5" name="TextBox 14"/>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6" name="TextBox 15"/>
          <p:cNvSpPr txBox="1"/>
          <p:nvPr/>
        </p:nvSpPr>
        <p:spPr>
          <a:xfrm>
            <a:off x="609600" y="1295400"/>
            <a:ext cx="3886200" cy="4770537"/>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Attribute Mapper to obtain local set authorization attributes.</a:t>
            </a:r>
          </a:p>
          <a:p>
            <a:pPr marL="342900" indent="-342900" defTabSz="914400" fontAlgn="auto">
              <a:spcBef>
                <a:spcPts val="0"/>
              </a:spcBef>
              <a:spcAft>
                <a:spcPts val="0"/>
              </a:spcAft>
              <a:buFont typeface="+mj-lt"/>
              <a:buAutoNum type="arabicPeriod" startAt="20"/>
            </a:pPr>
            <a:r>
              <a:rPr lang="en-US" sz="1600" dirty="0" err="1" smtClean="0">
                <a:solidFill>
                  <a:prstClr val="black"/>
                </a:solidFill>
                <a:latin typeface="Calibri"/>
              </a:rPr>
              <a:t>Keytone</a:t>
            </a:r>
            <a:r>
              <a:rPr lang="en-US" sz="1600" dirty="0" smtClean="0">
                <a:solidFill>
                  <a:prstClr val="black"/>
                </a:solidFill>
                <a:latin typeface="Calibri"/>
              </a:rPr>
              <a:t> updates these attributes in the temporary user entry and calls the token service to obtain </a:t>
            </a:r>
            <a:r>
              <a:rPr lang="en-US" sz="1600" dirty="0" err="1" smtClean="0">
                <a:solidFill>
                  <a:prstClr val="black"/>
                </a:solidFill>
                <a:latin typeface="Calibri"/>
              </a:rPr>
              <a:t>unscoped</a:t>
            </a:r>
            <a:r>
              <a:rPr lang="en-US" sz="1600" dirty="0" smtClean="0">
                <a:solidFill>
                  <a:prstClr val="black"/>
                </a:solidFill>
                <a:latin typeface="Calibri"/>
              </a:rPr>
              <a:t> token.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returns the token and list endpoints available.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user chooses the service.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client passes the token and chosen domain and project to keystone.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TS to validate </a:t>
            </a:r>
            <a:r>
              <a:rPr lang="en-US" sz="1600" dirty="0" err="1" smtClean="0">
                <a:solidFill>
                  <a:prstClr val="black"/>
                </a:solidFill>
                <a:latin typeface="Calibri"/>
              </a:rPr>
              <a:t>unscoped</a:t>
            </a:r>
            <a:r>
              <a:rPr lang="en-US" sz="1600" dirty="0" smtClean="0">
                <a:solidFill>
                  <a:prstClr val="black"/>
                </a:solidFill>
                <a:latin typeface="Calibri"/>
              </a:rPr>
              <a:t> token and get scoped token.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returns to the client scoped token and list of services.</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Client contact the service provider requesting service.</a:t>
            </a:r>
          </a:p>
          <a:p>
            <a:pPr marL="342900" indent="-342900" defTabSz="914400" fontAlgn="auto">
              <a:spcBef>
                <a:spcPts val="0"/>
              </a:spcBef>
              <a:spcAft>
                <a:spcPts val="0"/>
              </a:spcAft>
              <a:buFont typeface="+mj-lt"/>
              <a:buAutoNum type="arabicPeriod" startAt="20"/>
            </a:pPr>
            <a:r>
              <a:rPr lang="en-US" sz="1600" dirty="0" smtClean="0">
                <a:solidFill>
                  <a:srgbClr val="FF0000"/>
                </a:solidFill>
                <a:latin typeface="Calibri"/>
              </a:rPr>
              <a:t>CSP passes the token to Keystone for validation.</a:t>
            </a:r>
          </a:p>
          <a:p>
            <a:pPr marL="342900" indent="-342900" defTabSz="914400" fontAlgn="auto">
              <a:spcBef>
                <a:spcPts val="0"/>
              </a:spcBef>
              <a:spcAft>
                <a:spcPts val="0"/>
              </a:spcAft>
              <a:buFont typeface="+mj-lt"/>
              <a:buAutoNum type="arabicPeriod" startAt="20"/>
            </a:pPr>
            <a:endParaRPr lang="en-US" sz="1600" dirty="0" smtClean="0">
              <a:solidFill>
                <a:srgbClr val="FF0000"/>
              </a:solidFill>
              <a:latin typeface="Calibri"/>
            </a:endParaRPr>
          </a:p>
        </p:txBody>
      </p:sp>
      <p:sp>
        <p:nvSpPr>
          <p:cNvPr id="17" name="Rounded Rectangle 16"/>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8" name="Rectangle 17"/>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9" name="Rectangle 18"/>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20" name="Rectangle 19"/>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1" name="Rectangle 20"/>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2" name="Rectangle 21"/>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3" name="Rectangle 22"/>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4" name="Rectangle 23"/>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5" name="Rectangle 24"/>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6" name="Rectangle 25"/>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7" name="Straight Arrow Connector 26"/>
          <p:cNvCxnSpPr/>
          <p:nvPr/>
        </p:nvCxnSpPr>
        <p:spPr>
          <a:xfrm>
            <a:off x="6508569" y="3521935"/>
            <a:ext cx="419100" cy="158733"/>
          </a:xfrm>
          <a:prstGeom prst="straightConnector1">
            <a:avLst/>
          </a:prstGeom>
          <a:noFill/>
          <a:ln w="22225" cap="flat" cmpd="sng" algn="ctr">
            <a:solidFill>
              <a:srgbClr val="FF0000"/>
            </a:solidFill>
            <a:prstDash val="solid"/>
            <a:headEnd type="none"/>
            <a:tailEnd type="arrow"/>
          </a:ln>
          <a:effectLst/>
        </p:spPr>
      </p:cxnSp>
      <p:sp>
        <p:nvSpPr>
          <p:cNvPr id="28" name="TextBox 27"/>
          <p:cNvSpPr txBox="1"/>
          <p:nvPr/>
        </p:nvSpPr>
        <p:spPr>
          <a:xfrm>
            <a:off x="6822145" y="2972782"/>
            <a:ext cx="628717"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CSP</a:t>
            </a:r>
            <a:endParaRPr lang="en-US" sz="1600" dirty="0">
              <a:solidFill>
                <a:prstClr val="black"/>
              </a:solidFill>
              <a:latin typeface="Calibri"/>
            </a:endParaRPr>
          </a:p>
        </p:txBody>
      </p:sp>
      <p:sp>
        <p:nvSpPr>
          <p:cNvPr id="29" name="TextBox 28"/>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7555476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53</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sp>
        <p:nvSpPr>
          <p:cNvPr id="8" name="Rounded Rectangle 7"/>
          <p:cNvSpPr/>
          <p:nvPr/>
        </p:nvSpPr>
        <p:spPr>
          <a:xfrm>
            <a:off x="6400800" y="3311336"/>
            <a:ext cx="2667000" cy="3546663"/>
          </a:xfrm>
          <a:prstGeom prst="roundRect">
            <a:avLst/>
          </a:prstGeom>
          <a:solidFill>
            <a:srgbClr val="1F497D">
              <a:lumMod val="5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pic>
        <p:nvPicPr>
          <p:cNvPr id="9"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1" name="TextBox 10"/>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2" name="TextBox 11"/>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white"/>
                </a:solidFill>
                <a:latin typeface="Calibri"/>
              </a:rPr>
              <a:t>Keystone</a:t>
            </a:r>
            <a:endParaRPr lang="en-US" sz="1600" dirty="0">
              <a:solidFill>
                <a:prstClr val="white"/>
              </a:solidFill>
              <a:latin typeface="Calibri"/>
            </a:endParaRPr>
          </a:p>
        </p:txBody>
      </p:sp>
      <p:sp>
        <p:nvSpPr>
          <p:cNvPr id="13" name="TextBox 12"/>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4" name="Up-Down Arrow 13"/>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5" name="TextBox 14"/>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6" name="TextBox 15"/>
          <p:cNvSpPr txBox="1"/>
          <p:nvPr/>
        </p:nvSpPr>
        <p:spPr>
          <a:xfrm>
            <a:off x="609600" y="1295400"/>
            <a:ext cx="3886200" cy="5016758"/>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Attribute Mapper to obtain local set authorization attributes.</a:t>
            </a:r>
          </a:p>
          <a:p>
            <a:pPr marL="342900" indent="-342900" defTabSz="914400" fontAlgn="auto">
              <a:spcBef>
                <a:spcPts val="0"/>
              </a:spcBef>
              <a:spcAft>
                <a:spcPts val="0"/>
              </a:spcAft>
              <a:buFont typeface="+mj-lt"/>
              <a:buAutoNum type="arabicPeriod" startAt="20"/>
            </a:pPr>
            <a:r>
              <a:rPr lang="en-US" sz="1600" dirty="0" err="1" smtClean="0">
                <a:solidFill>
                  <a:prstClr val="black"/>
                </a:solidFill>
                <a:latin typeface="Calibri"/>
              </a:rPr>
              <a:t>Keytone</a:t>
            </a:r>
            <a:r>
              <a:rPr lang="en-US" sz="1600" dirty="0" smtClean="0">
                <a:solidFill>
                  <a:prstClr val="black"/>
                </a:solidFill>
                <a:latin typeface="Calibri"/>
              </a:rPr>
              <a:t> updates these attributes in the temporary user entry and calls the token service to obtain </a:t>
            </a:r>
            <a:r>
              <a:rPr lang="en-US" sz="1600" dirty="0" err="1" smtClean="0">
                <a:solidFill>
                  <a:prstClr val="black"/>
                </a:solidFill>
                <a:latin typeface="Calibri"/>
              </a:rPr>
              <a:t>unscoped</a:t>
            </a:r>
            <a:r>
              <a:rPr lang="en-US" sz="1600" dirty="0" smtClean="0">
                <a:solidFill>
                  <a:prstClr val="black"/>
                </a:solidFill>
                <a:latin typeface="Calibri"/>
              </a:rPr>
              <a:t> token.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returns the token and list endpoints available.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user chooses the service.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client passes the token and chosen domain and project to keystone.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TS to validate </a:t>
            </a:r>
            <a:r>
              <a:rPr lang="en-US" sz="1600" dirty="0" err="1" smtClean="0">
                <a:solidFill>
                  <a:prstClr val="black"/>
                </a:solidFill>
                <a:latin typeface="Calibri"/>
              </a:rPr>
              <a:t>unscoped</a:t>
            </a:r>
            <a:r>
              <a:rPr lang="en-US" sz="1600" dirty="0" smtClean="0">
                <a:solidFill>
                  <a:prstClr val="black"/>
                </a:solidFill>
                <a:latin typeface="Calibri"/>
              </a:rPr>
              <a:t> token and get scoped token.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returns to the client scoped token and list of services.</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Client contact the service provider requesting service.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CSP passes the token to Keystone for validation.</a:t>
            </a:r>
          </a:p>
          <a:p>
            <a:pPr marL="342900" indent="-342900" defTabSz="914400" fontAlgn="auto">
              <a:spcBef>
                <a:spcPts val="0"/>
              </a:spcBef>
              <a:spcAft>
                <a:spcPts val="0"/>
              </a:spcAft>
              <a:buFont typeface="+mj-lt"/>
              <a:buAutoNum type="arabicPeriod" startAt="20"/>
            </a:pPr>
            <a:r>
              <a:rPr lang="en-US" sz="1600" dirty="0" smtClean="0">
                <a:solidFill>
                  <a:srgbClr val="FF0000"/>
                </a:solidFill>
                <a:latin typeface="Calibri"/>
              </a:rPr>
              <a:t>Keystone contact TS.</a:t>
            </a:r>
          </a:p>
          <a:p>
            <a:pPr marL="342900" indent="-342900" defTabSz="914400" fontAlgn="auto">
              <a:spcBef>
                <a:spcPts val="0"/>
              </a:spcBef>
              <a:spcAft>
                <a:spcPts val="0"/>
              </a:spcAft>
              <a:buFont typeface="+mj-lt"/>
              <a:buAutoNum type="arabicPeriod" startAt="20"/>
            </a:pPr>
            <a:endParaRPr lang="en-US" sz="1600" dirty="0" smtClean="0">
              <a:solidFill>
                <a:srgbClr val="FF0000"/>
              </a:solidFill>
              <a:latin typeface="Calibri"/>
            </a:endParaRPr>
          </a:p>
        </p:txBody>
      </p:sp>
      <p:sp>
        <p:nvSpPr>
          <p:cNvPr id="17" name="Rounded Rectangle 16"/>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8" name="Rectangle 17"/>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9" name="Rectangle 18"/>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20" name="Rectangle 19"/>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1" name="Rectangle 20"/>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2" name="Rectangle 21"/>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3" name="Rectangle 22"/>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4" name="Rectangle 23"/>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5" name="Rectangle 24"/>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6" name="Rectangle 25"/>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7" name="Straight Arrow Connector 26"/>
          <p:cNvCxnSpPr/>
          <p:nvPr/>
        </p:nvCxnSpPr>
        <p:spPr>
          <a:xfrm flipH="1">
            <a:off x="6822145" y="4004507"/>
            <a:ext cx="688310" cy="2307651"/>
          </a:xfrm>
          <a:prstGeom prst="straightConnector1">
            <a:avLst/>
          </a:prstGeom>
          <a:noFill/>
          <a:ln w="22225" cap="flat" cmpd="sng" algn="ctr">
            <a:solidFill>
              <a:srgbClr val="FF0000"/>
            </a:solidFill>
            <a:prstDash val="solid"/>
            <a:headEnd type="arrow"/>
            <a:tailEnd type="arrow"/>
          </a:ln>
          <a:effectLst/>
        </p:spPr>
      </p:cxnSp>
      <p:sp>
        <p:nvSpPr>
          <p:cNvPr id="28" name="TextBox 27"/>
          <p:cNvSpPr txBox="1"/>
          <p:nvPr/>
        </p:nvSpPr>
        <p:spPr>
          <a:xfrm>
            <a:off x="6822145" y="2972782"/>
            <a:ext cx="628717"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CSP</a:t>
            </a:r>
            <a:endParaRPr lang="en-US" sz="1600" dirty="0">
              <a:solidFill>
                <a:prstClr val="black"/>
              </a:solidFill>
              <a:latin typeface="Calibri"/>
            </a:endParaRPr>
          </a:p>
        </p:txBody>
      </p:sp>
      <p:sp>
        <p:nvSpPr>
          <p:cNvPr id="29" name="TextBox 28"/>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6331181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54</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sp>
        <p:nvSpPr>
          <p:cNvPr id="29" name="Rounded Rectangle 28"/>
          <p:cNvSpPr/>
          <p:nvPr/>
        </p:nvSpPr>
        <p:spPr>
          <a:xfrm>
            <a:off x="6400800" y="3311336"/>
            <a:ext cx="2667000" cy="3546663"/>
          </a:xfrm>
          <a:prstGeom prst="roundRect">
            <a:avLst/>
          </a:prstGeom>
          <a:solidFill>
            <a:srgbClr val="1F497D">
              <a:lumMod val="5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pic>
        <p:nvPicPr>
          <p:cNvPr id="30"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32" name="TextBox 31"/>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33" name="TextBox 32"/>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white"/>
                </a:solidFill>
                <a:latin typeface="Calibri"/>
              </a:rPr>
              <a:t>Keystone</a:t>
            </a:r>
            <a:endParaRPr lang="en-US" sz="1600" dirty="0">
              <a:solidFill>
                <a:prstClr val="white"/>
              </a:solidFill>
              <a:latin typeface="Calibri"/>
            </a:endParaRPr>
          </a:p>
        </p:txBody>
      </p:sp>
      <p:sp>
        <p:nvSpPr>
          <p:cNvPr id="34" name="TextBox 33"/>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35" name="Up-Down Arrow 34"/>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6" name="TextBox 35"/>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37" name="TextBox 36"/>
          <p:cNvSpPr txBox="1"/>
          <p:nvPr/>
        </p:nvSpPr>
        <p:spPr>
          <a:xfrm>
            <a:off x="609600" y="1295400"/>
            <a:ext cx="3886200" cy="5016758"/>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Attribute Mapper to obtain local set authorization attributes.</a:t>
            </a:r>
          </a:p>
          <a:p>
            <a:pPr marL="342900" indent="-342900" defTabSz="914400" fontAlgn="auto">
              <a:spcBef>
                <a:spcPts val="0"/>
              </a:spcBef>
              <a:spcAft>
                <a:spcPts val="0"/>
              </a:spcAft>
              <a:buFont typeface="+mj-lt"/>
              <a:buAutoNum type="arabicPeriod" startAt="20"/>
            </a:pPr>
            <a:r>
              <a:rPr lang="en-US" sz="1600" dirty="0" err="1" smtClean="0">
                <a:solidFill>
                  <a:prstClr val="black"/>
                </a:solidFill>
                <a:latin typeface="Calibri"/>
              </a:rPr>
              <a:t>Keytone</a:t>
            </a:r>
            <a:r>
              <a:rPr lang="en-US" sz="1600" dirty="0" smtClean="0">
                <a:solidFill>
                  <a:prstClr val="black"/>
                </a:solidFill>
                <a:latin typeface="Calibri"/>
              </a:rPr>
              <a:t> updates these attributes in the temporary user entry and calls the token service to obtain </a:t>
            </a:r>
            <a:r>
              <a:rPr lang="en-US" sz="1600" dirty="0" err="1" smtClean="0">
                <a:solidFill>
                  <a:prstClr val="black"/>
                </a:solidFill>
                <a:latin typeface="Calibri"/>
              </a:rPr>
              <a:t>unscoped</a:t>
            </a:r>
            <a:r>
              <a:rPr lang="en-US" sz="1600" dirty="0" smtClean="0">
                <a:solidFill>
                  <a:prstClr val="black"/>
                </a:solidFill>
                <a:latin typeface="Calibri"/>
              </a:rPr>
              <a:t> token.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returns the token and list endpoints available.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user chooses the service.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client passes the token and chosen domain and project to keystone.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TS to validate </a:t>
            </a:r>
            <a:r>
              <a:rPr lang="en-US" sz="1600" dirty="0" err="1" smtClean="0">
                <a:solidFill>
                  <a:prstClr val="black"/>
                </a:solidFill>
                <a:latin typeface="Calibri"/>
              </a:rPr>
              <a:t>unscoped</a:t>
            </a:r>
            <a:r>
              <a:rPr lang="en-US" sz="1600" dirty="0" smtClean="0">
                <a:solidFill>
                  <a:prstClr val="black"/>
                </a:solidFill>
                <a:latin typeface="Calibri"/>
              </a:rPr>
              <a:t> token and get scoped token.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returns to the client scoped token and list of services.</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Client contact the service provider requesting service.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CSP passes the token to Keystone for validation.</a:t>
            </a:r>
          </a:p>
          <a:p>
            <a:pPr marL="342900" indent="-342900" defTabSz="914400" fontAlgn="auto">
              <a:spcBef>
                <a:spcPts val="0"/>
              </a:spcBef>
              <a:spcAft>
                <a:spcPts val="0"/>
              </a:spcAft>
              <a:buFont typeface="+mj-lt"/>
              <a:buAutoNum type="arabicPeriod" startAt="20"/>
            </a:pPr>
            <a:r>
              <a:rPr lang="en-US" sz="1600" dirty="0" smtClean="0">
                <a:solidFill>
                  <a:srgbClr val="FF0000"/>
                </a:solidFill>
                <a:latin typeface="Calibri"/>
              </a:rPr>
              <a:t>Keystone contact TS.</a:t>
            </a:r>
          </a:p>
          <a:p>
            <a:pPr marL="342900" indent="-342900" defTabSz="914400" fontAlgn="auto">
              <a:spcBef>
                <a:spcPts val="0"/>
              </a:spcBef>
              <a:spcAft>
                <a:spcPts val="0"/>
              </a:spcAft>
              <a:buFont typeface="+mj-lt"/>
              <a:buAutoNum type="arabicPeriod" startAt="20"/>
            </a:pPr>
            <a:endParaRPr lang="en-US" sz="1600" dirty="0" smtClean="0">
              <a:solidFill>
                <a:srgbClr val="FF0000"/>
              </a:solidFill>
              <a:latin typeface="Calibri"/>
            </a:endParaRPr>
          </a:p>
        </p:txBody>
      </p:sp>
      <p:sp>
        <p:nvSpPr>
          <p:cNvPr id="38" name="Rounded Rectangle 37"/>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9" name="Rectangle 38"/>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40" name="Rectangle 39"/>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41" name="Rectangle 40"/>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42" name="Rectangle 41"/>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43" name="Rectangle 42"/>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44" name="Rectangle 43"/>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45" name="Rectangle 44"/>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46" name="Rectangle 45"/>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47" name="Rectangle 46"/>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48" name="Straight Arrow Connector 47"/>
          <p:cNvCxnSpPr/>
          <p:nvPr/>
        </p:nvCxnSpPr>
        <p:spPr>
          <a:xfrm flipH="1">
            <a:off x="6822145" y="4004507"/>
            <a:ext cx="688310" cy="2307651"/>
          </a:xfrm>
          <a:prstGeom prst="straightConnector1">
            <a:avLst/>
          </a:prstGeom>
          <a:noFill/>
          <a:ln w="22225" cap="flat" cmpd="sng" algn="ctr">
            <a:solidFill>
              <a:srgbClr val="FF0000"/>
            </a:solidFill>
            <a:prstDash val="solid"/>
            <a:headEnd type="arrow"/>
            <a:tailEnd type="arrow"/>
          </a:ln>
          <a:effectLst/>
        </p:spPr>
      </p:cxnSp>
      <p:sp>
        <p:nvSpPr>
          <p:cNvPr id="49" name="TextBox 48"/>
          <p:cNvSpPr txBox="1"/>
          <p:nvPr/>
        </p:nvSpPr>
        <p:spPr>
          <a:xfrm>
            <a:off x="6822145" y="2972782"/>
            <a:ext cx="628717"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CSP</a:t>
            </a:r>
            <a:endParaRPr lang="en-US" sz="1600" dirty="0">
              <a:solidFill>
                <a:prstClr val="black"/>
              </a:solidFill>
              <a:latin typeface="Calibri"/>
            </a:endParaRPr>
          </a:p>
        </p:txBody>
      </p:sp>
      <p:sp>
        <p:nvSpPr>
          <p:cNvPr id="28" name="TextBox 27"/>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9527925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55</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sp>
        <p:nvSpPr>
          <p:cNvPr id="8" name="Rounded Rectangle 7"/>
          <p:cNvSpPr/>
          <p:nvPr/>
        </p:nvSpPr>
        <p:spPr>
          <a:xfrm>
            <a:off x="6400800" y="3311336"/>
            <a:ext cx="2667000" cy="3546663"/>
          </a:xfrm>
          <a:prstGeom prst="roundRect">
            <a:avLst/>
          </a:prstGeom>
          <a:solidFill>
            <a:srgbClr val="1F497D">
              <a:lumMod val="5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pic>
        <p:nvPicPr>
          <p:cNvPr id="9"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1" name="TextBox 10"/>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2" name="TextBox 11"/>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white"/>
                </a:solidFill>
                <a:latin typeface="Calibri"/>
              </a:rPr>
              <a:t>Keystone</a:t>
            </a:r>
            <a:endParaRPr lang="en-US" sz="1600" dirty="0">
              <a:solidFill>
                <a:prstClr val="white"/>
              </a:solidFill>
              <a:latin typeface="Calibri"/>
            </a:endParaRPr>
          </a:p>
        </p:txBody>
      </p:sp>
      <p:sp>
        <p:nvSpPr>
          <p:cNvPr id="13" name="TextBox 12"/>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4" name="Up-Down Arrow 13"/>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5" name="TextBox 14"/>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6" name="TextBox 15"/>
          <p:cNvSpPr txBox="1"/>
          <p:nvPr/>
        </p:nvSpPr>
        <p:spPr>
          <a:xfrm>
            <a:off x="609600" y="1295400"/>
            <a:ext cx="3886200" cy="5262979"/>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Attribute Mapper to obtain local set authorization attributes.</a:t>
            </a:r>
          </a:p>
          <a:p>
            <a:pPr marL="342900" indent="-342900" defTabSz="914400" fontAlgn="auto">
              <a:spcBef>
                <a:spcPts val="0"/>
              </a:spcBef>
              <a:spcAft>
                <a:spcPts val="0"/>
              </a:spcAft>
              <a:buFont typeface="+mj-lt"/>
              <a:buAutoNum type="arabicPeriod" startAt="20"/>
            </a:pPr>
            <a:r>
              <a:rPr lang="en-US" sz="1600" dirty="0" err="1" smtClean="0">
                <a:solidFill>
                  <a:prstClr val="black"/>
                </a:solidFill>
                <a:latin typeface="Calibri"/>
              </a:rPr>
              <a:t>Keytone</a:t>
            </a:r>
            <a:r>
              <a:rPr lang="en-US" sz="1600" dirty="0" smtClean="0">
                <a:solidFill>
                  <a:prstClr val="black"/>
                </a:solidFill>
                <a:latin typeface="Calibri"/>
              </a:rPr>
              <a:t> updates these attributes in the temporary user entry and calls the token service to obtain </a:t>
            </a:r>
            <a:r>
              <a:rPr lang="en-US" sz="1600" dirty="0" err="1" smtClean="0">
                <a:solidFill>
                  <a:prstClr val="black"/>
                </a:solidFill>
                <a:latin typeface="Calibri"/>
              </a:rPr>
              <a:t>unscoped</a:t>
            </a:r>
            <a:r>
              <a:rPr lang="en-US" sz="1600" dirty="0" smtClean="0">
                <a:solidFill>
                  <a:prstClr val="black"/>
                </a:solidFill>
                <a:latin typeface="Calibri"/>
              </a:rPr>
              <a:t> token.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returns the token and list endpoints available.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user chooses the service.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The client passes the token and chosen domain and project to keystone.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calls TS to validate </a:t>
            </a:r>
            <a:r>
              <a:rPr lang="en-US" sz="1600" dirty="0" err="1" smtClean="0">
                <a:solidFill>
                  <a:prstClr val="black"/>
                </a:solidFill>
                <a:latin typeface="Calibri"/>
              </a:rPr>
              <a:t>unscoped</a:t>
            </a:r>
            <a:r>
              <a:rPr lang="en-US" sz="1600" dirty="0" smtClean="0">
                <a:solidFill>
                  <a:prstClr val="black"/>
                </a:solidFill>
                <a:latin typeface="Calibri"/>
              </a:rPr>
              <a:t> token and get scoped token.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returns to the client scoped token and list of services.</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Client contact the service provider requesting service.</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CSP passes the token to Keystone for validation.</a:t>
            </a:r>
          </a:p>
          <a:p>
            <a:pPr marL="342900" indent="-342900" defTabSz="914400" fontAlgn="auto">
              <a:spcBef>
                <a:spcPts val="0"/>
              </a:spcBef>
              <a:spcAft>
                <a:spcPts val="0"/>
              </a:spcAft>
              <a:buFont typeface="+mj-lt"/>
              <a:buAutoNum type="arabicPeriod" startAt="20"/>
            </a:pPr>
            <a:r>
              <a:rPr lang="en-US" sz="1600" dirty="0" smtClean="0">
                <a:solidFill>
                  <a:prstClr val="black"/>
                </a:solidFill>
                <a:latin typeface="Calibri"/>
              </a:rPr>
              <a:t>Keystone contact TS.</a:t>
            </a:r>
          </a:p>
          <a:p>
            <a:pPr marL="342900" indent="-342900" defTabSz="914400" fontAlgn="auto">
              <a:spcBef>
                <a:spcPts val="0"/>
              </a:spcBef>
              <a:spcAft>
                <a:spcPts val="0"/>
              </a:spcAft>
              <a:buFont typeface="+mj-lt"/>
              <a:buAutoNum type="arabicPeriod" startAt="20"/>
            </a:pPr>
            <a:r>
              <a:rPr lang="en-US" sz="1600" dirty="0" smtClean="0">
                <a:solidFill>
                  <a:srgbClr val="FF0000"/>
                </a:solidFill>
                <a:latin typeface="Calibri"/>
              </a:rPr>
              <a:t>Keystone sends the response to CSP.</a:t>
            </a:r>
          </a:p>
          <a:p>
            <a:pPr marL="342900" indent="-342900" defTabSz="914400" fontAlgn="auto">
              <a:spcBef>
                <a:spcPts val="0"/>
              </a:spcBef>
              <a:spcAft>
                <a:spcPts val="0"/>
              </a:spcAft>
              <a:buFont typeface="+mj-lt"/>
              <a:buAutoNum type="arabicPeriod" startAt="20"/>
            </a:pPr>
            <a:endParaRPr lang="en-US" sz="1600" dirty="0" smtClean="0">
              <a:solidFill>
                <a:srgbClr val="FF0000"/>
              </a:solidFill>
              <a:latin typeface="Calibri"/>
            </a:endParaRPr>
          </a:p>
        </p:txBody>
      </p:sp>
      <p:sp>
        <p:nvSpPr>
          <p:cNvPr id="17" name="Rounded Rectangle 16"/>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8" name="Rectangle 17"/>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9" name="Rectangle 18"/>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20" name="Rectangle 19"/>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1" name="Rectangle 20"/>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2" name="Rectangle 21"/>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3" name="Rectangle 22"/>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4" name="Rectangle 23"/>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5" name="Rectangle 24"/>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6" name="Rectangle 25"/>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7" name="Straight Arrow Connector 26"/>
          <p:cNvCxnSpPr/>
          <p:nvPr/>
        </p:nvCxnSpPr>
        <p:spPr>
          <a:xfrm flipH="1" flipV="1">
            <a:off x="6553200" y="3512480"/>
            <a:ext cx="285557" cy="210004"/>
          </a:xfrm>
          <a:prstGeom prst="straightConnector1">
            <a:avLst/>
          </a:prstGeom>
          <a:noFill/>
          <a:ln w="22225" cap="flat" cmpd="sng" algn="ctr">
            <a:solidFill>
              <a:srgbClr val="FF0000"/>
            </a:solidFill>
            <a:prstDash val="solid"/>
            <a:headEnd type="none"/>
            <a:tailEnd type="arrow"/>
          </a:ln>
          <a:effectLst/>
        </p:spPr>
      </p:cxnSp>
      <p:sp>
        <p:nvSpPr>
          <p:cNvPr id="28" name="TextBox 27"/>
          <p:cNvSpPr txBox="1"/>
          <p:nvPr/>
        </p:nvSpPr>
        <p:spPr>
          <a:xfrm>
            <a:off x="6822145" y="2972782"/>
            <a:ext cx="628717"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CSP</a:t>
            </a:r>
            <a:endParaRPr lang="en-US" sz="1600" dirty="0">
              <a:solidFill>
                <a:prstClr val="black"/>
              </a:solidFill>
              <a:latin typeface="Calibri"/>
            </a:endParaRPr>
          </a:p>
        </p:txBody>
      </p:sp>
      <p:sp>
        <p:nvSpPr>
          <p:cNvPr id="29" name="TextBox 28"/>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12095430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56</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Federation Protocol Sequence</a:t>
            </a:r>
            <a:endParaRPr lang="en-US" sz="3200" kern="0" dirty="0">
              <a:solidFill>
                <a:srgbClr val="131F49"/>
              </a:solidFill>
              <a:ea typeface="ＭＳ Ｐゴシック" charset="-128"/>
              <a:cs typeface="ＭＳ Ｐゴシック" charset="-128"/>
            </a:endParaRPr>
          </a:p>
        </p:txBody>
      </p:sp>
      <p:sp>
        <p:nvSpPr>
          <p:cNvPr id="8" name="Rounded Rectangle 7"/>
          <p:cNvSpPr/>
          <p:nvPr/>
        </p:nvSpPr>
        <p:spPr>
          <a:xfrm>
            <a:off x="6400800" y="3311336"/>
            <a:ext cx="2667000" cy="3546663"/>
          </a:xfrm>
          <a:prstGeom prst="roundRect">
            <a:avLst/>
          </a:prstGeom>
          <a:solidFill>
            <a:srgbClr val="1F497D">
              <a:lumMod val="5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pic>
        <p:nvPicPr>
          <p:cNvPr id="9"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356" y="2365535"/>
            <a:ext cx="990600" cy="95363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72" y="1428268"/>
            <a:ext cx="757832" cy="954869"/>
          </a:xfrm>
          <a:prstGeom prst="rect">
            <a:avLst/>
          </a:prstGeom>
        </p:spPr>
      </p:pic>
      <p:sp>
        <p:nvSpPr>
          <p:cNvPr id="11" name="TextBox 10"/>
          <p:cNvSpPr txBox="1"/>
          <p:nvPr/>
        </p:nvSpPr>
        <p:spPr>
          <a:xfrm>
            <a:off x="7471171" y="1120346"/>
            <a:ext cx="563033"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IdP</a:t>
            </a:r>
            <a:endParaRPr lang="en-US" sz="1600" dirty="0">
              <a:solidFill>
                <a:prstClr val="black"/>
              </a:solidFill>
              <a:latin typeface="Calibri"/>
            </a:endParaRPr>
          </a:p>
        </p:txBody>
      </p:sp>
      <p:sp>
        <p:nvSpPr>
          <p:cNvPr id="12" name="TextBox 11"/>
          <p:cNvSpPr txBox="1"/>
          <p:nvPr/>
        </p:nvSpPr>
        <p:spPr>
          <a:xfrm>
            <a:off x="7276373" y="3259723"/>
            <a:ext cx="952632"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white"/>
                </a:solidFill>
                <a:latin typeface="Calibri"/>
              </a:rPr>
              <a:t>Keystone</a:t>
            </a:r>
            <a:endParaRPr lang="en-US" sz="1600" dirty="0">
              <a:solidFill>
                <a:prstClr val="white"/>
              </a:solidFill>
              <a:latin typeface="Calibri"/>
            </a:endParaRPr>
          </a:p>
        </p:txBody>
      </p:sp>
      <p:sp>
        <p:nvSpPr>
          <p:cNvPr id="13" name="TextBox 12"/>
          <p:cNvSpPr txBox="1"/>
          <p:nvPr/>
        </p:nvSpPr>
        <p:spPr>
          <a:xfrm>
            <a:off x="4857935" y="2044583"/>
            <a:ext cx="685800" cy="338554"/>
          </a:xfrm>
          <a:prstGeom prst="rect">
            <a:avLst/>
          </a:prstGeom>
          <a:noFill/>
        </p:spPr>
        <p:txBody>
          <a:bodyPr wrap="square" rtlCol="0">
            <a:spAutoFit/>
          </a:bodyPr>
          <a:lstStyle/>
          <a:p>
            <a:pPr defTabSz="914400" fontAlgn="auto">
              <a:spcBef>
                <a:spcPts val="0"/>
              </a:spcBef>
              <a:spcAft>
                <a:spcPts val="0"/>
              </a:spcAft>
            </a:pPr>
            <a:r>
              <a:rPr lang="en-US" sz="1600" dirty="0">
                <a:solidFill>
                  <a:prstClr val="black"/>
                </a:solidFill>
                <a:latin typeface="Calibri"/>
              </a:rPr>
              <a:t>C</a:t>
            </a:r>
            <a:r>
              <a:rPr lang="en-US" sz="1600" dirty="0" smtClean="0">
                <a:solidFill>
                  <a:prstClr val="black"/>
                </a:solidFill>
                <a:latin typeface="Calibri"/>
              </a:rPr>
              <a:t>lient</a:t>
            </a:r>
            <a:endParaRPr lang="en-US" sz="1600" dirty="0">
              <a:solidFill>
                <a:prstClr val="black"/>
              </a:solidFill>
              <a:latin typeface="Calibri"/>
            </a:endParaRPr>
          </a:p>
        </p:txBody>
      </p:sp>
      <p:sp>
        <p:nvSpPr>
          <p:cNvPr id="14" name="Up-Down Arrow 13"/>
          <p:cNvSpPr/>
          <p:nvPr/>
        </p:nvSpPr>
        <p:spPr>
          <a:xfrm>
            <a:off x="7600288" y="2458508"/>
            <a:ext cx="304800" cy="652774"/>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5" name="TextBox 14"/>
          <p:cNvSpPr txBox="1"/>
          <p:nvPr/>
        </p:nvSpPr>
        <p:spPr>
          <a:xfrm>
            <a:off x="7905088" y="2615618"/>
            <a:ext cx="9906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Trust</a:t>
            </a:r>
            <a:endParaRPr lang="en-US" sz="1600" dirty="0">
              <a:solidFill>
                <a:prstClr val="black"/>
              </a:solidFill>
              <a:latin typeface="Calibri"/>
            </a:endParaRPr>
          </a:p>
        </p:txBody>
      </p:sp>
      <p:sp>
        <p:nvSpPr>
          <p:cNvPr id="16" name="TextBox 15"/>
          <p:cNvSpPr txBox="1"/>
          <p:nvPr/>
        </p:nvSpPr>
        <p:spPr>
          <a:xfrm>
            <a:off x="609600" y="1295400"/>
            <a:ext cx="3886200" cy="830997"/>
          </a:xfrm>
          <a:prstGeom prst="rect">
            <a:avLst/>
          </a:prstGeom>
          <a:noFill/>
        </p:spPr>
        <p:txBody>
          <a:bodyPr wrap="square" rtlCol="0">
            <a:spAutoFit/>
          </a:bodyPr>
          <a:lstStyle/>
          <a:p>
            <a:pPr marL="342900" indent="-342900" defTabSz="914400" fontAlgn="auto">
              <a:spcBef>
                <a:spcPts val="0"/>
              </a:spcBef>
              <a:spcAft>
                <a:spcPts val="0"/>
              </a:spcAft>
              <a:buFont typeface="+mj-lt"/>
              <a:buAutoNum type="arabicPeriod" startAt="31"/>
            </a:pPr>
            <a:r>
              <a:rPr lang="en-US" sz="1600" dirty="0" smtClean="0">
                <a:solidFill>
                  <a:srgbClr val="FF0000"/>
                </a:solidFill>
                <a:latin typeface="Calibri"/>
              </a:rPr>
              <a:t>CSP checks PDP if authorized, reply is granted.</a:t>
            </a:r>
          </a:p>
          <a:p>
            <a:pPr marL="342900" indent="-342900" defTabSz="914400" fontAlgn="auto">
              <a:spcBef>
                <a:spcPts val="0"/>
              </a:spcBef>
              <a:spcAft>
                <a:spcPts val="0"/>
              </a:spcAft>
              <a:buFont typeface="+mj-lt"/>
              <a:buAutoNum type="arabicPeriod" startAt="31"/>
            </a:pPr>
            <a:endParaRPr lang="en-US" sz="1600" dirty="0" smtClean="0">
              <a:solidFill>
                <a:srgbClr val="FF0000"/>
              </a:solidFill>
              <a:latin typeface="Calibri"/>
            </a:endParaRPr>
          </a:p>
        </p:txBody>
      </p:sp>
      <p:sp>
        <p:nvSpPr>
          <p:cNvPr id="17" name="Rounded Rectangle 16"/>
          <p:cNvSpPr/>
          <p:nvPr/>
        </p:nvSpPr>
        <p:spPr>
          <a:xfrm>
            <a:off x="6553200" y="3512480"/>
            <a:ext cx="2333610" cy="311691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8" name="Rectangle 17"/>
          <p:cNvSpPr/>
          <p:nvPr/>
        </p:nvSpPr>
        <p:spPr>
          <a:xfrm>
            <a:off x="7905088" y="3606574"/>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Directory Service</a:t>
            </a:r>
          </a:p>
        </p:txBody>
      </p:sp>
      <p:sp>
        <p:nvSpPr>
          <p:cNvPr id="19" name="Rectangle 18"/>
          <p:cNvSpPr/>
          <p:nvPr/>
        </p:nvSpPr>
        <p:spPr>
          <a:xfrm>
            <a:off x="6780319" y="3606574"/>
            <a:ext cx="818489"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Federated Keystone </a:t>
            </a:r>
          </a:p>
        </p:txBody>
      </p:sp>
      <p:sp>
        <p:nvSpPr>
          <p:cNvPr id="20" name="Rectangle 19"/>
          <p:cNvSpPr/>
          <p:nvPr/>
        </p:nvSpPr>
        <p:spPr>
          <a:xfrm>
            <a:off x="7905087" y="4220613"/>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Mapping</a:t>
            </a:r>
          </a:p>
        </p:txBody>
      </p:sp>
      <p:sp>
        <p:nvSpPr>
          <p:cNvPr id="21" name="Rectangle 20"/>
          <p:cNvSpPr/>
          <p:nvPr/>
        </p:nvSpPr>
        <p:spPr>
          <a:xfrm>
            <a:off x="6812127" y="4226532"/>
            <a:ext cx="75783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Request Issuing</a:t>
            </a:r>
          </a:p>
        </p:txBody>
      </p:sp>
      <p:sp>
        <p:nvSpPr>
          <p:cNvPr id="22" name="Rectangle 21"/>
          <p:cNvSpPr/>
          <p:nvPr/>
        </p:nvSpPr>
        <p:spPr>
          <a:xfrm>
            <a:off x="7763646" y="4876311"/>
            <a:ext cx="1040713" cy="58364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Federation Protocol Negotiation</a:t>
            </a:r>
          </a:p>
        </p:txBody>
      </p:sp>
      <p:sp>
        <p:nvSpPr>
          <p:cNvPr id="23" name="Rectangle 22"/>
          <p:cNvSpPr/>
          <p:nvPr/>
        </p:nvSpPr>
        <p:spPr>
          <a:xfrm>
            <a:off x="6758864" y="4890419"/>
            <a:ext cx="864358"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Credential Validation</a:t>
            </a:r>
          </a:p>
        </p:txBody>
      </p:sp>
      <p:sp>
        <p:nvSpPr>
          <p:cNvPr id="24" name="Rectangle 23"/>
          <p:cNvSpPr/>
          <p:nvPr/>
        </p:nvSpPr>
        <p:spPr>
          <a:xfrm>
            <a:off x="6815488" y="5527089"/>
            <a:ext cx="757831" cy="5568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Attribute Issuing Policy</a:t>
            </a:r>
          </a:p>
        </p:txBody>
      </p:sp>
      <p:sp>
        <p:nvSpPr>
          <p:cNvPr id="25" name="Rectangle 24"/>
          <p:cNvSpPr/>
          <p:nvPr/>
        </p:nvSpPr>
        <p:spPr>
          <a:xfrm>
            <a:off x="7803431" y="5606639"/>
            <a:ext cx="961141" cy="4773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User Provisioning</a:t>
            </a:r>
          </a:p>
        </p:txBody>
      </p:sp>
      <p:sp>
        <p:nvSpPr>
          <p:cNvPr id="26" name="Rectangle 25"/>
          <p:cNvSpPr/>
          <p:nvPr/>
        </p:nvSpPr>
        <p:spPr>
          <a:xfrm>
            <a:off x="6758865" y="6152098"/>
            <a:ext cx="2005708" cy="32490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Token Issuing &amp; Validation Service</a:t>
            </a:r>
          </a:p>
        </p:txBody>
      </p:sp>
      <p:cxnSp>
        <p:nvCxnSpPr>
          <p:cNvPr id="27" name="Straight Arrow Connector 26"/>
          <p:cNvCxnSpPr/>
          <p:nvPr/>
        </p:nvCxnSpPr>
        <p:spPr>
          <a:xfrm flipH="1" flipV="1">
            <a:off x="5791200" y="3311336"/>
            <a:ext cx="817482" cy="170089"/>
          </a:xfrm>
          <a:prstGeom prst="straightConnector1">
            <a:avLst/>
          </a:prstGeom>
          <a:noFill/>
          <a:ln w="22225" cap="flat" cmpd="sng" algn="ctr">
            <a:solidFill>
              <a:srgbClr val="FF0000"/>
            </a:solidFill>
            <a:prstDash val="solid"/>
            <a:headEnd type="none"/>
            <a:tailEnd type="arrow"/>
          </a:ln>
          <a:effectLst/>
        </p:spPr>
      </p:cxnSp>
      <p:sp>
        <p:nvSpPr>
          <p:cNvPr id="28" name="TextBox 27"/>
          <p:cNvSpPr txBox="1"/>
          <p:nvPr/>
        </p:nvSpPr>
        <p:spPr>
          <a:xfrm>
            <a:off x="6822145" y="2972782"/>
            <a:ext cx="628717"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rPr>
              <a:t>CSP</a:t>
            </a:r>
            <a:endParaRPr lang="en-US" sz="1600" dirty="0">
              <a:solidFill>
                <a:prstClr val="black"/>
              </a:solidFill>
              <a:latin typeface="Calibri"/>
            </a:endParaRPr>
          </a:p>
        </p:txBody>
      </p:sp>
      <p:sp>
        <p:nvSpPr>
          <p:cNvPr id="29" name="TextBox 28"/>
          <p:cNvSpPr txBox="1"/>
          <p:nvPr/>
        </p:nvSpPr>
        <p:spPr>
          <a:xfrm>
            <a:off x="0" y="6417786"/>
            <a:ext cx="2686050" cy="369332"/>
          </a:xfrm>
          <a:prstGeom prst="rect">
            <a:avLst/>
          </a:prstGeom>
          <a:noFill/>
        </p:spPr>
        <p:txBody>
          <a:bodyPr wrap="square" rtlCol="0">
            <a:spAutoFit/>
          </a:bodyPr>
          <a:lstStyle/>
          <a:p>
            <a:pPr marL="576262" lvl="1" indent="0" eaLnBrk="0" hangingPunct="0">
              <a:buClr>
                <a:srgbClr val="000000"/>
              </a:buClr>
              <a:buSzPct val="90000"/>
              <a:defRPr/>
            </a:pPr>
            <a:r>
              <a:rPr lang="en-US" kern="0" dirty="0" smtClean="0">
                <a:solidFill>
                  <a:srgbClr val="000000"/>
                </a:solidFill>
              </a:rPr>
              <a:t>[CHADWK 2014]</a:t>
            </a:r>
            <a:endParaRPr lang="en-US" kern="0" dirty="0">
              <a:solidFill>
                <a:srgbClr val="000000"/>
              </a:solidFill>
            </a:endParaRPr>
          </a:p>
        </p:txBody>
      </p:sp>
    </p:spTree>
    <p:extLst>
      <p:ext uri="{BB962C8B-B14F-4D97-AF65-F5344CB8AC3E}">
        <p14:creationId xmlns:p14="http://schemas.microsoft.com/office/powerpoint/2010/main" val="26897620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lnSpc>
                <a:spcPct val="150000"/>
              </a:lnSpc>
              <a:buSzPct val="90000"/>
              <a:defRPr/>
            </a:pPr>
            <a:r>
              <a:rPr lang="en-US" sz="1600" dirty="0" smtClean="0">
                <a:solidFill>
                  <a:schemeClr val="tx1"/>
                </a:solidFill>
                <a:ea typeface="ＭＳ Ｐゴシック" pitchFamily="34" charset="-128"/>
              </a:rPr>
              <a:t>NIST. (2012). Cloud Computing Synopsis and Recommendations. Special Publication 800-146, May 2012</a:t>
            </a:r>
          </a:p>
          <a:p>
            <a:pPr>
              <a:lnSpc>
                <a:spcPct val="150000"/>
              </a:lnSpc>
              <a:buSzPct val="90000"/>
              <a:defRPr/>
            </a:pPr>
            <a:r>
              <a:rPr lang="en-US" sz="1600" dirty="0" smtClean="0">
                <a:solidFill>
                  <a:schemeClr val="tx1"/>
                </a:solidFill>
                <a:ea typeface="ＭＳ Ｐゴシック" pitchFamily="34" charset="-128"/>
              </a:rPr>
              <a:t>VANDER. (2013). </a:t>
            </a:r>
            <a:r>
              <a:rPr lang="en-US" sz="1600" dirty="0"/>
              <a:t>Architecture for the </a:t>
            </a:r>
            <a:r>
              <a:rPr lang="en-US" sz="1600" dirty="0" smtClean="0"/>
              <a:t>Heterogeneous Federation </a:t>
            </a:r>
            <a:r>
              <a:rPr lang="en-US" sz="1600" dirty="0"/>
              <a:t>of Future </a:t>
            </a:r>
            <a:r>
              <a:rPr lang="en-US" sz="1600" dirty="0" smtClean="0"/>
              <a:t>Internet Experimentation Facilities. </a:t>
            </a:r>
            <a:r>
              <a:rPr lang="en-US" sz="1600" dirty="0"/>
              <a:t>Future Network &amp; </a:t>
            </a:r>
            <a:r>
              <a:rPr lang="en-US" sz="1600" dirty="0" err="1" smtClean="0"/>
              <a:t>MobileSummit</a:t>
            </a:r>
            <a:r>
              <a:rPr lang="en-US" sz="1600" dirty="0" smtClean="0"/>
              <a:t>, 2013</a:t>
            </a:r>
          </a:p>
          <a:p>
            <a:pPr>
              <a:lnSpc>
                <a:spcPct val="150000"/>
              </a:lnSpc>
              <a:buSzPct val="90000"/>
              <a:defRPr/>
            </a:pPr>
            <a:r>
              <a:rPr lang="en-US" sz="1600" dirty="0" smtClean="0"/>
              <a:t>BOHLI. (2013). </a:t>
            </a:r>
            <a:r>
              <a:rPr lang="en-US" sz="1600" dirty="0"/>
              <a:t>Security and Privacy-Enhancing </a:t>
            </a:r>
            <a:r>
              <a:rPr lang="en-US" sz="1600" dirty="0" err="1"/>
              <a:t>Multicloud</a:t>
            </a:r>
            <a:r>
              <a:rPr lang="en-US" sz="1600" dirty="0"/>
              <a:t> </a:t>
            </a:r>
            <a:r>
              <a:rPr lang="en-US" sz="1600" dirty="0" smtClean="0"/>
              <a:t>Architectures. IEEE Transaction on Dependable and Secure Computing, 2013</a:t>
            </a:r>
          </a:p>
          <a:p>
            <a:pPr>
              <a:lnSpc>
                <a:spcPct val="150000"/>
              </a:lnSpc>
              <a:buSzPct val="90000"/>
              <a:defRPr/>
            </a:pPr>
            <a:r>
              <a:rPr lang="en-US" sz="1600" dirty="0" smtClean="0"/>
              <a:t>CASTILO. (2013). </a:t>
            </a:r>
            <a:r>
              <a:rPr lang="en-US" sz="1600" dirty="0" err="1"/>
              <a:t>OpenStack</a:t>
            </a:r>
            <a:r>
              <a:rPr lang="en-US" sz="1600" dirty="0"/>
              <a:t> Federation in Experimentation Multi-cloud </a:t>
            </a:r>
            <a:r>
              <a:rPr lang="en-US" sz="1600" dirty="0" err="1" smtClean="0"/>
              <a:t>Testbeds</a:t>
            </a:r>
            <a:r>
              <a:rPr lang="en-US" sz="1600" dirty="0" smtClean="0"/>
              <a:t>. UNICO, 2013</a:t>
            </a:r>
          </a:p>
          <a:p>
            <a:pPr>
              <a:lnSpc>
                <a:spcPct val="150000"/>
              </a:lnSpc>
              <a:buSzPct val="90000"/>
              <a:defRPr/>
            </a:pPr>
            <a:r>
              <a:rPr lang="en-US" sz="1600" dirty="0" smtClean="0"/>
              <a:t>CHADWK. (2014). </a:t>
            </a:r>
            <a:r>
              <a:rPr lang="en-US" sz="1600" dirty="0"/>
              <a:t>Adding Federated Identity Management to </a:t>
            </a:r>
            <a:r>
              <a:rPr lang="en-US" sz="1600" dirty="0" err="1" smtClean="0"/>
              <a:t>OpenStack</a:t>
            </a:r>
            <a:r>
              <a:rPr lang="en-US" sz="1600" dirty="0" smtClean="0"/>
              <a:t>. Journal of Grid Computing, 2014</a:t>
            </a:r>
          </a:p>
          <a:p>
            <a:pPr>
              <a:lnSpc>
                <a:spcPct val="150000"/>
              </a:lnSpc>
              <a:buSzPct val="90000"/>
              <a:defRPr/>
            </a:pPr>
            <a:endParaRPr lang="en-US" sz="1600" dirty="0" smtClean="0"/>
          </a:p>
          <a:p>
            <a:pPr>
              <a:lnSpc>
                <a:spcPct val="150000"/>
              </a:lnSpc>
              <a:buSzPct val="90000"/>
              <a:defRPr/>
            </a:pPr>
            <a:endParaRPr lang="en-US" sz="1400" dirty="0" smtClean="0"/>
          </a:p>
          <a:p>
            <a:pPr>
              <a:buSzPct val="90000"/>
              <a:defRPr/>
            </a:pPr>
            <a:endParaRPr lang="en-US" sz="16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57</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References</a:t>
            </a:r>
            <a:endParaRPr lang="en-US" sz="3200" kern="0" dirty="0">
              <a:solidFill>
                <a:srgbClr val="131F49"/>
              </a:solidFill>
              <a:ea typeface="ＭＳ Ｐゴシック" charset="-128"/>
              <a:cs typeface="ＭＳ Ｐゴシック" charset="-128"/>
            </a:endParaRPr>
          </a:p>
        </p:txBody>
      </p:sp>
    </p:spTree>
    <p:extLst>
      <p:ext uri="{BB962C8B-B14F-4D97-AF65-F5344CB8AC3E}">
        <p14:creationId xmlns:p14="http://schemas.microsoft.com/office/powerpoint/2010/main" val="1576455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smtClean="0">
                <a:ea typeface="ＭＳ Ｐゴシック" pitchFamily="34" charset="-128"/>
              </a:rPr>
              <a:t>Heterogeneity and tight coupling.</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Pre-established business agreements.</a:t>
            </a:r>
          </a:p>
          <a:p>
            <a:pPr>
              <a:buSzPct val="90000"/>
              <a:defRPr/>
            </a:pPr>
            <a:endParaRPr lang="en-US" dirty="0" smtClean="0">
              <a:ea typeface="ＭＳ Ｐゴシック" pitchFamily="34" charset="-128"/>
            </a:endParaRPr>
          </a:p>
          <a:p>
            <a:pPr>
              <a:buSzPct val="90000"/>
              <a:defRPr/>
            </a:pPr>
            <a:r>
              <a:rPr lang="en-US" dirty="0" smtClean="0">
                <a:ea typeface="ＭＳ Ｐゴシック" pitchFamily="34" charset="-128"/>
              </a:rPr>
              <a:t>Service Delivery Model.</a:t>
            </a: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6</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Multi Cloud Restrictions</a:t>
            </a:r>
            <a:endParaRPr lang="en-US" sz="3200" kern="0" dirty="0">
              <a:solidFill>
                <a:srgbClr val="131F49"/>
              </a:solidFill>
              <a:ea typeface="ＭＳ Ｐゴシック" charset="-128"/>
              <a:cs typeface="ＭＳ Ｐゴシック" charset="-128"/>
            </a:endParaRPr>
          </a:p>
        </p:txBody>
      </p:sp>
    </p:spTree>
    <p:extLst>
      <p:ext uri="{BB962C8B-B14F-4D97-AF65-F5344CB8AC3E}">
        <p14:creationId xmlns:p14="http://schemas.microsoft.com/office/powerpoint/2010/main" val="1638376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smtClean="0">
                <a:ea typeface="ＭＳ Ｐゴシック" pitchFamily="34" charset="-128"/>
              </a:rPr>
              <a:t>A central management system.</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Homogenous federation running the same management system on all infrastructures.</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Central front end.</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Common API on top of distinct independent management systems.</a:t>
            </a:r>
          </a:p>
          <a:p>
            <a:pPr>
              <a:buSzPct val="90000"/>
              <a:defRPr/>
            </a:pPr>
            <a:endParaRPr lang="en-US" dirty="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7</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Multi Cloud Architectures</a:t>
            </a:r>
            <a:endParaRPr lang="en-US" sz="3200" kern="0" dirty="0">
              <a:solidFill>
                <a:srgbClr val="131F49"/>
              </a:solidFill>
              <a:ea typeface="ＭＳ Ｐゴシック" charset="-128"/>
              <a:cs typeface="ＭＳ Ｐゴシック" charset="-128"/>
            </a:endParaRPr>
          </a:p>
        </p:txBody>
      </p:sp>
      <p:sp>
        <p:nvSpPr>
          <p:cNvPr id="8" name="TextBox 7"/>
          <p:cNvSpPr txBox="1"/>
          <p:nvPr/>
        </p:nvSpPr>
        <p:spPr>
          <a:xfrm>
            <a:off x="6229350" y="6417786"/>
            <a:ext cx="3343275" cy="369332"/>
          </a:xfrm>
          <a:prstGeom prst="rect">
            <a:avLst/>
          </a:prstGeom>
          <a:noFill/>
        </p:spPr>
        <p:txBody>
          <a:bodyPr wrap="square" rtlCol="0">
            <a:spAutoFit/>
          </a:bodyPr>
          <a:lstStyle/>
          <a:p>
            <a:pPr marL="576262" lvl="1" indent="0" algn="r" eaLnBrk="0" hangingPunct="0">
              <a:buClr>
                <a:srgbClr val="000000"/>
              </a:buClr>
              <a:buSzPct val="90000"/>
              <a:defRPr/>
            </a:pPr>
            <a:r>
              <a:rPr lang="en-US" kern="0" dirty="0" smtClean="0">
                <a:solidFill>
                  <a:srgbClr val="000000"/>
                </a:solidFill>
              </a:rPr>
              <a:t>[VANDER </a:t>
            </a:r>
            <a:r>
              <a:rPr lang="en-US" kern="0" dirty="0">
                <a:solidFill>
                  <a:srgbClr val="000000"/>
                </a:solidFill>
              </a:rPr>
              <a:t>2012, </a:t>
            </a:r>
            <a:r>
              <a:rPr lang="en-US" kern="0" dirty="0" smtClean="0">
                <a:solidFill>
                  <a:srgbClr val="000000"/>
                </a:solidFill>
              </a:rPr>
              <a:t>p4]</a:t>
            </a:r>
            <a:endParaRPr lang="en-US" kern="0" dirty="0">
              <a:solidFill>
                <a:srgbClr val="000000"/>
              </a:solidFill>
            </a:endParaRPr>
          </a:p>
        </p:txBody>
      </p:sp>
    </p:spTree>
    <p:extLst>
      <p:ext uri="{BB962C8B-B14F-4D97-AF65-F5344CB8AC3E}">
        <p14:creationId xmlns:p14="http://schemas.microsoft.com/office/powerpoint/2010/main" val="138475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smtClean="0">
                <a:ea typeface="ＭＳ Ｐゴシック" pitchFamily="34" charset="-128"/>
              </a:rPr>
              <a:t>Separate infrastructure replaces their management system with a common one.</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Easy to deploy and maintain.</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Potential compatibility issues and new software adoption.</a:t>
            </a:r>
          </a:p>
          <a:p>
            <a:pPr>
              <a:buSzPct val="90000"/>
              <a:defRPr/>
            </a:pPr>
            <a:endParaRPr lang="en-US" dirty="0">
              <a:ea typeface="ＭＳ Ｐゴシック" pitchFamily="34" charset="-128"/>
            </a:endParaRPr>
          </a:p>
          <a:p>
            <a:pPr>
              <a:buSzPct val="90000"/>
              <a:defRPr/>
            </a:pPr>
            <a:endParaRPr lang="en-US" dirty="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8</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Central management system</a:t>
            </a:r>
            <a:endParaRPr lang="en-US" sz="3200" kern="0" dirty="0">
              <a:solidFill>
                <a:srgbClr val="131F49"/>
              </a:solidFill>
              <a:ea typeface="ＭＳ Ｐゴシック" charset="-128"/>
              <a:cs typeface="ＭＳ Ｐゴシック" charset="-128"/>
            </a:endParaRPr>
          </a:p>
        </p:txBody>
      </p:sp>
      <p:sp>
        <p:nvSpPr>
          <p:cNvPr id="8" name="TextBox 7"/>
          <p:cNvSpPr txBox="1"/>
          <p:nvPr/>
        </p:nvSpPr>
        <p:spPr>
          <a:xfrm>
            <a:off x="6229350" y="6417786"/>
            <a:ext cx="3343275" cy="369332"/>
          </a:xfrm>
          <a:prstGeom prst="rect">
            <a:avLst/>
          </a:prstGeom>
          <a:noFill/>
        </p:spPr>
        <p:txBody>
          <a:bodyPr wrap="square" rtlCol="0">
            <a:spAutoFit/>
          </a:bodyPr>
          <a:lstStyle/>
          <a:p>
            <a:pPr marL="576262" lvl="1" indent="0" algn="r" eaLnBrk="0" hangingPunct="0">
              <a:buClr>
                <a:srgbClr val="000000"/>
              </a:buClr>
              <a:buSzPct val="90000"/>
              <a:defRPr/>
            </a:pPr>
            <a:r>
              <a:rPr lang="en-US" kern="0" dirty="0" smtClean="0">
                <a:solidFill>
                  <a:srgbClr val="000000"/>
                </a:solidFill>
              </a:rPr>
              <a:t>[VANDER </a:t>
            </a:r>
            <a:r>
              <a:rPr lang="en-US" kern="0" dirty="0">
                <a:solidFill>
                  <a:srgbClr val="000000"/>
                </a:solidFill>
              </a:rPr>
              <a:t>2012, </a:t>
            </a:r>
            <a:r>
              <a:rPr lang="en-US" kern="0" dirty="0" smtClean="0">
                <a:solidFill>
                  <a:srgbClr val="000000"/>
                </a:solidFill>
              </a:rPr>
              <a:t>p5]</a:t>
            </a:r>
            <a:endParaRPr lang="en-US" kern="0" dirty="0">
              <a:solidFill>
                <a:srgbClr val="000000"/>
              </a:solidFill>
            </a:endParaRPr>
          </a:p>
        </p:txBody>
      </p:sp>
    </p:spTree>
    <p:extLst>
      <p:ext uri="{BB962C8B-B14F-4D97-AF65-F5344CB8AC3E}">
        <p14:creationId xmlns:p14="http://schemas.microsoft.com/office/powerpoint/2010/main" val="1708909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marL="107950" indent="0">
              <a:buSzPct val="90000"/>
              <a:buNone/>
              <a:defRPr/>
            </a:pPr>
            <a:endParaRPr lang="en-US" sz="3200" dirty="0" smtClean="0">
              <a:ea typeface="ＭＳ Ｐゴシック" pitchFamily="34" charset="-128"/>
            </a:endParaRPr>
          </a:p>
          <a:p>
            <a:pPr>
              <a:buSzPct val="90000"/>
              <a:defRPr/>
            </a:pPr>
            <a:r>
              <a:rPr lang="en-US" dirty="0" smtClean="0">
                <a:ea typeface="ＭＳ Ｐゴシック" pitchFamily="34" charset="-128"/>
              </a:rPr>
              <a:t>Each infrastructure manages its resources independent from a central point.</a:t>
            </a:r>
          </a:p>
          <a:p>
            <a:pPr>
              <a:buSzPct val="90000"/>
              <a:defRPr/>
            </a:pPr>
            <a:endParaRPr lang="en-US" dirty="0">
              <a:ea typeface="ＭＳ Ｐゴシック" pitchFamily="34" charset="-128"/>
            </a:endParaRPr>
          </a:p>
          <a:p>
            <a:pPr>
              <a:buSzPct val="90000"/>
              <a:defRPr/>
            </a:pPr>
            <a:r>
              <a:rPr lang="en-US" dirty="0" smtClean="0">
                <a:ea typeface="ＭＳ Ｐゴシック" pitchFamily="34" charset="-128"/>
              </a:rPr>
              <a:t>Each management infrastructure should be replaced with tools capable of federation.</a:t>
            </a:r>
          </a:p>
          <a:p>
            <a:pPr>
              <a:buSzPct val="90000"/>
              <a:defRPr/>
            </a:pPr>
            <a:endParaRPr lang="en-US" dirty="0">
              <a:ea typeface="ＭＳ Ｐゴシック" pitchFamily="34" charset="-128"/>
            </a:endParaRPr>
          </a:p>
          <a:p>
            <a:pPr marL="107950" indent="0">
              <a:buSzPct val="90000"/>
              <a:buNone/>
              <a:defRPr/>
            </a:pPr>
            <a:endParaRPr lang="en-US" dirty="0">
              <a:ea typeface="ＭＳ Ｐゴシック" pitchFamily="34" charset="-128"/>
            </a:endParaRPr>
          </a:p>
          <a:p>
            <a:pPr>
              <a:buSzPct val="90000"/>
              <a:defRPr/>
            </a:pPr>
            <a:endParaRPr lang="en-US" dirty="0">
              <a:ea typeface="ＭＳ Ｐゴシック" pitchFamily="34" charset="-128"/>
            </a:endParaRPr>
          </a:p>
          <a:p>
            <a:pPr>
              <a:buSzPct val="90000"/>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3200" dirty="0" smtClean="0">
              <a:solidFill>
                <a:schemeClr val="tx1"/>
              </a:solidFill>
              <a:ea typeface="ＭＳ Ｐゴシック" pitchFamily="34" charset="-128"/>
            </a:endParaRPr>
          </a:p>
          <a:p>
            <a:pPr lvl="1">
              <a:buSzPct val="90000"/>
              <a:buFont typeface="Wingdings" pitchFamily="2" charset="2"/>
              <a:buChar char="§"/>
              <a:defRPr/>
            </a:pPr>
            <a:endParaRPr lang="en-US" sz="32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lvl="1">
              <a:buSzPct val="90000"/>
              <a:buFont typeface="Wingdings" pitchFamily="2" charset="2"/>
              <a:buChar char="v"/>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a:p>
            <a:pPr>
              <a:buFont typeface="Wingdings" pitchFamily="2" charset="2"/>
              <a:buChar char="Ø"/>
              <a:defRPr/>
            </a:pPr>
            <a:endParaRPr lang="en-US" sz="24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endParaRPr lang="en-GB" sz="1400" dirty="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9</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dirty="0" smtClean="0"/>
              <a:t>Homogenous Federation</a:t>
            </a:r>
            <a:endParaRPr lang="en-US" sz="3200" kern="0" dirty="0">
              <a:solidFill>
                <a:srgbClr val="131F49"/>
              </a:solidFill>
              <a:ea typeface="ＭＳ Ｐゴシック" charset="-128"/>
              <a:cs typeface="ＭＳ Ｐゴシック" charset="-128"/>
            </a:endParaRPr>
          </a:p>
        </p:txBody>
      </p:sp>
      <p:sp>
        <p:nvSpPr>
          <p:cNvPr id="8" name="TextBox 7"/>
          <p:cNvSpPr txBox="1"/>
          <p:nvPr/>
        </p:nvSpPr>
        <p:spPr>
          <a:xfrm>
            <a:off x="6229350" y="6417786"/>
            <a:ext cx="3343275" cy="369332"/>
          </a:xfrm>
          <a:prstGeom prst="rect">
            <a:avLst/>
          </a:prstGeom>
          <a:noFill/>
        </p:spPr>
        <p:txBody>
          <a:bodyPr wrap="square" rtlCol="0">
            <a:spAutoFit/>
          </a:bodyPr>
          <a:lstStyle/>
          <a:p>
            <a:pPr marL="576262" lvl="1" indent="0" algn="r" eaLnBrk="0" hangingPunct="0">
              <a:buClr>
                <a:srgbClr val="000000"/>
              </a:buClr>
              <a:buSzPct val="90000"/>
              <a:defRPr/>
            </a:pPr>
            <a:r>
              <a:rPr lang="en-US" kern="0" dirty="0" smtClean="0">
                <a:solidFill>
                  <a:srgbClr val="000000"/>
                </a:solidFill>
              </a:rPr>
              <a:t>[VANDER </a:t>
            </a:r>
            <a:r>
              <a:rPr lang="en-US" kern="0" dirty="0">
                <a:solidFill>
                  <a:srgbClr val="000000"/>
                </a:solidFill>
              </a:rPr>
              <a:t>2012, </a:t>
            </a:r>
            <a:r>
              <a:rPr lang="en-US" kern="0" dirty="0" smtClean="0">
                <a:solidFill>
                  <a:srgbClr val="000000"/>
                </a:solidFill>
              </a:rPr>
              <a:t>p6]</a:t>
            </a:r>
            <a:endParaRPr lang="en-US" kern="0" dirty="0">
              <a:solidFill>
                <a:srgbClr val="000000"/>
              </a:solidFill>
            </a:endParaRPr>
          </a:p>
        </p:txBody>
      </p:sp>
    </p:spTree>
    <p:extLst>
      <p:ext uri="{BB962C8B-B14F-4D97-AF65-F5344CB8AC3E}">
        <p14:creationId xmlns:p14="http://schemas.microsoft.com/office/powerpoint/2010/main" val="3795684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9919</TotalTime>
  <Words>4406</Words>
  <Application>Microsoft Office PowerPoint</Application>
  <PresentationFormat>Custom</PresentationFormat>
  <Paragraphs>1516</Paragraphs>
  <Slides>57</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57</vt:i4>
      </vt:variant>
    </vt:vector>
  </HeadingPairs>
  <TitlesOfParts>
    <vt:vector size="70" baseType="lpstr">
      <vt:lpstr>ＭＳ Ｐゴシック</vt:lpstr>
      <vt:lpstr>Arial</vt:lpstr>
      <vt:lpstr>Bitstream Charter</vt:lpstr>
      <vt:lpstr>Calibri</vt:lpstr>
      <vt:lpstr>Courier New</vt:lpstr>
      <vt:lpstr>Symbol</vt:lpstr>
      <vt:lpstr>Times New Roman</vt:lpstr>
      <vt:lpstr>Wingdings</vt:lpstr>
      <vt:lpstr>1_Custom Design</vt:lpstr>
      <vt:lpstr>2_Custom Design</vt:lpstr>
      <vt:lpstr>3_Custom Design</vt:lpstr>
      <vt:lpstr>Custom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Having Fun</dc:creator>
  <cp:lastModifiedBy>Ravi Sandhu</cp:lastModifiedBy>
  <cp:revision>1190</cp:revision>
  <cp:lastPrinted>2012-11-13T22:38:33Z</cp:lastPrinted>
  <dcterms:created xsi:type="dcterms:W3CDTF">2010-02-19T20:53:39Z</dcterms:created>
  <dcterms:modified xsi:type="dcterms:W3CDTF">2014-05-14T23:19:19Z</dcterms:modified>
</cp:coreProperties>
</file>