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7"/>
  </p:notesMasterIdLst>
  <p:handoutMasterIdLst>
    <p:handoutMasterId r:id="rId28"/>
  </p:handoutMasterIdLst>
  <p:sldIdLst>
    <p:sldId id="392" r:id="rId6"/>
    <p:sldId id="421" r:id="rId7"/>
    <p:sldId id="422" r:id="rId8"/>
    <p:sldId id="424" r:id="rId9"/>
    <p:sldId id="425" r:id="rId10"/>
    <p:sldId id="469" r:id="rId11"/>
    <p:sldId id="426" r:id="rId12"/>
    <p:sldId id="427" r:id="rId13"/>
    <p:sldId id="428" r:id="rId14"/>
    <p:sldId id="429" r:id="rId15"/>
    <p:sldId id="430" r:id="rId16"/>
    <p:sldId id="431" r:id="rId17"/>
    <p:sldId id="470" r:id="rId18"/>
    <p:sldId id="432" r:id="rId19"/>
    <p:sldId id="433" r:id="rId20"/>
    <p:sldId id="434" r:id="rId21"/>
    <p:sldId id="436" r:id="rId22"/>
    <p:sldId id="471" r:id="rId23"/>
    <p:sldId id="472" r:id="rId24"/>
    <p:sldId id="473" r:id="rId25"/>
    <p:sldId id="474" r:id="rId26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357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812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1/14/2016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Cyber 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 Personal Perspective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January 15, 2016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1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8186" y="3657600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US President’s nuclear football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Secret formula for Coca-Cola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High Assurance Cyber Security</a:t>
            </a:r>
            <a:endParaRPr lang="en-US" sz="32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In an innovative ecosystem the innovation drive will ensure that the bar for enough will be fairly low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Productivity-Security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 dirty="0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There is a middle ground</a:t>
            </a:r>
          </a:p>
          <a:p>
            <a:pPr algn="ctr"/>
            <a:r>
              <a:rPr lang="en-US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 the sweet spots for different application and mission contexts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find, incentivize and deploy </a:t>
            </a:r>
            <a:r>
              <a:rPr lang="en-US" dirty="0" err="1" smtClean="0">
                <a:ea typeface="ＭＳ Ｐゴシック" pitchFamily="34" charset="-128"/>
              </a:rPr>
              <a:t>microsec</a:t>
            </a:r>
            <a:r>
              <a:rPr lang="en-US" dirty="0" smtClean="0">
                <a:ea typeface="ＭＳ Ｐゴシック" pitchFamily="34" charset="-128"/>
              </a:rPr>
              <a:t> that leads to desirable </a:t>
            </a:r>
            <a:r>
              <a:rPr lang="en-US" dirty="0" err="1" smtClean="0">
                <a:ea typeface="ＭＳ Ｐゴシック" pitchFamily="34" charset="-128"/>
              </a:rPr>
              <a:t>macrosec</a:t>
            </a:r>
            <a:r>
              <a:rPr lang="en-US" dirty="0" smtClean="0">
                <a:ea typeface="ＭＳ Ｐゴシック" pitchFamily="34" charset="-128"/>
              </a:rPr>
              <a:t> outcomes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but we need to change to succeed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Computer scientists could never have designed the web because they would have tried to make it work.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	But the Web does “work.”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	What does it mean for the Web to “work”?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Security geeks could never have designed the ATM network because they would have tried to make it secure.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	But the ATM network is “secure.”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	What does it mean for the ATM network to be “secure”?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Butler Lampson Paraphrased (I think)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500749" y="2045340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err="1" smtClean="0"/>
              <a:t>Bellovin’s</a:t>
            </a:r>
            <a:r>
              <a:rPr lang="en-US" sz="3200" dirty="0" smtClean="0"/>
              <a:t> Slides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>
                <a:solidFill>
                  <a:schemeClr val="tx2"/>
                </a:solidFill>
              </a:rPr>
              <a:t>digression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5867888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19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</a:t>
            </a: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Models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3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8196263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Idealized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8012113" y="3258630"/>
            <a:ext cx="161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Enforceable</a:t>
            </a:r>
          </a:p>
          <a:p>
            <a:pPr eaLnBrk="1"/>
            <a:r>
              <a:rPr lang="en-US" altLang="en-US"/>
              <a:t>(Approximate)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088313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</p:spTree>
    <p:extLst>
      <p:ext uri="{BB962C8B-B14F-4D97-AF65-F5344CB8AC3E}">
        <p14:creationId xmlns:p14="http://schemas.microsoft.com/office/powerpoint/2010/main" val="18230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Cyber and physical distinction will disappear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Threats will go beyond money to physical harm and danger to life and body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 research and practice are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1203160"/>
            <a:ext cx="10080625" cy="27432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Trojan horse/malware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Covert channels/side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Assured enforcement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Privilege </a:t>
            </a:r>
            <a:r>
              <a:rPr lang="en-US" sz="4000" dirty="0">
                <a:ea typeface="ＭＳ Ｐゴシック" pitchFamily="34" charset="-128"/>
              </a:rPr>
              <a:t>e</a:t>
            </a:r>
            <a:r>
              <a:rPr lang="en-US" sz="4000" dirty="0" smtClean="0">
                <a:ea typeface="ＭＳ Ｐゴシック" pitchFamily="34" charset="-128"/>
              </a:rPr>
              <a:t>scalation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Policy comprehension and </a:t>
            </a:r>
            <a:r>
              <a:rPr lang="en-US" sz="4000" dirty="0">
                <a:ea typeface="ＭＳ Ｐゴシック" pitchFamily="34" charset="-128"/>
              </a:rPr>
              <a:t>a</a:t>
            </a:r>
            <a:r>
              <a:rPr lang="en-US" sz="4000" dirty="0" smtClean="0">
                <a:ea typeface="ＭＳ Ｐゴシック" pitchFamily="34" charset="-128"/>
              </a:rPr>
              <a:t>nalysis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smtClean="0">
                <a:ea typeface="ＭＳ Ｐゴシック" pitchFamily="34" charset="-128"/>
              </a:rPr>
              <a:t>Predicting value and future usage of data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smtClean="0">
                <a:ea typeface="ＭＳ Ｐゴシック" pitchFamily="34" charset="-128"/>
              </a:rPr>
              <a:t>…..</a:t>
            </a:r>
            <a:endParaRPr lang="en-US" sz="36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Limits on Security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500749" y="2045340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Reference Material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>
                <a:solidFill>
                  <a:schemeClr val="tx2"/>
                </a:solidFill>
              </a:rPr>
              <a:t>digression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5700261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725738" y="158908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565274" y="2465388"/>
            <a:ext cx="6516689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09364" y="2709224"/>
            <a:ext cx="322259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Single Enterprise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owns all the 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e</a:t>
            </a:r>
            <a:r>
              <a:rPr lang="en-US" b="1" dirty="0" smtClean="0"/>
              <a:t>mploys all the users</a:t>
            </a:r>
            <a:endParaRPr lang="en-US" b="1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6417892" y="2707796"/>
            <a:ext cx="334866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Multiple Interacting Parties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owns all the 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can unilaterally impose policy on all the users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88924" y="5083630"/>
            <a:ext cx="604524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More than 2 decades of encryption versus privacy debate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3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Scope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is fundamental to cyber 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Where are the boundaries of a cyber system?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are the goals of cyber security?</a:t>
            </a:r>
          </a:p>
          <a:p>
            <a:pPr>
              <a:buSzPct val="90000"/>
              <a:buNone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Challenge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7806</TotalTime>
  <Words>742</Words>
  <Application>Microsoft Office PowerPoint</Application>
  <PresentationFormat>Custom</PresentationFormat>
  <Paragraphs>318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Productivity-Security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998</cp:revision>
  <cp:lastPrinted>2016-01-14T23:49:42Z</cp:lastPrinted>
  <dcterms:created xsi:type="dcterms:W3CDTF">2010-02-19T20:53:39Z</dcterms:created>
  <dcterms:modified xsi:type="dcterms:W3CDTF">2016-01-15T00:06:01Z</dcterms:modified>
</cp:coreProperties>
</file>