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8" r:id="rId2"/>
    <p:sldMasterId id="2147483720" r:id="rId3"/>
  </p:sldMasterIdLst>
  <p:notesMasterIdLst>
    <p:notesMasterId r:id="rId19"/>
  </p:notesMasterIdLst>
  <p:handoutMasterIdLst>
    <p:handoutMasterId r:id="rId20"/>
  </p:handoutMasterIdLst>
  <p:sldIdLst>
    <p:sldId id="256" r:id="rId4"/>
    <p:sldId id="347" r:id="rId5"/>
    <p:sldId id="365" r:id="rId6"/>
    <p:sldId id="354" r:id="rId7"/>
    <p:sldId id="356" r:id="rId8"/>
    <p:sldId id="355" r:id="rId9"/>
    <p:sldId id="357" r:id="rId10"/>
    <p:sldId id="358" r:id="rId11"/>
    <p:sldId id="359" r:id="rId12"/>
    <p:sldId id="360" r:id="rId13"/>
    <p:sldId id="361" r:id="rId14"/>
    <p:sldId id="363" r:id="rId15"/>
    <p:sldId id="362" r:id="rId16"/>
    <p:sldId id="364" r:id="rId17"/>
    <p:sldId id="350" r:id="rId18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0" autoAdjust="0"/>
    <p:restoredTop sz="90087" autoAdjust="0"/>
  </p:normalViewPr>
  <p:slideViewPr>
    <p:cSldViewPr snapToGrid="0" snapToObjects="1">
      <p:cViewPr varScale="1">
        <p:scale>
          <a:sx n="83" d="100"/>
          <a:sy n="83" d="100"/>
        </p:scale>
        <p:origin x="7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9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03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69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6618">
              <a:defRPr/>
            </a:pP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519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11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311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5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30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28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91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6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94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72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98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90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3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 smtClean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3225172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390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415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67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11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17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75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4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	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796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950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806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 smtClean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4064244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1521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14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057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26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3513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34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7678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748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9644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dirty="0" err="1" smtClean="0"/>
              <a:t>Tahmina</a:t>
            </a:r>
            <a:r>
              <a:rPr lang="en-US" dirty="0" smtClean="0"/>
              <a:t>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88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©Tahmina Ahmed</a:t>
            </a:r>
          </a:p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783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©Tahmina Ahmed</a:t>
            </a:r>
          </a:p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948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23169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ReBAC</a:t>
            </a:r>
            <a:r>
              <a:rPr lang="en-US" sz="3600" dirty="0" smtClean="0"/>
              <a:t> in ABAC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Tahmina Ahmed</a:t>
            </a:r>
          </a:p>
          <a:p>
            <a:r>
              <a:rPr lang="en-US" sz="2400" dirty="0" smtClean="0"/>
              <a:t>Department of Computer Science</a:t>
            </a:r>
          </a:p>
          <a:p>
            <a:r>
              <a:rPr lang="en-US" sz="2400" dirty="0" smtClean="0"/>
              <a:t>University of Texas at San Antonio</a:t>
            </a:r>
          </a:p>
          <a:p>
            <a:r>
              <a:rPr lang="en-US" sz="2400" dirty="0" smtClean="0"/>
              <a:t>4/29/2016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9166" y="3324225"/>
            <a:ext cx="5301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by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Is this enough to keep the end user as an attribute value for Composite Attribute? 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713056" y="1319513"/>
            <a:ext cx="960699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77522" y="1319512"/>
            <a:ext cx="856527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Bob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180884" y="1354238"/>
            <a:ext cx="982317" cy="4745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77446" y="1194850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29922" y="2247413"/>
            <a:ext cx="1047524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John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5026" y="2158674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40123" y="2211489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61518" y="3175313"/>
            <a:ext cx="5431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execution of </a:t>
            </a:r>
            <a:r>
              <a:rPr lang="en-US" dirty="0" err="1" smtClean="0"/>
              <a:t>deleteRelation</a:t>
            </a:r>
            <a:r>
              <a:rPr lang="en-US" dirty="0" smtClean="0"/>
              <a:t>(“Alice”, “Bob”)</a:t>
            </a:r>
          </a:p>
          <a:p>
            <a:endParaRPr lang="en-US" dirty="0" smtClean="0"/>
          </a:p>
          <a:p>
            <a:r>
              <a:rPr lang="en-US" dirty="0" smtClean="0"/>
              <a:t>friend(Alice</a:t>
            </a:r>
            <a:r>
              <a:rPr lang="en-US" dirty="0" smtClean="0"/>
              <a:t>) = {John}</a:t>
            </a:r>
          </a:p>
          <a:p>
            <a:r>
              <a:rPr lang="en-US" dirty="0" err="1"/>
              <a:t>f</a:t>
            </a:r>
            <a:r>
              <a:rPr lang="en-US" dirty="0" err="1" smtClean="0"/>
              <a:t>riendoffriend</a:t>
            </a:r>
            <a:r>
              <a:rPr lang="en-US" dirty="0" smtClean="0"/>
              <a:t>(Alice</a:t>
            </a:r>
            <a:r>
              <a:rPr lang="en-US" dirty="0" smtClean="0"/>
              <a:t>) = 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40374" y="4641161"/>
            <a:ext cx="69911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 we need to keep the relationship path information</a:t>
            </a:r>
          </a:p>
          <a:p>
            <a:r>
              <a:rPr lang="en-US" dirty="0"/>
              <a:t>a</a:t>
            </a:r>
            <a:r>
              <a:rPr lang="en-US" dirty="0" smtClean="0"/>
              <a:t>s a value of a composite attribute. </a:t>
            </a:r>
          </a:p>
          <a:p>
            <a:r>
              <a:rPr lang="en-US" dirty="0" err="1"/>
              <a:t>f</a:t>
            </a:r>
            <a:r>
              <a:rPr lang="en-US" dirty="0" err="1" smtClean="0"/>
              <a:t>riendoffriend</a:t>
            </a:r>
            <a:r>
              <a:rPr lang="en-US" dirty="0" smtClean="0"/>
              <a:t>(Alice) = {</a:t>
            </a:r>
            <a:r>
              <a:rPr lang="en-US" dirty="0" err="1" smtClean="0"/>
              <a:t>Bob.Carol</a:t>
            </a:r>
            <a:r>
              <a:rPr lang="en-US" dirty="0" smtClean="0"/>
              <a:t>, </a:t>
            </a:r>
            <a:r>
              <a:rPr lang="en-US" dirty="0" err="1" smtClean="0"/>
              <a:t>John.Carol</a:t>
            </a:r>
            <a:r>
              <a:rPr lang="en-US" dirty="0" smtClean="0"/>
              <a:t>}----- </a:t>
            </a:r>
            <a:r>
              <a:rPr lang="en-US" dirty="0" smtClean="0">
                <a:solidFill>
                  <a:srgbClr val="0070C0"/>
                </a:solidFill>
              </a:rPr>
              <a:t>Before Deletion</a:t>
            </a:r>
          </a:p>
          <a:p>
            <a:r>
              <a:rPr lang="en-US" dirty="0" err="1"/>
              <a:t>f</a:t>
            </a:r>
            <a:r>
              <a:rPr lang="en-US" dirty="0" err="1" smtClean="0"/>
              <a:t>riendoffriend</a:t>
            </a:r>
            <a:r>
              <a:rPr lang="en-US" dirty="0" smtClean="0"/>
              <a:t>(Alice) = {</a:t>
            </a:r>
            <a:r>
              <a:rPr lang="en-US" dirty="0" err="1" smtClean="0"/>
              <a:t>John.Carol</a:t>
            </a:r>
            <a:r>
              <a:rPr lang="en-US" dirty="0" smtClean="0"/>
              <a:t>}                   ------ </a:t>
            </a:r>
            <a:r>
              <a:rPr lang="en-US" dirty="0" smtClean="0">
                <a:solidFill>
                  <a:srgbClr val="0070C0"/>
                </a:solidFill>
              </a:rPr>
              <a:t>After Deletion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9" name="Straight Connector 8"/>
          <p:cNvCxnSpPr>
            <a:stCxn id="11" idx="6"/>
            <a:endCxn id="14" idx="2"/>
          </p:cNvCxnSpPr>
          <p:nvPr/>
        </p:nvCxnSpPr>
        <p:spPr>
          <a:xfrm flipV="1">
            <a:off x="4734049" y="1591519"/>
            <a:ext cx="1446835" cy="115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6" idx="6"/>
          </p:cNvCxnSpPr>
          <p:nvPr/>
        </p:nvCxnSpPr>
        <p:spPr>
          <a:xfrm flipV="1">
            <a:off x="5077446" y="1794075"/>
            <a:ext cx="1475994" cy="7369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6" idx="2"/>
            <a:endCxn id="8" idx="5"/>
          </p:cNvCxnSpPr>
          <p:nvPr/>
        </p:nvCxnSpPr>
        <p:spPr>
          <a:xfrm flipH="1" flipV="1">
            <a:off x="2533064" y="1803613"/>
            <a:ext cx="1496858" cy="7273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0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A Composite ABAC Model : ABAC</a:t>
            </a:r>
            <a:r>
              <a:rPr lang="en-US" sz="1800" baseline="-25000" dirty="0" smtClean="0"/>
              <a:t>C</a:t>
            </a:r>
            <a:r>
              <a:rPr lang="en-US" sz="1800" dirty="0" smtClean="0"/>
              <a:t> [</a:t>
            </a:r>
            <a:r>
              <a:rPr lang="en-US" sz="1800" dirty="0" err="1" smtClean="0"/>
              <a:t>n,m</a:t>
            </a:r>
            <a:r>
              <a:rPr lang="en-US" sz="1800" dirty="0" smtClean="0"/>
              <a:t>]</a:t>
            </a:r>
            <a:endParaRPr lang="en-US" sz="1800" baseline="-25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322" y="1239876"/>
            <a:ext cx="4580952" cy="4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6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Comparison: Expressive Power Vs. Complexity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06997" y="1586261"/>
            <a:ext cx="700919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SReBAC</a:t>
            </a:r>
            <a:r>
              <a:rPr lang="en-US" dirty="0" smtClean="0"/>
              <a:t> [p] : Can Express Authorization Policy </a:t>
            </a:r>
            <a:r>
              <a:rPr lang="en-US" dirty="0" err="1" smtClean="0"/>
              <a:t>upto</a:t>
            </a:r>
            <a:r>
              <a:rPr lang="en-US" dirty="0" smtClean="0"/>
              <a:t> level </a:t>
            </a:r>
            <a:r>
              <a:rPr lang="en-US" dirty="0" smtClean="0"/>
              <a:t>p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ABAC</a:t>
            </a:r>
            <a:r>
              <a:rPr lang="en-US" baseline="-25000" dirty="0" smtClean="0"/>
              <a:t>C</a:t>
            </a:r>
            <a:r>
              <a:rPr lang="en-US" dirty="0" smtClean="0"/>
              <a:t> [</a:t>
            </a:r>
            <a:r>
              <a:rPr lang="en-US" dirty="0" err="1" smtClean="0"/>
              <a:t>n,m</a:t>
            </a:r>
            <a:r>
              <a:rPr lang="en-US" dirty="0" smtClean="0"/>
              <a:t>]: Can do  n level attribute composition in authorization policy and has m -1 composite attributes.</a:t>
            </a:r>
          </a:p>
          <a:p>
            <a:r>
              <a:rPr lang="en-US" baseline="-25000" dirty="0" smtClean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So </a:t>
            </a:r>
            <a:r>
              <a:rPr lang="en-US" dirty="0"/>
              <a:t>ABAC</a:t>
            </a:r>
            <a:r>
              <a:rPr lang="en-US" baseline="-25000" dirty="0"/>
              <a:t>C</a:t>
            </a:r>
            <a:r>
              <a:rPr lang="en-US" dirty="0"/>
              <a:t> [</a:t>
            </a:r>
            <a:r>
              <a:rPr lang="en-US" dirty="0" err="1"/>
              <a:t>n,m</a:t>
            </a:r>
            <a:r>
              <a:rPr lang="en-US" dirty="0" smtClean="0"/>
              <a:t>] can express </a:t>
            </a:r>
            <a:r>
              <a:rPr lang="en-US" dirty="0"/>
              <a:t>A</a:t>
            </a:r>
            <a:r>
              <a:rPr lang="en-US" dirty="0" smtClean="0"/>
              <a:t>uthorization Policy </a:t>
            </a:r>
            <a:r>
              <a:rPr lang="en-US" dirty="0" err="1" smtClean="0"/>
              <a:t>upto</a:t>
            </a:r>
            <a:r>
              <a:rPr lang="en-US" dirty="0" smtClean="0"/>
              <a:t> level n X m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Expressive Power Comparison:</a:t>
            </a:r>
          </a:p>
          <a:p>
            <a:endParaRPr lang="en-US" dirty="0"/>
          </a:p>
          <a:p>
            <a:r>
              <a:rPr lang="en-US" dirty="0" smtClean="0"/>
              <a:t>So if p = n X m 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SReBAC</a:t>
            </a:r>
            <a:r>
              <a:rPr lang="en-US" dirty="0" smtClean="0"/>
              <a:t> [p] has same expressive power as </a:t>
            </a:r>
            <a:r>
              <a:rPr lang="en-US" dirty="0"/>
              <a:t>ABAC</a:t>
            </a:r>
            <a:r>
              <a:rPr lang="en-US" baseline="-25000" dirty="0"/>
              <a:t>C</a:t>
            </a:r>
            <a:r>
              <a:rPr lang="en-US" dirty="0"/>
              <a:t> [</a:t>
            </a:r>
            <a:r>
              <a:rPr lang="en-US" dirty="0" err="1"/>
              <a:t>n,m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0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Comparison: Expressive Power Vs. Complexity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81" y="1113086"/>
            <a:ext cx="5764192" cy="491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50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Comparison: Expressive Power Vs. Complexity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805" y="1514474"/>
            <a:ext cx="8028610" cy="209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0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Questions/Comments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7" y="2667794"/>
            <a:ext cx="1914525" cy="2390775"/>
          </a:xfrm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61553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Outline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Introduction and </a:t>
            </a:r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BackGround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Simple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ReBAC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Model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Relationships in ABAC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Attribute Composition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Composite Attribute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Composite ABAC Model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Comparison</a:t>
            </a:r>
            <a:endParaRPr lang="en-US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Expressive Power</a:t>
            </a:r>
            <a:endParaRPr lang="en-US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Complexity</a:t>
            </a:r>
            <a:endParaRPr lang="en-US" dirty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baseline="-25000" dirty="0" smtClean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baseline="-25000" dirty="0" smtClean="0">
              <a:solidFill>
                <a:schemeClr val="bg1">
                  <a:lumMod val="5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48747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40" dirty="0"/>
              <a:t>Using Relations </a:t>
            </a:r>
            <a:r>
              <a:rPr lang="en-US" sz="2540" dirty="0" smtClean="0"/>
              <a:t>For Controlling Access</a:t>
            </a:r>
            <a:endParaRPr lang="en-US" sz="254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7" name="Picture 6" descr="IOTApplicationIsAGrap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6212" y="841321"/>
            <a:ext cx="2764800" cy="2272320"/>
          </a:xfrm>
          <a:prstGeom prst="rect">
            <a:avLst/>
          </a:prstGeom>
        </p:spPr>
      </p:pic>
      <p:pic>
        <p:nvPicPr>
          <p:cNvPr id="8" name="Picture 7" descr="Access control for Internet of thing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6212" y="3393688"/>
            <a:ext cx="2764800" cy="202651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65503" y="5386315"/>
            <a:ext cx="2830914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270" dirty="0">
                <a:solidFill>
                  <a:prstClr val="black"/>
                </a:solidFill>
                <a:latin typeface="Arial" charset="0"/>
                <a:ea typeface="ＭＳ Ｐゴシック" pitchFamily="34" charset="-128"/>
              </a:rPr>
              <a:t>Access control for  </a:t>
            </a:r>
            <a:r>
              <a:rPr lang="en-US" sz="1270" dirty="0" smtClean="0">
                <a:solidFill>
                  <a:prstClr val="black"/>
                </a:solidFill>
                <a:latin typeface="Arial" charset="0"/>
                <a:ea typeface="ＭＳ Ｐゴシック" pitchFamily="34" charset="-128"/>
              </a:rPr>
              <a:t>IOT</a:t>
            </a:r>
            <a:endParaRPr lang="en-US" sz="127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1093" y="2834461"/>
            <a:ext cx="2632524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270" dirty="0">
                <a:solidFill>
                  <a:prstClr val="black"/>
                </a:solidFill>
                <a:latin typeface="Arial" charset="0"/>
                <a:ea typeface="ＭＳ Ｐゴシック" pitchFamily="34" charset="-128"/>
              </a:rPr>
              <a:t>A  sample social graph</a:t>
            </a: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78956" y="3211223"/>
            <a:ext cx="3915445" cy="2551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4793676" y="5805085"/>
            <a:ext cx="3893845" cy="28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270" dirty="0">
                <a:solidFill>
                  <a:prstClr val="black"/>
                </a:solidFill>
                <a:latin typeface="Arial" charset="0"/>
                <a:ea typeface="ＭＳ Ｐゴシック" pitchFamily="34" charset="-128"/>
              </a:rPr>
              <a:t>A  sample Provenance Graph (Park et al. 2012 )</a:t>
            </a: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93676" y="853518"/>
            <a:ext cx="3500726" cy="199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869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Existing </a:t>
            </a:r>
            <a:r>
              <a:rPr lang="en-US" sz="1800" dirty="0" smtClean="0"/>
              <a:t>Access Control Models those use some kind of Relations for authorization policy Expression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973696" y="2424741"/>
            <a:ext cx="1685927" cy="703221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633" dirty="0">
                <a:solidFill>
                  <a:prstClr val="black"/>
                </a:solidFill>
              </a:rPr>
              <a:t>Social</a:t>
            </a:r>
          </a:p>
        </p:txBody>
      </p:sp>
      <p:cxnSp>
        <p:nvCxnSpPr>
          <p:cNvPr id="9" name="Straight Arrow Connector 8"/>
          <p:cNvCxnSpPr>
            <a:stCxn id="7" idx="4"/>
            <a:endCxn id="11" idx="0"/>
          </p:cNvCxnSpPr>
          <p:nvPr/>
        </p:nvCxnSpPr>
        <p:spPr>
          <a:xfrm flipH="1">
            <a:off x="1780597" y="3127962"/>
            <a:ext cx="36062" cy="138841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906079" y="4516377"/>
            <a:ext cx="1749036" cy="964672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633" dirty="0">
                <a:solidFill>
                  <a:prstClr val="black"/>
                </a:solidFill>
              </a:rPr>
              <a:t>Beyond Social</a:t>
            </a:r>
          </a:p>
        </p:txBody>
      </p:sp>
      <p:sp>
        <p:nvSpPr>
          <p:cNvPr id="15" name="Oval 14"/>
          <p:cNvSpPr/>
          <p:nvPr/>
        </p:nvSpPr>
        <p:spPr>
          <a:xfrm>
            <a:off x="5238095" y="3245161"/>
            <a:ext cx="2027739" cy="784361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633" dirty="0">
                <a:solidFill>
                  <a:prstClr val="black"/>
                </a:solidFill>
              </a:rPr>
              <a:t>Provenance</a:t>
            </a:r>
          </a:p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633" dirty="0">
                <a:solidFill>
                  <a:prstClr val="black"/>
                </a:solidFill>
              </a:rPr>
              <a:t>Based Access Control</a:t>
            </a:r>
          </a:p>
        </p:txBody>
      </p:sp>
      <p:sp>
        <p:nvSpPr>
          <p:cNvPr id="16" name="Cloud Callout 15"/>
          <p:cNvSpPr/>
          <p:nvPr/>
        </p:nvSpPr>
        <p:spPr>
          <a:xfrm>
            <a:off x="5571674" y="2001009"/>
            <a:ext cx="2731742" cy="1135965"/>
          </a:xfrm>
          <a:prstGeom prst="cloudCallou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451" dirty="0">
                <a:solidFill>
                  <a:prstClr val="black"/>
                </a:solidFill>
              </a:rPr>
              <a:t>Uses Object’s Data Provenance </a:t>
            </a:r>
            <a:r>
              <a:rPr lang="en-US" sz="1451" dirty="0" smtClean="0">
                <a:solidFill>
                  <a:prstClr val="black"/>
                </a:solidFill>
              </a:rPr>
              <a:t>Relation to </a:t>
            </a:r>
            <a:r>
              <a:rPr lang="en-US" sz="1451" dirty="0">
                <a:solidFill>
                  <a:prstClr val="black"/>
                </a:solidFill>
              </a:rPr>
              <a:t>access that object</a:t>
            </a:r>
          </a:p>
        </p:txBody>
      </p:sp>
      <p:sp>
        <p:nvSpPr>
          <p:cNvPr id="19" name="Cloud Callout 18"/>
          <p:cNvSpPr/>
          <p:nvPr/>
        </p:nvSpPr>
        <p:spPr>
          <a:xfrm>
            <a:off x="1721993" y="1559242"/>
            <a:ext cx="2952626" cy="933117"/>
          </a:xfrm>
          <a:prstGeom prst="cloudCallou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451" dirty="0">
                <a:solidFill>
                  <a:prstClr val="black"/>
                </a:solidFill>
              </a:rPr>
              <a:t>Uses social relationship to access OSN resources</a:t>
            </a:r>
            <a:r>
              <a:rPr lang="en-US" sz="1633" dirty="0">
                <a:solidFill>
                  <a:prstClr val="black"/>
                </a:solidFill>
              </a:rPr>
              <a:t>   </a:t>
            </a:r>
          </a:p>
        </p:txBody>
      </p:sp>
      <p:sp>
        <p:nvSpPr>
          <p:cNvPr id="21" name="Cloud Callout 20"/>
          <p:cNvSpPr/>
          <p:nvPr/>
        </p:nvSpPr>
        <p:spPr>
          <a:xfrm>
            <a:off x="1761062" y="3344331"/>
            <a:ext cx="3089365" cy="1341810"/>
          </a:xfrm>
          <a:prstGeom prst="cloudCallou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1451" dirty="0">
                <a:solidFill>
                  <a:prstClr val="black"/>
                </a:solidFill>
              </a:rPr>
              <a:t>Uses social relationship/relationship between system entities to access resources in any system</a:t>
            </a:r>
            <a:r>
              <a:rPr lang="en-US" sz="1633" dirty="0">
                <a:solidFill>
                  <a:prstClr val="black"/>
                </a:solidFill>
              </a:rPr>
              <a:t>  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93378" y="1442361"/>
            <a:ext cx="4057049" cy="43996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endParaRPr lang="en-US" sz="1633">
              <a:solidFill>
                <a:prstClr val="white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8095" y="1739556"/>
            <a:ext cx="3335791" cy="27768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683" fontAlgn="base">
              <a:spcBef>
                <a:spcPct val="0"/>
              </a:spcBef>
              <a:spcAft>
                <a:spcPct val="0"/>
              </a:spcAft>
            </a:pPr>
            <a:endParaRPr lang="en-US" sz="1633">
              <a:solidFill>
                <a:prstClr val="whit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30549" y="3867242"/>
            <a:ext cx="1442504" cy="53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2903" dirty="0">
                <a:solidFill>
                  <a:srgbClr val="1F497D">
                    <a:lumMod val="60000"/>
                    <a:lumOff val="40000"/>
                  </a:srgbClr>
                </a:solidFill>
                <a:latin typeface="Arial" charset="0"/>
                <a:ea typeface="ＭＳ Ｐゴシック" pitchFamily="34" charset="-128"/>
              </a:rPr>
              <a:t>PBAC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5010" y="5165501"/>
            <a:ext cx="1789609" cy="53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683" fontAlgn="base">
              <a:spcBef>
                <a:spcPct val="0"/>
              </a:spcBef>
              <a:spcAft>
                <a:spcPct val="0"/>
              </a:spcAft>
            </a:pPr>
            <a:r>
              <a:rPr lang="en-US" sz="2903" dirty="0" err="1">
                <a:solidFill>
                  <a:srgbClr val="1F497D">
                    <a:lumMod val="60000"/>
                    <a:lumOff val="40000"/>
                  </a:srgbClr>
                </a:solidFill>
                <a:latin typeface="Arial" charset="0"/>
                <a:ea typeface="ＭＳ Ｐゴシック" pitchFamily="34" charset="-128"/>
              </a:rPr>
              <a:t>ReBAC</a:t>
            </a:r>
            <a:endParaRPr lang="en-US" sz="2903" dirty="0">
              <a:solidFill>
                <a:srgbClr val="1F497D">
                  <a:lumMod val="60000"/>
                  <a:lumOff val="40000"/>
                </a:srgbClr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05710" y="1157672"/>
            <a:ext cx="8501755" cy="4911976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What Does </a:t>
            </a:r>
            <a:r>
              <a:rPr lang="en-US" sz="2800" dirty="0" err="1" smtClean="0"/>
              <a:t>ReBAC</a:t>
            </a:r>
            <a:r>
              <a:rPr lang="en-US" sz="2800" dirty="0" smtClean="0"/>
              <a:t> Mean?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457920" y="1342663"/>
            <a:ext cx="7679083" cy="225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does relationship based access control mean?</a:t>
            </a:r>
            <a:endParaRPr lang="en-US" sz="3200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What are the core characteristics of a</a:t>
            </a:r>
          </a:p>
          <a:p>
            <a:pPr lvl="0">
              <a:spcBef>
                <a:spcPct val="20000"/>
              </a:spcBef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en-US" sz="32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ReBAC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Model ? 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79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A Simple </a:t>
            </a:r>
            <a:r>
              <a:rPr lang="en-US" sz="1800" dirty="0" err="1" smtClean="0"/>
              <a:t>ReBAC</a:t>
            </a:r>
            <a:r>
              <a:rPr lang="en-US" sz="1800" dirty="0" smtClean="0"/>
              <a:t> Model (</a:t>
            </a:r>
            <a:r>
              <a:rPr lang="en-US" sz="1800" dirty="0" err="1" smtClean="0"/>
              <a:t>SReBAC</a:t>
            </a:r>
            <a:r>
              <a:rPr lang="en-US" sz="1800" dirty="0" smtClean="0"/>
              <a:t>[p])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20" y="938311"/>
            <a:ext cx="5076190" cy="44952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7920" y="2891749"/>
            <a:ext cx="2591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Commands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addRelation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deleteRelation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access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2258" y="1899589"/>
            <a:ext cx="3760722" cy="19843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9980" y="3738192"/>
            <a:ext cx="2835797" cy="86707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010454" y="1189863"/>
            <a:ext cx="3389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An Example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Command </a:t>
            </a:r>
            <a:r>
              <a:rPr lang="en-US" dirty="0" smtClean="0">
                <a:solidFill>
                  <a:srgbClr val="0070C0"/>
                </a:solidFill>
              </a:rPr>
              <a:t>Instantiation of </a:t>
            </a:r>
            <a:r>
              <a:rPr lang="en-US" dirty="0" err="1" smtClean="0">
                <a:solidFill>
                  <a:srgbClr val="0070C0"/>
                </a:solidFill>
              </a:rPr>
              <a:t>SReBAC</a:t>
            </a:r>
            <a:r>
              <a:rPr lang="en-US" dirty="0" smtClean="0">
                <a:solidFill>
                  <a:srgbClr val="0070C0"/>
                </a:solidFill>
              </a:rPr>
              <a:t>[3]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0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An Example of a Simple </a:t>
            </a:r>
            <a:r>
              <a:rPr lang="en-US" sz="1800" dirty="0" err="1" smtClean="0"/>
              <a:t>ReBAC</a:t>
            </a:r>
            <a:r>
              <a:rPr lang="en-US" sz="1800" dirty="0" smtClean="0"/>
              <a:t> Command Execution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8335" y="1145894"/>
            <a:ext cx="5497969" cy="481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24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Expression of Relationship in ABAC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713056" y="1319513"/>
            <a:ext cx="960699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77522" y="1319512"/>
            <a:ext cx="856527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Bob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180884" y="1319513"/>
            <a:ext cx="982317" cy="4745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98653" y="2291786"/>
            <a:ext cx="3402957" cy="29366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Attribute Composition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Needs one attribute: friend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Policy Expression uses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Attribute composition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friend(Alice</a:t>
            </a:r>
            <a:r>
              <a:rPr lang="en-US" dirty="0" smtClean="0">
                <a:solidFill>
                  <a:schemeClr val="tx1"/>
                </a:solidFill>
              </a:rPr>
              <a:t>)={Bob}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friend(friend(Alice))={Carol}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71642" y="2291786"/>
            <a:ext cx="3402957" cy="29366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Composite Attribute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Needs two </a:t>
            </a:r>
            <a:r>
              <a:rPr lang="en-US" dirty="0" smtClean="0">
                <a:solidFill>
                  <a:schemeClr val="tx1"/>
                </a:solidFill>
              </a:rPr>
              <a:t>attribute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              2.  </a:t>
            </a:r>
            <a:r>
              <a:rPr lang="en-US" dirty="0" err="1" smtClean="0">
                <a:solidFill>
                  <a:schemeClr val="tx1"/>
                </a:solidFill>
              </a:rPr>
              <a:t>friendoffriend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Policy Expression uses 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direct </a:t>
            </a:r>
            <a:r>
              <a:rPr lang="en-US" dirty="0" smtClean="0">
                <a:solidFill>
                  <a:schemeClr val="tx1"/>
                </a:solidFill>
              </a:rPr>
              <a:t>attributes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friend(Alice</a:t>
            </a:r>
            <a:r>
              <a:rPr lang="en-US" dirty="0" smtClean="0">
                <a:solidFill>
                  <a:schemeClr val="tx1"/>
                </a:solidFill>
              </a:rPr>
              <a:t>) ={Bob}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f</a:t>
            </a:r>
            <a:r>
              <a:rPr lang="en-US" dirty="0" err="1" smtClean="0">
                <a:solidFill>
                  <a:schemeClr val="tx1"/>
                </a:solidFill>
              </a:rPr>
              <a:t>riendoffriend</a:t>
            </a:r>
            <a:r>
              <a:rPr lang="en-US" dirty="0" smtClean="0">
                <a:solidFill>
                  <a:schemeClr val="tx1"/>
                </a:solidFill>
              </a:rPr>
              <a:t>(Alice)={Carol} 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           </a:t>
            </a:r>
          </a:p>
          <a:p>
            <a:pPr marL="342900" indent="-342900" algn="ctr">
              <a:buFont typeface="+mj-lt"/>
              <a:buAutoNum type="arabicPeriod"/>
            </a:pP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72156" y="1018202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77446" y="1032072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673755" y="1603092"/>
            <a:ext cx="1203767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734049" y="1603090"/>
            <a:ext cx="1446835" cy="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14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Is this enough to keep the end user as an attribute value for Composite Attribute? 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Tahmina Ahmed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713056" y="1319513"/>
            <a:ext cx="960699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77522" y="1319512"/>
            <a:ext cx="856527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Bob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180884" y="1365813"/>
            <a:ext cx="982317" cy="4745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72156" y="1076444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77446" y="1032072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29922" y="2247413"/>
            <a:ext cx="1047524" cy="56715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John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90560" y="2221372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768468" y="2209797"/>
            <a:ext cx="954892" cy="46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friend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75985" y="3745955"/>
            <a:ext cx="2956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friend(Alice) </a:t>
            </a:r>
            <a:r>
              <a:rPr lang="en-US" dirty="0" smtClean="0"/>
              <a:t> =  {</a:t>
            </a:r>
            <a:r>
              <a:rPr lang="en-US" dirty="0" smtClean="0"/>
              <a:t>Bob, John}</a:t>
            </a:r>
          </a:p>
          <a:p>
            <a:r>
              <a:rPr lang="en-US" dirty="0" err="1"/>
              <a:t>f</a:t>
            </a:r>
            <a:r>
              <a:rPr lang="en-US" dirty="0" err="1" smtClean="0"/>
              <a:t>riendoffriend</a:t>
            </a:r>
            <a:r>
              <a:rPr lang="en-US" dirty="0" smtClean="0"/>
              <a:t>(Alice</a:t>
            </a:r>
            <a:r>
              <a:rPr lang="en-US" dirty="0" smtClean="0"/>
              <a:t>) = {</a:t>
            </a:r>
            <a:r>
              <a:rPr lang="en-US" dirty="0" smtClean="0"/>
              <a:t>Carol} </a:t>
            </a:r>
            <a:endParaRPr lang="en-US" dirty="0"/>
          </a:p>
        </p:txBody>
      </p:sp>
      <p:cxnSp>
        <p:nvCxnSpPr>
          <p:cNvPr id="7" name="Straight Connector 6"/>
          <p:cNvCxnSpPr>
            <a:stCxn id="8" idx="6"/>
            <a:endCxn id="11" idx="2"/>
          </p:cNvCxnSpPr>
          <p:nvPr/>
        </p:nvCxnSpPr>
        <p:spPr>
          <a:xfrm flipV="1">
            <a:off x="2673755" y="1603092"/>
            <a:ext cx="1203767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6"/>
            <a:endCxn id="14" idx="2"/>
          </p:cNvCxnSpPr>
          <p:nvPr/>
        </p:nvCxnSpPr>
        <p:spPr>
          <a:xfrm>
            <a:off x="4734049" y="1603092"/>
            <a:ext cx="1446835" cy="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6" idx="2"/>
          </p:cNvCxnSpPr>
          <p:nvPr/>
        </p:nvCxnSpPr>
        <p:spPr>
          <a:xfrm>
            <a:off x="2395959" y="1840375"/>
            <a:ext cx="1633963" cy="6906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6" idx="6"/>
          </p:cNvCxnSpPr>
          <p:nvPr/>
        </p:nvCxnSpPr>
        <p:spPr>
          <a:xfrm flipV="1">
            <a:off x="5077446" y="1840375"/>
            <a:ext cx="1475994" cy="6906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86922</TotalTime>
  <Words>601</Words>
  <Application>Microsoft Office PowerPoint</Application>
  <PresentationFormat>On-screen Show (4:3)</PresentationFormat>
  <Paragraphs>180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ＭＳ Ｐゴシック</vt:lpstr>
      <vt:lpstr>Arial</vt:lpstr>
      <vt:lpstr>Calibri</vt:lpstr>
      <vt:lpstr>Comic Sans MS</vt:lpstr>
      <vt:lpstr>Courier New</vt:lpstr>
      <vt:lpstr>Helvetica</vt:lpstr>
      <vt:lpstr>Wingdings</vt:lpstr>
      <vt:lpstr>ICS_ppt_template3</vt:lpstr>
      <vt:lpstr>ics</vt:lpstr>
      <vt:lpstr>1_ics</vt:lpstr>
      <vt:lpstr>ReBAC in ABAC</vt:lpstr>
      <vt:lpstr>Outline</vt:lpstr>
      <vt:lpstr>Using Relations For Controlling Access</vt:lpstr>
      <vt:lpstr>Existing Access Control Models those use some kind of Relations for authorization policy Expression</vt:lpstr>
      <vt:lpstr>What Does ReBAC Mean?</vt:lpstr>
      <vt:lpstr>A Simple ReBAC Model (SReBAC[p])</vt:lpstr>
      <vt:lpstr>An Example of a Simple ReBAC Command Execution</vt:lpstr>
      <vt:lpstr>Expression of Relationship in ABAC</vt:lpstr>
      <vt:lpstr>Is this enough to keep the end user as an attribute value for Composite Attribute? </vt:lpstr>
      <vt:lpstr>Is this enough to keep the end user as an attribute value for Composite Attribute? </vt:lpstr>
      <vt:lpstr>A Composite ABAC Model : ABACC [n,m]</vt:lpstr>
      <vt:lpstr>Comparison: Expressive Power Vs. Complexity</vt:lpstr>
      <vt:lpstr>Comparison: Expressive Power Vs. Complexity</vt:lpstr>
      <vt:lpstr>Comparison: Expressive Power Vs. Complexity</vt:lpstr>
      <vt:lpstr>Questions/Comments</vt:lpstr>
    </vt:vector>
  </TitlesOfParts>
  <Company>UTSA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Control for Online Social Networks using Relationship Type Patterns</dc:title>
  <dc:creator>Tahmina</dc:creator>
  <cp:lastModifiedBy>Tahmina Ahmed</cp:lastModifiedBy>
  <cp:revision>578</cp:revision>
  <cp:lastPrinted>2011-08-11T18:46:40Z</cp:lastPrinted>
  <dcterms:created xsi:type="dcterms:W3CDTF">2012-07-03T17:16:56Z</dcterms:created>
  <dcterms:modified xsi:type="dcterms:W3CDTF">2016-04-28T21:15:54Z</dcterms:modified>
</cp:coreProperties>
</file>