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81" r:id="rId1"/>
    <p:sldMasterId id="2147484065" r:id="rId2"/>
  </p:sldMasterIdLst>
  <p:notesMasterIdLst>
    <p:notesMasterId r:id="rId29"/>
  </p:notesMasterIdLst>
  <p:sldIdLst>
    <p:sldId id="256" r:id="rId3"/>
    <p:sldId id="282" r:id="rId4"/>
    <p:sldId id="257" r:id="rId5"/>
    <p:sldId id="283" r:id="rId6"/>
    <p:sldId id="259" r:id="rId7"/>
    <p:sldId id="260" r:id="rId8"/>
    <p:sldId id="300" r:id="rId9"/>
    <p:sldId id="301" r:id="rId10"/>
    <p:sldId id="286" r:id="rId11"/>
    <p:sldId id="262" r:id="rId12"/>
    <p:sldId id="263" r:id="rId13"/>
    <p:sldId id="292" r:id="rId14"/>
    <p:sldId id="302" r:id="rId15"/>
    <p:sldId id="291" r:id="rId16"/>
    <p:sldId id="297" r:id="rId17"/>
    <p:sldId id="294" r:id="rId18"/>
    <p:sldId id="295" r:id="rId19"/>
    <p:sldId id="303" r:id="rId20"/>
    <p:sldId id="270" r:id="rId21"/>
    <p:sldId id="290" r:id="rId22"/>
    <p:sldId id="298" r:id="rId23"/>
    <p:sldId id="274" r:id="rId24"/>
    <p:sldId id="289" r:id="rId25"/>
    <p:sldId id="299" r:id="rId26"/>
    <p:sldId id="278" r:id="rId27"/>
    <p:sldId id="2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82759" autoAdjust="0"/>
  </p:normalViewPr>
  <p:slideViewPr>
    <p:cSldViewPr snapToGrid="0">
      <p:cViewPr varScale="1">
        <p:scale>
          <a:sx n="56" d="100"/>
          <a:sy n="56" d="100"/>
        </p:scale>
        <p:origin x="9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750BB-3B9B-4ED6-8096-872EBE10E936}" type="datetimeFigureOut">
              <a:rPr lang="en-US" smtClean="0"/>
              <a:t>4/28/2016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1055B-5D17-4D28-938F-9567E5A6AF21}" type="slidenum">
              <a:rPr lang="en-US" smtClean="0"/>
              <a:t>‹#›</a:t>
            </a:fld>
            <a:endParaRPr lang="en-US"/>
          </a:p>
        </p:txBody>
      </p:sp>
    </p:spTree>
    <p:extLst>
      <p:ext uri="{BB962C8B-B14F-4D97-AF65-F5344CB8AC3E}">
        <p14:creationId xmlns:p14="http://schemas.microsoft.com/office/powerpoint/2010/main" val="629186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a:t>
            </a:r>
            <a:r>
              <a:rPr lang="en-US" baseline="0" dirty="0"/>
              <a:t> Why its designed? What we can do in PM?</a:t>
            </a:r>
            <a:endParaRPr lang="en-US" dirty="0"/>
          </a:p>
        </p:txBody>
      </p:sp>
      <p:sp>
        <p:nvSpPr>
          <p:cNvPr id="4" name="Slide Number Placeholder 3"/>
          <p:cNvSpPr>
            <a:spLocks noGrp="1"/>
          </p:cNvSpPr>
          <p:nvPr>
            <p:ph type="sldNum" sz="quarter" idx="10"/>
          </p:nvPr>
        </p:nvSpPr>
        <p:spPr/>
        <p:txBody>
          <a:bodyPr/>
          <a:lstStyle/>
          <a:p>
            <a:fld id="{D771055B-5D17-4D28-938F-9567E5A6AF21}" type="slidenum">
              <a:rPr lang="en-US" smtClean="0"/>
              <a:t>1</a:t>
            </a:fld>
            <a:endParaRPr lang="en-US"/>
          </a:p>
        </p:txBody>
      </p:sp>
    </p:spTree>
    <p:extLst>
      <p:ext uri="{BB962C8B-B14F-4D97-AF65-F5344CB8AC3E}">
        <p14:creationId xmlns:p14="http://schemas.microsoft.com/office/powerpoint/2010/main" val="93570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1055B-5D17-4D28-938F-9567E5A6AF21}" type="slidenum">
              <a:rPr lang="en-US" smtClean="0"/>
              <a:t>7</a:t>
            </a:fld>
            <a:endParaRPr lang="en-US"/>
          </a:p>
        </p:txBody>
      </p:sp>
    </p:spTree>
    <p:extLst>
      <p:ext uri="{BB962C8B-B14F-4D97-AF65-F5344CB8AC3E}">
        <p14:creationId xmlns:p14="http://schemas.microsoft.com/office/powerpoint/2010/main" val="381899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relations allows to express a wide range of attribute-based policies.</a:t>
            </a:r>
            <a:endParaRPr lang="en-US" dirty="0"/>
          </a:p>
        </p:txBody>
      </p:sp>
      <p:sp>
        <p:nvSpPr>
          <p:cNvPr id="4" name="Slide Number Placeholder 3"/>
          <p:cNvSpPr>
            <a:spLocks noGrp="1"/>
          </p:cNvSpPr>
          <p:nvPr>
            <p:ph type="sldNum" sz="quarter" idx="10"/>
          </p:nvPr>
        </p:nvSpPr>
        <p:spPr/>
        <p:txBody>
          <a:bodyPr/>
          <a:lstStyle/>
          <a:p>
            <a:fld id="{D771055B-5D17-4D28-938F-9567E5A6AF21}" type="slidenum">
              <a:rPr lang="en-US" smtClean="0"/>
              <a:t>9</a:t>
            </a:fld>
            <a:endParaRPr lang="en-US"/>
          </a:p>
        </p:txBody>
      </p:sp>
    </p:spTree>
    <p:extLst>
      <p:ext uri="{BB962C8B-B14F-4D97-AF65-F5344CB8AC3E}">
        <p14:creationId xmlns:p14="http://schemas.microsoft.com/office/powerpoint/2010/main" val="4270848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both oa1 and oa2 are contained by oa20 and acquire the properties of oa20, and oa1, oa2, and oa20 are contained by oa21 and likewise acquire its properties.</a:t>
            </a:r>
          </a:p>
          <a:p>
            <a:r>
              <a:rPr lang="en-US" sz="1200" b="0" i="0" u="none" strike="noStrike" kern="1200" baseline="0" dirty="0">
                <a:solidFill>
                  <a:schemeClr val="tx1"/>
                </a:solidFill>
                <a:latin typeface="+mn-lt"/>
                <a:ea typeface="+mn-ea"/>
                <a:cs typeface="+mn-cs"/>
              </a:rPr>
              <a:t>Inverted inheritance </a:t>
            </a:r>
            <a:endParaRPr lang="en-US" dirty="0"/>
          </a:p>
        </p:txBody>
      </p:sp>
      <p:sp>
        <p:nvSpPr>
          <p:cNvPr id="4" name="Slide Number Placeholder 3"/>
          <p:cNvSpPr>
            <a:spLocks noGrp="1"/>
          </p:cNvSpPr>
          <p:nvPr>
            <p:ph type="sldNum" sz="quarter" idx="10"/>
          </p:nvPr>
        </p:nvSpPr>
        <p:spPr/>
        <p:txBody>
          <a:bodyPr/>
          <a:lstStyle/>
          <a:p>
            <a:fld id="{D771055B-5D17-4D28-938F-9567E5A6AF21}" type="slidenum">
              <a:rPr lang="en-US" smtClean="0"/>
              <a:t>10</a:t>
            </a:fld>
            <a:endParaRPr lang="en-US"/>
          </a:p>
        </p:txBody>
      </p:sp>
    </p:spTree>
    <p:extLst>
      <p:ext uri="{BB962C8B-B14F-4D97-AF65-F5344CB8AC3E}">
        <p14:creationId xmlns:p14="http://schemas.microsoft.com/office/powerpoint/2010/main" val="530623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1055B-5D17-4D28-938F-9567E5A6AF21}" type="slidenum">
              <a:rPr lang="en-US" smtClean="0"/>
              <a:t>12</a:t>
            </a:fld>
            <a:endParaRPr lang="en-US"/>
          </a:p>
        </p:txBody>
      </p:sp>
    </p:spTree>
    <p:extLst>
      <p:ext uri="{BB962C8B-B14F-4D97-AF65-F5344CB8AC3E}">
        <p14:creationId xmlns:p14="http://schemas.microsoft.com/office/powerpoint/2010/main" val="2991985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PEP within the PM client traps each access request, and then asks the PDP within the PM server to decide whether to grant or reject the access request. The physical location of each object is known to the PM server (and transparent to the client). </a:t>
            </a:r>
          </a:p>
          <a:p>
            <a:r>
              <a:rPr lang="en-US" dirty="0"/>
              <a:t>In the case of a granted request, the server response is accompanied by the physical location of the object. </a:t>
            </a:r>
          </a:p>
          <a:p>
            <a:r>
              <a:rPr lang="en-US" dirty="0"/>
              <a:t>The PM client exposes a standard set of APIs that can be used to develop PM-aware applications. </a:t>
            </a:r>
          </a:p>
          <a:p>
            <a:r>
              <a:rPr lang="en-US" dirty="0"/>
              <a:t>PM uses the resource repositories and servers to store and retrieve the physical contents of its objects. </a:t>
            </a:r>
          </a:p>
          <a:p>
            <a:r>
              <a:rPr lang="en-US" dirty="0"/>
              <a:t>A user may be associated with one or more processes, while a process is always associated with just one user.</a:t>
            </a:r>
          </a:p>
          <a:p>
            <a:endParaRPr lang="en-US" dirty="0"/>
          </a:p>
        </p:txBody>
      </p:sp>
      <p:sp>
        <p:nvSpPr>
          <p:cNvPr id="4" name="Slide Number Placeholder 3"/>
          <p:cNvSpPr>
            <a:spLocks noGrp="1"/>
          </p:cNvSpPr>
          <p:nvPr>
            <p:ph type="sldNum" sz="quarter" idx="10"/>
          </p:nvPr>
        </p:nvSpPr>
        <p:spPr/>
        <p:txBody>
          <a:bodyPr/>
          <a:lstStyle/>
          <a:p>
            <a:fld id="{D771055B-5D17-4D28-938F-9567E5A6AF21}" type="slidenum">
              <a:rPr lang="en-US" smtClean="0"/>
              <a:t>20</a:t>
            </a:fld>
            <a:endParaRPr lang="en-US"/>
          </a:p>
        </p:txBody>
      </p:sp>
    </p:spTree>
    <p:extLst>
      <p:ext uri="{BB962C8B-B14F-4D97-AF65-F5344CB8AC3E}">
        <p14:creationId xmlns:p14="http://schemas.microsoft.com/office/powerpoint/2010/main" val="91748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1055B-5D17-4D28-938F-9567E5A6AF21}" type="slidenum">
              <a:rPr lang="en-US" smtClean="0"/>
              <a:t>25</a:t>
            </a:fld>
            <a:endParaRPr lang="en-US"/>
          </a:p>
        </p:txBody>
      </p:sp>
    </p:spTree>
    <p:extLst>
      <p:ext uri="{BB962C8B-B14F-4D97-AF65-F5344CB8AC3E}">
        <p14:creationId xmlns:p14="http://schemas.microsoft.com/office/powerpoint/2010/main" val="125067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395931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225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3299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48276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61744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281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7554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7284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4126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595140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4/28/2016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25769643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6564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2711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7969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197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793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023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3781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416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633654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58699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474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8A87A34-81AB-432B-8DAE-1953F412C126}" type="datetimeFigureOut">
              <a:rPr lang="en-US" smtClean="0"/>
              <a:pPr/>
              <a:t>4/28/2016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6060132"/>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4/28/2016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091079"/>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Policy Machine</a:t>
            </a:r>
          </a:p>
        </p:txBody>
      </p:sp>
      <p:sp>
        <p:nvSpPr>
          <p:cNvPr id="3" name="Subtitle 2"/>
          <p:cNvSpPr>
            <a:spLocks noGrp="1"/>
          </p:cNvSpPr>
          <p:nvPr>
            <p:ph type="subTitle" idx="1"/>
          </p:nvPr>
        </p:nvSpPr>
        <p:spPr/>
        <p:txBody>
          <a:bodyPr/>
          <a:lstStyle/>
          <a:p>
            <a:pPr algn="r"/>
            <a:r>
              <a:rPr lang="en-US" dirty="0">
                <a:solidFill>
                  <a:schemeClr val="tx1"/>
                </a:solidFill>
              </a:rPr>
              <a:t> Presented By: </a:t>
            </a:r>
          </a:p>
          <a:p>
            <a:pPr algn="r"/>
            <a:r>
              <a:rPr lang="en-US" dirty="0">
                <a:solidFill>
                  <a:schemeClr val="accent2"/>
                </a:solidFill>
              </a:rPr>
              <a:t>Smriti Bhatt</a:t>
            </a:r>
          </a:p>
        </p:txBody>
      </p:sp>
    </p:spTree>
    <p:extLst>
      <p:ext uri="{BB962C8B-B14F-4D97-AF65-F5344CB8AC3E}">
        <p14:creationId xmlns:p14="http://schemas.microsoft.com/office/powerpoint/2010/main" val="157877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6" y="804520"/>
            <a:ext cx="9520158" cy="894972"/>
          </a:xfrm>
        </p:spPr>
        <p:txBody>
          <a:bodyPr/>
          <a:lstStyle/>
          <a:p>
            <a:r>
              <a:rPr lang="en-US" dirty="0"/>
              <a:t>PM Assignments</a:t>
            </a:r>
          </a:p>
        </p:txBody>
      </p:sp>
      <p:sp>
        <p:nvSpPr>
          <p:cNvPr id="3" name="Content Placeholder 2"/>
          <p:cNvSpPr>
            <a:spLocks noGrp="1"/>
          </p:cNvSpPr>
          <p:nvPr>
            <p:ph idx="1"/>
          </p:nvPr>
        </p:nvSpPr>
        <p:spPr>
          <a:xfrm>
            <a:off x="1302328" y="1898374"/>
            <a:ext cx="4230254" cy="4160680"/>
          </a:xfrm>
        </p:spPr>
        <p:txBody>
          <a:bodyPr>
            <a:normAutofit/>
          </a:bodyPr>
          <a:lstStyle/>
          <a:p>
            <a:pPr>
              <a:lnSpc>
                <a:spcPct val="150000"/>
              </a:lnSpc>
              <a:spcBef>
                <a:spcPts val="600"/>
              </a:spcBef>
              <a:buFont typeface="Courier New" panose="02070309020205020404" pitchFamily="49" charset="0"/>
              <a:buChar char="o"/>
            </a:pPr>
            <a:r>
              <a:rPr lang="en-US" dirty="0">
                <a:solidFill>
                  <a:schemeClr val="accent2"/>
                </a:solidFill>
              </a:rPr>
              <a:t> Containment Property: </a:t>
            </a:r>
          </a:p>
          <a:p>
            <a:pPr marL="0" indent="0">
              <a:lnSpc>
                <a:spcPct val="150000"/>
              </a:lnSpc>
              <a:spcBef>
                <a:spcPts val="600"/>
              </a:spcBef>
              <a:buNone/>
            </a:pPr>
            <a:endParaRPr lang="en-US" dirty="0">
              <a:solidFill>
                <a:schemeClr val="accent2"/>
              </a:solidFill>
            </a:endParaRPr>
          </a:p>
          <a:p>
            <a:pPr marL="0" indent="0">
              <a:lnSpc>
                <a:spcPct val="150000"/>
              </a:lnSpc>
              <a:spcBef>
                <a:spcPts val="600"/>
              </a:spcBef>
              <a:buNone/>
            </a:pPr>
            <a:endParaRPr lang="en-US" dirty="0">
              <a:solidFill>
                <a:schemeClr val="accent2"/>
              </a:solidFill>
            </a:endParaRPr>
          </a:p>
          <a:p>
            <a:pPr marL="0" indent="0">
              <a:lnSpc>
                <a:spcPct val="150000"/>
              </a:lnSpc>
              <a:spcBef>
                <a:spcPts val="600"/>
              </a:spcBef>
              <a:buNone/>
            </a:pPr>
            <a:endParaRPr lang="en-US" dirty="0">
              <a:solidFill>
                <a:schemeClr val="accent2"/>
              </a:solidFill>
            </a:endParaRPr>
          </a:p>
          <a:p>
            <a:pPr>
              <a:lnSpc>
                <a:spcPct val="150000"/>
              </a:lnSpc>
              <a:spcBef>
                <a:spcPts val="600"/>
              </a:spcBef>
              <a:buFont typeface="Courier New" panose="02070309020205020404" pitchFamily="49" charset="0"/>
              <a:buChar char="o"/>
            </a:pPr>
            <a:r>
              <a:rPr lang="en-US" dirty="0">
                <a:solidFill>
                  <a:schemeClr val="accent2"/>
                </a:solidFill>
              </a:rPr>
              <a:t> </a:t>
            </a:r>
            <a:r>
              <a:rPr lang="en-US" dirty="0"/>
              <a:t>Hierarchical relationships </a:t>
            </a:r>
          </a:p>
          <a:p>
            <a:pPr>
              <a:lnSpc>
                <a:spcPct val="150000"/>
              </a:lnSpc>
              <a:spcBef>
                <a:spcPts val="600"/>
              </a:spcBef>
              <a:buFont typeface="Courier New" panose="02070309020205020404" pitchFamily="49" charset="0"/>
              <a:buChar char="o"/>
            </a:pPr>
            <a:r>
              <a:rPr lang="en-US" dirty="0"/>
              <a:t> Inheritance shown downwards</a:t>
            </a:r>
          </a:p>
        </p:txBody>
      </p:sp>
      <p:pic>
        <p:nvPicPr>
          <p:cNvPr id="6" name="Picture 5"/>
          <p:cNvPicPr>
            <a:picLocks noChangeAspect="1"/>
          </p:cNvPicPr>
          <p:nvPr/>
        </p:nvPicPr>
        <p:blipFill>
          <a:blip r:embed="rId3"/>
          <a:stretch>
            <a:fillRect/>
          </a:stretch>
        </p:blipFill>
        <p:spPr>
          <a:xfrm>
            <a:off x="5532582" y="1842756"/>
            <a:ext cx="6422088" cy="4216298"/>
          </a:xfrm>
          <a:prstGeom prst="rect">
            <a:avLst/>
          </a:prstGeom>
        </p:spPr>
      </p:pic>
      <p:sp>
        <p:nvSpPr>
          <p:cNvPr id="4" name="Oval 3"/>
          <p:cNvSpPr/>
          <p:nvPr/>
        </p:nvSpPr>
        <p:spPr>
          <a:xfrm>
            <a:off x="4016164" y="2536760"/>
            <a:ext cx="772998" cy="4430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7" name="Oval 6"/>
          <p:cNvSpPr/>
          <p:nvPr/>
        </p:nvSpPr>
        <p:spPr>
          <a:xfrm>
            <a:off x="4065719" y="3549560"/>
            <a:ext cx="730102" cy="461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a:t>
            </a:r>
          </a:p>
        </p:txBody>
      </p:sp>
      <p:cxnSp>
        <p:nvCxnSpPr>
          <p:cNvPr id="8" name="Straight Arrow Connector 7"/>
          <p:cNvCxnSpPr>
            <a:stCxn id="4" idx="4"/>
          </p:cNvCxnSpPr>
          <p:nvPr/>
        </p:nvCxnSpPr>
        <p:spPr>
          <a:xfrm>
            <a:off x="4402663" y="2979819"/>
            <a:ext cx="0" cy="56974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51862" y="3098943"/>
            <a:ext cx="1743959" cy="307777"/>
          </a:xfrm>
          <a:prstGeom prst="rect">
            <a:avLst/>
          </a:prstGeom>
          <a:noFill/>
        </p:spPr>
        <p:txBody>
          <a:bodyPr wrap="square" rtlCol="0">
            <a:spAutoFit/>
          </a:bodyPr>
          <a:lstStyle/>
          <a:p>
            <a:r>
              <a:rPr lang="en-US" sz="1400" dirty="0"/>
              <a:t>x contained by y</a:t>
            </a:r>
          </a:p>
        </p:txBody>
      </p:sp>
      <p:pic>
        <p:nvPicPr>
          <p:cNvPr id="15" name="Picture 14"/>
          <p:cNvPicPr>
            <a:picLocks noChangeAspect="1"/>
          </p:cNvPicPr>
          <p:nvPr/>
        </p:nvPicPr>
        <p:blipFill>
          <a:blip r:embed="rId4"/>
          <a:stretch>
            <a:fillRect/>
          </a:stretch>
        </p:blipFill>
        <p:spPr>
          <a:xfrm>
            <a:off x="1516884" y="2536760"/>
            <a:ext cx="1632664" cy="356908"/>
          </a:xfrm>
          <a:prstGeom prst="rect">
            <a:avLst/>
          </a:prstGeom>
        </p:spPr>
      </p:pic>
    </p:spTree>
    <p:extLst>
      <p:ext uri="{BB962C8B-B14F-4D97-AF65-F5344CB8AC3E}">
        <p14:creationId xmlns:p14="http://schemas.microsoft.com/office/powerpoint/2010/main" val="246083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6" y="804519"/>
            <a:ext cx="9520158" cy="830317"/>
          </a:xfrm>
        </p:spPr>
        <p:txBody>
          <a:bodyPr/>
          <a:lstStyle/>
          <a:p>
            <a:r>
              <a:rPr lang="en-US" dirty="0"/>
              <a:t>PM Authorization Graph</a:t>
            </a:r>
          </a:p>
        </p:txBody>
      </p:sp>
      <p:pic>
        <p:nvPicPr>
          <p:cNvPr id="6" name="Content Placeholder 5"/>
          <p:cNvPicPr>
            <a:picLocks noGrp="1" noChangeAspect="1"/>
          </p:cNvPicPr>
          <p:nvPr>
            <p:ph idx="1"/>
          </p:nvPr>
        </p:nvPicPr>
        <p:blipFill>
          <a:blip r:embed="rId2"/>
          <a:stretch>
            <a:fillRect/>
          </a:stretch>
        </p:blipFill>
        <p:spPr>
          <a:xfrm>
            <a:off x="2843392" y="1804091"/>
            <a:ext cx="5645425" cy="4430928"/>
          </a:xfrm>
          <a:prstGeom prst="rect">
            <a:avLst/>
          </a:prstGeom>
        </p:spPr>
      </p:pic>
      <p:cxnSp>
        <p:nvCxnSpPr>
          <p:cNvPr id="5" name="Straight Arrow Connector 4"/>
          <p:cNvCxnSpPr/>
          <p:nvPr/>
        </p:nvCxnSpPr>
        <p:spPr>
          <a:xfrm>
            <a:off x="9148246" y="3918347"/>
            <a:ext cx="880110" cy="114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rot="8229467">
            <a:off x="8942506" y="3304007"/>
            <a:ext cx="1280160" cy="1262969"/>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0104120" y="3768417"/>
            <a:ext cx="1520190" cy="369332"/>
          </a:xfrm>
          <a:prstGeom prst="rect">
            <a:avLst/>
          </a:prstGeom>
          <a:noFill/>
        </p:spPr>
        <p:txBody>
          <a:bodyPr wrap="square" rtlCol="0">
            <a:spAutoFit/>
          </a:bodyPr>
          <a:lstStyle/>
          <a:p>
            <a:r>
              <a:rPr lang="en-US" dirty="0"/>
              <a:t>Assignments</a:t>
            </a:r>
          </a:p>
        </p:txBody>
      </p:sp>
      <p:sp>
        <p:nvSpPr>
          <p:cNvPr id="9" name="TextBox 8"/>
          <p:cNvSpPr txBox="1"/>
          <p:nvPr/>
        </p:nvSpPr>
        <p:spPr>
          <a:xfrm>
            <a:off x="10104120" y="4279760"/>
            <a:ext cx="1428750" cy="369332"/>
          </a:xfrm>
          <a:prstGeom prst="rect">
            <a:avLst/>
          </a:prstGeom>
          <a:noFill/>
        </p:spPr>
        <p:txBody>
          <a:bodyPr wrap="square" rtlCol="0">
            <a:spAutoFit/>
          </a:bodyPr>
          <a:lstStyle/>
          <a:p>
            <a:r>
              <a:rPr lang="en-US" dirty="0"/>
              <a:t>Associations</a:t>
            </a:r>
          </a:p>
        </p:txBody>
      </p:sp>
      <p:sp>
        <p:nvSpPr>
          <p:cNvPr id="10" name="TextBox 9"/>
          <p:cNvSpPr txBox="1"/>
          <p:nvPr/>
        </p:nvSpPr>
        <p:spPr>
          <a:xfrm>
            <a:off x="9238217" y="4810898"/>
            <a:ext cx="2196029" cy="369332"/>
          </a:xfrm>
          <a:prstGeom prst="rect">
            <a:avLst/>
          </a:prstGeom>
          <a:noFill/>
        </p:spPr>
        <p:txBody>
          <a:bodyPr wrap="square" rtlCol="0">
            <a:spAutoFit/>
          </a:bodyPr>
          <a:lstStyle/>
          <a:p>
            <a:r>
              <a:rPr lang="en-US" dirty="0"/>
              <a:t>{r}, {w} - Operations</a:t>
            </a:r>
          </a:p>
        </p:txBody>
      </p:sp>
      <p:sp>
        <p:nvSpPr>
          <p:cNvPr id="14" name="Rectangle 13"/>
          <p:cNvSpPr/>
          <p:nvPr/>
        </p:nvSpPr>
        <p:spPr>
          <a:xfrm>
            <a:off x="3348990" y="5852159"/>
            <a:ext cx="1257300" cy="382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700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Derived Privileges - Enumerations </a:t>
            </a:r>
          </a:p>
        </p:txBody>
      </p:sp>
      <p:sp>
        <p:nvSpPr>
          <p:cNvPr id="3" name="Content Placeholder 2"/>
          <p:cNvSpPr>
            <a:spLocks noGrp="1"/>
          </p:cNvSpPr>
          <p:nvPr>
            <p:ph idx="1"/>
          </p:nvPr>
        </p:nvSpPr>
        <p:spPr/>
        <p:txBody>
          <a:bodyPr>
            <a:normAutofit lnSpcReduction="10000"/>
          </a:bodyPr>
          <a:lstStyle/>
          <a:p>
            <a:pPr>
              <a:lnSpc>
                <a:spcPct val="150000"/>
              </a:lnSpc>
              <a:spcBef>
                <a:spcPts val="600"/>
              </a:spcBef>
              <a:spcAft>
                <a:spcPts val="600"/>
              </a:spcAft>
            </a:pPr>
            <a:r>
              <a:rPr lang="en-US" dirty="0"/>
              <a:t>Enumerations all explicit and implicit privileges/accesses</a:t>
            </a:r>
          </a:p>
          <a:p>
            <a:pPr>
              <a:lnSpc>
                <a:spcPct val="150000"/>
              </a:lnSpc>
              <a:spcBef>
                <a:spcPts val="600"/>
              </a:spcBef>
              <a:spcAft>
                <a:spcPts val="600"/>
              </a:spcAft>
            </a:pPr>
            <a:r>
              <a:rPr lang="en-US" dirty="0"/>
              <a:t>Association </a:t>
            </a:r>
            <a:r>
              <a:rPr lang="en-US" dirty="0">
                <a:sym typeface="Wingdings" panose="05000000000000000000" pitchFamily="2" charset="2"/>
              </a:rPr>
              <a:t></a:t>
            </a:r>
            <a:r>
              <a:rPr lang="en-US" dirty="0"/>
              <a:t>(Group1, {w}, Project1)</a:t>
            </a:r>
          </a:p>
          <a:p>
            <a:pPr lvl="1">
              <a:lnSpc>
                <a:spcPct val="150000"/>
              </a:lnSpc>
              <a:spcBef>
                <a:spcPts val="600"/>
              </a:spcBef>
              <a:spcAft>
                <a:spcPts val="600"/>
              </a:spcAft>
            </a:pPr>
            <a:r>
              <a:rPr lang="en-US" dirty="0"/>
              <a:t>Users(Group1)={u</a:t>
            </a:r>
            <a:r>
              <a:rPr lang="en-US" sz="1000" dirty="0"/>
              <a:t>1</a:t>
            </a:r>
            <a:r>
              <a:rPr lang="en-US" dirty="0"/>
              <a:t>} </a:t>
            </a:r>
          </a:p>
          <a:p>
            <a:pPr lvl="1">
              <a:lnSpc>
                <a:spcPct val="150000"/>
              </a:lnSpc>
              <a:spcBef>
                <a:spcPts val="600"/>
              </a:spcBef>
              <a:spcAft>
                <a:spcPts val="600"/>
              </a:spcAft>
            </a:pPr>
            <a:r>
              <a:rPr lang="en-US" dirty="0"/>
              <a:t>Access right={w} </a:t>
            </a:r>
          </a:p>
          <a:p>
            <a:pPr lvl="1">
              <a:lnSpc>
                <a:spcPct val="150000"/>
              </a:lnSpc>
              <a:spcBef>
                <a:spcPts val="600"/>
              </a:spcBef>
              <a:spcAft>
                <a:spcPts val="600"/>
              </a:spcAft>
            </a:pPr>
            <a:r>
              <a:rPr lang="en-US" dirty="0"/>
              <a:t>Elements(Project1)={Project1, o1, o2} </a:t>
            </a:r>
          </a:p>
          <a:p>
            <a:pPr>
              <a:lnSpc>
                <a:spcPct val="150000"/>
              </a:lnSpc>
              <a:spcBef>
                <a:spcPts val="600"/>
              </a:spcBef>
              <a:spcAft>
                <a:spcPts val="600"/>
              </a:spcAft>
            </a:pPr>
            <a:r>
              <a:rPr lang="en-US" dirty="0"/>
              <a:t>Derived privileges for user u</a:t>
            </a:r>
            <a:r>
              <a:rPr lang="en-US" sz="1200" dirty="0"/>
              <a:t>1</a:t>
            </a:r>
            <a:r>
              <a:rPr lang="en-US" dirty="0"/>
              <a:t>: </a:t>
            </a:r>
          </a:p>
          <a:p>
            <a:pPr lvl="1">
              <a:lnSpc>
                <a:spcPct val="150000"/>
              </a:lnSpc>
              <a:spcBef>
                <a:spcPts val="600"/>
              </a:spcBef>
              <a:spcAft>
                <a:spcPts val="600"/>
              </a:spcAft>
            </a:pPr>
            <a:r>
              <a:rPr lang="pl-PL" dirty="0"/>
              <a:t>(u</a:t>
            </a:r>
            <a:r>
              <a:rPr lang="pl-PL" sz="1200" dirty="0"/>
              <a:t>1</a:t>
            </a:r>
            <a:r>
              <a:rPr lang="pl-PL" dirty="0"/>
              <a:t>, w, Project1), (u</a:t>
            </a:r>
            <a:r>
              <a:rPr lang="pl-PL" sz="1200" dirty="0"/>
              <a:t>1</a:t>
            </a:r>
            <a:r>
              <a:rPr lang="pl-PL" dirty="0"/>
              <a:t>, w, o1), and (u</a:t>
            </a:r>
            <a:r>
              <a:rPr lang="pl-PL" sz="1200" dirty="0"/>
              <a:t>1</a:t>
            </a:r>
            <a:r>
              <a:rPr lang="pl-PL" dirty="0"/>
              <a:t>, w, o2)</a:t>
            </a:r>
          </a:p>
          <a:p>
            <a:pPr>
              <a:lnSpc>
                <a:spcPct val="150000"/>
              </a:lnSpc>
              <a:spcBef>
                <a:spcPts val="600"/>
              </a:spcBef>
              <a:spcAft>
                <a:spcPts val="600"/>
              </a:spcAft>
            </a:pPr>
            <a:endParaRPr lang="en-US" dirty="0"/>
          </a:p>
        </p:txBody>
      </p:sp>
      <p:pic>
        <p:nvPicPr>
          <p:cNvPr id="5" name="Content Placeholder 5"/>
          <p:cNvPicPr>
            <a:picLocks noChangeAspect="1"/>
          </p:cNvPicPr>
          <p:nvPr/>
        </p:nvPicPr>
        <p:blipFill>
          <a:blip r:embed="rId3"/>
          <a:stretch>
            <a:fillRect/>
          </a:stretch>
        </p:blipFill>
        <p:spPr>
          <a:xfrm>
            <a:off x="6515100" y="2231200"/>
            <a:ext cx="5082540" cy="3989136"/>
          </a:xfrm>
          <a:prstGeom prst="rect">
            <a:avLst/>
          </a:prstGeom>
        </p:spPr>
      </p:pic>
      <p:sp>
        <p:nvSpPr>
          <p:cNvPr id="7" name="Rounded Rectangle 6"/>
          <p:cNvSpPr/>
          <p:nvPr/>
        </p:nvSpPr>
        <p:spPr>
          <a:xfrm>
            <a:off x="982980" y="5205943"/>
            <a:ext cx="4914900" cy="543347"/>
          </a:xfrm>
          <a:prstGeom prst="roundRect">
            <a:avLst/>
          </a:prstGeom>
          <a:noFill/>
          <a:ln w="1905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7741920" y="2301240"/>
            <a:ext cx="2823210" cy="1424940"/>
          </a:xfrm>
          <a:prstGeom prst="roundRect">
            <a:avLst/>
          </a:prstGeom>
          <a:noFill/>
          <a:ln w="1905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5330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PM Administrative Authorization Graph</a:t>
            </a:r>
          </a:p>
        </p:txBody>
      </p:sp>
      <p:pic>
        <p:nvPicPr>
          <p:cNvPr id="5" name="Content Placeholder 3"/>
          <p:cNvPicPr>
            <a:picLocks noGrp="1" noChangeAspect="1"/>
          </p:cNvPicPr>
          <p:nvPr>
            <p:ph idx="1"/>
          </p:nvPr>
        </p:nvPicPr>
        <p:blipFill>
          <a:blip r:embed="rId2"/>
          <a:stretch>
            <a:fillRect/>
          </a:stretch>
        </p:blipFill>
        <p:spPr>
          <a:xfrm>
            <a:off x="2942534" y="1846263"/>
            <a:ext cx="6367257" cy="4022725"/>
          </a:xfrm>
          <a:prstGeom prst="rect">
            <a:avLst/>
          </a:prstGeom>
        </p:spPr>
      </p:pic>
      <p:sp>
        <p:nvSpPr>
          <p:cNvPr id="2" name="Rectangle 1"/>
          <p:cNvSpPr/>
          <p:nvPr/>
        </p:nvSpPr>
        <p:spPr>
          <a:xfrm>
            <a:off x="3280410" y="5634990"/>
            <a:ext cx="845820" cy="20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40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RBAC Policy</a:t>
            </a:r>
          </a:p>
        </p:txBody>
      </p:sp>
      <p:pic>
        <p:nvPicPr>
          <p:cNvPr id="4" name="Content Placeholder 3"/>
          <p:cNvPicPr>
            <a:picLocks noGrp="1" noChangeAspect="1"/>
          </p:cNvPicPr>
          <p:nvPr>
            <p:ph idx="1"/>
          </p:nvPr>
        </p:nvPicPr>
        <p:blipFill>
          <a:blip r:embed="rId2"/>
          <a:stretch>
            <a:fillRect/>
          </a:stretch>
        </p:blipFill>
        <p:spPr>
          <a:xfrm>
            <a:off x="2685675" y="1846263"/>
            <a:ext cx="6880976" cy="4022725"/>
          </a:xfrm>
          <a:prstGeom prst="rect">
            <a:avLst/>
          </a:prstGeom>
        </p:spPr>
      </p:pic>
      <p:sp>
        <p:nvSpPr>
          <p:cNvPr id="5" name="Rectangle 4"/>
          <p:cNvSpPr/>
          <p:nvPr/>
        </p:nvSpPr>
        <p:spPr>
          <a:xfrm>
            <a:off x="3074670" y="5394960"/>
            <a:ext cx="1074420" cy="388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919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560" y="492343"/>
            <a:ext cx="10988704" cy="1224145"/>
          </a:xfrm>
        </p:spPr>
        <p:txBody>
          <a:bodyPr/>
          <a:lstStyle/>
          <a:p>
            <a:r>
              <a:rPr lang="en-US" dirty="0"/>
              <a:t>Combination of Policies</a:t>
            </a:r>
          </a:p>
        </p:txBody>
      </p:sp>
      <p:pic>
        <p:nvPicPr>
          <p:cNvPr id="4" name="Content Placeholder 3"/>
          <p:cNvPicPr>
            <a:picLocks noGrp="1" noChangeAspect="1"/>
          </p:cNvPicPr>
          <p:nvPr>
            <p:ph idx="1"/>
          </p:nvPr>
        </p:nvPicPr>
        <p:blipFill>
          <a:blip r:embed="rId2"/>
          <a:stretch>
            <a:fillRect/>
          </a:stretch>
        </p:blipFill>
        <p:spPr>
          <a:xfrm>
            <a:off x="2023162" y="1846263"/>
            <a:ext cx="8206002" cy="4022725"/>
          </a:xfrm>
          <a:prstGeom prst="rect">
            <a:avLst/>
          </a:prstGeom>
        </p:spPr>
      </p:pic>
      <p:sp>
        <p:nvSpPr>
          <p:cNvPr id="5" name="Rectangle 4"/>
          <p:cNvSpPr/>
          <p:nvPr/>
        </p:nvSpPr>
        <p:spPr>
          <a:xfrm>
            <a:off x="4240530" y="5360670"/>
            <a:ext cx="1085850" cy="420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598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LaBAC</a:t>
            </a:r>
            <a:r>
              <a:rPr lang="en-US" sz="2000" dirty="0"/>
              <a:t>H</a:t>
            </a:r>
            <a:endParaRPr lang="en-US" dirty="0"/>
          </a:p>
        </p:txBody>
      </p:sp>
      <p:sp>
        <p:nvSpPr>
          <p:cNvPr id="3" name="Content Placeholder 2"/>
          <p:cNvSpPr>
            <a:spLocks noGrp="1"/>
          </p:cNvSpPr>
          <p:nvPr>
            <p:ph idx="1"/>
          </p:nvPr>
        </p:nvSpPr>
        <p:spPr/>
        <p:txBody>
          <a:bodyPr>
            <a:normAutofit/>
          </a:bodyPr>
          <a:lstStyle/>
          <a:p>
            <a:pPr>
              <a:lnSpc>
                <a:spcPct val="150000"/>
              </a:lnSpc>
              <a:spcBef>
                <a:spcPts val="600"/>
              </a:spcBef>
              <a:spcAft>
                <a:spcPts val="600"/>
              </a:spcAft>
            </a:pPr>
            <a:r>
              <a:rPr lang="en-US" dirty="0"/>
              <a:t>LaBAC</a:t>
            </a:r>
            <a:r>
              <a:rPr lang="en-US" sz="1400" dirty="0"/>
              <a:t>H</a:t>
            </a:r>
            <a:r>
              <a:rPr lang="en-US" dirty="0"/>
              <a:t> Characteristics:</a:t>
            </a:r>
          </a:p>
          <a:p>
            <a:pPr lvl="1">
              <a:lnSpc>
                <a:spcPct val="150000"/>
              </a:lnSpc>
              <a:spcBef>
                <a:spcPts val="600"/>
              </a:spcBef>
              <a:spcAft>
                <a:spcPts val="600"/>
              </a:spcAft>
            </a:pPr>
            <a:r>
              <a:rPr lang="en-US" dirty="0"/>
              <a:t>Assignments and Associations relations</a:t>
            </a:r>
          </a:p>
          <a:p>
            <a:pPr lvl="1">
              <a:lnSpc>
                <a:spcPct val="150000"/>
              </a:lnSpc>
              <a:spcBef>
                <a:spcPts val="600"/>
              </a:spcBef>
              <a:spcAft>
                <a:spcPts val="600"/>
              </a:spcAft>
            </a:pPr>
            <a:r>
              <a:rPr lang="en-US"/>
              <a:t>User/object </a:t>
            </a:r>
            <a:r>
              <a:rPr lang="en-US" dirty="0"/>
              <a:t>label hierarchy</a:t>
            </a:r>
          </a:p>
          <a:p>
            <a:pPr lvl="1">
              <a:lnSpc>
                <a:spcPct val="150000"/>
              </a:lnSpc>
              <a:spcBef>
                <a:spcPts val="600"/>
              </a:spcBef>
              <a:spcAft>
                <a:spcPts val="600"/>
              </a:spcAft>
            </a:pPr>
            <a:r>
              <a:rPr lang="en-US" dirty="0"/>
              <a:t>Only operations on objects/resources</a:t>
            </a:r>
          </a:p>
          <a:p>
            <a:pPr marL="201168" lvl="1" indent="0">
              <a:lnSpc>
                <a:spcPct val="150000"/>
              </a:lnSpc>
              <a:spcBef>
                <a:spcPts val="600"/>
              </a:spcBef>
              <a:spcAft>
                <a:spcPts val="600"/>
              </a:spcAft>
              <a:buNone/>
            </a:pPr>
            <a:r>
              <a:rPr lang="en-US" dirty="0"/>
              <a:t>    (no admin operations) </a:t>
            </a:r>
          </a:p>
          <a:p>
            <a:pPr lvl="1">
              <a:lnSpc>
                <a:spcPct val="150000"/>
              </a:lnSpc>
              <a:spcBef>
                <a:spcPts val="600"/>
              </a:spcBef>
              <a:spcAft>
                <a:spcPts val="600"/>
              </a:spcAft>
            </a:pPr>
            <a:r>
              <a:rPr lang="en-US" dirty="0"/>
              <a:t>Enumerated policies</a:t>
            </a:r>
          </a:p>
        </p:txBody>
      </p:sp>
      <p:pic>
        <p:nvPicPr>
          <p:cNvPr id="4" name="Picture 3"/>
          <p:cNvPicPr>
            <a:picLocks noChangeAspect="1"/>
          </p:cNvPicPr>
          <p:nvPr/>
        </p:nvPicPr>
        <p:blipFill>
          <a:blip r:embed="rId2"/>
          <a:stretch>
            <a:fillRect/>
          </a:stretch>
        </p:blipFill>
        <p:spPr>
          <a:xfrm>
            <a:off x="6677111" y="2096929"/>
            <a:ext cx="4282267" cy="276013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6749328" y="5108258"/>
            <a:ext cx="4210050" cy="962025"/>
          </a:xfrm>
          <a:prstGeom prst="rect">
            <a:avLst/>
          </a:prstGeom>
          <a:ln w="28575">
            <a:solidFill>
              <a:srgbClr val="0000FF"/>
            </a:solidFill>
          </a:ln>
        </p:spPr>
      </p:pic>
    </p:spTree>
    <p:extLst>
      <p:ext uri="{BB962C8B-B14F-4D97-AF65-F5344CB8AC3E}">
        <p14:creationId xmlns:p14="http://schemas.microsoft.com/office/powerpoint/2010/main" val="1762557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LaBAC</a:t>
            </a:r>
            <a:r>
              <a:rPr lang="en-US" sz="2000" dirty="0"/>
              <a:t>H   </a:t>
            </a:r>
            <a:r>
              <a:rPr lang="en-US" dirty="0"/>
              <a:t>in PM</a:t>
            </a:r>
          </a:p>
        </p:txBody>
      </p:sp>
      <p:pic>
        <p:nvPicPr>
          <p:cNvPr id="8" name="Content Placeholder 7"/>
          <p:cNvPicPr>
            <a:picLocks noGrp="1" noChangeAspect="1"/>
          </p:cNvPicPr>
          <p:nvPr>
            <p:ph idx="1"/>
          </p:nvPr>
        </p:nvPicPr>
        <p:blipFill>
          <a:blip r:embed="rId2"/>
          <a:stretch>
            <a:fillRect/>
          </a:stretch>
        </p:blipFill>
        <p:spPr>
          <a:xfrm>
            <a:off x="2034540" y="1828801"/>
            <a:ext cx="7966710" cy="4400550"/>
          </a:xfrm>
          <a:prstGeom prst="rect">
            <a:avLst/>
          </a:prstGeom>
        </p:spPr>
      </p:pic>
    </p:spTree>
    <p:extLst>
      <p:ext uri="{BB962C8B-B14F-4D97-AF65-F5344CB8AC3E}">
        <p14:creationId xmlns:p14="http://schemas.microsoft.com/office/powerpoint/2010/main" val="1723651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LaBAC</a:t>
            </a:r>
            <a:r>
              <a:rPr lang="en-US" sz="2000" dirty="0"/>
              <a:t>H   </a:t>
            </a:r>
            <a:r>
              <a:rPr lang="en-US" dirty="0"/>
              <a:t>in PM</a:t>
            </a:r>
          </a:p>
        </p:txBody>
      </p:sp>
      <p:pic>
        <p:nvPicPr>
          <p:cNvPr id="4" name="Content Placeholder 3"/>
          <p:cNvPicPr>
            <a:picLocks noGrp="1" noChangeAspect="1"/>
          </p:cNvPicPr>
          <p:nvPr>
            <p:ph idx="1"/>
          </p:nvPr>
        </p:nvPicPr>
        <p:blipFill>
          <a:blip r:embed="rId2"/>
          <a:stretch>
            <a:fillRect/>
          </a:stretch>
        </p:blipFill>
        <p:spPr>
          <a:xfrm>
            <a:off x="2062296" y="1834833"/>
            <a:ext cx="7687674" cy="4405947"/>
          </a:xfrm>
          <a:prstGeom prst="rect">
            <a:avLst/>
          </a:prstGeom>
        </p:spPr>
      </p:pic>
      <p:sp>
        <p:nvSpPr>
          <p:cNvPr id="5" name="TextBox 4"/>
          <p:cNvSpPr txBox="1"/>
          <p:nvPr/>
        </p:nvSpPr>
        <p:spPr>
          <a:xfrm>
            <a:off x="1440180" y="2091690"/>
            <a:ext cx="1428750" cy="369332"/>
          </a:xfrm>
          <a:prstGeom prst="rect">
            <a:avLst/>
          </a:prstGeom>
          <a:noFill/>
        </p:spPr>
        <p:txBody>
          <a:bodyPr wrap="square" rtlCol="0">
            <a:spAutoFit/>
          </a:bodyPr>
          <a:lstStyle/>
          <a:p>
            <a:r>
              <a:rPr lang="en-US" dirty="0">
                <a:solidFill>
                  <a:srgbClr val="FF0000"/>
                </a:solidFill>
              </a:rPr>
              <a:t>Tweaked</a:t>
            </a:r>
          </a:p>
        </p:txBody>
      </p:sp>
    </p:spTree>
    <p:extLst>
      <p:ext uri="{BB962C8B-B14F-4D97-AF65-F5344CB8AC3E}">
        <p14:creationId xmlns:p14="http://schemas.microsoft.com/office/powerpoint/2010/main" val="2644385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 Tool</a:t>
            </a:r>
          </a:p>
        </p:txBody>
      </p:sp>
      <p:sp>
        <p:nvSpPr>
          <p:cNvPr id="3" name="Content Placeholder 2"/>
          <p:cNvSpPr>
            <a:spLocks noGrp="1"/>
          </p:cNvSpPr>
          <p:nvPr>
            <p:ph idx="1"/>
          </p:nvPr>
        </p:nvSpPr>
        <p:spPr/>
        <p:txBody>
          <a:bodyPr/>
          <a:lstStyle/>
          <a:p>
            <a:r>
              <a:rPr lang="en-US" dirty="0">
                <a:solidFill>
                  <a:schemeClr val="accent1">
                    <a:lumMod val="75000"/>
                  </a:schemeClr>
                </a:solidFill>
              </a:rPr>
              <a:t>PM Server: </a:t>
            </a:r>
            <a:r>
              <a:rPr lang="en-US" dirty="0"/>
              <a:t>Policy Administration Point (PAP), Policy Decision Point (PDP), includes a PM Database, an event processing module</a:t>
            </a:r>
          </a:p>
          <a:p>
            <a:r>
              <a:rPr lang="en-US" dirty="0">
                <a:solidFill>
                  <a:schemeClr val="accent1">
                    <a:lumMod val="75000"/>
                  </a:schemeClr>
                </a:solidFill>
              </a:rPr>
              <a:t>Administrative Client: </a:t>
            </a:r>
            <a:r>
              <a:rPr lang="en-US" dirty="0"/>
              <a:t>Admin Tool (PAP)</a:t>
            </a:r>
          </a:p>
          <a:p>
            <a:r>
              <a:rPr lang="en-US" dirty="0">
                <a:solidFill>
                  <a:schemeClr val="accent1">
                    <a:lumMod val="75000"/>
                  </a:schemeClr>
                </a:solidFill>
              </a:rPr>
              <a:t>Database: </a:t>
            </a:r>
            <a:r>
              <a:rPr lang="en-US" dirty="0"/>
              <a:t>Active Directory</a:t>
            </a:r>
          </a:p>
          <a:p>
            <a:r>
              <a:rPr lang="en-US" dirty="0">
                <a:solidFill>
                  <a:schemeClr val="accent1">
                    <a:lumMod val="75000"/>
                  </a:schemeClr>
                </a:solidFill>
              </a:rPr>
              <a:t>PM client: </a:t>
            </a:r>
            <a:r>
              <a:rPr lang="en-US" dirty="0"/>
              <a:t>PEP, an application programming interfaces (API), and PM-aware applications</a:t>
            </a:r>
          </a:p>
          <a:p>
            <a:r>
              <a:rPr lang="en-US" dirty="0">
                <a:solidFill>
                  <a:schemeClr val="accent1">
                    <a:lumMod val="75000"/>
                  </a:schemeClr>
                </a:solidFill>
              </a:rPr>
              <a:t>User Environment Simulator </a:t>
            </a:r>
          </a:p>
          <a:p>
            <a:pPr lvl="1"/>
            <a:r>
              <a:rPr lang="en-US" dirty="0"/>
              <a:t>Kernel Simulator: acts as PEP</a:t>
            </a:r>
          </a:p>
          <a:p>
            <a:pPr lvl="1"/>
            <a:r>
              <a:rPr lang="en-US" dirty="0"/>
              <a:t>Session Manager</a:t>
            </a:r>
          </a:p>
          <a:p>
            <a:endParaRPr lang="en-US" dirty="0"/>
          </a:p>
          <a:p>
            <a:endParaRPr lang="en-US" dirty="0"/>
          </a:p>
        </p:txBody>
      </p:sp>
    </p:spTree>
    <p:extLst>
      <p:ext uri="{BB962C8B-B14F-4D97-AF65-F5344CB8AC3E}">
        <p14:creationId xmlns:p14="http://schemas.microsoft.com/office/powerpoint/2010/main" val="3824940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097280" y="1845734"/>
            <a:ext cx="7028624" cy="4023360"/>
          </a:xfrm>
        </p:spPr>
        <p:txBody>
          <a:bodyPr/>
          <a:lstStyle/>
          <a:p>
            <a:pPr lvl="1">
              <a:lnSpc>
                <a:spcPct val="100000"/>
              </a:lnSpc>
              <a:buFont typeface="Arial" panose="020B0604020202020204" pitchFamily="34" charset="0"/>
              <a:buChar char="•"/>
            </a:pPr>
            <a:r>
              <a:rPr lang="en-US" sz="2000" dirty="0"/>
              <a:t>Many policies and access control models – </a:t>
            </a:r>
          </a:p>
          <a:p>
            <a:pPr marL="201168" lvl="1" indent="0">
              <a:lnSpc>
                <a:spcPct val="100000"/>
              </a:lnSpc>
              <a:buNone/>
            </a:pPr>
            <a:r>
              <a:rPr lang="en-US" sz="2000" dirty="0"/>
              <a:t>    DAC, MAC, RBAC, ABAC, LaBAC, ReBAC, …</a:t>
            </a:r>
          </a:p>
          <a:p>
            <a:pPr lvl="1">
              <a:lnSpc>
                <a:spcPct val="100000"/>
              </a:lnSpc>
              <a:buFont typeface="Arial" panose="020B0604020202020204" pitchFamily="34" charset="0"/>
              <a:buChar char="•"/>
            </a:pPr>
            <a:r>
              <a:rPr lang="en-US" sz="2000" dirty="0"/>
              <a:t> Policy Machine – immense concept and capabilities</a:t>
            </a:r>
          </a:p>
          <a:p>
            <a:pPr lvl="1">
              <a:lnSpc>
                <a:spcPct val="100000"/>
              </a:lnSpc>
              <a:buFont typeface="Arial" panose="020B0604020202020204" pitchFamily="34" charset="0"/>
              <a:buChar char="•"/>
            </a:pPr>
            <a:r>
              <a:rPr lang="en-US" sz="2000" dirty="0"/>
              <a:t> PM vs ABAC</a:t>
            </a:r>
          </a:p>
          <a:p>
            <a:pPr lvl="2">
              <a:lnSpc>
                <a:spcPct val="100000"/>
              </a:lnSpc>
              <a:buFont typeface="Arial" panose="020B0604020202020204" pitchFamily="34" charset="0"/>
              <a:buChar char="•"/>
            </a:pPr>
            <a:r>
              <a:rPr lang="en-US" sz="1800" dirty="0"/>
              <a:t> Attributes, relationships, etc.</a:t>
            </a:r>
            <a:endParaRPr lang="en-US" dirty="0"/>
          </a:p>
        </p:txBody>
      </p:sp>
      <p:pic>
        <p:nvPicPr>
          <p:cNvPr id="1026" name="Picture 2" descr="http://www.redandassociates.com/blog/wp-content/uploads/2014/04/polic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1176" y="3614272"/>
            <a:ext cx="2345854" cy="187212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125905" y="2432115"/>
            <a:ext cx="3029775" cy="30542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06899" y="2949252"/>
            <a:ext cx="2667786" cy="40011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000" b="1" dirty="0">
                <a:ln/>
                <a:solidFill>
                  <a:schemeClr val="accent2"/>
                </a:solidFill>
              </a:rPr>
              <a:t>Access Control Models</a:t>
            </a:r>
          </a:p>
        </p:txBody>
      </p:sp>
      <p:sp>
        <p:nvSpPr>
          <p:cNvPr id="7" name="Rounded Rectangle 6"/>
          <p:cNvSpPr/>
          <p:nvPr/>
        </p:nvSpPr>
        <p:spPr>
          <a:xfrm>
            <a:off x="1719920" y="4604086"/>
            <a:ext cx="2450970" cy="659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Policy Definition</a:t>
            </a:r>
          </a:p>
        </p:txBody>
      </p:sp>
      <p:sp>
        <p:nvSpPr>
          <p:cNvPr id="9" name="Rounded Rectangle 8"/>
          <p:cNvSpPr/>
          <p:nvPr/>
        </p:nvSpPr>
        <p:spPr>
          <a:xfrm>
            <a:off x="4894632" y="4604086"/>
            <a:ext cx="2507530" cy="659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Policy Enforcement</a:t>
            </a:r>
          </a:p>
        </p:txBody>
      </p:sp>
      <p:sp>
        <p:nvSpPr>
          <p:cNvPr id="4" name="Rounded Rectangle 3"/>
          <p:cNvSpPr/>
          <p:nvPr/>
        </p:nvSpPr>
        <p:spPr>
          <a:xfrm>
            <a:off x="1365155" y="4160520"/>
            <a:ext cx="6400800" cy="140600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80510" y="4183380"/>
            <a:ext cx="925830" cy="461665"/>
          </a:xfrm>
          <a:prstGeom prst="rect">
            <a:avLst/>
          </a:prstGeom>
          <a:noFill/>
        </p:spPr>
        <p:txBody>
          <a:bodyPr wrap="square" rtlCol="0">
            <a:spAutoFit/>
          </a:bodyPr>
          <a:lstStyle/>
          <a:p>
            <a:pPr algn="ctr"/>
            <a:r>
              <a:rPr lang="en-US" sz="2400" b="1" dirty="0">
                <a:solidFill>
                  <a:schemeClr val="accent2">
                    <a:lumMod val="75000"/>
                  </a:schemeClr>
                </a:solidFill>
              </a:rPr>
              <a:t>PM</a:t>
            </a:r>
          </a:p>
        </p:txBody>
      </p:sp>
    </p:spTree>
    <p:extLst>
      <p:ext uri="{BB962C8B-B14F-4D97-AF65-F5344CB8AC3E}">
        <p14:creationId xmlns:p14="http://schemas.microsoft.com/office/powerpoint/2010/main" val="46083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4"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 System Architecture</a:t>
            </a:r>
          </a:p>
        </p:txBody>
      </p:sp>
      <p:pic>
        <p:nvPicPr>
          <p:cNvPr id="4" name="Content Placeholder 3"/>
          <p:cNvPicPr>
            <a:picLocks noGrp="1" noChangeAspect="1"/>
          </p:cNvPicPr>
          <p:nvPr>
            <p:ph idx="1"/>
          </p:nvPr>
        </p:nvPicPr>
        <p:blipFill>
          <a:blip r:embed="rId3"/>
          <a:stretch>
            <a:fillRect/>
          </a:stretch>
        </p:blipFill>
        <p:spPr>
          <a:xfrm>
            <a:off x="2762151" y="1831940"/>
            <a:ext cx="6728657" cy="4512081"/>
          </a:xfrm>
          <a:prstGeom prst="rect">
            <a:avLst/>
          </a:prstGeom>
        </p:spPr>
      </p:pic>
    </p:spTree>
    <p:extLst>
      <p:ext uri="{BB962C8B-B14F-4D97-AF65-F5344CB8AC3E}">
        <p14:creationId xmlns:p14="http://schemas.microsoft.com/office/powerpoint/2010/main" val="2198506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LaBAC</a:t>
            </a:r>
            <a:r>
              <a:rPr lang="en-US" sz="2000" dirty="0"/>
              <a:t>H   </a:t>
            </a:r>
            <a:r>
              <a:rPr lang="en-US" dirty="0"/>
              <a:t>Configuration in PM</a:t>
            </a:r>
          </a:p>
        </p:txBody>
      </p:sp>
      <p:sp>
        <p:nvSpPr>
          <p:cNvPr id="3" name="Content Placeholder 2"/>
          <p:cNvSpPr>
            <a:spLocks noGrp="1"/>
          </p:cNvSpPr>
          <p:nvPr>
            <p:ph idx="1"/>
          </p:nvPr>
        </p:nvSpPr>
        <p:spPr>
          <a:xfrm>
            <a:off x="982980" y="3280410"/>
            <a:ext cx="10058400" cy="2611544"/>
          </a:xfrm>
        </p:spPr>
        <p:txBody>
          <a:bodyPr>
            <a:normAutofit/>
          </a:bodyPr>
          <a:lstStyle/>
          <a:p>
            <a:pPr algn="ctr"/>
            <a:r>
              <a:rPr lang="en-US" sz="2400" dirty="0">
                <a:solidFill>
                  <a:schemeClr val="accent2"/>
                </a:solidFill>
              </a:rPr>
              <a:t>Look into PM Tool at the end!!!</a:t>
            </a:r>
          </a:p>
        </p:txBody>
      </p:sp>
    </p:spTree>
    <p:extLst>
      <p:ext uri="{BB962C8B-B14F-4D97-AF65-F5344CB8AC3E}">
        <p14:creationId xmlns:p14="http://schemas.microsoft.com/office/powerpoint/2010/main" val="3100450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 and ABAC Analysis</a:t>
            </a:r>
          </a:p>
        </p:txBody>
      </p:sp>
      <p:sp>
        <p:nvSpPr>
          <p:cNvPr id="3" name="Content Placeholder 2"/>
          <p:cNvSpPr>
            <a:spLocks noGrp="1"/>
          </p:cNvSpPr>
          <p:nvPr>
            <p:ph idx="1"/>
          </p:nvPr>
        </p:nvSpPr>
        <p:spPr>
          <a:xfrm>
            <a:off x="1260376" y="2005025"/>
            <a:ext cx="9520158" cy="3998569"/>
          </a:xfrm>
        </p:spPr>
        <p:txBody>
          <a:bodyPr>
            <a:normAutofit/>
          </a:bodyPr>
          <a:lstStyle/>
          <a:p>
            <a:pPr>
              <a:lnSpc>
                <a:spcPct val="150000"/>
              </a:lnSpc>
            </a:pPr>
            <a:r>
              <a:rPr lang="en-US" dirty="0"/>
              <a:t>Defining policies in ABAC models: </a:t>
            </a:r>
          </a:p>
          <a:p>
            <a:pPr lvl="1">
              <a:lnSpc>
                <a:spcPct val="150000"/>
              </a:lnSpc>
            </a:pPr>
            <a:r>
              <a:rPr lang="en-US" dirty="0">
                <a:solidFill>
                  <a:schemeClr val="accent2"/>
                </a:solidFill>
              </a:rPr>
              <a:t>Logical formula: </a:t>
            </a:r>
            <a:r>
              <a:rPr lang="en-US" dirty="0"/>
              <a:t>ABAC</a:t>
            </a:r>
            <a:r>
              <a:rPr lang="el-GR" dirty="0"/>
              <a:t>α</a:t>
            </a:r>
            <a:r>
              <a:rPr lang="en-US" dirty="0"/>
              <a:t>, XACML</a:t>
            </a:r>
          </a:p>
          <a:p>
            <a:pPr marL="201168" lvl="1" indent="0">
              <a:lnSpc>
                <a:spcPct val="150000"/>
              </a:lnSpc>
              <a:buNone/>
            </a:pPr>
            <a:r>
              <a:rPr lang="en-US" dirty="0"/>
              <a:t>	- Pros: simple, easy, and flexible</a:t>
            </a:r>
          </a:p>
          <a:p>
            <a:pPr marL="201168" lvl="1" indent="0">
              <a:lnSpc>
                <a:spcPct val="150000"/>
              </a:lnSpc>
              <a:buNone/>
            </a:pPr>
            <a:r>
              <a:rPr lang="en-US" dirty="0"/>
              <a:t>	- Cons: reviewing, updating policies become NP-complete</a:t>
            </a:r>
          </a:p>
          <a:p>
            <a:pPr lvl="1">
              <a:lnSpc>
                <a:spcPct val="150000"/>
              </a:lnSpc>
            </a:pPr>
            <a:r>
              <a:rPr lang="en-US" dirty="0">
                <a:solidFill>
                  <a:schemeClr val="accent2"/>
                </a:solidFill>
              </a:rPr>
              <a:t>Enumerated policies: </a:t>
            </a:r>
            <a:r>
              <a:rPr lang="en-US" dirty="0"/>
              <a:t>LaBAC, 2-sorted RBAC, PM</a:t>
            </a:r>
          </a:p>
          <a:p>
            <a:pPr marL="201168" lvl="1" indent="0">
              <a:lnSpc>
                <a:spcPct val="150000"/>
              </a:lnSpc>
              <a:buNone/>
            </a:pPr>
            <a:r>
              <a:rPr lang="en-US" dirty="0"/>
              <a:t> 	- Pros: good for updating and reviewing policies</a:t>
            </a:r>
          </a:p>
          <a:p>
            <a:pPr marL="201168" lvl="1" indent="0">
              <a:lnSpc>
                <a:spcPct val="150000"/>
              </a:lnSpc>
              <a:buNone/>
            </a:pPr>
            <a:r>
              <a:rPr lang="en-US" dirty="0"/>
              <a:t> 	- Cons: size might becomes exponential</a:t>
            </a:r>
          </a:p>
        </p:txBody>
      </p:sp>
      <p:pic>
        <p:nvPicPr>
          <p:cNvPr id="4098" name="Picture 2" descr="Image result for pros and 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609" y="3084194"/>
            <a:ext cx="2740341" cy="184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28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 in Cloud</a:t>
            </a:r>
          </a:p>
        </p:txBody>
      </p:sp>
      <p:sp>
        <p:nvSpPr>
          <p:cNvPr id="3" name="Content Placeholder 2"/>
          <p:cNvSpPr>
            <a:spLocks noGrp="1"/>
          </p:cNvSpPr>
          <p:nvPr>
            <p:ph idx="1"/>
          </p:nvPr>
        </p:nvSpPr>
        <p:spPr/>
        <p:txBody>
          <a:bodyPr/>
          <a:lstStyle/>
          <a:p>
            <a:pPr marL="0" indent="0">
              <a:buNone/>
            </a:pPr>
            <a:r>
              <a:rPr lang="en-US" dirty="0">
                <a:solidFill>
                  <a:schemeClr val="accent2"/>
                </a:solidFill>
              </a:rPr>
              <a:t>                                                            PM &amp; OpenStack</a:t>
            </a:r>
          </a:p>
          <a:p>
            <a:pPr algn="ctr"/>
            <a:endParaRPr lang="en-US" dirty="0">
              <a:solidFill>
                <a:schemeClr val="accent2"/>
              </a:solidFill>
            </a:endParaRPr>
          </a:p>
        </p:txBody>
      </p:sp>
      <p:sp>
        <p:nvSpPr>
          <p:cNvPr id="4" name="Rounded Rectangle 3"/>
          <p:cNvSpPr/>
          <p:nvPr/>
        </p:nvSpPr>
        <p:spPr>
          <a:xfrm>
            <a:off x="2354580" y="3255300"/>
            <a:ext cx="1954530" cy="1028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PM Server</a:t>
            </a:r>
          </a:p>
          <a:p>
            <a:pPr algn="ctr"/>
            <a:r>
              <a:rPr lang="en-US" sz="2000" dirty="0"/>
              <a:t>(PAP, PDP)</a:t>
            </a:r>
          </a:p>
        </p:txBody>
      </p:sp>
      <p:sp>
        <p:nvSpPr>
          <p:cNvPr id="5" name="Cloud 4"/>
          <p:cNvSpPr/>
          <p:nvPr/>
        </p:nvSpPr>
        <p:spPr>
          <a:xfrm>
            <a:off x="6286500" y="2971800"/>
            <a:ext cx="3623310" cy="181737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OpenStack </a:t>
            </a:r>
          </a:p>
          <a:p>
            <a:pPr algn="ctr"/>
            <a:r>
              <a:rPr lang="en-US" sz="2000" dirty="0"/>
              <a:t>(PEP)</a:t>
            </a:r>
          </a:p>
        </p:txBody>
      </p:sp>
      <p:sp>
        <p:nvSpPr>
          <p:cNvPr id="6" name="TextBox 5"/>
          <p:cNvSpPr txBox="1"/>
          <p:nvPr/>
        </p:nvSpPr>
        <p:spPr>
          <a:xfrm>
            <a:off x="6869428" y="3223260"/>
            <a:ext cx="674370" cy="369332"/>
          </a:xfrm>
          <a:prstGeom prst="rect">
            <a:avLst/>
          </a:prstGeom>
          <a:noFill/>
        </p:spPr>
        <p:txBody>
          <a:bodyPr wrap="square" rtlCol="0">
            <a:spAutoFit/>
          </a:bodyPr>
          <a:lstStyle/>
          <a:p>
            <a:r>
              <a:rPr lang="en-US" dirty="0"/>
              <a:t>Nova</a:t>
            </a:r>
          </a:p>
        </p:txBody>
      </p:sp>
      <p:sp>
        <p:nvSpPr>
          <p:cNvPr id="7" name="TextBox 6"/>
          <p:cNvSpPr txBox="1"/>
          <p:nvPr/>
        </p:nvSpPr>
        <p:spPr>
          <a:xfrm>
            <a:off x="8303894" y="3257550"/>
            <a:ext cx="1080136" cy="369332"/>
          </a:xfrm>
          <a:prstGeom prst="rect">
            <a:avLst/>
          </a:prstGeom>
          <a:noFill/>
        </p:spPr>
        <p:txBody>
          <a:bodyPr wrap="square" rtlCol="0">
            <a:spAutoFit/>
          </a:bodyPr>
          <a:lstStyle/>
          <a:p>
            <a:r>
              <a:rPr lang="en-US" dirty="0"/>
              <a:t>Neutron</a:t>
            </a:r>
          </a:p>
        </p:txBody>
      </p:sp>
      <p:sp>
        <p:nvSpPr>
          <p:cNvPr id="8" name="TextBox 7"/>
          <p:cNvSpPr txBox="1"/>
          <p:nvPr/>
        </p:nvSpPr>
        <p:spPr>
          <a:xfrm>
            <a:off x="7080884" y="4109670"/>
            <a:ext cx="1223010" cy="369332"/>
          </a:xfrm>
          <a:prstGeom prst="rect">
            <a:avLst/>
          </a:prstGeom>
          <a:noFill/>
        </p:spPr>
        <p:txBody>
          <a:bodyPr wrap="square" rtlCol="0">
            <a:spAutoFit/>
          </a:bodyPr>
          <a:lstStyle/>
          <a:p>
            <a:r>
              <a:rPr lang="en-US" dirty="0"/>
              <a:t>Keystone</a:t>
            </a:r>
          </a:p>
        </p:txBody>
      </p:sp>
      <p:sp>
        <p:nvSpPr>
          <p:cNvPr id="9" name="TextBox 8"/>
          <p:cNvSpPr txBox="1"/>
          <p:nvPr/>
        </p:nvSpPr>
        <p:spPr>
          <a:xfrm>
            <a:off x="8538210" y="3948959"/>
            <a:ext cx="845820" cy="369332"/>
          </a:xfrm>
          <a:prstGeom prst="rect">
            <a:avLst/>
          </a:prstGeom>
          <a:noFill/>
        </p:spPr>
        <p:txBody>
          <a:bodyPr wrap="square" rtlCol="0">
            <a:spAutoFit/>
          </a:bodyPr>
          <a:lstStyle/>
          <a:p>
            <a:r>
              <a:rPr lang="en-US" dirty="0"/>
              <a:t>Swift</a:t>
            </a:r>
          </a:p>
        </p:txBody>
      </p:sp>
      <p:cxnSp>
        <p:nvCxnSpPr>
          <p:cNvPr id="22" name="Straight Arrow Connector 21"/>
          <p:cNvCxnSpPr/>
          <p:nvPr/>
        </p:nvCxnSpPr>
        <p:spPr>
          <a:xfrm flipH="1" flipV="1">
            <a:off x="4309110" y="3948959"/>
            <a:ext cx="2091690" cy="3350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4" idx="3"/>
          </p:cNvCxnSpPr>
          <p:nvPr/>
        </p:nvCxnSpPr>
        <p:spPr>
          <a:xfrm flipV="1">
            <a:off x="4309110" y="3442216"/>
            <a:ext cx="2297430" cy="3274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4537710" y="4192865"/>
            <a:ext cx="1725930" cy="369332"/>
          </a:xfrm>
          <a:prstGeom prst="rect">
            <a:avLst/>
          </a:prstGeom>
          <a:noFill/>
        </p:spPr>
        <p:txBody>
          <a:bodyPr wrap="square" rtlCol="0">
            <a:spAutoFit/>
          </a:bodyPr>
          <a:lstStyle/>
          <a:p>
            <a:r>
              <a:rPr lang="en-US" dirty="0"/>
              <a:t>access request</a:t>
            </a:r>
          </a:p>
        </p:txBody>
      </p:sp>
      <p:sp>
        <p:nvSpPr>
          <p:cNvPr id="27" name="TextBox 26"/>
          <p:cNvSpPr txBox="1"/>
          <p:nvPr/>
        </p:nvSpPr>
        <p:spPr>
          <a:xfrm>
            <a:off x="4652010" y="3223260"/>
            <a:ext cx="1394460" cy="369332"/>
          </a:xfrm>
          <a:prstGeom prst="rect">
            <a:avLst/>
          </a:prstGeom>
          <a:noFill/>
        </p:spPr>
        <p:txBody>
          <a:bodyPr wrap="square" rtlCol="0">
            <a:spAutoFit/>
          </a:bodyPr>
          <a:lstStyle/>
          <a:p>
            <a:r>
              <a:rPr lang="en-US" dirty="0"/>
              <a:t>grant/deny</a:t>
            </a:r>
          </a:p>
        </p:txBody>
      </p:sp>
      <p:cxnSp>
        <p:nvCxnSpPr>
          <p:cNvPr id="29" name="Straight Arrow Connector 28"/>
          <p:cNvCxnSpPr/>
          <p:nvPr/>
        </p:nvCxnSpPr>
        <p:spPr>
          <a:xfrm flipV="1">
            <a:off x="4309110" y="2937047"/>
            <a:ext cx="2183130" cy="1143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309110" y="2524191"/>
            <a:ext cx="2091690" cy="369332"/>
          </a:xfrm>
          <a:prstGeom prst="rect">
            <a:avLst/>
          </a:prstGeom>
          <a:noFill/>
        </p:spPr>
        <p:txBody>
          <a:bodyPr wrap="square" rtlCol="0">
            <a:spAutoFit/>
          </a:bodyPr>
          <a:lstStyle/>
          <a:p>
            <a:pPr algn="ctr"/>
            <a:r>
              <a:rPr lang="en-US" dirty="0"/>
              <a:t>REST API</a:t>
            </a:r>
          </a:p>
        </p:txBody>
      </p:sp>
    </p:spTree>
    <p:extLst>
      <p:ext uri="{BB962C8B-B14F-4D97-AF65-F5344CB8AC3E}">
        <p14:creationId xmlns:p14="http://schemas.microsoft.com/office/powerpoint/2010/main" val="2882958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 &amp; OpenStack</a:t>
            </a:r>
          </a:p>
        </p:txBody>
      </p:sp>
      <p:sp>
        <p:nvSpPr>
          <p:cNvPr id="3" name="Content Placeholder 2"/>
          <p:cNvSpPr>
            <a:spLocks noGrp="1"/>
          </p:cNvSpPr>
          <p:nvPr>
            <p:ph idx="1"/>
          </p:nvPr>
        </p:nvSpPr>
        <p:spPr/>
        <p:txBody>
          <a:bodyPr>
            <a:normAutofit/>
          </a:bodyPr>
          <a:lstStyle/>
          <a:p>
            <a:pPr lvl="1">
              <a:lnSpc>
                <a:spcPct val="150000"/>
              </a:lnSpc>
              <a:spcBef>
                <a:spcPts val="600"/>
              </a:spcBef>
              <a:spcAft>
                <a:spcPts val="600"/>
              </a:spcAft>
              <a:buFont typeface="Wingdings" panose="05000000000000000000" pitchFamily="2" charset="2"/>
              <a:buChar char="ü"/>
            </a:pPr>
            <a:endParaRPr lang="en-US" dirty="0"/>
          </a:p>
          <a:p>
            <a:pPr lvl="1">
              <a:lnSpc>
                <a:spcPct val="150000"/>
              </a:lnSpc>
              <a:spcBef>
                <a:spcPts val="600"/>
              </a:spcBef>
              <a:spcAft>
                <a:spcPts val="600"/>
              </a:spcAft>
              <a:buFont typeface="Wingdings" panose="05000000000000000000" pitchFamily="2" charset="2"/>
              <a:buChar char="ü"/>
            </a:pPr>
            <a:r>
              <a:rPr lang="en-US" sz="2000" dirty="0"/>
              <a:t> Better understand PM and OpenStack</a:t>
            </a:r>
          </a:p>
          <a:p>
            <a:pPr lvl="1">
              <a:lnSpc>
                <a:spcPct val="150000"/>
              </a:lnSpc>
              <a:spcBef>
                <a:spcPts val="600"/>
              </a:spcBef>
              <a:spcAft>
                <a:spcPts val="600"/>
              </a:spcAft>
              <a:buFont typeface="Wingdings" panose="05000000000000000000" pitchFamily="2" charset="2"/>
              <a:buChar char="ü"/>
            </a:pPr>
            <a:r>
              <a:rPr lang="en-US" sz="2000" dirty="0"/>
              <a:t> Proof of Concept PM-ABAC in cloud</a:t>
            </a:r>
          </a:p>
          <a:p>
            <a:pPr lvl="1">
              <a:lnSpc>
                <a:spcPct val="150000"/>
              </a:lnSpc>
              <a:spcBef>
                <a:spcPts val="600"/>
              </a:spcBef>
              <a:spcAft>
                <a:spcPts val="600"/>
              </a:spcAft>
              <a:buFont typeface="Calibri" panose="020F0502020204030204" pitchFamily="34" charset="0"/>
              <a:buChar char="x"/>
            </a:pPr>
            <a:r>
              <a:rPr lang="en-US" sz="2000" dirty="0"/>
              <a:t> Performance overhead </a:t>
            </a:r>
          </a:p>
          <a:p>
            <a:pPr lvl="1">
              <a:lnSpc>
                <a:spcPct val="150000"/>
              </a:lnSpc>
              <a:spcBef>
                <a:spcPts val="600"/>
              </a:spcBef>
              <a:spcAft>
                <a:spcPts val="600"/>
              </a:spcAft>
              <a:buFont typeface="Calibri" panose="020F0502020204030204" pitchFamily="34" charset="0"/>
              <a:buChar char="x"/>
            </a:pPr>
            <a:r>
              <a:rPr lang="en-US" sz="2000" dirty="0"/>
              <a:t> PM specific issues</a:t>
            </a:r>
          </a:p>
          <a:p>
            <a:endParaRPr lang="en-US" dirty="0"/>
          </a:p>
          <a:p>
            <a:endParaRPr lang="en-US" dirty="0"/>
          </a:p>
        </p:txBody>
      </p:sp>
      <p:pic>
        <p:nvPicPr>
          <p:cNvPr id="4" name="Picture 3"/>
          <p:cNvPicPr>
            <a:picLocks noChangeAspect="1"/>
          </p:cNvPicPr>
          <p:nvPr/>
        </p:nvPicPr>
        <p:blipFill>
          <a:blip r:embed="rId2"/>
          <a:stretch>
            <a:fillRect/>
          </a:stretch>
        </p:blipFill>
        <p:spPr>
          <a:xfrm>
            <a:off x="7423784" y="2583645"/>
            <a:ext cx="3634739" cy="1044217"/>
          </a:xfrm>
          <a:prstGeom prst="rect">
            <a:avLst/>
          </a:prstGeom>
        </p:spPr>
      </p:pic>
      <p:sp>
        <p:nvSpPr>
          <p:cNvPr id="5" name="AutoShape 4" descr="Image result for opensta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7955278" y="3736236"/>
            <a:ext cx="2571749" cy="2241232"/>
          </a:xfrm>
          <a:prstGeom prst="rect">
            <a:avLst/>
          </a:prstGeom>
        </p:spPr>
      </p:pic>
    </p:spTree>
    <p:extLst>
      <p:ext uri="{BB962C8B-B14F-4D97-AF65-F5344CB8AC3E}">
        <p14:creationId xmlns:p14="http://schemas.microsoft.com/office/powerpoint/2010/main" val="740336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&amp; Limitations</a:t>
            </a:r>
          </a:p>
        </p:txBody>
      </p:sp>
      <p:sp>
        <p:nvSpPr>
          <p:cNvPr id="3" name="Content Placeholder 2"/>
          <p:cNvSpPr>
            <a:spLocks noGrp="1"/>
          </p:cNvSpPr>
          <p:nvPr>
            <p:ph idx="1"/>
          </p:nvPr>
        </p:nvSpPr>
        <p:spPr>
          <a:xfrm>
            <a:off x="1394460" y="1845734"/>
            <a:ext cx="9761220" cy="4023360"/>
          </a:xfrm>
        </p:spPr>
        <p:txBody>
          <a:bodyPr>
            <a:normAutofit/>
          </a:bodyPr>
          <a:lstStyle/>
          <a:p>
            <a:pPr>
              <a:lnSpc>
                <a:spcPct val="150000"/>
              </a:lnSpc>
              <a:spcBef>
                <a:spcPts val="600"/>
              </a:spcBef>
              <a:spcAft>
                <a:spcPts val="600"/>
              </a:spcAft>
              <a:buFont typeface="Wingdings" panose="05000000000000000000" pitchFamily="2" charset="2"/>
              <a:buChar char="v"/>
            </a:pPr>
            <a:r>
              <a:rPr lang="en-US" dirty="0"/>
              <a:t>Platform for testing and enforcing policies</a:t>
            </a:r>
          </a:p>
          <a:p>
            <a:pPr>
              <a:lnSpc>
                <a:spcPct val="150000"/>
              </a:lnSpc>
              <a:spcBef>
                <a:spcPts val="600"/>
              </a:spcBef>
              <a:spcAft>
                <a:spcPts val="600"/>
              </a:spcAft>
              <a:buFont typeface="Wingdings" panose="05000000000000000000" pitchFamily="2" charset="2"/>
              <a:buChar char="v"/>
            </a:pPr>
            <a:r>
              <a:rPr lang="en-US" dirty="0"/>
              <a:t>ABAC attributes vs PM attributes</a:t>
            </a:r>
          </a:p>
          <a:p>
            <a:pPr>
              <a:lnSpc>
                <a:spcPct val="150000"/>
              </a:lnSpc>
              <a:spcBef>
                <a:spcPts val="600"/>
              </a:spcBef>
              <a:spcAft>
                <a:spcPts val="600"/>
              </a:spcAft>
              <a:buFont typeface="Wingdings" panose="05000000000000000000" pitchFamily="2" charset="2"/>
              <a:buChar char="v"/>
            </a:pPr>
            <a:r>
              <a:rPr lang="en-US" dirty="0"/>
              <a:t>Configuration overhead</a:t>
            </a:r>
          </a:p>
          <a:p>
            <a:pPr>
              <a:lnSpc>
                <a:spcPct val="150000"/>
              </a:lnSpc>
              <a:spcBef>
                <a:spcPts val="600"/>
              </a:spcBef>
              <a:spcAft>
                <a:spcPts val="600"/>
              </a:spcAft>
              <a:buFont typeface="Wingdings" panose="05000000000000000000" pitchFamily="2" charset="2"/>
              <a:buChar char="v"/>
            </a:pPr>
            <a:r>
              <a:rPr lang="en-US" dirty="0"/>
              <a:t>Many details and complexities</a:t>
            </a:r>
          </a:p>
          <a:p>
            <a:pPr lvl="1">
              <a:lnSpc>
                <a:spcPct val="150000"/>
              </a:lnSpc>
              <a:spcBef>
                <a:spcPts val="600"/>
              </a:spcBef>
              <a:spcAft>
                <a:spcPts val="600"/>
              </a:spcAft>
              <a:buFont typeface="Wingdings" panose="05000000000000000000" pitchFamily="2" charset="2"/>
              <a:buChar char="v"/>
            </a:pPr>
            <a:r>
              <a:rPr lang="en-US" dirty="0"/>
              <a:t>Active Directory</a:t>
            </a:r>
          </a:p>
          <a:p>
            <a:pPr lvl="1">
              <a:lnSpc>
                <a:spcPct val="150000"/>
              </a:lnSpc>
              <a:spcBef>
                <a:spcPts val="600"/>
              </a:spcBef>
              <a:spcAft>
                <a:spcPts val="600"/>
              </a:spcAft>
              <a:buFont typeface="Wingdings" panose="05000000000000000000" pitchFamily="2" charset="2"/>
              <a:buChar char="v"/>
            </a:pPr>
            <a:r>
              <a:rPr lang="en-US" dirty="0"/>
              <a:t>Certificates and keys, …</a:t>
            </a:r>
          </a:p>
          <a:p>
            <a:pPr lvl="2">
              <a:lnSpc>
                <a:spcPct val="150000"/>
              </a:lnSpc>
              <a:spcBef>
                <a:spcPts val="600"/>
              </a:spcBef>
              <a:spcAft>
                <a:spcPts val="600"/>
              </a:spcAft>
              <a:buFont typeface="Wingdings" panose="05000000000000000000" pitchFamily="2" charset="2"/>
              <a:buChar char="v"/>
            </a:pPr>
            <a:endParaRPr lang="en-US" dirty="0"/>
          </a:p>
        </p:txBody>
      </p:sp>
      <p:pic>
        <p:nvPicPr>
          <p:cNvPr id="1026" name="Picture 2" descr="http://img13.deviantart.net/be71/i/2012/221/5/a/complexities_and_anomalies_in_poetries_by_prolificpoeticpen-d5aj96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80" y="2406198"/>
            <a:ext cx="4358005" cy="290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947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2" name="Picture 24"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020" y="2743200"/>
            <a:ext cx="2720339" cy="34488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2343150" y="1007349"/>
            <a:ext cx="4182908" cy="3118881"/>
          </a:xfrm>
          <a:prstGeom prst="rect">
            <a:avLst/>
          </a:prstGeom>
        </p:spPr>
      </p:pic>
    </p:spTree>
    <p:extLst>
      <p:ext uri="{BB962C8B-B14F-4D97-AF65-F5344CB8AC3E}">
        <p14:creationId xmlns:p14="http://schemas.microsoft.com/office/powerpoint/2010/main" val="64956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a:xfrm>
            <a:off x="848413" y="1845734"/>
            <a:ext cx="5458120" cy="4526786"/>
          </a:xfrm>
        </p:spPr>
        <p:txBody>
          <a:bodyPr>
            <a:normAutofit/>
          </a:bodyPr>
          <a:lstStyle/>
          <a:p>
            <a:pPr algn="just">
              <a:lnSpc>
                <a:spcPct val="100000"/>
              </a:lnSpc>
            </a:pPr>
            <a:r>
              <a:rPr lang="en-US" sz="2400" dirty="0">
                <a:solidFill>
                  <a:schemeClr val="accent2"/>
                </a:solidFill>
              </a:rPr>
              <a:t>Policy Machine (PM): </a:t>
            </a:r>
          </a:p>
          <a:p>
            <a:pPr lvl="1" algn="just">
              <a:lnSpc>
                <a:spcPct val="100000"/>
              </a:lnSpc>
            </a:pPr>
            <a:r>
              <a:rPr lang="en-US" sz="2000" dirty="0"/>
              <a:t>Unified access control framework</a:t>
            </a:r>
          </a:p>
          <a:p>
            <a:pPr lvl="1" algn="just">
              <a:lnSpc>
                <a:spcPct val="100000"/>
              </a:lnSpc>
            </a:pPr>
            <a:r>
              <a:rPr lang="en-US" sz="2000" dirty="0"/>
              <a:t>Express and enforce arbitrary access control policies</a:t>
            </a:r>
          </a:p>
          <a:p>
            <a:pPr lvl="1" algn="just">
              <a:lnSpc>
                <a:spcPct val="100000"/>
              </a:lnSpc>
            </a:pPr>
            <a:r>
              <a:rPr lang="en-US" sz="2000" dirty="0"/>
              <a:t>Attribute-based access control policies</a:t>
            </a:r>
          </a:p>
          <a:p>
            <a:pPr algn="just">
              <a:lnSpc>
                <a:spcPct val="100000"/>
              </a:lnSpc>
            </a:pPr>
            <a:r>
              <a:rPr lang="en-US" sz="2400" dirty="0">
                <a:solidFill>
                  <a:schemeClr val="accent2"/>
                </a:solidFill>
              </a:rPr>
              <a:t>Goal &amp; Objective: </a:t>
            </a:r>
          </a:p>
          <a:p>
            <a:pPr lvl="1" algn="just">
              <a:lnSpc>
                <a:spcPct val="100000"/>
              </a:lnSpc>
            </a:pPr>
            <a:r>
              <a:rPr lang="en-US" sz="2000" dirty="0"/>
              <a:t>To provide a generic platform that supports </a:t>
            </a:r>
          </a:p>
          <a:p>
            <a:pPr lvl="2" algn="just">
              <a:lnSpc>
                <a:spcPct val="100000"/>
              </a:lnSpc>
            </a:pPr>
            <a:r>
              <a:rPr lang="en-US" sz="1600" dirty="0"/>
              <a:t>Commonly known and implemented access control policies</a:t>
            </a:r>
          </a:p>
          <a:p>
            <a:pPr lvl="2" algn="just">
              <a:lnSpc>
                <a:spcPct val="100000"/>
              </a:lnSpc>
            </a:pPr>
            <a:r>
              <a:rPr lang="en-US" sz="1600" dirty="0"/>
              <a:t>Combinations of policies</a:t>
            </a:r>
          </a:p>
          <a:p>
            <a:pPr lvl="2" algn="just">
              <a:lnSpc>
                <a:spcPct val="100000"/>
              </a:lnSpc>
            </a:pPr>
            <a:r>
              <a:rPr lang="en-US" sz="1600" dirty="0"/>
              <a:t>Policies for which no access control mechanism presently exists</a:t>
            </a:r>
          </a:p>
        </p:txBody>
      </p:sp>
      <p:pic>
        <p:nvPicPr>
          <p:cNvPr id="2054" name="Picture 6" descr="http://csrc.nist.gov/pm/documents/openvironmentwe-grant-message2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3922" y="1845734"/>
            <a:ext cx="5563097" cy="36114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63597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PM</a:t>
            </a:r>
            <a:endParaRPr lang="en-US" b="1" dirty="0"/>
          </a:p>
        </p:txBody>
      </p:sp>
      <p:sp>
        <p:nvSpPr>
          <p:cNvPr id="3" name="Content Placeholder 2"/>
          <p:cNvSpPr>
            <a:spLocks noGrp="1"/>
          </p:cNvSpPr>
          <p:nvPr>
            <p:ph idx="1"/>
          </p:nvPr>
        </p:nvSpPr>
        <p:spPr/>
        <p:txBody>
          <a:bodyPr>
            <a:normAutofit/>
          </a:bodyPr>
          <a:lstStyle/>
          <a:p>
            <a:pPr>
              <a:lnSpc>
                <a:spcPct val="120000"/>
              </a:lnSpc>
              <a:spcBef>
                <a:spcPts val="600"/>
              </a:spcBef>
              <a:spcAft>
                <a:spcPts val="600"/>
              </a:spcAft>
              <a:buFont typeface="Arial" panose="020B0604020202020204" pitchFamily="34" charset="0"/>
              <a:buChar char="•"/>
            </a:pPr>
            <a:r>
              <a:rPr lang="en-US" dirty="0"/>
              <a:t> Comprehensive enforcement of many policies across both centralized and distributed systems</a:t>
            </a:r>
          </a:p>
          <a:p>
            <a:pPr>
              <a:lnSpc>
                <a:spcPct val="120000"/>
              </a:lnSpc>
              <a:spcBef>
                <a:spcPts val="600"/>
              </a:spcBef>
              <a:spcAft>
                <a:spcPts val="600"/>
              </a:spcAft>
              <a:buFont typeface="Arial" panose="020B0604020202020204" pitchFamily="34" charset="0"/>
              <a:buChar char="•"/>
            </a:pPr>
            <a:r>
              <a:rPr lang="en-US" dirty="0"/>
              <a:t> Single administrative domain </a:t>
            </a:r>
          </a:p>
          <a:p>
            <a:pPr>
              <a:lnSpc>
                <a:spcPct val="120000"/>
              </a:lnSpc>
              <a:spcBef>
                <a:spcPts val="600"/>
              </a:spcBef>
              <a:spcAft>
                <a:spcPts val="600"/>
              </a:spcAft>
              <a:buFont typeface="Arial" panose="020B0604020202020204" pitchFamily="34" charset="0"/>
              <a:buChar char="•"/>
            </a:pPr>
            <a:r>
              <a:rPr lang="en-US" dirty="0"/>
              <a:t>Comprises of a family of standards that recognizes </a:t>
            </a:r>
          </a:p>
          <a:p>
            <a:pPr lvl="1">
              <a:lnSpc>
                <a:spcPct val="120000"/>
              </a:lnSpc>
              <a:spcBef>
                <a:spcPts val="600"/>
              </a:spcBef>
              <a:spcAft>
                <a:spcPts val="600"/>
              </a:spcAft>
            </a:pPr>
            <a:r>
              <a:rPr lang="en-US" dirty="0"/>
              <a:t>Policy Administration Point (PAP),</a:t>
            </a:r>
          </a:p>
          <a:p>
            <a:pPr lvl="1">
              <a:lnSpc>
                <a:spcPct val="120000"/>
              </a:lnSpc>
              <a:spcBef>
                <a:spcPts val="600"/>
              </a:spcBef>
              <a:spcAft>
                <a:spcPts val="600"/>
              </a:spcAft>
            </a:pPr>
            <a:r>
              <a:rPr lang="en-US" dirty="0"/>
              <a:t>Policy enforcement points (PEP), </a:t>
            </a:r>
          </a:p>
          <a:p>
            <a:pPr lvl="1">
              <a:lnSpc>
                <a:spcPct val="120000"/>
              </a:lnSpc>
              <a:spcBef>
                <a:spcPts val="600"/>
              </a:spcBef>
              <a:spcAft>
                <a:spcPts val="600"/>
              </a:spcAft>
            </a:pPr>
            <a:r>
              <a:rPr lang="en-US" dirty="0"/>
              <a:t>Policy Decision Point(s) (PDP), </a:t>
            </a:r>
          </a:p>
          <a:p>
            <a:pPr lvl="1">
              <a:lnSpc>
                <a:spcPct val="120000"/>
              </a:lnSpc>
              <a:spcBef>
                <a:spcPts val="600"/>
              </a:spcBef>
              <a:spcAft>
                <a:spcPts val="600"/>
              </a:spcAft>
            </a:pPr>
            <a:r>
              <a:rPr lang="en-US" dirty="0"/>
              <a:t>A policy database </a:t>
            </a:r>
          </a:p>
          <a:p>
            <a:endParaRPr lang="en-US" dirty="0"/>
          </a:p>
          <a:p>
            <a:endParaRPr lang="en-US" dirty="0"/>
          </a:p>
          <a:p>
            <a:endParaRPr lang="en-US" dirty="0"/>
          </a:p>
          <a:p>
            <a:endParaRPr lang="en-US" dirty="0"/>
          </a:p>
          <a:p>
            <a:pPr lvl="1"/>
            <a:endParaRPr lang="en-US" dirty="0"/>
          </a:p>
          <a:p>
            <a:pPr lvl="1"/>
            <a:endParaRPr lang="en-US" dirty="0"/>
          </a:p>
        </p:txBody>
      </p:sp>
      <p:pic>
        <p:nvPicPr>
          <p:cNvPr id="5" name="Picture 4"/>
          <p:cNvPicPr>
            <a:picLocks noChangeAspect="1"/>
          </p:cNvPicPr>
          <p:nvPr/>
        </p:nvPicPr>
        <p:blipFill>
          <a:blip r:embed="rId2"/>
          <a:stretch>
            <a:fillRect/>
          </a:stretch>
        </p:blipFill>
        <p:spPr>
          <a:xfrm>
            <a:off x="7770771" y="3475610"/>
            <a:ext cx="2756555" cy="2187743"/>
          </a:xfrm>
          <a:prstGeom prst="rect">
            <a:avLst/>
          </a:prstGeom>
        </p:spPr>
      </p:pic>
    </p:spTree>
    <p:extLst>
      <p:ext uri="{BB962C8B-B14F-4D97-AF65-F5344CB8AC3E}">
        <p14:creationId xmlns:p14="http://schemas.microsoft.com/office/powerpoint/2010/main" val="322276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6" y="693683"/>
            <a:ext cx="9520158" cy="1049235"/>
          </a:xfrm>
        </p:spPr>
        <p:txBody>
          <a:bodyPr/>
          <a:lstStyle/>
          <a:p>
            <a:r>
              <a:rPr lang="en-US" dirty="0"/>
              <a:t>PM Framework- a logical ‘machine’</a:t>
            </a:r>
          </a:p>
        </p:txBody>
      </p:sp>
      <p:pic>
        <p:nvPicPr>
          <p:cNvPr id="6" name="Picture 4" descr="https://docs.google.com/drawings/d/sCZ7HCrqQSd95nbe00E5b7A/image?w=598&amp;h=317&amp;rev=407&amp;ac=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7120" y="1973488"/>
            <a:ext cx="7807267" cy="369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95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 Core Elements</a:t>
            </a:r>
          </a:p>
        </p:txBody>
      </p:sp>
      <p:sp>
        <p:nvSpPr>
          <p:cNvPr id="3" name="Content Placeholder 2"/>
          <p:cNvSpPr>
            <a:spLocks noGrp="1"/>
          </p:cNvSpPr>
          <p:nvPr>
            <p:ph idx="1"/>
          </p:nvPr>
        </p:nvSpPr>
        <p:spPr/>
        <p:txBody>
          <a:bodyPr>
            <a:normAutofit/>
          </a:bodyPr>
          <a:lstStyle/>
          <a:p>
            <a:r>
              <a:rPr lang="en-US" dirty="0">
                <a:solidFill>
                  <a:schemeClr val="accent2"/>
                </a:solidFill>
              </a:rPr>
              <a:t>Users (U): </a:t>
            </a:r>
            <a:r>
              <a:rPr lang="en-US" dirty="0"/>
              <a:t>actual users/individuals in a system</a:t>
            </a:r>
          </a:p>
          <a:p>
            <a:r>
              <a:rPr lang="en-US" dirty="0">
                <a:solidFill>
                  <a:schemeClr val="accent1">
                    <a:lumMod val="75000"/>
                  </a:schemeClr>
                </a:solidFill>
              </a:rPr>
              <a:t>Objects (O): </a:t>
            </a:r>
            <a:r>
              <a:rPr lang="en-US" dirty="0"/>
              <a:t>files, </a:t>
            </a:r>
            <a:r>
              <a:rPr lang="en-US" dirty="0">
                <a:solidFill>
                  <a:schemeClr val="tx1"/>
                </a:solidFill>
              </a:rPr>
              <a:t>records, resources</a:t>
            </a:r>
          </a:p>
          <a:p>
            <a:r>
              <a:rPr lang="en-US" dirty="0">
                <a:solidFill>
                  <a:schemeClr val="accent1">
                    <a:lumMod val="75000"/>
                  </a:schemeClr>
                </a:solidFill>
              </a:rPr>
              <a:t>User Attributes (UA) and Object Attributes (OA): </a:t>
            </a:r>
            <a:r>
              <a:rPr lang="en-US" dirty="0"/>
              <a:t>containers for users and objects respectively</a:t>
            </a:r>
          </a:p>
          <a:p>
            <a:r>
              <a:rPr lang="en-US" dirty="0">
                <a:solidFill>
                  <a:schemeClr val="accent1">
                    <a:lumMod val="75000"/>
                  </a:schemeClr>
                </a:solidFill>
              </a:rPr>
              <a:t>Policy Classes (PC): </a:t>
            </a:r>
            <a:r>
              <a:rPr lang="en-US" dirty="0"/>
              <a:t>containers for each access control policies</a:t>
            </a:r>
          </a:p>
          <a:p>
            <a:r>
              <a:rPr lang="en-US" dirty="0">
                <a:solidFill>
                  <a:schemeClr val="accent1">
                    <a:lumMod val="75000"/>
                  </a:schemeClr>
                </a:solidFill>
              </a:rPr>
              <a:t>Processes (p): </a:t>
            </a:r>
            <a:r>
              <a:rPr lang="en-US" dirty="0">
                <a:solidFill>
                  <a:schemeClr val="tx1"/>
                </a:solidFill>
              </a:rPr>
              <a:t>similar to a subject, </a:t>
            </a:r>
            <a:r>
              <a:rPr lang="en-US" dirty="0"/>
              <a:t>issues access request                       </a:t>
            </a:r>
            <a:endParaRPr lang="en-US" dirty="0">
              <a:solidFill>
                <a:srgbClr val="00B050"/>
              </a:solidFill>
            </a:endParaRPr>
          </a:p>
          <a:p>
            <a:r>
              <a:rPr lang="en-US" dirty="0">
                <a:solidFill>
                  <a:schemeClr val="accent1">
                    <a:lumMod val="75000"/>
                  </a:schemeClr>
                </a:solidFill>
              </a:rPr>
              <a:t>Operations (Op): </a:t>
            </a:r>
            <a:r>
              <a:rPr lang="en-US" dirty="0"/>
              <a:t>actions (r, w, etc.) can be performed on contents of objects/resources or PM 			  data elements and relations</a:t>
            </a:r>
          </a:p>
          <a:p>
            <a:r>
              <a:rPr lang="en-US" dirty="0">
                <a:solidFill>
                  <a:schemeClr val="accent1">
                    <a:lumMod val="75000"/>
                  </a:schemeClr>
                </a:solidFill>
              </a:rPr>
              <a:t>Access Rights (AR): </a:t>
            </a:r>
            <a:r>
              <a:rPr lang="en-US" sz="2100" dirty="0">
                <a:solidFill>
                  <a:schemeClr val="tx1"/>
                </a:solidFill>
              </a:rPr>
              <a:t>access rights required </a:t>
            </a:r>
            <a:r>
              <a:rPr lang="en-US" dirty="0">
                <a:solidFill>
                  <a:schemeClr val="tx1"/>
                </a:solidFill>
              </a:rPr>
              <a:t>to carry </a:t>
            </a:r>
            <a:r>
              <a:rPr lang="en-US" dirty="0"/>
              <a:t>out an operation</a:t>
            </a:r>
          </a:p>
        </p:txBody>
      </p:sp>
      <p:sp>
        <p:nvSpPr>
          <p:cNvPr id="4" name="Rounded Rectangle 3"/>
          <p:cNvSpPr/>
          <p:nvPr/>
        </p:nvSpPr>
        <p:spPr>
          <a:xfrm>
            <a:off x="857250" y="2640330"/>
            <a:ext cx="10126980" cy="1405890"/>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5810" y="1845733"/>
            <a:ext cx="5360670" cy="740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57250" y="4137660"/>
            <a:ext cx="10126980" cy="128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35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 vs ABAC Attributes</a:t>
            </a:r>
          </a:p>
        </p:txBody>
      </p:sp>
      <p:sp>
        <p:nvSpPr>
          <p:cNvPr id="4" name="Content Placeholder 3"/>
          <p:cNvSpPr>
            <a:spLocks noGrp="1"/>
          </p:cNvSpPr>
          <p:nvPr>
            <p:ph sz="half" idx="1"/>
          </p:nvPr>
        </p:nvSpPr>
        <p:spPr>
          <a:xfrm>
            <a:off x="1097279" y="1845734"/>
            <a:ext cx="4937760" cy="4303606"/>
          </a:xfrm>
        </p:spPr>
        <p:txBody>
          <a:bodyPr>
            <a:normAutofit fontScale="85000" lnSpcReduction="20000"/>
          </a:bodyPr>
          <a:lstStyle/>
          <a:p>
            <a:r>
              <a:rPr lang="en-US" sz="2400" dirty="0">
                <a:solidFill>
                  <a:schemeClr val="accent2"/>
                </a:solidFill>
              </a:rPr>
              <a:t>ABAC attributes</a:t>
            </a:r>
          </a:p>
          <a:p>
            <a:pPr lvl="1">
              <a:lnSpc>
                <a:spcPct val="110000"/>
              </a:lnSpc>
              <a:spcBef>
                <a:spcPts val="600"/>
              </a:spcBef>
              <a:spcAft>
                <a:spcPts val="600"/>
              </a:spcAft>
            </a:pPr>
            <a:r>
              <a:rPr lang="en-US" sz="2200" dirty="0">
                <a:solidFill>
                  <a:schemeClr val="tx1"/>
                </a:solidFill>
              </a:rPr>
              <a:t>Characteristics/properties of users and objects</a:t>
            </a:r>
          </a:p>
          <a:p>
            <a:pPr lvl="1">
              <a:lnSpc>
                <a:spcPct val="110000"/>
              </a:lnSpc>
              <a:spcBef>
                <a:spcPts val="600"/>
              </a:spcBef>
              <a:spcAft>
                <a:spcPts val="600"/>
              </a:spcAft>
            </a:pPr>
            <a:r>
              <a:rPr lang="en-US" sz="2200" dirty="0">
                <a:solidFill>
                  <a:schemeClr val="tx1"/>
                </a:solidFill>
              </a:rPr>
              <a:t>Finite domain</a:t>
            </a:r>
          </a:p>
          <a:p>
            <a:pPr lvl="1">
              <a:lnSpc>
                <a:spcPct val="110000"/>
              </a:lnSpc>
              <a:spcBef>
                <a:spcPts val="600"/>
              </a:spcBef>
              <a:spcAft>
                <a:spcPts val="600"/>
              </a:spcAft>
            </a:pPr>
            <a:r>
              <a:rPr lang="en-US" sz="2200" dirty="0">
                <a:solidFill>
                  <a:schemeClr val="tx1"/>
                </a:solidFill>
              </a:rPr>
              <a:t>Set or atomic valued</a:t>
            </a:r>
          </a:p>
          <a:p>
            <a:pPr lvl="1">
              <a:lnSpc>
                <a:spcPct val="110000"/>
              </a:lnSpc>
              <a:spcBef>
                <a:spcPts val="600"/>
              </a:spcBef>
              <a:spcAft>
                <a:spcPts val="600"/>
              </a:spcAft>
            </a:pPr>
            <a:r>
              <a:rPr lang="en-US" sz="2200" dirty="0">
                <a:solidFill>
                  <a:schemeClr val="tx1"/>
                </a:solidFill>
              </a:rPr>
              <a:t>Example:</a:t>
            </a:r>
          </a:p>
          <a:p>
            <a:pPr lvl="1">
              <a:lnSpc>
                <a:spcPct val="110000"/>
              </a:lnSpc>
              <a:spcBef>
                <a:spcPts val="600"/>
              </a:spcBef>
              <a:spcAft>
                <a:spcPts val="600"/>
              </a:spcAft>
            </a:pPr>
            <a:r>
              <a:rPr lang="en-US" sz="2200" dirty="0">
                <a:solidFill>
                  <a:schemeClr val="tx1"/>
                </a:solidFill>
              </a:rPr>
              <a:t>User attribute –</a:t>
            </a:r>
          </a:p>
          <a:p>
            <a:pPr lvl="2">
              <a:lnSpc>
                <a:spcPct val="110000"/>
              </a:lnSpc>
              <a:spcBef>
                <a:spcPts val="600"/>
              </a:spcBef>
              <a:spcAft>
                <a:spcPts val="600"/>
              </a:spcAft>
            </a:pPr>
            <a:r>
              <a:rPr lang="en-US" sz="1800" dirty="0">
                <a:solidFill>
                  <a:schemeClr val="tx1"/>
                </a:solidFill>
              </a:rPr>
              <a:t>Title = { manager, employee}</a:t>
            </a:r>
          </a:p>
          <a:p>
            <a:pPr lvl="2">
              <a:lnSpc>
                <a:spcPct val="110000"/>
              </a:lnSpc>
              <a:spcBef>
                <a:spcPts val="600"/>
              </a:spcBef>
              <a:spcAft>
                <a:spcPts val="600"/>
              </a:spcAft>
            </a:pPr>
            <a:r>
              <a:rPr lang="en-US" sz="1800" dirty="0">
                <a:solidFill>
                  <a:schemeClr val="tx1"/>
                </a:solidFill>
              </a:rPr>
              <a:t>Age = {18, 19}</a:t>
            </a:r>
          </a:p>
          <a:p>
            <a:pPr lvl="1">
              <a:lnSpc>
                <a:spcPct val="110000"/>
              </a:lnSpc>
              <a:spcBef>
                <a:spcPts val="600"/>
              </a:spcBef>
              <a:spcAft>
                <a:spcPts val="600"/>
              </a:spcAft>
            </a:pPr>
            <a:r>
              <a:rPr lang="en-US" sz="2200" dirty="0">
                <a:solidFill>
                  <a:schemeClr val="tx1"/>
                </a:solidFill>
              </a:rPr>
              <a:t>Object attribute –</a:t>
            </a:r>
          </a:p>
          <a:p>
            <a:pPr lvl="2">
              <a:lnSpc>
                <a:spcPct val="110000"/>
              </a:lnSpc>
              <a:spcBef>
                <a:spcPts val="600"/>
              </a:spcBef>
              <a:spcAft>
                <a:spcPts val="600"/>
              </a:spcAft>
            </a:pPr>
            <a:r>
              <a:rPr lang="en-US" sz="1800" dirty="0">
                <a:solidFill>
                  <a:schemeClr val="tx1"/>
                </a:solidFill>
              </a:rPr>
              <a:t>Owner =  Alice</a:t>
            </a:r>
          </a:p>
          <a:p>
            <a:pPr lvl="2">
              <a:lnSpc>
                <a:spcPct val="110000"/>
              </a:lnSpc>
              <a:spcBef>
                <a:spcPts val="600"/>
              </a:spcBef>
              <a:spcAft>
                <a:spcPts val="600"/>
              </a:spcAft>
            </a:pPr>
            <a:r>
              <a:rPr lang="en-US" sz="1800" dirty="0">
                <a:solidFill>
                  <a:schemeClr val="tx1"/>
                </a:solidFill>
              </a:rPr>
              <a:t>Label = {private, public}</a:t>
            </a:r>
          </a:p>
        </p:txBody>
      </p:sp>
      <p:sp>
        <p:nvSpPr>
          <p:cNvPr id="5" name="Content Placeholder 4"/>
          <p:cNvSpPr>
            <a:spLocks noGrp="1"/>
          </p:cNvSpPr>
          <p:nvPr>
            <p:ph sz="half" idx="2"/>
          </p:nvPr>
        </p:nvSpPr>
        <p:spPr>
          <a:xfrm>
            <a:off x="6217920" y="1737360"/>
            <a:ext cx="4937760" cy="4606289"/>
          </a:xfrm>
        </p:spPr>
        <p:txBody>
          <a:bodyPr>
            <a:normAutofit fontScale="85000" lnSpcReduction="20000"/>
          </a:bodyPr>
          <a:lstStyle/>
          <a:p>
            <a:pPr>
              <a:lnSpc>
                <a:spcPct val="120000"/>
              </a:lnSpc>
              <a:spcBef>
                <a:spcPts val="600"/>
              </a:spcBef>
              <a:spcAft>
                <a:spcPts val="600"/>
              </a:spcAft>
            </a:pPr>
            <a:r>
              <a:rPr lang="en-US" sz="2400" dirty="0">
                <a:solidFill>
                  <a:schemeClr val="accent2"/>
                </a:solidFill>
              </a:rPr>
              <a:t>PM attributes</a:t>
            </a:r>
          </a:p>
          <a:p>
            <a:pPr lvl="1">
              <a:lnSpc>
                <a:spcPct val="120000"/>
              </a:lnSpc>
              <a:spcBef>
                <a:spcPts val="600"/>
              </a:spcBef>
              <a:spcAft>
                <a:spcPts val="600"/>
              </a:spcAft>
            </a:pPr>
            <a:r>
              <a:rPr lang="en-US" sz="2200" dirty="0">
                <a:solidFill>
                  <a:schemeClr val="tx1"/>
                </a:solidFill>
              </a:rPr>
              <a:t>Containers for users and objects</a:t>
            </a:r>
          </a:p>
          <a:p>
            <a:pPr lvl="1">
              <a:lnSpc>
                <a:spcPct val="120000"/>
              </a:lnSpc>
              <a:spcBef>
                <a:spcPts val="600"/>
              </a:spcBef>
              <a:spcAft>
                <a:spcPts val="600"/>
              </a:spcAft>
            </a:pPr>
            <a:r>
              <a:rPr lang="en-US" sz="2200" dirty="0">
                <a:solidFill>
                  <a:schemeClr val="tx1"/>
                </a:solidFill>
              </a:rPr>
              <a:t>No defined domain</a:t>
            </a:r>
          </a:p>
          <a:p>
            <a:pPr lvl="1">
              <a:lnSpc>
                <a:spcPct val="120000"/>
              </a:lnSpc>
              <a:spcBef>
                <a:spcPts val="600"/>
              </a:spcBef>
              <a:spcAft>
                <a:spcPts val="600"/>
              </a:spcAft>
            </a:pPr>
            <a:r>
              <a:rPr lang="en-US" sz="2200" dirty="0">
                <a:solidFill>
                  <a:schemeClr val="tx1"/>
                </a:solidFill>
              </a:rPr>
              <a:t>Set of members in the container</a:t>
            </a:r>
          </a:p>
          <a:p>
            <a:pPr lvl="1">
              <a:lnSpc>
                <a:spcPct val="120000"/>
              </a:lnSpc>
              <a:spcBef>
                <a:spcPts val="600"/>
              </a:spcBef>
              <a:spcAft>
                <a:spcPts val="600"/>
              </a:spcAft>
            </a:pPr>
            <a:r>
              <a:rPr lang="en-US" sz="2200" dirty="0">
                <a:solidFill>
                  <a:schemeClr val="tx1"/>
                </a:solidFill>
              </a:rPr>
              <a:t>Example: </a:t>
            </a:r>
          </a:p>
          <a:p>
            <a:pPr lvl="1">
              <a:lnSpc>
                <a:spcPct val="120000"/>
              </a:lnSpc>
              <a:spcBef>
                <a:spcPts val="600"/>
              </a:spcBef>
              <a:spcAft>
                <a:spcPts val="600"/>
              </a:spcAft>
            </a:pPr>
            <a:r>
              <a:rPr lang="en-US" sz="2200" dirty="0">
                <a:solidFill>
                  <a:schemeClr val="tx1"/>
                </a:solidFill>
              </a:rPr>
              <a:t>User attribute – </a:t>
            </a:r>
          </a:p>
          <a:p>
            <a:pPr lvl="2">
              <a:lnSpc>
                <a:spcPct val="120000"/>
              </a:lnSpc>
              <a:spcBef>
                <a:spcPts val="600"/>
              </a:spcBef>
              <a:spcAft>
                <a:spcPts val="600"/>
              </a:spcAft>
            </a:pPr>
            <a:r>
              <a:rPr lang="en-US" sz="1800" dirty="0">
                <a:solidFill>
                  <a:schemeClr val="tx1"/>
                </a:solidFill>
              </a:rPr>
              <a:t>Manager = manager_1, manager 2</a:t>
            </a:r>
          </a:p>
          <a:p>
            <a:pPr lvl="2">
              <a:lnSpc>
                <a:spcPct val="120000"/>
              </a:lnSpc>
              <a:spcBef>
                <a:spcPts val="600"/>
              </a:spcBef>
              <a:spcAft>
                <a:spcPts val="600"/>
              </a:spcAft>
            </a:pPr>
            <a:r>
              <a:rPr lang="en-US" sz="1800" dirty="0">
                <a:solidFill>
                  <a:schemeClr val="tx1"/>
                </a:solidFill>
              </a:rPr>
              <a:t>Employee = employee_1, employee 2</a:t>
            </a:r>
          </a:p>
          <a:p>
            <a:pPr lvl="1">
              <a:lnSpc>
                <a:spcPct val="120000"/>
              </a:lnSpc>
              <a:spcBef>
                <a:spcPts val="600"/>
              </a:spcBef>
              <a:spcAft>
                <a:spcPts val="600"/>
              </a:spcAft>
            </a:pPr>
            <a:r>
              <a:rPr lang="en-US" sz="2200" dirty="0">
                <a:solidFill>
                  <a:schemeClr val="tx1"/>
                </a:solidFill>
              </a:rPr>
              <a:t>Object attribute –</a:t>
            </a:r>
          </a:p>
          <a:p>
            <a:pPr lvl="2">
              <a:lnSpc>
                <a:spcPct val="120000"/>
              </a:lnSpc>
              <a:spcBef>
                <a:spcPts val="600"/>
              </a:spcBef>
              <a:spcAft>
                <a:spcPts val="600"/>
              </a:spcAft>
            </a:pPr>
            <a:r>
              <a:rPr lang="en-US" sz="1800" dirty="0">
                <a:solidFill>
                  <a:schemeClr val="tx1"/>
                </a:solidFill>
              </a:rPr>
              <a:t>Medical records = mrec1, mrec2</a:t>
            </a:r>
          </a:p>
          <a:p>
            <a:pPr lvl="1">
              <a:lnSpc>
                <a:spcPct val="120000"/>
              </a:lnSpc>
              <a:spcBef>
                <a:spcPts val="600"/>
              </a:spcBef>
              <a:spcAft>
                <a:spcPts val="600"/>
              </a:spcAft>
            </a:pPr>
            <a:endParaRPr lang="en-US" sz="2200" dirty="0">
              <a:solidFill>
                <a:schemeClr val="tx1"/>
              </a:solidFill>
            </a:endParaRPr>
          </a:p>
          <a:p>
            <a:pPr>
              <a:lnSpc>
                <a:spcPct val="100000"/>
              </a:lnSpc>
              <a:spcBef>
                <a:spcPts val="600"/>
              </a:spcBef>
              <a:spcAft>
                <a:spcPts val="600"/>
              </a:spcAft>
            </a:pPr>
            <a:endParaRPr lang="en-US" sz="2400" dirty="0">
              <a:solidFill>
                <a:schemeClr val="accent2"/>
              </a:solidFill>
            </a:endParaRPr>
          </a:p>
        </p:txBody>
      </p:sp>
    </p:spTree>
    <p:extLst>
      <p:ext uri="{BB962C8B-B14F-4D97-AF65-F5344CB8AC3E}">
        <p14:creationId xmlns:p14="http://schemas.microsoft.com/office/powerpoint/2010/main" val="762114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Attributes (User/Object)</a:t>
            </a:r>
          </a:p>
        </p:txBody>
      </p:sp>
      <p:pic>
        <p:nvPicPr>
          <p:cNvPr id="7" name="Content Placeholder 6"/>
          <p:cNvPicPr>
            <a:picLocks noGrp="1" noChangeAspect="1"/>
          </p:cNvPicPr>
          <p:nvPr>
            <p:ph idx="1"/>
          </p:nvPr>
        </p:nvPicPr>
        <p:blipFill>
          <a:blip r:embed="rId2"/>
          <a:stretch>
            <a:fillRect/>
          </a:stretch>
        </p:blipFill>
        <p:spPr>
          <a:xfrm>
            <a:off x="1594416" y="2030410"/>
            <a:ext cx="3800475" cy="1352550"/>
          </a:xfrm>
          <a:prstGeom prst="rect">
            <a:avLst/>
          </a:prstGeom>
        </p:spPr>
      </p:pic>
      <p:pic>
        <p:nvPicPr>
          <p:cNvPr id="8" name="Picture 7"/>
          <p:cNvPicPr>
            <a:picLocks noChangeAspect="1"/>
          </p:cNvPicPr>
          <p:nvPr/>
        </p:nvPicPr>
        <p:blipFill>
          <a:blip r:embed="rId3"/>
          <a:stretch>
            <a:fillRect/>
          </a:stretch>
        </p:blipFill>
        <p:spPr>
          <a:xfrm>
            <a:off x="1643175" y="3879404"/>
            <a:ext cx="3385957" cy="1527810"/>
          </a:xfrm>
          <a:prstGeom prst="rect">
            <a:avLst/>
          </a:prstGeom>
        </p:spPr>
      </p:pic>
      <p:sp>
        <p:nvSpPr>
          <p:cNvPr id="9" name="TextBox 8"/>
          <p:cNvSpPr txBox="1"/>
          <p:nvPr/>
        </p:nvSpPr>
        <p:spPr>
          <a:xfrm>
            <a:off x="1925183" y="2457347"/>
            <a:ext cx="1280161" cy="338554"/>
          </a:xfrm>
          <a:prstGeom prst="rect">
            <a:avLst/>
          </a:prstGeom>
          <a:noFill/>
        </p:spPr>
        <p:txBody>
          <a:bodyPr wrap="square" rtlCol="0">
            <a:spAutoFit/>
          </a:bodyPr>
          <a:lstStyle/>
          <a:p>
            <a:r>
              <a:rPr lang="en-US" sz="1600" i="1" dirty="0">
                <a:solidFill>
                  <a:schemeClr val="accent2"/>
                </a:solidFill>
              </a:rPr>
              <a:t>assignment</a:t>
            </a:r>
          </a:p>
        </p:txBody>
      </p:sp>
      <p:sp>
        <p:nvSpPr>
          <p:cNvPr id="10" name="TextBox 9"/>
          <p:cNvSpPr txBox="1"/>
          <p:nvPr/>
        </p:nvSpPr>
        <p:spPr>
          <a:xfrm>
            <a:off x="1643175" y="4366558"/>
            <a:ext cx="1280161" cy="338554"/>
          </a:xfrm>
          <a:prstGeom prst="rect">
            <a:avLst/>
          </a:prstGeom>
          <a:noFill/>
        </p:spPr>
        <p:txBody>
          <a:bodyPr wrap="square" rtlCol="0">
            <a:spAutoFit/>
          </a:bodyPr>
          <a:lstStyle/>
          <a:p>
            <a:r>
              <a:rPr lang="en-US" sz="1600" i="1" dirty="0">
                <a:solidFill>
                  <a:schemeClr val="accent2"/>
                </a:solidFill>
              </a:rPr>
              <a:t>assignment</a:t>
            </a:r>
          </a:p>
        </p:txBody>
      </p:sp>
      <p:sp>
        <p:nvSpPr>
          <p:cNvPr id="12" name="Rectangle 11"/>
          <p:cNvSpPr/>
          <p:nvPr/>
        </p:nvSpPr>
        <p:spPr>
          <a:xfrm>
            <a:off x="4023292" y="2532294"/>
            <a:ext cx="1005840" cy="2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75073" y="4505057"/>
            <a:ext cx="1005840" cy="2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776625" y="4304755"/>
            <a:ext cx="1280161" cy="338554"/>
          </a:xfrm>
          <a:prstGeom prst="rect">
            <a:avLst/>
          </a:prstGeom>
          <a:noFill/>
        </p:spPr>
        <p:txBody>
          <a:bodyPr wrap="square" rtlCol="0">
            <a:spAutoFit/>
          </a:bodyPr>
          <a:lstStyle/>
          <a:p>
            <a:r>
              <a:rPr lang="en-US" sz="1600" i="1" dirty="0">
                <a:solidFill>
                  <a:schemeClr val="accent2"/>
                </a:solidFill>
              </a:rPr>
              <a:t>assignment</a:t>
            </a:r>
          </a:p>
        </p:txBody>
      </p:sp>
      <p:sp>
        <p:nvSpPr>
          <p:cNvPr id="16" name="TextBox 15"/>
          <p:cNvSpPr txBox="1"/>
          <p:nvPr/>
        </p:nvSpPr>
        <p:spPr>
          <a:xfrm>
            <a:off x="1506218" y="3446516"/>
            <a:ext cx="4812030" cy="369332"/>
          </a:xfrm>
          <a:prstGeom prst="rect">
            <a:avLst/>
          </a:prstGeom>
          <a:noFill/>
        </p:spPr>
        <p:txBody>
          <a:bodyPr wrap="square" rtlCol="0">
            <a:spAutoFit/>
          </a:bodyPr>
          <a:lstStyle/>
          <a:p>
            <a:r>
              <a:rPr lang="en-US" dirty="0">
                <a:solidFill>
                  <a:srgbClr val="FF0066"/>
                </a:solidFill>
              </a:rPr>
              <a:t>Fig1: PM user attribute and assigned users</a:t>
            </a:r>
          </a:p>
        </p:txBody>
      </p:sp>
      <p:sp>
        <p:nvSpPr>
          <p:cNvPr id="17" name="TextBox 16"/>
          <p:cNvSpPr txBox="1"/>
          <p:nvPr/>
        </p:nvSpPr>
        <p:spPr>
          <a:xfrm>
            <a:off x="1375410" y="5663535"/>
            <a:ext cx="4751070" cy="369332"/>
          </a:xfrm>
          <a:prstGeom prst="rect">
            <a:avLst/>
          </a:prstGeom>
          <a:noFill/>
        </p:spPr>
        <p:txBody>
          <a:bodyPr wrap="square" rtlCol="0">
            <a:spAutoFit/>
          </a:bodyPr>
          <a:lstStyle/>
          <a:p>
            <a:r>
              <a:rPr lang="en-US" dirty="0">
                <a:solidFill>
                  <a:srgbClr val="FF0066"/>
                </a:solidFill>
              </a:rPr>
              <a:t> Fig2: PM object attribute and assigned objects</a:t>
            </a:r>
          </a:p>
        </p:txBody>
      </p:sp>
      <p:pic>
        <p:nvPicPr>
          <p:cNvPr id="18" name="Picture 17"/>
          <p:cNvPicPr>
            <a:picLocks noChangeAspect="1"/>
          </p:cNvPicPr>
          <p:nvPr/>
        </p:nvPicPr>
        <p:blipFill>
          <a:blip r:embed="rId4"/>
          <a:stretch>
            <a:fillRect/>
          </a:stretch>
        </p:blipFill>
        <p:spPr>
          <a:xfrm>
            <a:off x="7639796" y="2169424"/>
            <a:ext cx="2838450" cy="914400"/>
          </a:xfrm>
          <a:prstGeom prst="rect">
            <a:avLst/>
          </a:prstGeom>
        </p:spPr>
      </p:pic>
      <p:sp>
        <p:nvSpPr>
          <p:cNvPr id="19" name="TextBox 18"/>
          <p:cNvSpPr txBox="1"/>
          <p:nvPr/>
        </p:nvSpPr>
        <p:spPr>
          <a:xfrm>
            <a:off x="3912233" y="2457347"/>
            <a:ext cx="1280161" cy="338554"/>
          </a:xfrm>
          <a:prstGeom prst="rect">
            <a:avLst/>
          </a:prstGeom>
          <a:noFill/>
        </p:spPr>
        <p:txBody>
          <a:bodyPr wrap="square" rtlCol="0">
            <a:spAutoFit/>
          </a:bodyPr>
          <a:lstStyle/>
          <a:p>
            <a:r>
              <a:rPr lang="en-US" sz="1600" i="1" dirty="0">
                <a:solidFill>
                  <a:schemeClr val="accent2"/>
                </a:solidFill>
              </a:rPr>
              <a:t>assignment</a:t>
            </a:r>
          </a:p>
        </p:txBody>
      </p:sp>
      <p:sp>
        <p:nvSpPr>
          <p:cNvPr id="20" name="TextBox 19"/>
          <p:cNvSpPr txBox="1"/>
          <p:nvPr/>
        </p:nvSpPr>
        <p:spPr>
          <a:xfrm>
            <a:off x="7064486" y="3382960"/>
            <a:ext cx="4812030" cy="369332"/>
          </a:xfrm>
          <a:prstGeom prst="rect">
            <a:avLst/>
          </a:prstGeom>
          <a:noFill/>
        </p:spPr>
        <p:txBody>
          <a:bodyPr wrap="square" rtlCol="0">
            <a:spAutoFit/>
          </a:bodyPr>
          <a:lstStyle/>
          <a:p>
            <a:r>
              <a:rPr lang="en-US" dirty="0">
                <a:solidFill>
                  <a:srgbClr val="00B0F0"/>
                </a:solidFill>
              </a:rPr>
              <a:t>Fig3: ABAC user and attribute-value pair</a:t>
            </a:r>
          </a:p>
        </p:txBody>
      </p:sp>
      <p:sp>
        <p:nvSpPr>
          <p:cNvPr id="21" name="TextBox 20"/>
          <p:cNvSpPr txBox="1"/>
          <p:nvPr/>
        </p:nvSpPr>
        <p:spPr>
          <a:xfrm>
            <a:off x="7171166" y="5653571"/>
            <a:ext cx="4812030" cy="369332"/>
          </a:xfrm>
          <a:prstGeom prst="rect">
            <a:avLst/>
          </a:prstGeom>
          <a:noFill/>
        </p:spPr>
        <p:txBody>
          <a:bodyPr wrap="square" rtlCol="0">
            <a:spAutoFit/>
          </a:bodyPr>
          <a:lstStyle/>
          <a:p>
            <a:r>
              <a:rPr lang="en-US" dirty="0">
                <a:solidFill>
                  <a:srgbClr val="00B0F0"/>
                </a:solidFill>
              </a:rPr>
              <a:t>Fig4: ABAC object and object-value pair</a:t>
            </a:r>
          </a:p>
        </p:txBody>
      </p:sp>
      <p:sp>
        <p:nvSpPr>
          <p:cNvPr id="23" name="Oval 22"/>
          <p:cNvSpPr/>
          <p:nvPr/>
        </p:nvSpPr>
        <p:spPr>
          <a:xfrm>
            <a:off x="7881731" y="4505057"/>
            <a:ext cx="1177290" cy="480046"/>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File</a:t>
            </a:r>
          </a:p>
        </p:txBody>
      </p:sp>
      <p:sp>
        <p:nvSpPr>
          <p:cNvPr id="25" name="TextBox 24"/>
          <p:cNvSpPr txBox="1"/>
          <p:nvPr/>
        </p:nvSpPr>
        <p:spPr>
          <a:xfrm>
            <a:off x="9361170" y="4437036"/>
            <a:ext cx="1565910" cy="584775"/>
          </a:xfrm>
          <a:prstGeom prst="rect">
            <a:avLst/>
          </a:prstGeom>
          <a:noFill/>
        </p:spPr>
        <p:txBody>
          <a:bodyPr wrap="square" rtlCol="0">
            <a:spAutoFit/>
          </a:bodyPr>
          <a:lstStyle/>
          <a:p>
            <a:r>
              <a:rPr lang="en-US" sz="1600" dirty="0"/>
              <a:t>Owner = Alice</a:t>
            </a:r>
          </a:p>
          <a:p>
            <a:r>
              <a:rPr lang="en-US" sz="1600" dirty="0"/>
              <a:t>Type = private</a:t>
            </a:r>
          </a:p>
        </p:txBody>
      </p:sp>
    </p:spTree>
    <p:extLst>
      <p:ext uri="{BB962C8B-B14F-4D97-AF65-F5344CB8AC3E}">
        <p14:creationId xmlns:p14="http://schemas.microsoft.com/office/powerpoint/2010/main" val="4142131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 Relations</a:t>
            </a:r>
          </a:p>
        </p:txBody>
      </p:sp>
      <p:sp>
        <p:nvSpPr>
          <p:cNvPr id="3" name="Content Placeholder 2"/>
          <p:cNvSpPr>
            <a:spLocks noGrp="1"/>
          </p:cNvSpPr>
          <p:nvPr>
            <p:ph idx="1"/>
          </p:nvPr>
        </p:nvSpPr>
        <p:spPr>
          <a:xfrm>
            <a:off x="1097280" y="1949429"/>
            <a:ext cx="10058400" cy="4023360"/>
          </a:xfrm>
        </p:spPr>
        <p:txBody>
          <a:bodyPr>
            <a:normAutofit/>
          </a:bodyPr>
          <a:lstStyle/>
          <a:p>
            <a:pPr marL="91440" lvl="1" indent="-91440">
              <a:spcBef>
                <a:spcPts val="1200"/>
              </a:spcBef>
              <a:spcAft>
                <a:spcPts val="200"/>
              </a:spcAft>
              <a:buSzPct val="100000"/>
              <a:buFont typeface="Calibri" panose="020F0502020204030204" pitchFamily="34" charset="0"/>
              <a:buChar char=" "/>
            </a:pPr>
            <a:r>
              <a:rPr lang="en-US" sz="2000" dirty="0">
                <a:solidFill>
                  <a:schemeClr val="accent2"/>
                </a:solidFill>
              </a:rPr>
              <a:t>Assignment: </a:t>
            </a:r>
            <a:r>
              <a:rPr lang="en-US" sz="2000" dirty="0"/>
              <a:t>x ASSIGN y</a:t>
            </a:r>
          </a:p>
          <a:p>
            <a:pPr marL="91440" lvl="1" indent="-91440">
              <a:spcBef>
                <a:spcPts val="1200"/>
              </a:spcBef>
              <a:spcAft>
                <a:spcPts val="200"/>
              </a:spcAft>
              <a:buSzPct val="100000"/>
              <a:buFont typeface="Calibri" panose="020F0502020204030204" pitchFamily="34" charset="0"/>
              <a:buChar char=" "/>
            </a:pPr>
            <a:endParaRPr lang="en-US" sz="2000" dirty="0">
              <a:solidFill>
                <a:schemeClr val="accent2"/>
              </a:solidFill>
            </a:endParaRPr>
          </a:p>
          <a:p>
            <a:pPr marL="91440" lvl="1" indent="-91440">
              <a:spcBef>
                <a:spcPts val="1200"/>
              </a:spcBef>
              <a:spcAft>
                <a:spcPts val="200"/>
              </a:spcAft>
              <a:buSzPct val="100000"/>
              <a:buFont typeface="Calibri" panose="020F0502020204030204" pitchFamily="34" charset="0"/>
              <a:buChar char=" "/>
            </a:pPr>
            <a:endParaRPr lang="en-US" sz="2000" dirty="0">
              <a:solidFill>
                <a:schemeClr val="accent2"/>
              </a:solidFill>
            </a:endParaRPr>
          </a:p>
          <a:p>
            <a:pPr marL="91440" lvl="1" indent="-91440">
              <a:spcBef>
                <a:spcPts val="1200"/>
              </a:spcBef>
              <a:spcAft>
                <a:spcPts val="200"/>
              </a:spcAft>
              <a:buSzPct val="100000"/>
              <a:buFont typeface="Calibri" panose="020F0502020204030204" pitchFamily="34" charset="0"/>
              <a:buChar char=" "/>
            </a:pPr>
            <a:r>
              <a:rPr lang="en-US" sz="2000" dirty="0">
                <a:solidFill>
                  <a:schemeClr val="accent2"/>
                </a:solidFill>
              </a:rPr>
              <a:t>Association: </a:t>
            </a:r>
            <a:r>
              <a:rPr lang="en-US" sz="2000" dirty="0"/>
              <a:t>relationship between user attributes (UA) and user attributes and objects attributes (AT = UA U OA) via operations/actions, policies</a:t>
            </a:r>
          </a:p>
          <a:p>
            <a:pPr marL="91440" lvl="1" indent="-91440">
              <a:spcBef>
                <a:spcPts val="1200"/>
              </a:spcBef>
              <a:spcAft>
                <a:spcPts val="200"/>
              </a:spcAft>
              <a:buSzPct val="100000"/>
              <a:buFont typeface="Calibri" panose="020F0502020204030204" pitchFamily="34" charset="0"/>
              <a:buChar char=" "/>
            </a:pPr>
            <a:endParaRPr lang="en-US" dirty="0">
              <a:solidFill>
                <a:schemeClr val="accent2"/>
              </a:solidFill>
            </a:endParaRPr>
          </a:p>
          <a:p>
            <a:r>
              <a:rPr lang="en-US" dirty="0">
                <a:solidFill>
                  <a:schemeClr val="accent2"/>
                </a:solidFill>
              </a:rPr>
              <a:t>Prohibition: </a:t>
            </a:r>
            <a:r>
              <a:rPr lang="en-US" dirty="0"/>
              <a:t>constraints and restrictions on access rights on users, processes or user attributes, </a:t>
            </a:r>
            <a:r>
              <a:rPr lang="en-US" dirty="0">
                <a:solidFill>
                  <a:schemeClr val="accent1"/>
                </a:solidFill>
              </a:rPr>
              <a:t>SSD</a:t>
            </a:r>
          </a:p>
          <a:p>
            <a:r>
              <a:rPr lang="en-US" dirty="0">
                <a:solidFill>
                  <a:schemeClr val="accent2"/>
                </a:solidFill>
              </a:rPr>
              <a:t>Obligations: </a:t>
            </a:r>
            <a:r>
              <a:rPr lang="en-US" dirty="0"/>
              <a:t>dynamically change the policy state in response to user/process event, </a:t>
            </a:r>
            <a:r>
              <a:rPr lang="en-US" dirty="0">
                <a:solidFill>
                  <a:schemeClr val="accent1"/>
                </a:solidFill>
              </a:rPr>
              <a:t>DSD</a:t>
            </a:r>
          </a:p>
          <a:p>
            <a:pPr marL="201168" lvl="1" indent="0">
              <a:buNone/>
            </a:pPr>
            <a:r>
              <a:rPr lang="en-US" b="1" i="1" dirty="0"/>
              <a:t>		When</a:t>
            </a:r>
            <a:r>
              <a:rPr lang="en-US" i="1" dirty="0"/>
              <a:t> pattern </a:t>
            </a:r>
            <a:r>
              <a:rPr lang="en-US" b="1" i="1" dirty="0"/>
              <a:t>do</a:t>
            </a:r>
            <a:r>
              <a:rPr lang="en-US" i="1" dirty="0"/>
              <a:t> response </a:t>
            </a:r>
          </a:p>
          <a:p>
            <a:pPr lvl="1"/>
            <a:endParaRPr lang="en-US" dirty="0">
              <a:solidFill>
                <a:schemeClr val="accent2"/>
              </a:solidFill>
            </a:endParaRPr>
          </a:p>
        </p:txBody>
      </p:sp>
      <p:pic>
        <p:nvPicPr>
          <p:cNvPr id="7" name="Picture 6"/>
          <p:cNvPicPr>
            <a:picLocks noChangeAspect="1"/>
          </p:cNvPicPr>
          <p:nvPr/>
        </p:nvPicPr>
        <p:blipFill>
          <a:blip r:embed="rId3"/>
          <a:stretch>
            <a:fillRect/>
          </a:stretch>
        </p:blipFill>
        <p:spPr>
          <a:xfrm>
            <a:off x="1858618" y="2231393"/>
            <a:ext cx="8229599" cy="926392"/>
          </a:xfrm>
          <a:prstGeom prst="rect">
            <a:avLst/>
          </a:prstGeom>
        </p:spPr>
      </p:pic>
      <p:pic>
        <p:nvPicPr>
          <p:cNvPr id="8" name="Picture 7"/>
          <p:cNvPicPr>
            <a:picLocks noChangeAspect="1"/>
          </p:cNvPicPr>
          <p:nvPr/>
        </p:nvPicPr>
        <p:blipFill>
          <a:blip r:embed="rId4"/>
          <a:stretch>
            <a:fillRect/>
          </a:stretch>
        </p:blipFill>
        <p:spPr>
          <a:xfrm>
            <a:off x="7305884" y="3591832"/>
            <a:ext cx="3479208" cy="738553"/>
          </a:xfrm>
          <a:prstGeom prst="rect">
            <a:avLst/>
          </a:prstGeom>
        </p:spPr>
      </p:pic>
    </p:spTree>
    <p:extLst>
      <p:ext uri="{BB962C8B-B14F-4D97-AF65-F5344CB8AC3E}">
        <p14:creationId xmlns:p14="http://schemas.microsoft.com/office/powerpoint/2010/main" val="2849141766"/>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4285</TotalTime>
  <Words>953</Words>
  <Application>Microsoft Office PowerPoint</Application>
  <PresentationFormat>Widescreen</PresentationFormat>
  <Paragraphs>183</Paragraphs>
  <Slides>26</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Courier New</vt:lpstr>
      <vt:lpstr>Wingdings</vt:lpstr>
      <vt:lpstr>Wingdings 2</vt:lpstr>
      <vt:lpstr>HDOfficeLightV0</vt:lpstr>
      <vt:lpstr>Retrospect</vt:lpstr>
      <vt:lpstr>Policy Machine</vt:lpstr>
      <vt:lpstr>Overview</vt:lpstr>
      <vt:lpstr>Introduction </vt:lpstr>
      <vt:lpstr>Characteristics of PM</vt:lpstr>
      <vt:lpstr>PM Framework- a logical ‘machine’</vt:lpstr>
      <vt:lpstr>PM Core Elements</vt:lpstr>
      <vt:lpstr>PM vs ABAC Attributes</vt:lpstr>
      <vt:lpstr>Attributes (User/Object)</vt:lpstr>
      <vt:lpstr>PM Relations</vt:lpstr>
      <vt:lpstr>PM Assignments</vt:lpstr>
      <vt:lpstr>PM Authorization Graph</vt:lpstr>
      <vt:lpstr>Derived Privileges - Enumerations </vt:lpstr>
      <vt:lpstr>PM Administrative Authorization Graph</vt:lpstr>
      <vt:lpstr>Example – RBAC Policy</vt:lpstr>
      <vt:lpstr>Combination of Policies</vt:lpstr>
      <vt:lpstr>LaBACH</vt:lpstr>
      <vt:lpstr>LaBACH   in PM</vt:lpstr>
      <vt:lpstr>LaBACH   in PM</vt:lpstr>
      <vt:lpstr>PM Tool</vt:lpstr>
      <vt:lpstr>PM System Architecture</vt:lpstr>
      <vt:lpstr>LaBACH   Configuration in PM</vt:lpstr>
      <vt:lpstr>PM and ABAC Analysis</vt:lpstr>
      <vt:lpstr>PM in Cloud</vt:lpstr>
      <vt:lpstr>PM &amp; OpenStack</vt:lpstr>
      <vt:lpstr>Conclusion &amp; Limitations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Machine</dc:title>
  <dc:creator>Smriti</dc:creator>
  <cp:lastModifiedBy>Smriti</cp:lastModifiedBy>
  <cp:revision>194</cp:revision>
  <dcterms:created xsi:type="dcterms:W3CDTF">2016-02-18T09:17:46Z</dcterms:created>
  <dcterms:modified xsi:type="dcterms:W3CDTF">2016-04-28T21:03:56Z</dcterms:modified>
</cp:coreProperties>
</file>