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8"/>
  </p:notesMasterIdLst>
  <p:handoutMasterIdLst>
    <p:handoutMasterId r:id="rId29"/>
  </p:handoutMasterIdLst>
  <p:sldIdLst>
    <p:sldId id="468" r:id="rId6"/>
    <p:sldId id="401" r:id="rId7"/>
    <p:sldId id="467" r:id="rId8"/>
    <p:sldId id="479" r:id="rId9"/>
    <p:sldId id="480" r:id="rId10"/>
    <p:sldId id="481" r:id="rId11"/>
    <p:sldId id="482" r:id="rId12"/>
    <p:sldId id="439" r:id="rId13"/>
    <p:sldId id="454" r:id="rId14"/>
    <p:sldId id="457" r:id="rId15"/>
    <p:sldId id="458" r:id="rId16"/>
    <p:sldId id="440" r:id="rId17"/>
    <p:sldId id="444" r:id="rId18"/>
    <p:sldId id="483" r:id="rId19"/>
    <p:sldId id="441" r:id="rId20"/>
    <p:sldId id="445" r:id="rId21"/>
    <p:sldId id="446" r:id="rId22"/>
    <p:sldId id="474" r:id="rId23"/>
    <p:sldId id="476" r:id="rId24"/>
    <p:sldId id="477" r:id="rId25"/>
    <p:sldId id="447" r:id="rId26"/>
    <p:sldId id="484" r:id="rId27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749">
          <p15:clr>
            <a:srgbClr val="A4A3A4"/>
          </p15:clr>
        </p15:guide>
        <p15:guide id="2" pos="20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8221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01">
              <a:tabLst>
                <a:tab pos="680592" algn="l"/>
                <a:tab pos="1369117" algn="l"/>
                <a:tab pos="2054469" algn="l"/>
                <a:tab pos="2741406" algn="l"/>
              </a:tabLst>
            </a:pPr>
            <a:fld id="{0C137A8E-DCD0-4026-8679-7DAC59B2E3EE}" type="slidenum">
              <a:rPr lang="en-GB" smtClean="0"/>
              <a:pPr defTabSz="456901">
                <a:tabLst>
                  <a:tab pos="680592" algn="l"/>
                  <a:tab pos="1369117" algn="l"/>
                  <a:tab pos="2054469" algn="l"/>
                  <a:tab pos="2741406" algn="l"/>
                </a:tabLst>
              </a:pPr>
              <a:t>22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4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6357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1/21/2016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DAC and MAC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January 22, </a:t>
            </a:r>
            <a:r>
              <a:rPr lang="en-US" sz="2000" dirty="0" smtClean="0">
                <a:solidFill>
                  <a:schemeClr val="tx2"/>
                </a:solidFill>
              </a:rPr>
              <a:t>2016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</a:t>
            </a:r>
            <a:r>
              <a:rPr lang="en-US" sz="2800" dirty="0" smtClean="0">
                <a:solidFill>
                  <a:srgbClr val="131F49"/>
                </a:solidFill>
              </a:rPr>
              <a:t>Lecture 2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CAPABILITY LISTS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378200" y="1785938"/>
            <a:ext cx="3152775" cy="5207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363913" y="2636838"/>
            <a:ext cx="2835275" cy="49371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1558925" y="4035425"/>
            <a:ext cx="7354888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row of the access matrix is stored with the subject corresponding to that row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2830513" y="1874838"/>
            <a:ext cx="3651250" cy="452437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8189" tIns="48233" rIns="98189" bIns="48233">
            <a:spAutoFit/>
          </a:bodyPr>
          <a:lstStyle/>
          <a:p>
            <a:pPr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	F/r, F/w, F/own, G/r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886075" y="2725738"/>
            <a:ext cx="3155950" cy="452437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8189" tIns="48233" rIns="98189" bIns="48233">
            <a:spAutoFit/>
          </a:bodyPr>
          <a:lstStyle/>
          <a:p>
            <a:pPr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	G/r, G/w, G/own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TRIPLES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2373313" y="960438"/>
            <a:ext cx="5349875" cy="43322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</a:ln>
        </p:spPr>
        <p:txBody>
          <a:bodyPr lIns="68904" tIns="27562" rIns="68904" bIns="27562">
            <a:spAutoFit/>
          </a:bodyPr>
          <a:lstStyle/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	Access	Object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F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w		F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own		F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G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r		G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w		G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own		G</a:t>
            </a:r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>
            <a:off x="2363788" y="1493838"/>
            <a:ext cx="53578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3963988" y="960438"/>
            <a:ext cx="9525" cy="434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6021388" y="960438"/>
            <a:ext cx="9525" cy="434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373313" y="5684838"/>
            <a:ext cx="5421312" cy="8128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26988" indent="-26988" algn="ctr" defTabSz="992188" eaLnBrk="0">
              <a:lnSpc>
                <a:spcPct val="89000"/>
              </a:lnSpc>
              <a:spcBef>
                <a:spcPct val="43000"/>
              </a:spcBef>
              <a:buClrTx/>
              <a:buSzTx/>
              <a:buFontTx/>
              <a:buNone/>
              <a:defRPr/>
            </a:pPr>
            <a:r>
              <a:rPr lang="en-US" sz="2600" b="1">
                <a:solidFill>
                  <a:srgbClr val="000000"/>
                </a:solidFill>
                <a:latin typeface="Arial" charset="0"/>
              </a:rPr>
              <a:t>commonly used in relational database management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DAC: TROJAN HORSE VULNERABILITY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35488" y="1646238"/>
            <a:ext cx="1854200" cy="10429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F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218363" y="1646238"/>
            <a:ext cx="954087" cy="9731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591050" y="3622675"/>
            <a:ext cx="1852613" cy="10414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G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7191375" y="3622675"/>
            <a:ext cx="995363" cy="974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87488" y="5322888"/>
            <a:ext cx="3325812" cy="46196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algn="ctr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  <a:defRPr/>
            </a:pPr>
            <a:r>
              <a:rPr lang="en-US" sz="2600" b="1">
                <a:solidFill>
                  <a:srgbClr val="000000"/>
                </a:solidFill>
              </a:rPr>
              <a:t>B cannot read file F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7205663" y="987425"/>
            <a:ext cx="814387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DAC: TROJAN HORSE </a:t>
            </a:r>
            <a:r>
              <a:rPr lang="en-US" sz="2400" dirty="0"/>
              <a:t>VULNERABILITY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497513" y="2027238"/>
            <a:ext cx="1852612" cy="10429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F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8178800" y="2027238"/>
            <a:ext cx="955675" cy="9731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5551488" y="4003675"/>
            <a:ext cx="1854200" cy="10414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G</a:t>
            </a: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8151813" y="4003675"/>
            <a:ext cx="995362" cy="974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7" name="Rectangle 7"/>
          <p:cNvSpPr txBox="1">
            <a:spLocks noChangeArrowheads="1"/>
          </p:cNvSpPr>
          <p:nvPr/>
        </p:nvSpPr>
        <p:spPr>
          <a:xfrm>
            <a:off x="1458913" y="5456238"/>
            <a:ext cx="7165975" cy="5318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B can read contents of file F copied to file G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8166100" y="1368425"/>
            <a:ext cx="814388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ACL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000250" y="1387475"/>
            <a:ext cx="37465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1085850" y="2617788"/>
            <a:ext cx="3055938" cy="14859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Program Goodies</a:t>
            </a:r>
          </a:p>
          <a:p>
            <a:pPr marL="523875" indent="-523875" defTabSz="992188" eaLnBrk="0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endParaRPr lang="en-US" sz="2600" b="1">
              <a:solidFill>
                <a:srgbClr val="000000"/>
              </a:solidFill>
            </a:endParaRPr>
          </a:p>
          <a:p>
            <a:pPr marL="523875" indent="-523875" defTabSz="992188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endParaRPr lang="en-US" sz="2600" b="1">
              <a:solidFill>
                <a:srgbClr val="000000"/>
              </a:solidFill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1873250" y="3632200"/>
            <a:ext cx="2225675" cy="4778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94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Trojan Horse</a:t>
            </a: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2260600" y="1971675"/>
            <a:ext cx="609600" cy="6048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744788" y="1808163"/>
            <a:ext cx="15525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executes</a:t>
            </a:r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 flipH="1">
            <a:off x="4168775" y="2630488"/>
            <a:ext cx="1300163" cy="10985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4168775" y="3921125"/>
            <a:ext cx="1355725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4349750" y="2384425"/>
            <a:ext cx="835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read</a:t>
            </a: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4238625" y="4579938"/>
            <a:ext cx="90805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write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400" dirty="0" smtClean="0"/>
              <a:t>DAC CHALLENGES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61475" cy="5842000"/>
          </a:xfrm>
        </p:spPr>
        <p:txBody>
          <a:bodyPr/>
          <a:lstStyle/>
          <a:p>
            <a:r>
              <a:rPr lang="en-US" sz="2400" dirty="0" smtClean="0"/>
              <a:t>Owner unrestricted DAC versus restricted DAC</a:t>
            </a:r>
          </a:p>
          <a:p>
            <a:r>
              <a:rPr lang="en-US" sz="2400" dirty="0" smtClean="0"/>
              <a:t>Safety in restricted DAC</a:t>
            </a:r>
          </a:p>
          <a:p>
            <a:pPr lvl="1"/>
            <a:r>
              <a:rPr lang="en-US" sz="2000" dirty="0" smtClean="0"/>
              <a:t>Undecidable</a:t>
            </a:r>
          </a:p>
          <a:p>
            <a:pPr lvl="1"/>
            <a:r>
              <a:rPr lang="en-US" sz="2000" dirty="0" smtClean="0"/>
              <a:t>NP-Hard, </a:t>
            </a:r>
            <a:r>
              <a:rPr lang="en-US" sz="2000" dirty="0" err="1" smtClean="0"/>
              <a:t>PSpace</a:t>
            </a:r>
            <a:r>
              <a:rPr lang="en-US" sz="2000" dirty="0" smtClean="0"/>
              <a:t>-Hard</a:t>
            </a:r>
          </a:p>
          <a:p>
            <a:r>
              <a:rPr lang="en-US" sz="2400" dirty="0" smtClean="0"/>
              <a:t>Transfer of ownership</a:t>
            </a:r>
          </a:p>
          <a:p>
            <a:r>
              <a:rPr lang="en-US" sz="2400" dirty="0" smtClean="0"/>
              <a:t>Multiple ownership</a:t>
            </a:r>
          </a:p>
          <a:p>
            <a:r>
              <a:rPr lang="en-US" sz="2400" dirty="0" smtClean="0"/>
              <a:t>Cascading grants and </a:t>
            </a:r>
            <a:r>
              <a:rPr lang="en-US" sz="2400" dirty="0" smtClean="0"/>
              <a:t>revokes</a:t>
            </a:r>
            <a:endParaRPr lang="en-US" sz="2000" dirty="0" smtClean="0"/>
          </a:p>
          <a:p>
            <a:r>
              <a:rPr lang="en-US" sz="2400" dirty="0" smtClean="0"/>
              <a:t>Negative authorizations and conflict resolution</a:t>
            </a:r>
          </a:p>
          <a:p>
            <a:pPr lvl="1"/>
            <a:r>
              <a:rPr lang="en-US" sz="2000" dirty="0" smtClean="0"/>
              <a:t>Worse with groups and hierarchies</a:t>
            </a:r>
          </a:p>
          <a:p>
            <a:r>
              <a:rPr lang="en-US" sz="2400" dirty="0" smtClean="0"/>
              <a:t>DAC policy limits</a:t>
            </a:r>
          </a:p>
          <a:p>
            <a:pPr lvl="1"/>
            <a:r>
              <a:rPr lang="en-US" sz="2000" dirty="0" smtClean="0"/>
              <a:t>You can give only what you have</a:t>
            </a:r>
          </a:p>
          <a:p>
            <a:pPr lvl="1"/>
            <a:r>
              <a:rPr lang="en-US" sz="2000" dirty="0" smtClean="0"/>
              <a:t>How about user administration?</a:t>
            </a:r>
          </a:p>
          <a:p>
            <a:r>
              <a:rPr lang="en-US" sz="2400" dirty="0" smtClean="0"/>
              <a:t>Practical DAC deployments</a:t>
            </a:r>
          </a:p>
          <a:p>
            <a:pPr lvl="1"/>
            <a:r>
              <a:rPr lang="en-US" sz="2000" dirty="0" smtClean="0"/>
              <a:t>Ownership consolidated in a single </a:t>
            </a:r>
            <a:r>
              <a:rPr lang="en-US" sz="2000" dirty="0" smtClean="0"/>
              <a:t>administrator</a:t>
            </a:r>
          </a:p>
          <a:p>
            <a:pPr lvl="1"/>
            <a:r>
              <a:rPr lang="en-US" sz="2000" dirty="0" smtClean="0"/>
              <a:t>Can lead to inadvertent cascading revokes</a:t>
            </a:r>
            <a:endParaRPr lang="en-US" sz="2000" dirty="0" smtClean="0"/>
          </a:p>
          <a:p>
            <a:endParaRPr lang="en-US" sz="2400" dirty="0" smtClean="0"/>
          </a:p>
          <a:p>
            <a:pPr>
              <a:buFont typeface="Wingdings" pitchFamily="2" charset="2"/>
              <a:buNone/>
            </a:pPr>
            <a:endParaRPr lang="en-US" sz="2400" dirty="0" smtClean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5835B1C-BA25-4B39-92E1-F97C9008D164}" type="slidenum">
              <a:rPr lang="en-GB" sz="1400">
                <a:solidFill>
                  <a:srgbClr val="000000"/>
                </a:solidFill>
                <a:latin typeface="+mn-lt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34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35688" y="4551363"/>
            <a:ext cx="2084387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Unclassified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135688" y="3495675"/>
            <a:ext cx="2044700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Confidential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632575" y="2452688"/>
            <a:ext cx="1147763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Secret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291263" y="1341438"/>
            <a:ext cx="184467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Top Secret</a:t>
            </a: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V="1">
            <a:off x="7213600" y="3933825"/>
            <a:ext cx="0" cy="617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V="1">
            <a:off x="7213600" y="2932113"/>
            <a:ext cx="0" cy="5635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 flipV="1">
            <a:off x="7213600" y="1779588"/>
            <a:ext cx="0" cy="727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V="1">
            <a:off x="4518025" y="1546225"/>
            <a:ext cx="0" cy="3403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867150" y="5251450"/>
            <a:ext cx="14763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can-flow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711325" y="5251450"/>
            <a:ext cx="1881188" cy="825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9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dominance</a:t>
            </a:r>
          </a:p>
          <a:p>
            <a:pPr algn="ctr" defTabSz="496888" eaLnBrk="0">
              <a:lnSpc>
                <a:spcPct val="9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latin typeface="Symbol" pitchFamily="18" charset="2"/>
              </a:rPr>
              <a:t>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2678113" y="1570038"/>
            <a:ext cx="14287" cy="32972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7170738" y="1317625"/>
            <a:ext cx="2517775" cy="11763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Hierarchical</a:t>
            </a:r>
          </a:p>
          <a:p>
            <a:pPr algn="ctr"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Classes with</a:t>
            </a:r>
          </a:p>
          <a:p>
            <a:pPr algn="ctr"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Compartments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598988" y="6064250"/>
            <a:ext cx="449262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937125" y="3938588"/>
            <a:ext cx="962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{A,B}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5081588" y="6051550"/>
            <a:ext cx="39370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{}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3954463" y="4911725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{A}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6276975" y="4911725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{B}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506788" y="4940300"/>
            <a:ext cx="449262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59450" y="4911725"/>
            <a:ext cx="44926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4473575" y="3938588"/>
            <a:ext cx="44926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3375025" y="3294063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3954463" y="1166813"/>
            <a:ext cx="962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{A,B}</a:t>
            </a: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4044950" y="3279775"/>
            <a:ext cx="39370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{}</a:t>
            </a: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2751138" y="2141538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{A}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5461000" y="2112963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{B}</a:t>
            </a:r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2171700" y="2168525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4868863" y="2141538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3305175" y="1166813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auto">
          <a:xfrm flipV="1">
            <a:off x="2982913" y="1646238"/>
            <a:ext cx="1106487" cy="4397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>
            <a:off x="4144963" y="1701800"/>
            <a:ext cx="939800" cy="3571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>
            <a:off x="2982913" y="2771775"/>
            <a:ext cx="830262" cy="411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3"/>
          <p:cNvSpPr>
            <a:spLocks noChangeShapeType="1"/>
          </p:cNvSpPr>
          <p:nvPr/>
        </p:nvSpPr>
        <p:spPr bwMode="auto">
          <a:xfrm flipV="1">
            <a:off x="3868738" y="2717800"/>
            <a:ext cx="1216025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 flipH="1">
            <a:off x="4062413" y="4527550"/>
            <a:ext cx="1160462" cy="2746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5"/>
          <p:cNvSpPr>
            <a:spLocks noChangeShapeType="1"/>
          </p:cNvSpPr>
          <p:nvPr/>
        </p:nvSpPr>
        <p:spPr bwMode="auto">
          <a:xfrm>
            <a:off x="4117975" y="5516563"/>
            <a:ext cx="939800" cy="35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6"/>
          <p:cNvSpPr>
            <a:spLocks noChangeShapeType="1"/>
          </p:cNvSpPr>
          <p:nvPr/>
        </p:nvSpPr>
        <p:spPr bwMode="auto">
          <a:xfrm flipV="1">
            <a:off x="5113338" y="5487988"/>
            <a:ext cx="1077912" cy="4397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7"/>
          <p:cNvSpPr>
            <a:spLocks noChangeShapeType="1"/>
          </p:cNvSpPr>
          <p:nvPr/>
        </p:nvSpPr>
        <p:spPr bwMode="auto">
          <a:xfrm>
            <a:off x="5222875" y="4500563"/>
            <a:ext cx="1106488" cy="2746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8"/>
          <p:cNvSpPr>
            <a:spLocks noChangeShapeType="1"/>
          </p:cNvSpPr>
          <p:nvPr/>
        </p:nvSpPr>
        <p:spPr bwMode="auto">
          <a:xfrm>
            <a:off x="2982913" y="2798763"/>
            <a:ext cx="747712" cy="203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29"/>
          <p:cNvSpPr>
            <a:spLocks noChangeShapeType="1"/>
          </p:cNvSpPr>
          <p:nvPr/>
        </p:nvSpPr>
        <p:spPr bwMode="auto">
          <a:xfrm>
            <a:off x="4033838" y="3814763"/>
            <a:ext cx="1023937" cy="205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H="1" flipV="1">
            <a:off x="5084763" y="2689225"/>
            <a:ext cx="1327150" cy="2141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31"/>
          <p:cNvSpPr>
            <a:spLocks noChangeShapeType="1"/>
          </p:cNvSpPr>
          <p:nvPr/>
        </p:nvSpPr>
        <p:spPr bwMode="auto">
          <a:xfrm>
            <a:off x="4144963" y="1701800"/>
            <a:ext cx="912812" cy="20034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>
          <a:xfrm>
            <a:off x="773113" y="1036638"/>
            <a:ext cx="8504237" cy="5126037"/>
          </a:xfrm>
          <a:prstGeom prst="rect">
            <a:avLst/>
          </a:prstGeom>
          <a:noFill/>
        </p:spPr>
        <p:txBody>
          <a:bodyPr lIns="68904" tIns="27562" rIns="68904" bIns="27562">
            <a:spAutoFit/>
          </a:bodyPr>
          <a:lstStyle/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SIMPLE-SECURITY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 S can read object O only if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label(S) dominates label(O)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STAR-PROPERTY (LIBERAL)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 S can write object O only if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label(O) dominates label(S)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STAR-PROPERTY (STRICT)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 S can write object O only if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label(O) equals label(S)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EQUIVALENCE OF BLP AND BIBA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8739" y="2048166"/>
            <a:ext cx="275365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HI (High Integrity)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5823" y="4545191"/>
            <a:ext cx="262541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LI (Low Integrity)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2150257" y="265184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323312" y="3090880"/>
            <a:ext cx="467769" cy="487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600" dirty="0">
                <a:latin typeface="Symbol" pitchFamily="18" charset="2"/>
              </a:rPr>
              <a:t>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780687" y="5399330"/>
            <a:ext cx="2322572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BIBA LATTICE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7059203" y="265184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950477" y="5399330"/>
            <a:ext cx="4381662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EQUIVALENT BLP LATTICE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5744769" y="2061886"/>
            <a:ext cx="262541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LI (Low Integrity)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5736826" y="4545191"/>
            <a:ext cx="275365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HI (High Integrity)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7764" y="6229350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downwards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92689" y="622935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EQUIVALENCE OF BLP AND BIBA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7764" y="6229350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downwards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92689" y="622935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  <p:sp>
        <p:nvSpPr>
          <p:cNvPr id="39" name="Rectangle 3"/>
          <p:cNvSpPr>
            <a:spLocks noChangeArrowheads="1"/>
          </p:cNvSpPr>
          <p:nvPr/>
        </p:nvSpPr>
        <p:spPr bwMode="auto">
          <a:xfrm>
            <a:off x="672901" y="2067562"/>
            <a:ext cx="2901128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 (High Secrecy)</a:t>
            </a:r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749985" y="4564587"/>
            <a:ext cx="2772887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 (Low Secrecy)</a:t>
            </a:r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>
            <a:off x="2136429" y="2671238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42" name="Rectangle 6"/>
          <p:cNvSpPr>
            <a:spLocks noChangeArrowheads="1"/>
          </p:cNvSpPr>
          <p:nvPr/>
        </p:nvSpPr>
        <p:spPr bwMode="auto">
          <a:xfrm>
            <a:off x="4309484" y="3110275"/>
            <a:ext cx="467769" cy="487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600" dirty="0">
                <a:latin typeface="Symbol" pitchFamily="18" charset="2"/>
              </a:rPr>
              <a:t></a:t>
            </a: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auto">
          <a:xfrm>
            <a:off x="1020913" y="5497541"/>
            <a:ext cx="2205104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BLP LATTICE</a:t>
            </a:r>
          </a:p>
        </p:txBody>
      </p:sp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7045375" y="2671238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5073235" y="5511261"/>
            <a:ext cx="4499129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EQUIVALENT BIBA LATTICE</a:t>
            </a: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5658931" y="2081282"/>
            <a:ext cx="2772887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 (Low Secrecy)</a:t>
            </a:r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5650987" y="4564587"/>
            <a:ext cx="2901128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 (High Secrecy)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2524125" y="0"/>
            <a:ext cx="5197475" cy="684213"/>
          </a:xfrm>
        </p:spPr>
        <p:txBody>
          <a:bodyPr/>
          <a:lstStyle/>
          <a:p>
            <a:pPr algn="ctr"/>
            <a:r>
              <a:rPr lang="en-US" dirty="0" smtClean="0"/>
              <a:t>Access Control Models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smtClean="0"/>
              <a:t>Discretionary Access Control (DAC)</a:t>
            </a:r>
          </a:p>
          <a:p>
            <a:pPr lvl="1"/>
            <a:r>
              <a:rPr lang="en-US" dirty="0" smtClean="0"/>
              <a:t>Owner controls access but only to the original, not to copies</a:t>
            </a:r>
          </a:p>
          <a:p>
            <a:r>
              <a:rPr lang="en-US" dirty="0" smtClean="0"/>
              <a:t>Mandatory Access Control (MAC)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Same as Lattice-Based Access Control (LBAC)</a:t>
            </a:r>
          </a:p>
          <a:p>
            <a:pPr lvl="1"/>
            <a:r>
              <a:rPr lang="en-US" dirty="0" smtClean="0"/>
              <a:t>Access based on security labels</a:t>
            </a:r>
          </a:p>
          <a:p>
            <a:pPr lvl="1"/>
            <a:r>
              <a:rPr lang="en-US" dirty="0" smtClean="0"/>
              <a:t>Labels propagate to copies</a:t>
            </a:r>
          </a:p>
          <a:p>
            <a:r>
              <a:rPr lang="en-US" dirty="0" smtClean="0"/>
              <a:t>Role-Based Access Control (RBAC)</a:t>
            </a:r>
          </a:p>
          <a:p>
            <a:pPr lvl="1"/>
            <a:r>
              <a:rPr lang="en-US" dirty="0" smtClean="0"/>
              <a:t>Access based on roles</a:t>
            </a:r>
          </a:p>
          <a:p>
            <a:pPr lvl="1"/>
            <a:r>
              <a:rPr lang="en-US" dirty="0" smtClean="0"/>
              <a:t>Can be configured to do DAC or MAC</a:t>
            </a:r>
          </a:p>
          <a:p>
            <a:pPr lvl="1"/>
            <a:endParaRPr lang="en-US" dirty="0"/>
          </a:p>
          <a:p>
            <a:pPr marL="576262" lvl="1" indent="0">
              <a:buNone/>
            </a:pPr>
            <a:endParaRPr lang="en-US" dirty="0"/>
          </a:p>
          <a:p>
            <a:r>
              <a:rPr lang="en-US" dirty="0" smtClean="0"/>
              <a:t>What’s next?</a:t>
            </a:r>
          </a:p>
          <a:p>
            <a:pPr lvl="1"/>
            <a:r>
              <a:rPr lang="en-US" dirty="0" smtClean="0"/>
              <a:t>Attribute-Based Access Control (ABAC)</a:t>
            </a:r>
          </a:p>
          <a:p>
            <a:pPr lvl="1"/>
            <a:r>
              <a:rPr lang="en-US" dirty="0" smtClean="0"/>
              <a:t>Relationship-Based Access Control (</a:t>
            </a:r>
            <a:r>
              <a:rPr lang="en-US" dirty="0" err="1" smtClean="0"/>
              <a:t>ReBAC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Usage Control (UCON)</a:t>
            </a:r>
          </a:p>
          <a:p>
            <a:endParaRPr lang="en-US" dirty="0" smtClean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65B37B3-587D-462C-A114-37EECAD1C294}" type="slidenum">
              <a:rPr lang="en-GB" sz="1400">
                <a:solidFill>
                  <a:srgbClr val="000000"/>
                </a:solidFill>
                <a:latin typeface="+mn-lt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8679" name="Text Box 5"/>
          <p:cNvSpPr txBox="1">
            <a:spLocks noChangeArrowheads="1"/>
          </p:cNvSpPr>
          <p:nvPr/>
        </p:nvSpPr>
        <p:spPr bwMode="auto">
          <a:xfrm>
            <a:off x="2144708" y="4621087"/>
            <a:ext cx="5486400" cy="43497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C3300"/>
                </a:solidFill>
              </a:rPr>
              <a:t>Numerous other models but only 3 successes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COMBINATION OF DISTINCT LATTICES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7764" y="6257925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92689" y="626745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612303" y="1960517"/>
            <a:ext cx="60242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51654" y="4457542"/>
            <a:ext cx="547919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933391" y="256419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2964492" y="1946797"/>
            <a:ext cx="418076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 smtClean="0"/>
              <a:t>LI</a:t>
            </a:r>
            <a:endParaRPr lang="en-US" sz="2600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2930328" y="4443822"/>
            <a:ext cx="472578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 smtClean="0"/>
              <a:t>HI</a:t>
            </a:r>
            <a:endParaRPr lang="en-US" sz="2600" dirty="0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87358" y="255047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1615755" y="5717947"/>
            <a:ext cx="1177900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GIVEN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700131" y="5182871"/>
            <a:ext cx="770737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BLP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866706" y="5196591"/>
            <a:ext cx="900580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BIBA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724324" y="3099270"/>
            <a:ext cx="467769" cy="487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600" dirty="0">
                <a:latin typeface="Symbol" pitchFamily="18" charset="2"/>
              </a:rPr>
              <a:t></a:t>
            </a: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7051886" y="1946797"/>
            <a:ext cx="106729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HS, LI</a:t>
            </a: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5315147" y="3263909"/>
            <a:ext cx="1121795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HS, HI</a:t>
            </a: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8537992" y="3250189"/>
            <a:ext cx="1012791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LS, LI</a:t>
            </a:r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7148682" y="4443822"/>
            <a:ext cx="106729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LS, HI</a:t>
            </a: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 flipH="1">
            <a:off x="5966790" y="2440713"/>
            <a:ext cx="1631706" cy="71343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980618" y="3757826"/>
            <a:ext cx="1590222" cy="68599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 flipV="1">
            <a:off x="7626152" y="3689226"/>
            <a:ext cx="1355146" cy="8094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H="1" flipV="1">
            <a:off x="7543184" y="2372114"/>
            <a:ext cx="1479598" cy="8917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48" name="Rectangle 21"/>
          <p:cNvSpPr>
            <a:spLocks noChangeArrowheads="1"/>
          </p:cNvSpPr>
          <p:nvPr/>
        </p:nvSpPr>
        <p:spPr bwMode="auto">
          <a:xfrm>
            <a:off x="5296177" y="5676788"/>
            <a:ext cx="4381662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EQUIVALENT BLP LATTICE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155700" y="4783138"/>
            <a:ext cx="162401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Low User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5649913" y="1189038"/>
            <a:ext cx="3097212" cy="1316037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High Trojan Horse</a:t>
            </a:r>
          </a:p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Infected Subject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644900" y="1847850"/>
            <a:ext cx="19907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20750" y="1655763"/>
            <a:ext cx="1697038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High User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732463" y="4357688"/>
            <a:ext cx="3097212" cy="1317625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Low Trojan Horse</a:t>
            </a:r>
          </a:p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Infected Subject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727450" y="5016500"/>
            <a:ext cx="19907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7129463" y="2505075"/>
            <a:ext cx="0" cy="1838325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526338" y="2971800"/>
            <a:ext cx="17494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COVERT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CHANNEL</a:t>
            </a:r>
          </a:p>
        </p:txBody>
      </p:sp>
      <p:sp>
        <p:nvSpPr>
          <p:cNvPr id="16" name="Rectangle 11"/>
          <p:cNvSpPr txBox="1">
            <a:spLocks noChangeArrowheads="1"/>
          </p:cNvSpPr>
          <p:nvPr/>
        </p:nvSpPr>
        <p:spPr>
          <a:xfrm>
            <a:off x="531813" y="2511425"/>
            <a:ext cx="4976812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500749" y="2045340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Discuss figures from LBAC93 paper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xmlns="" val="35867888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PEI Models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5513" y="1465263"/>
            <a:ext cx="6938962" cy="401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196263" y="2492375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Idealized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012113" y="3217863"/>
            <a:ext cx="161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Enforceable</a:t>
            </a:r>
          </a:p>
          <a:p>
            <a:r>
              <a:rPr lang="en-US"/>
              <a:t>(Approximate)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088313" y="4132263"/>
            <a:ext cx="1162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Codeable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4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372795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5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2" y="1863092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56" y="1127763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471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6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776230" y="1863092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13245" y="1127763"/>
            <a:ext cx="1325970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Enterprise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Oriented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3245" y="5852162"/>
            <a:ext cx="1325970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Beyond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Enterprise</a:t>
            </a:r>
          </a:p>
        </p:txBody>
      </p:sp>
    </p:spTree>
    <p:extLst>
      <p:ext uri="{BB962C8B-B14F-4D97-AF65-F5344CB8AC3E}">
        <p14:creationId xmlns:p14="http://schemas.microsoft.com/office/powerpoint/2010/main" xmlns="" val="18295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7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882028" y="1863092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-24614" y="1127763"/>
            <a:ext cx="1813284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Administration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Driven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6983" y="5852162"/>
            <a:ext cx="1390090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Automated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Adaptive</a:t>
            </a:r>
          </a:p>
        </p:txBody>
      </p:sp>
    </p:spTree>
    <p:extLst>
      <p:ext uri="{BB962C8B-B14F-4D97-AF65-F5344CB8AC3E}">
        <p14:creationId xmlns:p14="http://schemas.microsoft.com/office/powerpoint/2010/main" xmlns="" val="46726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DAC: ACCESS MATRIX MODEL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220913" y="2179638"/>
            <a:ext cx="6084887" cy="348456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193925" y="2646363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27188" y="2824163"/>
            <a:ext cx="374650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2193925" y="3455988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3870325" y="2659063"/>
            <a:ext cx="7969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 w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own</a:t>
            </a: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2193925" y="4044950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627188" y="4224338"/>
            <a:ext cx="357187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2193925" y="4786313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116388" y="1671638"/>
            <a:ext cx="339725" cy="398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3852863" y="2152650"/>
            <a:ext cx="0" cy="3538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4683125" y="2152650"/>
            <a:ext cx="0" cy="3538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687388" y="2741613"/>
            <a:ext cx="357187" cy="28225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j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e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3784600" y="1177925"/>
            <a:ext cx="37179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Objects (and Subjects)</a:t>
            </a:r>
          </a:p>
        </p:txBody>
      </p:sp>
      <p:sp>
        <p:nvSpPr>
          <p:cNvPr id="26" name="Line 16"/>
          <p:cNvSpPr>
            <a:spLocks noChangeShapeType="1"/>
          </p:cNvSpPr>
          <p:nvPr/>
        </p:nvSpPr>
        <p:spPr bwMode="auto">
          <a:xfrm>
            <a:off x="2193925" y="1411288"/>
            <a:ext cx="14938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17"/>
          <p:cNvSpPr>
            <a:spLocks noChangeShapeType="1"/>
          </p:cNvSpPr>
          <p:nvPr/>
        </p:nvSpPr>
        <p:spPr bwMode="auto">
          <a:xfrm>
            <a:off x="7489825" y="1411288"/>
            <a:ext cx="16589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866775" y="2233613"/>
            <a:ext cx="0" cy="412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19"/>
          <p:cNvSpPr>
            <a:spLocks noChangeShapeType="1"/>
          </p:cNvSpPr>
          <p:nvPr/>
        </p:nvSpPr>
        <p:spPr bwMode="auto">
          <a:xfrm>
            <a:off x="852488" y="5719763"/>
            <a:ext cx="0" cy="6572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5557838" y="4044950"/>
            <a:ext cx="7969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 w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own</a:t>
            </a: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5803900" y="1657350"/>
            <a:ext cx="395288" cy="398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5540375" y="2179638"/>
            <a:ext cx="0" cy="35401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23"/>
          <p:cNvSpPr>
            <a:spLocks noChangeShapeType="1"/>
          </p:cNvSpPr>
          <p:nvPr/>
        </p:nvSpPr>
        <p:spPr bwMode="auto">
          <a:xfrm>
            <a:off x="6370638" y="2179638"/>
            <a:ext cx="0" cy="35401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5775325" y="2782888"/>
            <a:ext cx="26511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35" name="Line 25"/>
          <p:cNvSpPr>
            <a:spLocks noChangeShapeType="1"/>
          </p:cNvSpPr>
          <p:nvPr/>
        </p:nvSpPr>
        <p:spPr bwMode="auto">
          <a:xfrm flipH="1" flipV="1">
            <a:off x="6148388" y="3167063"/>
            <a:ext cx="2019300" cy="2825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8347075" y="5856288"/>
            <a:ext cx="105410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rights</a:t>
            </a: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LISTS (ACLs)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178050" y="1595438"/>
            <a:ext cx="1770063" cy="206216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</a:t>
            </a:r>
          </a:p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U:r</a:t>
            </a:r>
          </a:p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U:w</a:t>
            </a:r>
          </a:p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U:own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2165350" y="2076450"/>
            <a:ext cx="1811338" cy="15906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815013" y="1622425"/>
            <a:ext cx="1770062" cy="25574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G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U:r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V:r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V:w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V:own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5802313" y="2103438"/>
            <a:ext cx="1838325" cy="20161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" name="Rectangle 7"/>
          <p:cNvSpPr txBox="1">
            <a:spLocks noChangeArrowheads="1"/>
          </p:cNvSpPr>
          <p:nvPr/>
        </p:nvSpPr>
        <p:spPr>
          <a:xfrm>
            <a:off x="1347788" y="4538663"/>
            <a:ext cx="7354887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column of the access matrix is stored with the object corresponding to that column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7765</TotalTime>
  <Words>889</Words>
  <Application>Microsoft Office PowerPoint</Application>
  <PresentationFormat>Custom</PresentationFormat>
  <Paragraphs>313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Access Control Models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DAC CHALLENGES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1000</cp:revision>
  <cp:lastPrinted>2012-11-13T22:38:33Z</cp:lastPrinted>
  <dcterms:created xsi:type="dcterms:W3CDTF">2010-02-19T20:53:39Z</dcterms:created>
  <dcterms:modified xsi:type="dcterms:W3CDTF">2016-01-22T03:52:36Z</dcterms:modified>
</cp:coreProperties>
</file>