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5"/>
  </p:notesMasterIdLst>
  <p:handoutMasterIdLst>
    <p:handoutMasterId r:id="rId36"/>
  </p:handoutMasterIdLst>
  <p:sldIdLst>
    <p:sldId id="468" r:id="rId6"/>
    <p:sldId id="478" r:id="rId7"/>
    <p:sldId id="449" r:id="rId8"/>
    <p:sldId id="448" r:id="rId9"/>
    <p:sldId id="410" r:id="rId10"/>
    <p:sldId id="503" r:id="rId11"/>
    <p:sldId id="480" r:id="rId12"/>
    <p:sldId id="483" r:id="rId13"/>
    <p:sldId id="484" r:id="rId14"/>
    <p:sldId id="500" r:id="rId15"/>
    <p:sldId id="501" r:id="rId16"/>
    <p:sldId id="502" r:id="rId17"/>
    <p:sldId id="505" r:id="rId18"/>
    <p:sldId id="506" r:id="rId19"/>
    <p:sldId id="504" r:id="rId20"/>
    <p:sldId id="507" r:id="rId21"/>
    <p:sldId id="508" r:id="rId22"/>
    <p:sldId id="515" r:id="rId23"/>
    <p:sldId id="516" r:id="rId24"/>
    <p:sldId id="517" r:id="rId25"/>
    <p:sldId id="518" r:id="rId26"/>
    <p:sldId id="519" r:id="rId27"/>
    <p:sldId id="521" r:id="rId28"/>
    <p:sldId id="487" r:id="rId29"/>
    <p:sldId id="485" r:id="rId30"/>
    <p:sldId id="464" r:id="rId31"/>
    <p:sldId id="465" r:id="rId32"/>
    <p:sldId id="466" r:id="rId33"/>
    <p:sldId id="522" r:id="rId34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29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2490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33434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146551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53576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190007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59093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29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53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1/28/2016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Role-Based Access Control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(RBAC)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January 29,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764833" y="5351369"/>
            <a:ext cx="2496940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Health-Care Provider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56878" y="3788687"/>
            <a:ext cx="1278658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821137" y="1400038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Primary-Care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067869" y="1400038"/>
            <a:ext cx="1278658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Specialist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5040312" y="4465907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716412" y="2309999"/>
            <a:ext cx="2295901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5012313" y="2309999"/>
            <a:ext cx="2407896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988445" y="1418308"/>
            <a:ext cx="6115987" cy="4306565"/>
            <a:chOff x="1136" y="1195"/>
            <a:chExt cx="3495" cy="246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55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/>
              <a:t>PRIVATE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ROLES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693006" y="1580331"/>
            <a:ext cx="8810870" cy="4317064"/>
            <a:chOff x="376" y="1189"/>
            <a:chExt cx="5035" cy="2467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53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76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690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810" y="1799"/>
              <a:ext cx="932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4287" y="1799"/>
              <a:ext cx="868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1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2716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553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5528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1477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CONSTRAINTS</a:t>
            </a:r>
            <a:endParaRPr lang="en-US" sz="24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05908"/>
            <a:ext cx="9261475" cy="5403850"/>
          </a:xfrm>
        </p:spPr>
        <p:txBody>
          <a:bodyPr/>
          <a:lstStyle/>
          <a:p>
            <a:r>
              <a:rPr lang="en-US" sz="2400" dirty="0"/>
              <a:t>Mutually Exclusive Roles</a:t>
            </a:r>
          </a:p>
          <a:p>
            <a:pPr lvl="1"/>
            <a:r>
              <a:rPr lang="en-US" sz="2000" dirty="0"/>
              <a:t>Static Exclusion: The same individual can never hold both roles</a:t>
            </a:r>
          </a:p>
          <a:p>
            <a:pPr lvl="1"/>
            <a:r>
              <a:rPr lang="en-US" sz="2000" dirty="0"/>
              <a:t>Dynamic Exclusion: The same individual can never hold both roles in the same </a:t>
            </a:r>
            <a:r>
              <a:rPr lang="en-US" sz="2000" dirty="0" smtClean="0"/>
              <a:t>context</a:t>
            </a:r>
          </a:p>
          <a:p>
            <a:r>
              <a:rPr lang="en-US" sz="2400" dirty="0"/>
              <a:t>Mutually Exclusive Permissions</a:t>
            </a:r>
          </a:p>
          <a:p>
            <a:pPr lvl="1"/>
            <a:r>
              <a:rPr lang="en-US" sz="2000" dirty="0"/>
              <a:t>Static Exclusion: The same role should never be assigned both permissions</a:t>
            </a:r>
          </a:p>
          <a:p>
            <a:pPr lvl="1"/>
            <a:r>
              <a:rPr lang="en-US" sz="2000" dirty="0"/>
              <a:t>Dynamic Exclusion: The same role can never hold both permissions in the same </a:t>
            </a:r>
            <a:r>
              <a:rPr lang="en-US" sz="2000" dirty="0" smtClean="0"/>
              <a:t>context</a:t>
            </a:r>
          </a:p>
          <a:p>
            <a:r>
              <a:rPr lang="en-US" sz="2400" dirty="0"/>
              <a:t>Cardinality Constraints on User-Role Assignment</a:t>
            </a:r>
          </a:p>
          <a:p>
            <a:pPr lvl="1"/>
            <a:r>
              <a:rPr lang="en-US" sz="2000" dirty="0"/>
              <a:t>At most k users can belong to the role</a:t>
            </a:r>
          </a:p>
          <a:p>
            <a:pPr lvl="1"/>
            <a:r>
              <a:rPr lang="en-US" sz="2000" dirty="0"/>
              <a:t>At least k users must belong to the role</a:t>
            </a:r>
          </a:p>
          <a:p>
            <a:pPr lvl="1"/>
            <a:r>
              <a:rPr lang="en-US" sz="2000" dirty="0"/>
              <a:t>Exactly k users must belong to the </a:t>
            </a:r>
            <a:r>
              <a:rPr lang="en-US" sz="2000" dirty="0" smtClean="0"/>
              <a:t>role</a:t>
            </a:r>
          </a:p>
          <a:p>
            <a:r>
              <a:rPr lang="en-US" sz="2400" dirty="0"/>
              <a:t>Cardinality Constraints on Permissions-Role Assignment</a:t>
            </a:r>
          </a:p>
          <a:p>
            <a:pPr lvl="1"/>
            <a:r>
              <a:rPr lang="en-US" sz="2000" dirty="0"/>
              <a:t>At most k roles can get the permission</a:t>
            </a:r>
          </a:p>
          <a:p>
            <a:pPr lvl="1"/>
            <a:r>
              <a:rPr lang="en-US" sz="2000" dirty="0"/>
              <a:t>At least k roles must get the permission</a:t>
            </a:r>
          </a:p>
          <a:p>
            <a:pPr lvl="1"/>
            <a:r>
              <a:rPr lang="en-US" sz="2000" dirty="0"/>
              <a:t>Exactly k roles must get the permission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38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CORE RBAC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4" y="1431140"/>
            <a:ext cx="9079119" cy="3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3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89" y="1407533"/>
            <a:ext cx="8861760" cy="45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6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SSD IN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99" y="1328076"/>
            <a:ext cx="9674304" cy="47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DSD IN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3" y="1487438"/>
            <a:ext cx="9694076" cy="39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6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 FAMILY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9" y="1069281"/>
            <a:ext cx="6735773" cy="52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000" dirty="0" smtClean="0"/>
              <a:t>Compare RBAC96 </a:t>
            </a:r>
            <a:r>
              <a:rPr lang="en-US" sz="2000" dirty="0"/>
              <a:t>Model Family</a:t>
            </a:r>
            <a:endParaRPr lang="en-US" sz="2000" dirty="0" smtClean="0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23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OM-AM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528377" y="2575297"/>
            <a:ext cx="3359856" cy="2771881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buFont typeface="Monotype Sorts" pitchFamily="2" charset="2"/>
              <a:buNone/>
            </a:pPr>
            <a:endParaRPr lang="en-US" kern="0" dirty="0" smtClean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856406" y="2491301"/>
            <a:ext cx="0" cy="277188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00438" y="1651337"/>
            <a:ext cx="1564852" cy="635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27" b="1">
                <a:solidFill>
                  <a:schemeClr val="tx2"/>
                </a:solidFill>
              </a:rPr>
              <a:t>What?</a:t>
            </a:r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79071" y="5515171"/>
            <a:ext cx="1414169" cy="635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527" b="1">
                <a:solidFill>
                  <a:schemeClr val="tx2"/>
                </a:solidFill>
              </a:rPr>
              <a:t>How?</a:t>
            </a:r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528377" y="2575297"/>
            <a:ext cx="3443852" cy="277188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3528377" y="3163272"/>
            <a:ext cx="344385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3528377" y="3919240"/>
            <a:ext cx="344385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3528377" y="4591211"/>
            <a:ext cx="344385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176478" y="1431590"/>
            <a:ext cx="7979657" cy="495578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832542" y="1483345"/>
            <a:ext cx="486030" cy="497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527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s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s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u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r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n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4168" y="3336164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Model</a:t>
            </a: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65290" y="4023425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Architecture</a:t>
            </a: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4564" y="4770800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Mechanism</a:t>
            </a: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5515" y="2651806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4005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PEI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23332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RBAC: SERVER PULL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26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E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016126" y="223414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384397" y="223414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3696229" y="2822116"/>
            <a:ext cx="268816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032251" y="4670037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User-role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Authorization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5040313" y="3158102"/>
            <a:ext cx="1344083" cy="1427939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RBAC: CLIENT PULL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E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16126" y="21769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84397" y="21769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696229" y="2764966"/>
            <a:ext cx="268816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032251" y="4612887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User-role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Authorization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2940182" y="3520934"/>
            <a:ext cx="2100130" cy="100795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RBAC: PROXY-BASED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28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E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04032" y="25198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728480" y="25198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184136" y="3107866"/>
            <a:ext cx="218413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68272" y="2519892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Proxy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468401" y="3107866"/>
            <a:ext cx="1260078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460339" y="3779837"/>
            <a:ext cx="0" cy="1259946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452277" y="5039783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User-role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Authorization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</a:t>
            </a:r>
            <a:r>
              <a:rPr lang="en-US" sz="3200" dirty="0" smtClean="0"/>
              <a:t>highlights of reference papers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713389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The RBAC Story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03663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744913" y="33988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059113" y="27892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5497513" y="17986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811713" y="11890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6640513" y="88423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716713" y="80803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RBAC: Role-Based Access Control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2413" y="1008063"/>
            <a:ext cx="6804025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Access is determined by roles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user’s roles are assigned by security administrators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role’s permissions are assigned by security administrators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640513" y="1265238"/>
            <a:ext cx="3200400" cy="809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emerged: mid 1970s</a:t>
            </a:r>
          </a:p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models: mid 1990s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44513" y="3094038"/>
            <a:ext cx="4208462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Is RBAC MAC or DAC or neither?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5913" y="3932238"/>
            <a:ext cx="63833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2800">
              <a:solidFill>
                <a:srgbClr val="000000"/>
              </a:solidFill>
              <a:latin typeface="Bitstream Charter" pitchFamily="16" charset="0"/>
            </a:endParaRP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48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4513" y="5456238"/>
            <a:ext cx="4495800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RBAC96 Model Family</a:t>
            </a:r>
            <a:endParaRPr lang="en-US" sz="2800" dirty="0" smtClean="0"/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997325" y="2855913"/>
            <a:ext cx="1935163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31988" y="3443288"/>
            <a:ext cx="2009775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5932488" y="3486150"/>
            <a:ext cx="16335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16075" y="1882775"/>
            <a:ext cx="24384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76913" y="1882775"/>
            <a:ext cx="3576637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0" y="2887663"/>
            <a:ext cx="1933575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USERS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7648575" y="2855913"/>
            <a:ext cx="2432050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265863" y="3486150"/>
            <a:ext cx="9667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68538" y="3443288"/>
            <a:ext cx="1341437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98763" y="4584700"/>
            <a:ext cx="606425" cy="191928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defTabSz="1008063" hangingPunct="1">
              <a:buClrTx/>
              <a:buSzTx/>
              <a:buFontTx/>
              <a:buNone/>
            </a:pPr>
            <a:endParaRPr lang="en-US" sz="26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4830763"/>
            <a:ext cx="703263" cy="1427162"/>
            <a:chOff x="1515" y="3164"/>
            <a:chExt cx="402" cy="815"/>
          </a:xfrm>
        </p:grpSpPr>
        <p:sp>
          <p:nvSpPr>
            <p:cNvPr id="55328" name="Oval 14"/>
            <p:cNvSpPr>
              <a:spLocks noChangeArrowheads="1"/>
            </p:cNvSpPr>
            <p:nvPr/>
          </p:nvSpPr>
          <p:spPr bwMode="auto">
            <a:xfrm>
              <a:off x="1665" y="3164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auto">
            <a:xfrm>
              <a:off x="1665" y="3399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auto">
            <a:xfrm>
              <a:off x="1665" y="3870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1" name="Rectangle 17"/>
            <p:cNvSpPr>
              <a:spLocks noChangeArrowheads="1"/>
            </p:cNvSpPr>
            <p:nvPr/>
          </p:nvSpPr>
          <p:spPr bwMode="auto">
            <a:xfrm>
              <a:off x="1515" y="3401"/>
              <a:ext cx="402" cy="4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9745" tIns="48997" rIns="99745" bIns="48997">
              <a:spAutoFit/>
            </a:bodyPr>
            <a:lstStyle/>
            <a:p>
              <a:pPr defTabSz="987425" eaLnBrk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4700">
                  <a:solidFill>
                    <a:srgbClr val="000000"/>
                  </a:solidFill>
                  <a:cs typeface="Arial" charset="0"/>
                </a:rPr>
                <a:t>...</a:t>
              </a:r>
            </a:p>
          </p:txBody>
        </p:sp>
      </p:grpSp>
      <p:sp>
        <p:nvSpPr>
          <p:cNvPr id="55310" name="Line 18"/>
          <p:cNvSpPr>
            <a:spLocks noChangeShapeType="1"/>
          </p:cNvSpPr>
          <p:nvPr/>
        </p:nvSpPr>
        <p:spPr bwMode="auto">
          <a:xfrm flipH="1" flipV="1">
            <a:off x="1370013" y="4117975"/>
            <a:ext cx="1654175" cy="117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 flipV="1">
            <a:off x="3192463" y="4035425"/>
            <a:ext cx="1330325" cy="1255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20"/>
          <p:cNvSpPr>
            <a:spLocks noChangeShapeType="1"/>
          </p:cNvSpPr>
          <p:nvPr/>
        </p:nvSpPr>
        <p:spPr bwMode="auto">
          <a:xfrm flipV="1">
            <a:off x="3529013" y="4281488"/>
            <a:ext cx="744537" cy="6746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56013" y="5462588"/>
            <a:ext cx="19161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SESSIONS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>
            <a:off x="454977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>
            <a:off x="454977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554672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554672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4578350" y="1757363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3360738" y="1060450"/>
            <a:ext cx="35417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 HIERARCHIES</a:t>
            </a:r>
          </a:p>
        </p:txBody>
      </p:sp>
      <p:sp>
        <p:nvSpPr>
          <p:cNvPr id="55320" name="Rectangle 28"/>
          <p:cNvSpPr>
            <a:spLocks noChangeArrowheads="1"/>
          </p:cNvSpPr>
          <p:nvPr/>
        </p:nvSpPr>
        <p:spPr bwMode="auto">
          <a:xfrm>
            <a:off x="6186488" y="5794375"/>
            <a:ext cx="26273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CONSTRAINTS</a:t>
            </a:r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 flipH="1" flipV="1">
            <a:off x="5518150" y="5597525"/>
            <a:ext cx="1963738" cy="13811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 flipV="1">
            <a:off x="6762750" y="2717800"/>
            <a:ext cx="719138" cy="30178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 flipH="1" flipV="1">
            <a:off x="4025900" y="4940300"/>
            <a:ext cx="3373438" cy="7953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 flipV="1">
            <a:off x="3195638" y="3622675"/>
            <a:ext cx="4203700" cy="211296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 flipH="1" flipV="1">
            <a:off x="5021263" y="1976438"/>
            <a:ext cx="2295525" cy="3678237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5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P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RBAC96 Model Family</a:t>
            </a:r>
            <a:endParaRPr lang="en-US" sz="2800" dirty="0" smtClean="0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RBAC SECURITY PRINCIPLES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Abstraction</a:t>
            </a:r>
            <a:r>
              <a:rPr lang="en-US" dirty="0" smtClean="0"/>
              <a:t> of Privileges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Credit is different from Debit even though both require read and write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Separation</a:t>
            </a:r>
            <a:r>
              <a:rPr lang="en-US" dirty="0" smtClean="0"/>
              <a:t> of Administrative Functions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Separation of user-role assignment from role-permission assignment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Least Privilege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Right-size the roles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Don’t activate all roles all the time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Separation of Duty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Static separation: purchasing manager versus accounts payable manager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Dynamic separation: cash-register clerk versus cash-register manager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ROLES AS POLICY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A role brings together</a:t>
            </a:r>
          </a:p>
          <a:p>
            <a:pPr lvl="1"/>
            <a:r>
              <a:rPr lang="en-US" dirty="0" smtClean="0"/>
              <a:t>a collection of users and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r>
              <a:rPr lang="en-US" dirty="0" smtClean="0"/>
              <a:t>These collections will vary over time</a:t>
            </a:r>
          </a:p>
          <a:p>
            <a:pPr lvl="1"/>
            <a:r>
              <a:rPr lang="en-US" dirty="0" smtClean="0"/>
              <a:t>A role has significance and meaning beyond the particular users and permissions brought together at any moment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ROLES VERSUS GROUPS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Groups are often defined as</a:t>
            </a:r>
          </a:p>
          <a:p>
            <a:pPr lvl="1"/>
            <a:r>
              <a:rPr lang="en-US" dirty="0" smtClean="0"/>
              <a:t>a collection of users</a:t>
            </a:r>
          </a:p>
          <a:p>
            <a:r>
              <a:rPr lang="en-US" dirty="0" smtClean="0"/>
              <a:t>A role is</a:t>
            </a:r>
          </a:p>
          <a:p>
            <a:pPr lvl="1"/>
            <a:r>
              <a:rPr lang="en-US" dirty="0" smtClean="0"/>
              <a:t>a collection of users and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r>
              <a:rPr lang="en-US" dirty="0" smtClean="0"/>
              <a:t>Some authors define role as 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endParaRPr lang="en-US" sz="2400" dirty="0" smtClean="0"/>
          </a:p>
          <a:p>
            <a:r>
              <a:rPr lang="en-US" dirty="0" smtClean="0"/>
              <a:t>Most Operating Systems support groups</a:t>
            </a:r>
          </a:p>
          <a:p>
            <a:pPr lvl="1"/>
            <a:r>
              <a:rPr lang="en-US" sz="2000" dirty="0" smtClean="0"/>
              <a:t>BUT do not support selective activation of groups</a:t>
            </a:r>
          </a:p>
          <a:p>
            <a:r>
              <a:rPr lang="en-US" dirty="0" smtClean="0"/>
              <a:t>Selective activation conflicts with negative groups (or roles)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1414</Words>
  <Application>Microsoft Office PowerPoint</Application>
  <PresentationFormat>Custom</PresentationFormat>
  <Paragraphs>407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ＭＳ Ｐゴシック</vt:lpstr>
      <vt:lpstr>Arial</vt:lpstr>
      <vt:lpstr>Bitstream Charter</vt:lpstr>
      <vt:lpstr>Calibri</vt:lpstr>
      <vt:lpstr>Courier New</vt:lpstr>
      <vt:lpstr>Monotype Sorts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The RBAC Story</vt:lpstr>
      <vt:lpstr>PowerPoint Presentation</vt:lpstr>
      <vt:lpstr>RBAC96 Model Family</vt:lpstr>
      <vt:lpstr>RBAC96 Model Family</vt:lpstr>
      <vt:lpstr>RBAC SECURITY PRINCIPLES</vt:lpstr>
      <vt:lpstr>ROLES AS POLICY</vt:lpstr>
      <vt:lpstr>ROLES VERSUS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RBAC96 Model Family</vt:lpstr>
      <vt:lpstr>PowerPoint Presentation</vt:lpstr>
      <vt:lpstr>PowerPoint Presentation</vt:lpstr>
      <vt:lpstr>RBAC: SERVER PULL</vt:lpstr>
      <vt:lpstr>RBAC: CLIENT PULL</vt:lpstr>
      <vt:lpstr>RBAC: PROXY-BASED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1011</cp:revision>
  <cp:lastPrinted>2016-01-28T19:44:52Z</cp:lastPrinted>
  <dcterms:created xsi:type="dcterms:W3CDTF">2010-02-19T20:53:39Z</dcterms:created>
  <dcterms:modified xsi:type="dcterms:W3CDTF">2016-01-28T19:53:20Z</dcterms:modified>
</cp:coreProperties>
</file>