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  <p:sldMasterId id="2147484387" r:id="rId6"/>
    <p:sldMasterId id="2147484399" r:id="rId7"/>
    <p:sldMasterId id="2147484411" r:id="rId8"/>
    <p:sldMasterId id="2147484423" r:id="rId9"/>
    <p:sldMasterId id="2147484435" r:id="rId10"/>
    <p:sldMasterId id="2147484447" r:id="rId11"/>
  </p:sldMasterIdLst>
  <p:notesMasterIdLst>
    <p:notesMasterId r:id="rId53"/>
  </p:notesMasterIdLst>
  <p:handoutMasterIdLst>
    <p:handoutMasterId r:id="rId54"/>
  </p:handoutMasterIdLst>
  <p:sldIdLst>
    <p:sldId id="468" r:id="rId12"/>
    <p:sldId id="493" r:id="rId13"/>
    <p:sldId id="494" r:id="rId14"/>
    <p:sldId id="469" r:id="rId15"/>
    <p:sldId id="472" r:id="rId16"/>
    <p:sldId id="473" r:id="rId17"/>
    <p:sldId id="474" r:id="rId18"/>
    <p:sldId id="475" r:id="rId19"/>
    <p:sldId id="476" r:id="rId20"/>
    <p:sldId id="520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521" r:id="rId30"/>
    <p:sldId id="485" r:id="rId31"/>
    <p:sldId id="523" r:id="rId32"/>
    <p:sldId id="486" r:id="rId33"/>
    <p:sldId id="487" r:id="rId34"/>
    <p:sldId id="489" r:id="rId35"/>
    <p:sldId id="492" r:id="rId36"/>
    <p:sldId id="495" r:id="rId37"/>
    <p:sldId id="497" r:id="rId38"/>
    <p:sldId id="498" r:id="rId39"/>
    <p:sldId id="499" r:id="rId40"/>
    <p:sldId id="500" r:id="rId41"/>
    <p:sldId id="503" r:id="rId42"/>
    <p:sldId id="502" r:id="rId43"/>
    <p:sldId id="504" r:id="rId44"/>
    <p:sldId id="505" r:id="rId45"/>
    <p:sldId id="506" r:id="rId46"/>
    <p:sldId id="507" r:id="rId47"/>
    <p:sldId id="508" r:id="rId48"/>
    <p:sldId id="496" r:id="rId49"/>
    <p:sldId id="509" r:id="rId50"/>
    <p:sldId id="515" r:id="rId51"/>
    <p:sldId id="519" r:id="rId52"/>
  </p:sldIdLst>
  <p:sldSz cx="10080625" cy="7559675"/>
  <p:notesSz cx="7019925" cy="9305925"/>
  <p:defaultTextStyle>
    <a:defPPr>
      <a:defRPr lang="en-GB"/>
    </a:defPPr>
    <a:lvl1pPr algn="l" defTabSz="4563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042" indent="-215523" algn="l" defTabSz="4563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6558" indent="-215523" algn="l" defTabSz="4563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2078" indent="-215523" algn="l" defTabSz="4563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7599" indent="-215523" algn="l" defTabSz="4563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1976" algn="l" defTabSz="912789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38369" algn="l" defTabSz="912789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4764" algn="l" defTabSz="912789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1162" algn="l" defTabSz="912789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900" y="126"/>
      </p:cViewPr>
      <p:guideLst>
        <p:guide orient="horz" pos="2160"/>
        <p:guide pos="2880"/>
        <p:guide orient="horz" pos="216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18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63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1641" indent="-285247" algn="l" defTabSz="4563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0985" indent="-228199" algn="l" defTabSz="4563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7382" indent="-228199" algn="l" defTabSz="4563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3778" indent="-228199" algn="l" defTabSz="4563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1976" algn="l" defTabSz="9127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369" algn="l" defTabSz="9127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764" algn="l" defTabSz="9127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162" algn="l" defTabSz="9127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84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39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dirty="0" smtClean="0"/>
              <a:t>Multiple policies having weight in authorization result in decision conflicts inevitably. While</a:t>
            </a:r>
            <a:r>
              <a:rPr lang="en-US" baseline="0" dirty="0" smtClean="0"/>
              <a:t> assuming policies specified by the system will always be unambiguous, conflict resolution policies are responsible for interpreting how the potential policy conflicts within each category of user-specified policies can be resolved in terms of the precedence or connectives over relationship types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7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Huge</a:t>
            </a:r>
            <a:r>
              <a:rPr lang="en-US" baseline="0" dirty="0" smtClean="0"/>
              <a:t> volume of data, </a:t>
            </a:r>
            <a:r>
              <a:rPr lang="en-US" dirty="0" smtClean="0"/>
              <a:t>Changing dynamically, traditional methods</a:t>
            </a:r>
            <a:r>
              <a:rPr lang="en-US" baseline="0" dirty="0" smtClean="0"/>
              <a:t> are </a:t>
            </a:r>
            <a:r>
              <a:rPr lang="en-US" dirty="0" smtClean="0"/>
              <a:t>not scalable</a:t>
            </a:r>
          </a:p>
          <a:p>
            <a:r>
              <a:rPr lang="en-US" dirty="0" smtClean="0"/>
              <a:t>In mandatory ac</a:t>
            </a:r>
            <a:r>
              <a:rPr lang="en-US" baseline="0" dirty="0" smtClean="0"/>
              <a:t> system, there is a central administrator for policy configuration.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2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39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dirty="0" smtClean="0"/>
              <a:t>Many commercial systems have applied </a:t>
            </a:r>
            <a:r>
              <a:rPr lang="en-US" dirty="0" err="1" smtClean="0"/>
              <a:t>FofF</a:t>
            </a:r>
            <a:r>
              <a:rPr lang="en-US" dirty="0" smtClean="0"/>
              <a:t> approaches.</a:t>
            </a:r>
            <a:r>
              <a:rPr lang="en-US" baseline="0" dirty="0" smtClean="0"/>
              <a:t> Not enough. (a little boring and lengthy in this slide)</a:t>
            </a:r>
            <a:endParaRPr lang="en-US" dirty="0" smtClean="0"/>
          </a:p>
          <a:p>
            <a:r>
              <a:rPr lang="en-US" dirty="0" smtClean="0"/>
              <a:t>Purely owner-based</a:t>
            </a:r>
            <a:r>
              <a:rPr lang="en-US" baseline="0" dirty="0" smtClean="0"/>
              <a:t> control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summarize four essential characteristics that need to be supported in access control solutions for</a:t>
            </a:r>
            <a:r>
              <a:rPr lang="en-US" baseline="0" dirty="0" smtClean="0"/>
              <a:t> OSN systems.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5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39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dirty="0" smtClean="0"/>
              <a:t>Just emphasize</a:t>
            </a:r>
            <a:r>
              <a:rPr lang="en-US" baseline="0" dirty="0" smtClean="0"/>
              <a:t> our approach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2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39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dirty="0" smtClean="0"/>
              <a:t>Just emphasize</a:t>
            </a:r>
            <a:r>
              <a:rPr lang="en-US" baseline="0" dirty="0" smtClean="0"/>
              <a:t> our approach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1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Relationship is not mutual any more. We consider incoming relationships, so granting access to users who consider him as a</a:t>
            </a:r>
            <a:r>
              <a:rPr lang="en-US" baseline="0" dirty="0" smtClean="0"/>
              <a:t> friend is plausible (inverse relationship)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8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9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0922" tIns="45462" rIns="90922" bIns="45462"/>
          <a:lstStyle/>
          <a:p>
            <a:pPr defTabSz="454647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0922" tIns="45462" rIns="90922" bIns="45462"/>
          <a:lstStyle/>
          <a:p>
            <a:pPr defTabSz="454647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93" y="30486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69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8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4" indent="0">
              <a:buNone/>
              <a:defRPr sz="2000" b="1"/>
            </a:lvl2pPr>
            <a:lvl3pPr marL="912789" indent="0">
              <a:buNone/>
              <a:defRPr sz="1800" b="1"/>
            </a:lvl3pPr>
            <a:lvl4pPr marL="1369184" indent="0">
              <a:buNone/>
              <a:defRPr sz="1700" b="1"/>
            </a:lvl4pPr>
            <a:lvl5pPr marL="1825579" indent="0">
              <a:buNone/>
              <a:defRPr sz="1700" b="1"/>
            </a:lvl5pPr>
            <a:lvl6pPr marL="2281976" indent="0">
              <a:buNone/>
              <a:defRPr sz="1700" b="1"/>
            </a:lvl6pPr>
            <a:lvl7pPr marL="2738369" indent="0">
              <a:buNone/>
              <a:defRPr sz="1700" b="1"/>
            </a:lvl7pPr>
            <a:lvl8pPr marL="3194764" indent="0">
              <a:buNone/>
              <a:defRPr sz="1700" b="1"/>
            </a:lvl8pPr>
            <a:lvl9pPr marL="36511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4" indent="0">
              <a:buNone/>
              <a:defRPr sz="2000" b="1"/>
            </a:lvl2pPr>
            <a:lvl3pPr marL="912789" indent="0">
              <a:buNone/>
              <a:defRPr sz="1800" b="1"/>
            </a:lvl3pPr>
            <a:lvl4pPr marL="1369184" indent="0">
              <a:buNone/>
              <a:defRPr sz="1700" b="1"/>
            </a:lvl4pPr>
            <a:lvl5pPr marL="1825579" indent="0">
              <a:buNone/>
              <a:defRPr sz="1700" b="1"/>
            </a:lvl5pPr>
            <a:lvl6pPr marL="2281976" indent="0">
              <a:buNone/>
              <a:defRPr sz="1700" b="1"/>
            </a:lvl6pPr>
            <a:lvl7pPr marL="2738369" indent="0">
              <a:buNone/>
              <a:defRPr sz="1700" b="1"/>
            </a:lvl7pPr>
            <a:lvl8pPr marL="3194764" indent="0">
              <a:buNone/>
              <a:defRPr sz="1700" b="1"/>
            </a:lvl8pPr>
            <a:lvl9pPr marL="36511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69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394" indent="0">
              <a:buNone/>
              <a:defRPr sz="1200"/>
            </a:lvl2pPr>
            <a:lvl3pPr marL="912789" indent="0">
              <a:buNone/>
              <a:defRPr sz="1000"/>
            </a:lvl3pPr>
            <a:lvl4pPr marL="1369184" indent="0">
              <a:buNone/>
              <a:defRPr sz="900"/>
            </a:lvl4pPr>
            <a:lvl5pPr marL="1825579" indent="0">
              <a:buNone/>
              <a:defRPr sz="900"/>
            </a:lvl5pPr>
            <a:lvl6pPr marL="2281976" indent="0">
              <a:buNone/>
              <a:defRPr sz="900"/>
            </a:lvl6pPr>
            <a:lvl7pPr marL="2738369" indent="0">
              <a:buNone/>
              <a:defRPr sz="900"/>
            </a:lvl7pPr>
            <a:lvl8pPr marL="3194764" indent="0">
              <a:buNone/>
              <a:defRPr sz="900"/>
            </a:lvl8pPr>
            <a:lvl9pPr marL="3651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94" indent="0">
              <a:buNone/>
              <a:defRPr sz="2800"/>
            </a:lvl2pPr>
            <a:lvl3pPr marL="912789" indent="0">
              <a:buNone/>
              <a:defRPr sz="2400"/>
            </a:lvl3pPr>
            <a:lvl4pPr marL="1369184" indent="0">
              <a:buNone/>
              <a:defRPr sz="2000"/>
            </a:lvl4pPr>
            <a:lvl5pPr marL="1825579" indent="0">
              <a:buNone/>
              <a:defRPr sz="2000"/>
            </a:lvl5pPr>
            <a:lvl6pPr marL="2281976" indent="0">
              <a:buNone/>
              <a:defRPr sz="2000"/>
            </a:lvl6pPr>
            <a:lvl7pPr marL="2738369" indent="0">
              <a:buNone/>
              <a:defRPr sz="2000"/>
            </a:lvl7pPr>
            <a:lvl8pPr marL="3194764" indent="0">
              <a:buNone/>
              <a:defRPr sz="2000"/>
            </a:lvl8pPr>
            <a:lvl9pPr marL="36511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394" indent="0">
              <a:buNone/>
              <a:defRPr sz="1200"/>
            </a:lvl2pPr>
            <a:lvl3pPr marL="912789" indent="0">
              <a:buNone/>
              <a:defRPr sz="1000"/>
            </a:lvl3pPr>
            <a:lvl4pPr marL="1369184" indent="0">
              <a:buNone/>
              <a:defRPr sz="900"/>
            </a:lvl4pPr>
            <a:lvl5pPr marL="1825579" indent="0">
              <a:buNone/>
              <a:defRPr sz="900"/>
            </a:lvl5pPr>
            <a:lvl6pPr marL="2281976" indent="0">
              <a:buNone/>
              <a:defRPr sz="900"/>
            </a:lvl6pPr>
            <a:lvl7pPr marL="2738369" indent="0">
              <a:buNone/>
              <a:defRPr sz="900"/>
            </a:lvl7pPr>
            <a:lvl8pPr marL="3194764" indent="0">
              <a:buNone/>
              <a:defRPr sz="900"/>
            </a:lvl8pPr>
            <a:lvl9pPr marL="3651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69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8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4" indent="0">
              <a:buNone/>
              <a:defRPr sz="2000" b="1"/>
            </a:lvl2pPr>
            <a:lvl3pPr marL="912789" indent="0">
              <a:buNone/>
              <a:defRPr sz="1800" b="1"/>
            </a:lvl3pPr>
            <a:lvl4pPr marL="1369184" indent="0">
              <a:buNone/>
              <a:defRPr sz="1700" b="1"/>
            </a:lvl4pPr>
            <a:lvl5pPr marL="1825579" indent="0">
              <a:buNone/>
              <a:defRPr sz="1700" b="1"/>
            </a:lvl5pPr>
            <a:lvl6pPr marL="2281976" indent="0">
              <a:buNone/>
              <a:defRPr sz="1700" b="1"/>
            </a:lvl6pPr>
            <a:lvl7pPr marL="2738369" indent="0">
              <a:buNone/>
              <a:defRPr sz="1700" b="1"/>
            </a:lvl7pPr>
            <a:lvl8pPr marL="3194764" indent="0">
              <a:buNone/>
              <a:defRPr sz="1700" b="1"/>
            </a:lvl8pPr>
            <a:lvl9pPr marL="36511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4" indent="0">
              <a:buNone/>
              <a:defRPr sz="2000" b="1"/>
            </a:lvl2pPr>
            <a:lvl3pPr marL="912789" indent="0">
              <a:buNone/>
              <a:defRPr sz="1800" b="1"/>
            </a:lvl3pPr>
            <a:lvl4pPr marL="1369184" indent="0">
              <a:buNone/>
              <a:defRPr sz="1700" b="1"/>
            </a:lvl4pPr>
            <a:lvl5pPr marL="1825579" indent="0">
              <a:buNone/>
              <a:defRPr sz="1700" b="1"/>
            </a:lvl5pPr>
            <a:lvl6pPr marL="2281976" indent="0">
              <a:buNone/>
              <a:defRPr sz="1700" b="1"/>
            </a:lvl6pPr>
            <a:lvl7pPr marL="2738369" indent="0">
              <a:buNone/>
              <a:defRPr sz="1700" b="1"/>
            </a:lvl7pPr>
            <a:lvl8pPr marL="3194764" indent="0">
              <a:buNone/>
              <a:defRPr sz="1700" b="1"/>
            </a:lvl8pPr>
            <a:lvl9pPr marL="36511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69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69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394" indent="0">
              <a:buNone/>
              <a:defRPr sz="1200"/>
            </a:lvl2pPr>
            <a:lvl3pPr marL="912789" indent="0">
              <a:buNone/>
              <a:defRPr sz="1000"/>
            </a:lvl3pPr>
            <a:lvl4pPr marL="1369184" indent="0">
              <a:buNone/>
              <a:defRPr sz="900"/>
            </a:lvl4pPr>
            <a:lvl5pPr marL="1825579" indent="0">
              <a:buNone/>
              <a:defRPr sz="900"/>
            </a:lvl5pPr>
            <a:lvl6pPr marL="2281976" indent="0">
              <a:buNone/>
              <a:defRPr sz="900"/>
            </a:lvl6pPr>
            <a:lvl7pPr marL="2738369" indent="0">
              <a:buNone/>
              <a:defRPr sz="900"/>
            </a:lvl7pPr>
            <a:lvl8pPr marL="3194764" indent="0">
              <a:buNone/>
              <a:defRPr sz="900"/>
            </a:lvl8pPr>
            <a:lvl9pPr marL="3651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94" indent="0">
              <a:buNone/>
              <a:defRPr sz="2800"/>
            </a:lvl2pPr>
            <a:lvl3pPr marL="912789" indent="0">
              <a:buNone/>
              <a:defRPr sz="2400"/>
            </a:lvl3pPr>
            <a:lvl4pPr marL="1369184" indent="0">
              <a:buNone/>
              <a:defRPr sz="2000"/>
            </a:lvl4pPr>
            <a:lvl5pPr marL="1825579" indent="0">
              <a:buNone/>
              <a:defRPr sz="2000"/>
            </a:lvl5pPr>
            <a:lvl6pPr marL="2281976" indent="0">
              <a:buNone/>
              <a:defRPr sz="2000"/>
            </a:lvl6pPr>
            <a:lvl7pPr marL="2738369" indent="0">
              <a:buNone/>
              <a:defRPr sz="2000"/>
            </a:lvl7pPr>
            <a:lvl8pPr marL="3194764" indent="0">
              <a:buNone/>
              <a:defRPr sz="2000"/>
            </a:lvl8pPr>
            <a:lvl9pPr marL="36511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394" indent="0">
              <a:buNone/>
              <a:defRPr sz="1200"/>
            </a:lvl2pPr>
            <a:lvl3pPr marL="912789" indent="0">
              <a:buNone/>
              <a:defRPr sz="1000"/>
            </a:lvl3pPr>
            <a:lvl4pPr marL="1369184" indent="0">
              <a:buNone/>
              <a:defRPr sz="900"/>
            </a:lvl4pPr>
            <a:lvl5pPr marL="1825579" indent="0">
              <a:buNone/>
              <a:defRPr sz="900"/>
            </a:lvl5pPr>
            <a:lvl6pPr marL="2281976" indent="0">
              <a:buNone/>
              <a:defRPr sz="900"/>
            </a:lvl6pPr>
            <a:lvl7pPr marL="2738369" indent="0">
              <a:buNone/>
              <a:defRPr sz="900"/>
            </a:lvl7pPr>
            <a:lvl8pPr marL="3194764" indent="0">
              <a:buNone/>
              <a:defRPr sz="900"/>
            </a:lvl8pPr>
            <a:lvl9pPr marL="3651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69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8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4" indent="0">
              <a:buNone/>
              <a:defRPr sz="2000" b="1"/>
            </a:lvl2pPr>
            <a:lvl3pPr marL="912789" indent="0">
              <a:buNone/>
              <a:defRPr sz="1800" b="1"/>
            </a:lvl3pPr>
            <a:lvl4pPr marL="1369184" indent="0">
              <a:buNone/>
              <a:defRPr sz="1700" b="1"/>
            </a:lvl4pPr>
            <a:lvl5pPr marL="1825579" indent="0">
              <a:buNone/>
              <a:defRPr sz="1700" b="1"/>
            </a:lvl5pPr>
            <a:lvl6pPr marL="2281976" indent="0">
              <a:buNone/>
              <a:defRPr sz="1700" b="1"/>
            </a:lvl6pPr>
            <a:lvl7pPr marL="2738369" indent="0">
              <a:buNone/>
              <a:defRPr sz="1700" b="1"/>
            </a:lvl7pPr>
            <a:lvl8pPr marL="3194764" indent="0">
              <a:buNone/>
              <a:defRPr sz="1700" b="1"/>
            </a:lvl8pPr>
            <a:lvl9pPr marL="36511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4" indent="0">
              <a:buNone/>
              <a:defRPr sz="2000" b="1"/>
            </a:lvl2pPr>
            <a:lvl3pPr marL="912789" indent="0">
              <a:buNone/>
              <a:defRPr sz="1800" b="1"/>
            </a:lvl3pPr>
            <a:lvl4pPr marL="1369184" indent="0">
              <a:buNone/>
              <a:defRPr sz="1700" b="1"/>
            </a:lvl4pPr>
            <a:lvl5pPr marL="1825579" indent="0">
              <a:buNone/>
              <a:defRPr sz="1700" b="1"/>
            </a:lvl5pPr>
            <a:lvl6pPr marL="2281976" indent="0">
              <a:buNone/>
              <a:defRPr sz="1700" b="1"/>
            </a:lvl6pPr>
            <a:lvl7pPr marL="2738369" indent="0">
              <a:buNone/>
              <a:defRPr sz="1700" b="1"/>
            </a:lvl7pPr>
            <a:lvl8pPr marL="3194764" indent="0">
              <a:buNone/>
              <a:defRPr sz="1700" b="1"/>
            </a:lvl8pPr>
            <a:lvl9pPr marL="36511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8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69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394" indent="0">
              <a:buNone/>
              <a:defRPr sz="1200"/>
            </a:lvl2pPr>
            <a:lvl3pPr marL="912789" indent="0">
              <a:buNone/>
              <a:defRPr sz="1000"/>
            </a:lvl3pPr>
            <a:lvl4pPr marL="1369184" indent="0">
              <a:buNone/>
              <a:defRPr sz="900"/>
            </a:lvl4pPr>
            <a:lvl5pPr marL="1825579" indent="0">
              <a:buNone/>
              <a:defRPr sz="900"/>
            </a:lvl5pPr>
            <a:lvl6pPr marL="2281976" indent="0">
              <a:buNone/>
              <a:defRPr sz="900"/>
            </a:lvl6pPr>
            <a:lvl7pPr marL="2738369" indent="0">
              <a:buNone/>
              <a:defRPr sz="900"/>
            </a:lvl7pPr>
            <a:lvl8pPr marL="3194764" indent="0">
              <a:buNone/>
              <a:defRPr sz="900"/>
            </a:lvl8pPr>
            <a:lvl9pPr marL="3651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94" indent="0">
              <a:buNone/>
              <a:defRPr sz="2800"/>
            </a:lvl2pPr>
            <a:lvl3pPr marL="912789" indent="0">
              <a:buNone/>
              <a:defRPr sz="2400"/>
            </a:lvl3pPr>
            <a:lvl4pPr marL="1369184" indent="0">
              <a:buNone/>
              <a:defRPr sz="2000"/>
            </a:lvl4pPr>
            <a:lvl5pPr marL="1825579" indent="0">
              <a:buNone/>
              <a:defRPr sz="2000"/>
            </a:lvl5pPr>
            <a:lvl6pPr marL="2281976" indent="0">
              <a:buNone/>
              <a:defRPr sz="2000"/>
            </a:lvl6pPr>
            <a:lvl7pPr marL="2738369" indent="0">
              <a:buNone/>
              <a:defRPr sz="2000"/>
            </a:lvl7pPr>
            <a:lvl8pPr marL="3194764" indent="0">
              <a:buNone/>
              <a:defRPr sz="2000"/>
            </a:lvl8pPr>
            <a:lvl9pPr marL="36511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394" indent="0">
              <a:buNone/>
              <a:defRPr sz="1200"/>
            </a:lvl2pPr>
            <a:lvl3pPr marL="912789" indent="0">
              <a:buNone/>
              <a:defRPr sz="1000"/>
            </a:lvl3pPr>
            <a:lvl4pPr marL="1369184" indent="0">
              <a:buNone/>
              <a:defRPr sz="900"/>
            </a:lvl4pPr>
            <a:lvl5pPr marL="1825579" indent="0">
              <a:buNone/>
              <a:defRPr sz="900"/>
            </a:lvl5pPr>
            <a:lvl6pPr marL="2281976" indent="0">
              <a:buNone/>
              <a:defRPr sz="900"/>
            </a:lvl6pPr>
            <a:lvl7pPr marL="2738369" indent="0">
              <a:buNone/>
              <a:defRPr sz="900"/>
            </a:lvl7pPr>
            <a:lvl8pPr marL="3194764" indent="0">
              <a:buNone/>
              <a:defRPr sz="900"/>
            </a:lvl8pPr>
            <a:lvl9pPr marL="3651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278" tIns="45639" rIns="91278" bIns="45639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278" tIns="45639" rIns="91278" bIns="45639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93" y="304819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9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2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8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1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50" y="1007957"/>
            <a:ext cx="1527844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42133" y="1531204"/>
            <a:ext cx="5796359" cy="1749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08" tIns="50307" rIns="100608" bIns="50307"/>
          <a:lstStyle/>
          <a:p>
            <a:pPr defTabSz="5030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31961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08" tIns="50307" rIns="100608" bIns="50307"/>
          <a:lstStyle/>
          <a:p>
            <a:pPr defTabSz="5030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34" y="751175"/>
            <a:ext cx="1631101" cy="10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	9/21/10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718"/>
            <a:ext cx="2352146" cy="402483"/>
          </a:xfrm>
        </p:spPr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2681" y="6879059"/>
            <a:ext cx="773917" cy="2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282" y="1532934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08" tIns="50307" rIns="100608" bIns="50307"/>
          <a:lstStyle/>
          <a:p>
            <a:pPr defTabSz="5030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52960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08" tIns="50307" rIns="100608" bIns="50307"/>
          <a:lstStyle/>
          <a:p>
            <a:pPr defTabSz="5030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81" y="6816226"/>
            <a:ext cx="613260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11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9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23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54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85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1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4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4" indent="0">
              <a:buNone/>
              <a:defRPr sz="2000" b="1"/>
            </a:lvl2pPr>
            <a:lvl3pPr marL="912789" indent="0">
              <a:buNone/>
              <a:defRPr sz="1800" b="1"/>
            </a:lvl3pPr>
            <a:lvl4pPr marL="1369184" indent="0">
              <a:buNone/>
              <a:defRPr sz="1700" b="1"/>
            </a:lvl4pPr>
            <a:lvl5pPr marL="1825579" indent="0">
              <a:buNone/>
              <a:defRPr sz="1700" b="1"/>
            </a:lvl5pPr>
            <a:lvl6pPr marL="2281976" indent="0">
              <a:buNone/>
              <a:defRPr sz="1700" b="1"/>
            </a:lvl6pPr>
            <a:lvl7pPr marL="2738369" indent="0">
              <a:buNone/>
              <a:defRPr sz="1700" b="1"/>
            </a:lvl7pPr>
            <a:lvl8pPr marL="3194764" indent="0">
              <a:buNone/>
              <a:defRPr sz="1700" b="1"/>
            </a:lvl8pPr>
            <a:lvl9pPr marL="36511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4" indent="0">
              <a:buNone/>
              <a:defRPr sz="2000" b="1"/>
            </a:lvl2pPr>
            <a:lvl3pPr marL="912789" indent="0">
              <a:buNone/>
              <a:defRPr sz="1800" b="1"/>
            </a:lvl3pPr>
            <a:lvl4pPr marL="1369184" indent="0">
              <a:buNone/>
              <a:defRPr sz="1700" b="1"/>
            </a:lvl4pPr>
            <a:lvl5pPr marL="1825579" indent="0">
              <a:buNone/>
              <a:defRPr sz="1700" b="1"/>
            </a:lvl5pPr>
            <a:lvl6pPr marL="2281976" indent="0">
              <a:buNone/>
              <a:defRPr sz="1700" b="1"/>
            </a:lvl6pPr>
            <a:lvl7pPr marL="2738369" indent="0">
              <a:buNone/>
              <a:defRPr sz="1700" b="1"/>
            </a:lvl7pPr>
            <a:lvl8pPr marL="3194764" indent="0">
              <a:buNone/>
              <a:defRPr sz="1700" b="1"/>
            </a:lvl8pPr>
            <a:lvl9pPr marL="36511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083" indent="0">
              <a:buNone/>
              <a:defRPr sz="2200" b="1"/>
            </a:lvl2pPr>
            <a:lvl3pPr marL="1006168" indent="0">
              <a:buNone/>
              <a:defRPr sz="2000" b="1"/>
            </a:lvl3pPr>
            <a:lvl4pPr marL="1509254" indent="0">
              <a:buNone/>
              <a:defRPr sz="1800" b="1"/>
            </a:lvl4pPr>
            <a:lvl5pPr marL="2012337" indent="0">
              <a:buNone/>
              <a:defRPr sz="1800" b="1"/>
            </a:lvl5pPr>
            <a:lvl6pPr marL="2515422" indent="0">
              <a:buNone/>
              <a:defRPr sz="1800" b="1"/>
            </a:lvl6pPr>
            <a:lvl7pPr marL="3018505" indent="0">
              <a:buNone/>
              <a:defRPr sz="1800" b="1"/>
            </a:lvl7pPr>
            <a:lvl8pPr marL="3521581" indent="0">
              <a:buNone/>
              <a:defRPr sz="1800" b="1"/>
            </a:lvl8pPr>
            <a:lvl9pPr marL="402467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083" indent="0">
              <a:buNone/>
              <a:defRPr sz="2200" b="1"/>
            </a:lvl2pPr>
            <a:lvl3pPr marL="1006168" indent="0">
              <a:buNone/>
              <a:defRPr sz="2000" b="1"/>
            </a:lvl3pPr>
            <a:lvl4pPr marL="1509254" indent="0">
              <a:buNone/>
              <a:defRPr sz="1800" b="1"/>
            </a:lvl4pPr>
            <a:lvl5pPr marL="2012337" indent="0">
              <a:buNone/>
              <a:defRPr sz="1800" b="1"/>
            </a:lvl5pPr>
            <a:lvl6pPr marL="2515422" indent="0">
              <a:buNone/>
              <a:defRPr sz="1800" b="1"/>
            </a:lvl6pPr>
            <a:lvl7pPr marL="3018505" indent="0">
              <a:buNone/>
              <a:defRPr sz="1800" b="1"/>
            </a:lvl7pPr>
            <a:lvl8pPr marL="3521581" indent="0">
              <a:buNone/>
              <a:defRPr sz="1800" b="1"/>
            </a:lvl8pPr>
            <a:lvl9pPr marL="402467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06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083" indent="0">
              <a:buNone/>
              <a:defRPr sz="1300"/>
            </a:lvl2pPr>
            <a:lvl3pPr marL="1006168" indent="0">
              <a:buNone/>
              <a:defRPr sz="1100"/>
            </a:lvl3pPr>
            <a:lvl4pPr marL="1509254" indent="0">
              <a:buNone/>
              <a:defRPr sz="1000"/>
            </a:lvl4pPr>
            <a:lvl5pPr marL="2012337" indent="0">
              <a:buNone/>
              <a:defRPr sz="1000"/>
            </a:lvl5pPr>
            <a:lvl6pPr marL="2515422" indent="0">
              <a:buNone/>
              <a:defRPr sz="1000"/>
            </a:lvl6pPr>
            <a:lvl7pPr marL="3018505" indent="0">
              <a:buNone/>
              <a:defRPr sz="1000"/>
            </a:lvl7pPr>
            <a:lvl8pPr marL="3521581" indent="0">
              <a:buNone/>
              <a:defRPr sz="1000"/>
            </a:lvl8pPr>
            <a:lvl9pPr marL="40246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083" indent="0">
              <a:buNone/>
              <a:defRPr sz="3100"/>
            </a:lvl2pPr>
            <a:lvl3pPr marL="1006168" indent="0">
              <a:buNone/>
              <a:defRPr sz="2600"/>
            </a:lvl3pPr>
            <a:lvl4pPr marL="1509254" indent="0">
              <a:buNone/>
              <a:defRPr sz="2200"/>
            </a:lvl4pPr>
            <a:lvl5pPr marL="2012337" indent="0">
              <a:buNone/>
              <a:defRPr sz="2200"/>
            </a:lvl5pPr>
            <a:lvl6pPr marL="2515422" indent="0">
              <a:buNone/>
              <a:defRPr sz="2200"/>
            </a:lvl6pPr>
            <a:lvl7pPr marL="3018505" indent="0">
              <a:buNone/>
              <a:defRPr sz="2200"/>
            </a:lvl7pPr>
            <a:lvl8pPr marL="3521581" indent="0">
              <a:buNone/>
              <a:defRPr sz="2200"/>
            </a:lvl8pPr>
            <a:lvl9pPr marL="4024671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083" indent="0">
              <a:buNone/>
              <a:defRPr sz="1300"/>
            </a:lvl2pPr>
            <a:lvl3pPr marL="1006168" indent="0">
              <a:buNone/>
              <a:defRPr sz="1100"/>
            </a:lvl3pPr>
            <a:lvl4pPr marL="1509254" indent="0">
              <a:buNone/>
              <a:defRPr sz="1000"/>
            </a:lvl4pPr>
            <a:lvl5pPr marL="2012337" indent="0">
              <a:buNone/>
              <a:defRPr sz="1000"/>
            </a:lvl5pPr>
            <a:lvl6pPr marL="2515422" indent="0">
              <a:buNone/>
              <a:defRPr sz="1000"/>
            </a:lvl6pPr>
            <a:lvl7pPr marL="3018505" indent="0">
              <a:buNone/>
              <a:defRPr sz="1000"/>
            </a:lvl7pPr>
            <a:lvl8pPr marL="3521581" indent="0">
              <a:buNone/>
              <a:defRPr sz="1000"/>
            </a:lvl8pPr>
            <a:lvl9pPr marL="40246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57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57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9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50" y="1007957"/>
            <a:ext cx="1527844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42133" y="1531201"/>
            <a:ext cx="5796359" cy="1749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41" tIns="50323" rIns="100641" bIns="50323"/>
          <a:lstStyle/>
          <a:p>
            <a:pPr defTabSz="5032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31961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41" tIns="50323" rIns="100641" bIns="50323"/>
          <a:lstStyle/>
          <a:p>
            <a:pPr defTabSz="5032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34" y="751172"/>
            <a:ext cx="1631101" cy="10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	9/21/10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715"/>
            <a:ext cx="2352146" cy="402483"/>
          </a:xfrm>
        </p:spPr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2681" y="6879059"/>
            <a:ext cx="773917" cy="2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282" y="1532934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41" tIns="50323" rIns="100641" bIns="50323"/>
          <a:lstStyle/>
          <a:p>
            <a:pPr defTabSz="5032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52960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41" tIns="50323" rIns="100641" bIns="50323"/>
          <a:lstStyle/>
          <a:p>
            <a:pPr defTabSz="5032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81" y="6816226"/>
            <a:ext cx="613260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7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2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4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97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29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2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94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2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59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39" indent="0">
              <a:buNone/>
              <a:defRPr sz="2200" b="1"/>
            </a:lvl2pPr>
            <a:lvl3pPr marL="1006481" indent="0">
              <a:buNone/>
              <a:defRPr sz="2000" b="1"/>
            </a:lvl3pPr>
            <a:lvl4pPr marL="1509723" indent="0">
              <a:buNone/>
              <a:defRPr sz="1800" b="1"/>
            </a:lvl4pPr>
            <a:lvl5pPr marL="2012962" indent="0">
              <a:buNone/>
              <a:defRPr sz="1800" b="1"/>
            </a:lvl5pPr>
            <a:lvl6pPr marL="2516204" indent="0">
              <a:buNone/>
              <a:defRPr sz="1800" b="1"/>
            </a:lvl6pPr>
            <a:lvl7pPr marL="3019444" indent="0">
              <a:buNone/>
              <a:defRPr sz="1800" b="1"/>
            </a:lvl7pPr>
            <a:lvl8pPr marL="3522677" indent="0">
              <a:buNone/>
              <a:defRPr sz="1800" b="1"/>
            </a:lvl8pPr>
            <a:lvl9pPr marL="40259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39" indent="0">
              <a:buNone/>
              <a:defRPr sz="2200" b="1"/>
            </a:lvl2pPr>
            <a:lvl3pPr marL="1006481" indent="0">
              <a:buNone/>
              <a:defRPr sz="2000" b="1"/>
            </a:lvl3pPr>
            <a:lvl4pPr marL="1509723" indent="0">
              <a:buNone/>
              <a:defRPr sz="1800" b="1"/>
            </a:lvl4pPr>
            <a:lvl5pPr marL="2012962" indent="0">
              <a:buNone/>
              <a:defRPr sz="1800" b="1"/>
            </a:lvl5pPr>
            <a:lvl6pPr marL="2516204" indent="0">
              <a:buNone/>
              <a:defRPr sz="1800" b="1"/>
            </a:lvl6pPr>
            <a:lvl7pPr marL="3019444" indent="0">
              <a:buNone/>
              <a:defRPr sz="1800" b="1"/>
            </a:lvl7pPr>
            <a:lvl8pPr marL="3522677" indent="0">
              <a:buNone/>
              <a:defRPr sz="1800" b="1"/>
            </a:lvl8pPr>
            <a:lvl9pPr marL="40259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03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239" indent="0">
              <a:buNone/>
              <a:defRPr sz="1300"/>
            </a:lvl2pPr>
            <a:lvl3pPr marL="1006481" indent="0">
              <a:buNone/>
              <a:defRPr sz="1100"/>
            </a:lvl3pPr>
            <a:lvl4pPr marL="1509723" indent="0">
              <a:buNone/>
              <a:defRPr sz="1000"/>
            </a:lvl4pPr>
            <a:lvl5pPr marL="2012962" indent="0">
              <a:buNone/>
              <a:defRPr sz="1000"/>
            </a:lvl5pPr>
            <a:lvl6pPr marL="2516204" indent="0">
              <a:buNone/>
              <a:defRPr sz="1000"/>
            </a:lvl6pPr>
            <a:lvl7pPr marL="3019444" indent="0">
              <a:buNone/>
              <a:defRPr sz="1000"/>
            </a:lvl7pPr>
            <a:lvl8pPr marL="3522677" indent="0">
              <a:buNone/>
              <a:defRPr sz="1000"/>
            </a:lvl8pPr>
            <a:lvl9pPr marL="40259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239" indent="0">
              <a:buNone/>
              <a:defRPr sz="3100"/>
            </a:lvl2pPr>
            <a:lvl3pPr marL="1006481" indent="0">
              <a:buNone/>
              <a:defRPr sz="2600"/>
            </a:lvl3pPr>
            <a:lvl4pPr marL="1509723" indent="0">
              <a:buNone/>
              <a:defRPr sz="2200"/>
            </a:lvl4pPr>
            <a:lvl5pPr marL="2012962" indent="0">
              <a:buNone/>
              <a:defRPr sz="2200"/>
            </a:lvl5pPr>
            <a:lvl6pPr marL="2516204" indent="0">
              <a:buNone/>
              <a:defRPr sz="2200"/>
            </a:lvl6pPr>
            <a:lvl7pPr marL="3019444" indent="0">
              <a:buNone/>
              <a:defRPr sz="2200"/>
            </a:lvl7pPr>
            <a:lvl8pPr marL="3522677" indent="0">
              <a:buNone/>
              <a:defRPr sz="2200"/>
            </a:lvl8pPr>
            <a:lvl9pPr marL="4025924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239" indent="0">
              <a:buNone/>
              <a:defRPr sz="1300"/>
            </a:lvl2pPr>
            <a:lvl3pPr marL="1006481" indent="0">
              <a:buNone/>
              <a:defRPr sz="1100"/>
            </a:lvl3pPr>
            <a:lvl4pPr marL="1509723" indent="0">
              <a:buNone/>
              <a:defRPr sz="1000"/>
            </a:lvl4pPr>
            <a:lvl5pPr marL="2012962" indent="0">
              <a:buNone/>
              <a:defRPr sz="1000"/>
            </a:lvl5pPr>
            <a:lvl6pPr marL="2516204" indent="0">
              <a:buNone/>
              <a:defRPr sz="1000"/>
            </a:lvl6pPr>
            <a:lvl7pPr marL="3019444" indent="0">
              <a:buNone/>
              <a:defRPr sz="1000"/>
            </a:lvl7pPr>
            <a:lvl8pPr marL="3522677" indent="0">
              <a:buNone/>
              <a:defRPr sz="1000"/>
            </a:lvl8pPr>
            <a:lvl9pPr marL="40259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53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53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0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50" y="1007957"/>
            <a:ext cx="1527844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42133" y="1531196"/>
            <a:ext cx="5796359" cy="1749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84" tIns="50344" rIns="100684" bIns="50344"/>
          <a:lstStyle/>
          <a:p>
            <a:pPr defTabSz="5034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31961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84" tIns="50344" rIns="100684" bIns="50344"/>
          <a:lstStyle/>
          <a:p>
            <a:pPr defTabSz="5034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34" y="751167"/>
            <a:ext cx="1631101" cy="10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	9/21/10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710"/>
            <a:ext cx="2352146" cy="402483"/>
          </a:xfrm>
        </p:spPr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2681" y="6879059"/>
            <a:ext cx="773917" cy="2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282" y="1532934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84" tIns="50344" rIns="100684" bIns="50344"/>
          <a:lstStyle/>
          <a:p>
            <a:pPr defTabSz="5034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52960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84" tIns="50344" rIns="100684" bIns="50344"/>
          <a:lstStyle/>
          <a:p>
            <a:pPr defTabSz="5034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81" y="6816226"/>
            <a:ext cx="613260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4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8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3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3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72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06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41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75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448" indent="0">
              <a:buNone/>
              <a:defRPr sz="2200" b="1"/>
            </a:lvl2pPr>
            <a:lvl3pPr marL="1006899" indent="0">
              <a:buNone/>
              <a:defRPr sz="2000" b="1"/>
            </a:lvl3pPr>
            <a:lvl4pPr marL="1510349" indent="0">
              <a:buNone/>
              <a:defRPr sz="1800" b="1"/>
            </a:lvl4pPr>
            <a:lvl5pPr marL="2013797" indent="0">
              <a:buNone/>
              <a:defRPr sz="1800" b="1"/>
            </a:lvl5pPr>
            <a:lvl6pPr marL="2517248" indent="0">
              <a:buNone/>
              <a:defRPr sz="1800" b="1"/>
            </a:lvl6pPr>
            <a:lvl7pPr marL="3020697" indent="0">
              <a:buNone/>
              <a:defRPr sz="1800" b="1"/>
            </a:lvl7pPr>
            <a:lvl8pPr marL="3524141" indent="0">
              <a:buNone/>
              <a:defRPr sz="1800" b="1"/>
            </a:lvl8pPr>
            <a:lvl9pPr marL="40275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448" indent="0">
              <a:buNone/>
              <a:defRPr sz="2200" b="1"/>
            </a:lvl2pPr>
            <a:lvl3pPr marL="1006899" indent="0">
              <a:buNone/>
              <a:defRPr sz="2000" b="1"/>
            </a:lvl3pPr>
            <a:lvl4pPr marL="1510349" indent="0">
              <a:buNone/>
              <a:defRPr sz="1800" b="1"/>
            </a:lvl4pPr>
            <a:lvl5pPr marL="2013797" indent="0">
              <a:buNone/>
              <a:defRPr sz="1800" b="1"/>
            </a:lvl5pPr>
            <a:lvl6pPr marL="2517248" indent="0">
              <a:buNone/>
              <a:defRPr sz="1800" b="1"/>
            </a:lvl6pPr>
            <a:lvl7pPr marL="3020697" indent="0">
              <a:buNone/>
              <a:defRPr sz="1800" b="1"/>
            </a:lvl7pPr>
            <a:lvl8pPr marL="3524141" indent="0">
              <a:buNone/>
              <a:defRPr sz="1800" b="1"/>
            </a:lvl8pPr>
            <a:lvl9pPr marL="40275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448" indent="0">
              <a:buNone/>
              <a:defRPr sz="1300"/>
            </a:lvl2pPr>
            <a:lvl3pPr marL="1006899" indent="0">
              <a:buNone/>
              <a:defRPr sz="1100"/>
            </a:lvl3pPr>
            <a:lvl4pPr marL="1510349" indent="0">
              <a:buNone/>
              <a:defRPr sz="1000"/>
            </a:lvl4pPr>
            <a:lvl5pPr marL="2013797" indent="0">
              <a:buNone/>
              <a:defRPr sz="1000"/>
            </a:lvl5pPr>
            <a:lvl6pPr marL="2517248" indent="0">
              <a:buNone/>
              <a:defRPr sz="1000"/>
            </a:lvl6pPr>
            <a:lvl7pPr marL="3020697" indent="0">
              <a:buNone/>
              <a:defRPr sz="1000"/>
            </a:lvl7pPr>
            <a:lvl8pPr marL="3524141" indent="0">
              <a:buNone/>
              <a:defRPr sz="1000"/>
            </a:lvl8pPr>
            <a:lvl9pPr marL="40275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448" indent="0">
              <a:buNone/>
              <a:defRPr sz="3100"/>
            </a:lvl2pPr>
            <a:lvl3pPr marL="1006899" indent="0">
              <a:buNone/>
              <a:defRPr sz="2600"/>
            </a:lvl3pPr>
            <a:lvl4pPr marL="1510349" indent="0">
              <a:buNone/>
              <a:defRPr sz="2200"/>
            </a:lvl4pPr>
            <a:lvl5pPr marL="2013797" indent="0">
              <a:buNone/>
              <a:defRPr sz="2200"/>
            </a:lvl5pPr>
            <a:lvl6pPr marL="2517248" indent="0">
              <a:buNone/>
              <a:defRPr sz="2200"/>
            </a:lvl6pPr>
            <a:lvl7pPr marL="3020697" indent="0">
              <a:buNone/>
              <a:defRPr sz="2200"/>
            </a:lvl7pPr>
            <a:lvl8pPr marL="3524141" indent="0">
              <a:buNone/>
              <a:defRPr sz="2200"/>
            </a:lvl8pPr>
            <a:lvl9pPr marL="4027594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448" indent="0">
              <a:buNone/>
              <a:defRPr sz="1300"/>
            </a:lvl2pPr>
            <a:lvl3pPr marL="1006899" indent="0">
              <a:buNone/>
              <a:defRPr sz="1100"/>
            </a:lvl3pPr>
            <a:lvl4pPr marL="1510349" indent="0">
              <a:buNone/>
              <a:defRPr sz="1000"/>
            </a:lvl4pPr>
            <a:lvl5pPr marL="2013797" indent="0">
              <a:buNone/>
              <a:defRPr sz="1000"/>
            </a:lvl5pPr>
            <a:lvl6pPr marL="2517248" indent="0">
              <a:buNone/>
              <a:defRPr sz="1000"/>
            </a:lvl6pPr>
            <a:lvl7pPr marL="3020697" indent="0">
              <a:buNone/>
              <a:defRPr sz="1000"/>
            </a:lvl7pPr>
            <a:lvl8pPr marL="3524141" indent="0">
              <a:buNone/>
              <a:defRPr sz="1000"/>
            </a:lvl8pPr>
            <a:lvl9pPr marL="40275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9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9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50" y="1007957"/>
            <a:ext cx="1527844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42133" y="1531192"/>
            <a:ext cx="5796359" cy="1749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728" tIns="50366" rIns="100728" bIns="50366"/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31961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728" tIns="50366" rIns="100728" bIns="50366"/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34" y="751163"/>
            <a:ext cx="1631101" cy="10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69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394" indent="0">
              <a:buNone/>
              <a:defRPr sz="1200"/>
            </a:lvl2pPr>
            <a:lvl3pPr marL="912789" indent="0">
              <a:buNone/>
              <a:defRPr sz="1000"/>
            </a:lvl3pPr>
            <a:lvl4pPr marL="1369184" indent="0">
              <a:buNone/>
              <a:defRPr sz="900"/>
            </a:lvl4pPr>
            <a:lvl5pPr marL="1825579" indent="0">
              <a:buNone/>
              <a:defRPr sz="900"/>
            </a:lvl5pPr>
            <a:lvl6pPr marL="2281976" indent="0">
              <a:buNone/>
              <a:defRPr sz="900"/>
            </a:lvl6pPr>
            <a:lvl7pPr marL="2738369" indent="0">
              <a:buNone/>
              <a:defRPr sz="900"/>
            </a:lvl7pPr>
            <a:lvl8pPr marL="3194764" indent="0">
              <a:buNone/>
              <a:defRPr sz="900"/>
            </a:lvl8pPr>
            <a:lvl9pPr marL="3651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	9/21/10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706"/>
            <a:ext cx="2352146" cy="402483"/>
          </a:xfrm>
        </p:spPr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2681" y="6879059"/>
            <a:ext cx="773917" cy="2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282" y="1532934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728" tIns="50366" rIns="100728" bIns="50366"/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52960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728" tIns="50366" rIns="100728" bIns="50366"/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81" y="6816226"/>
            <a:ext cx="613260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9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6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3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9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2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9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56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92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657" indent="0">
              <a:buNone/>
              <a:defRPr sz="2200" b="1"/>
            </a:lvl2pPr>
            <a:lvl3pPr marL="1007317" indent="0">
              <a:buNone/>
              <a:defRPr sz="2000" b="1"/>
            </a:lvl3pPr>
            <a:lvl4pPr marL="1510976" indent="0">
              <a:buNone/>
              <a:defRPr sz="1800" b="1"/>
            </a:lvl4pPr>
            <a:lvl5pPr marL="2014632" indent="0">
              <a:buNone/>
              <a:defRPr sz="1800" b="1"/>
            </a:lvl5pPr>
            <a:lvl6pPr marL="2518291" indent="0">
              <a:buNone/>
              <a:defRPr sz="1800" b="1"/>
            </a:lvl6pPr>
            <a:lvl7pPr marL="3021949" indent="0">
              <a:buNone/>
              <a:defRPr sz="1800" b="1"/>
            </a:lvl7pPr>
            <a:lvl8pPr marL="3525605" indent="0">
              <a:buNone/>
              <a:defRPr sz="1800" b="1"/>
            </a:lvl8pPr>
            <a:lvl9pPr marL="402926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657" indent="0">
              <a:buNone/>
              <a:defRPr sz="2200" b="1"/>
            </a:lvl2pPr>
            <a:lvl3pPr marL="1007317" indent="0">
              <a:buNone/>
              <a:defRPr sz="2000" b="1"/>
            </a:lvl3pPr>
            <a:lvl4pPr marL="1510976" indent="0">
              <a:buNone/>
              <a:defRPr sz="1800" b="1"/>
            </a:lvl4pPr>
            <a:lvl5pPr marL="2014632" indent="0">
              <a:buNone/>
              <a:defRPr sz="1800" b="1"/>
            </a:lvl5pPr>
            <a:lvl6pPr marL="2518291" indent="0">
              <a:buNone/>
              <a:defRPr sz="1800" b="1"/>
            </a:lvl6pPr>
            <a:lvl7pPr marL="3021949" indent="0">
              <a:buNone/>
              <a:defRPr sz="1800" b="1"/>
            </a:lvl7pPr>
            <a:lvl8pPr marL="3525605" indent="0">
              <a:buNone/>
              <a:defRPr sz="1800" b="1"/>
            </a:lvl8pPr>
            <a:lvl9pPr marL="402926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4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657" indent="0">
              <a:buNone/>
              <a:defRPr sz="1300"/>
            </a:lvl2pPr>
            <a:lvl3pPr marL="1007317" indent="0">
              <a:buNone/>
              <a:defRPr sz="1100"/>
            </a:lvl3pPr>
            <a:lvl4pPr marL="1510976" indent="0">
              <a:buNone/>
              <a:defRPr sz="1000"/>
            </a:lvl4pPr>
            <a:lvl5pPr marL="2014632" indent="0">
              <a:buNone/>
              <a:defRPr sz="1000"/>
            </a:lvl5pPr>
            <a:lvl6pPr marL="2518291" indent="0">
              <a:buNone/>
              <a:defRPr sz="1000"/>
            </a:lvl6pPr>
            <a:lvl7pPr marL="3021949" indent="0">
              <a:buNone/>
              <a:defRPr sz="1000"/>
            </a:lvl7pPr>
            <a:lvl8pPr marL="3525605" indent="0">
              <a:buNone/>
              <a:defRPr sz="1000"/>
            </a:lvl8pPr>
            <a:lvl9pPr marL="402926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657" indent="0">
              <a:buNone/>
              <a:defRPr sz="3100"/>
            </a:lvl2pPr>
            <a:lvl3pPr marL="1007317" indent="0">
              <a:buNone/>
              <a:defRPr sz="2600"/>
            </a:lvl3pPr>
            <a:lvl4pPr marL="1510976" indent="0">
              <a:buNone/>
              <a:defRPr sz="2200"/>
            </a:lvl4pPr>
            <a:lvl5pPr marL="2014632" indent="0">
              <a:buNone/>
              <a:defRPr sz="2200"/>
            </a:lvl5pPr>
            <a:lvl6pPr marL="2518291" indent="0">
              <a:buNone/>
              <a:defRPr sz="2200"/>
            </a:lvl6pPr>
            <a:lvl7pPr marL="3021949" indent="0">
              <a:buNone/>
              <a:defRPr sz="2200"/>
            </a:lvl7pPr>
            <a:lvl8pPr marL="3525605" indent="0">
              <a:buNone/>
              <a:defRPr sz="2200"/>
            </a:lvl8pPr>
            <a:lvl9pPr marL="4029265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657" indent="0">
              <a:buNone/>
              <a:defRPr sz="1300"/>
            </a:lvl2pPr>
            <a:lvl3pPr marL="1007317" indent="0">
              <a:buNone/>
              <a:defRPr sz="1100"/>
            </a:lvl3pPr>
            <a:lvl4pPr marL="1510976" indent="0">
              <a:buNone/>
              <a:defRPr sz="1000"/>
            </a:lvl4pPr>
            <a:lvl5pPr marL="2014632" indent="0">
              <a:buNone/>
              <a:defRPr sz="1000"/>
            </a:lvl5pPr>
            <a:lvl6pPr marL="2518291" indent="0">
              <a:buNone/>
              <a:defRPr sz="1000"/>
            </a:lvl6pPr>
            <a:lvl7pPr marL="3021949" indent="0">
              <a:buNone/>
              <a:defRPr sz="1000"/>
            </a:lvl7pPr>
            <a:lvl8pPr marL="3525605" indent="0">
              <a:buNone/>
              <a:defRPr sz="1000"/>
            </a:lvl8pPr>
            <a:lvl9pPr marL="402926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5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5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94" indent="0">
              <a:buNone/>
              <a:defRPr sz="2800"/>
            </a:lvl2pPr>
            <a:lvl3pPr marL="912789" indent="0">
              <a:buNone/>
              <a:defRPr sz="2400"/>
            </a:lvl3pPr>
            <a:lvl4pPr marL="1369184" indent="0">
              <a:buNone/>
              <a:defRPr sz="2000"/>
            </a:lvl4pPr>
            <a:lvl5pPr marL="1825579" indent="0">
              <a:buNone/>
              <a:defRPr sz="2000"/>
            </a:lvl5pPr>
            <a:lvl6pPr marL="2281976" indent="0">
              <a:buNone/>
              <a:defRPr sz="2000"/>
            </a:lvl6pPr>
            <a:lvl7pPr marL="2738369" indent="0">
              <a:buNone/>
              <a:defRPr sz="2000"/>
            </a:lvl7pPr>
            <a:lvl8pPr marL="3194764" indent="0">
              <a:buNone/>
              <a:defRPr sz="2000"/>
            </a:lvl8pPr>
            <a:lvl9pPr marL="36511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394" indent="0">
              <a:buNone/>
              <a:defRPr sz="1200"/>
            </a:lvl2pPr>
            <a:lvl3pPr marL="912789" indent="0">
              <a:buNone/>
              <a:defRPr sz="1000"/>
            </a:lvl3pPr>
            <a:lvl4pPr marL="1369184" indent="0">
              <a:buNone/>
              <a:defRPr sz="900"/>
            </a:lvl4pPr>
            <a:lvl5pPr marL="1825579" indent="0">
              <a:buNone/>
              <a:defRPr sz="900"/>
            </a:lvl5pPr>
            <a:lvl6pPr marL="2281976" indent="0">
              <a:buNone/>
              <a:defRPr sz="900"/>
            </a:lvl6pPr>
            <a:lvl7pPr marL="2738369" indent="0">
              <a:buNone/>
              <a:defRPr sz="900"/>
            </a:lvl7pPr>
            <a:lvl8pPr marL="3194764" indent="0">
              <a:buNone/>
              <a:defRPr sz="900"/>
            </a:lvl8pPr>
            <a:lvl9pPr marL="3651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50" y="1007957"/>
            <a:ext cx="1527844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42133" y="1531185"/>
            <a:ext cx="5796359" cy="1749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31961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32" y="751156"/>
            <a:ext cx="1631101" cy="10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	9/21/10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699"/>
            <a:ext cx="2352146" cy="402483"/>
          </a:xfrm>
        </p:spPr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2677" y="6879056"/>
            <a:ext cx="773917" cy="2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282" y="1532934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52960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81" y="6816226"/>
            <a:ext cx="613260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7" y="303232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8" y="7007225"/>
            <a:ext cx="2352675" cy="401638"/>
          </a:xfrm>
          <a:prstGeom prst="rect">
            <a:avLst/>
          </a:prstGeom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63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96" indent="-3422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641" indent="-2852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0985" indent="-2281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7382" indent="-2281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3778" indent="-2281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0174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67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66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56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8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7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76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6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6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62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3972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397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3972" fontAlgn="auto">
              <a:spcBef>
                <a:spcPts val="0"/>
              </a:spcBef>
              <a:spcAft>
                <a:spcPts val="0"/>
              </a:spcAft>
            </a:pPr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0397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hf hdr="0" ftr="0" dt="0"/>
  <p:txStyles>
    <p:titleStyle>
      <a:lvl1pPr algn="ctr" defTabSz="50397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503972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43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 defTabSz="454647">
              <a:defRPr/>
            </a:pPr>
            <a:fld id="{779B0FFF-52D7-4B48-8273-CB03D59A2296}" type="datetime1">
              <a:rPr lang="en-US"/>
              <a:pPr defTabSz="454647">
                <a:defRPr/>
              </a:pPr>
              <a:t>3/3/2016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454647"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4647">
              <a:defRPr/>
            </a:pPr>
            <a:fld id="{7084A2E2-4245-4880-AA04-A3886BD21EE2}" type="slidenum">
              <a:rPr lang="en-GB"/>
              <a:pPr defTabSz="454647"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</p:sldLayoutIdLst>
  <p:hf hdr="0" ftr="0" dt="0"/>
  <p:txStyles>
    <p:titleStyle>
      <a:lvl1pPr algn="r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28120" indent="-214703" algn="r" defTabSz="454647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82775" indent="-214703" algn="r" defTabSz="454647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37417" indent="-214703" algn="r" defTabSz="454647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892064" indent="-214703" algn="r" defTabSz="454647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29398" indent="-322049" algn="l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58777" indent="-285732" algn="l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88167" indent="-214703" algn="l" defTabSz="454647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17559" indent="-214703" algn="l" defTabSz="454647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46945" indent="-214703" algn="l" defTabSz="454647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01598" indent="-214703" algn="l" defTabSz="454647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56236" indent="-214703" algn="l" defTabSz="454647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10880" indent="-214703" algn="l" defTabSz="454647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65535" indent="-214703" algn="l" defTabSz="454647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7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5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92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5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84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53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9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7" y="303232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8" y="7007225"/>
            <a:ext cx="2352675" cy="401638"/>
          </a:xfrm>
          <a:prstGeom prst="rect">
            <a:avLst/>
          </a:prstGeom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63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96" indent="-3422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641" indent="-2852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0985" indent="-2281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7382" indent="-2281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3778" indent="-2281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0174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67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66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56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8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7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76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6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6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62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7" y="303232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8" y="7007225"/>
            <a:ext cx="2352675" cy="401638"/>
          </a:xfrm>
          <a:prstGeom prst="rect">
            <a:avLst/>
          </a:prstGeom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63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96" indent="-3422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641" indent="-2852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0985" indent="-2281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7382" indent="-2281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3778" indent="-2281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0174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67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66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56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8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7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76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6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6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62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8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40"/>
            <a:ext cx="2351088" cy="401637"/>
          </a:xfrm>
          <a:prstGeom prst="rect">
            <a:avLst/>
          </a:prstGeom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3" y="304819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8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278" tIns="45639" rIns="91278" bIns="45639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278" tIns="45639" rIns="91278" bIns="45639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8" y="7007225"/>
            <a:ext cx="2352675" cy="401638"/>
          </a:xfrm>
          <a:prstGeom prst="rect">
            <a:avLst/>
          </a:prstGeom>
        </p:spPr>
        <p:txBody>
          <a:bodyPr vert="horz" wrap="square" lIns="91278" tIns="45639" rIns="91278" bIns="45639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63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96" indent="-342296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641" indent="-28524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0985" indent="-228199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7382" indent="-22819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3778" indent="-2281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0174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67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66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56" indent="-228199" algn="l" defTabSz="9127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8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7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76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6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6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62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43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3/3/2016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639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639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639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639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639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3993" indent="-215523" algn="r" defTabSz="4563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0391" indent="-215523" algn="r" defTabSz="4563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46783" indent="-215523" algn="r" defTabSz="4563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3182" indent="-215523" algn="r" defTabSz="4563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042" indent="-323283" algn="l" defTabSz="45639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2078" indent="-286832" algn="l" defTabSz="45639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3117" indent="-215523" algn="l" defTabSz="456394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4159" indent="-215523" algn="l" defTabSz="456394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5198" indent="-215523" algn="l" defTabSz="456394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1595" indent="-215523" algn="l" defTabSz="456394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67987" indent="-215523" algn="l" defTabSz="456394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24378" indent="-215523" algn="l" defTabSz="456394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0777" indent="-215523" algn="l" defTabSz="456394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8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7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76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69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64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62" algn="l" defTabSz="912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608" tIns="50307" rIns="100608" bIns="503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608" tIns="50307" rIns="100608" bIns="503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18"/>
            <a:ext cx="2352146" cy="402483"/>
          </a:xfrm>
          <a:prstGeom prst="rect">
            <a:avLst/>
          </a:prstGeom>
        </p:spPr>
        <p:txBody>
          <a:bodyPr vert="horz" lIns="100608" tIns="50307" rIns="100608" bIns="50307" rtlCol="0" anchor="ctr"/>
          <a:lstStyle>
            <a:lvl1pPr algn="l" defTabSz="50308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9/21/10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18"/>
            <a:ext cx="3192198" cy="402483"/>
          </a:xfrm>
          <a:prstGeom prst="rect">
            <a:avLst/>
          </a:prstGeom>
        </p:spPr>
        <p:txBody>
          <a:bodyPr vert="horz" lIns="100608" tIns="50307" rIns="100608" bIns="50307" rtlCol="0" anchor="ctr"/>
          <a:lstStyle>
            <a:lvl1pPr algn="ctr" defTabSz="50308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18"/>
            <a:ext cx="2352146" cy="402483"/>
          </a:xfrm>
          <a:prstGeom prst="rect">
            <a:avLst/>
          </a:prstGeom>
        </p:spPr>
        <p:txBody>
          <a:bodyPr vert="horz" lIns="100608" tIns="50307" rIns="100608" bIns="50307" rtlCol="0" anchor="ctr"/>
          <a:lstStyle>
            <a:lvl1pPr algn="r" defTabSz="50308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hf hdr="0" ftr="0" dt="0"/>
  <p:txStyles>
    <p:titleStyle>
      <a:lvl1pPr algn="ctr" defTabSz="50308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312" indent="-377312" algn="l" defTabSz="503083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12" indent="-314429" algn="l" defTabSz="503083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713" indent="-251542" algn="l" defTabSz="50308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792" indent="-251542" algn="l" defTabSz="50308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879" indent="-251542" algn="l" defTabSz="503083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963" indent="-251542" algn="l" defTabSz="50308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048" indent="-251542" algn="l" defTabSz="50308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3132" indent="-251542" algn="l" defTabSz="50308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215" indent="-251542" algn="l" defTabSz="50308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083" algn="l" defTabSz="503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168" algn="l" defTabSz="503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254" algn="l" defTabSz="503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2337" algn="l" defTabSz="503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422" algn="l" defTabSz="503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8505" algn="l" defTabSz="503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1581" algn="l" defTabSz="503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4671" algn="l" defTabSz="503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641" tIns="50323" rIns="100641" bIns="5032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641" tIns="50323" rIns="100641" bIns="503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15"/>
            <a:ext cx="2352146" cy="402483"/>
          </a:xfrm>
          <a:prstGeom prst="rect">
            <a:avLst/>
          </a:prstGeom>
        </p:spPr>
        <p:txBody>
          <a:bodyPr vert="horz" lIns="100641" tIns="50323" rIns="100641" bIns="50323" rtlCol="0" anchor="ctr"/>
          <a:lstStyle>
            <a:lvl1pPr algn="l" defTabSz="503239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9/21/10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15"/>
            <a:ext cx="3192198" cy="402483"/>
          </a:xfrm>
          <a:prstGeom prst="rect">
            <a:avLst/>
          </a:prstGeom>
        </p:spPr>
        <p:txBody>
          <a:bodyPr vert="horz" lIns="100641" tIns="50323" rIns="100641" bIns="50323" rtlCol="0" anchor="ctr"/>
          <a:lstStyle>
            <a:lvl1pPr algn="ctr" defTabSz="503239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15"/>
            <a:ext cx="2352146" cy="402483"/>
          </a:xfrm>
          <a:prstGeom prst="rect">
            <a:avLst/>
          </a:prstGeom>
        </p:spPr>
        <p:txBody>
          <a:bodyPr vert="horz" lIns="100641" tIns="50323" rIns="100641" bIns="50323" rtlCol="0" anchor="ctr"/>
          <a:lstStyle>
            <a:lvl1pPr algn="r" defTabSz="503239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hf hdr="0" ftr="0" dt="0"/>
  <p:txStyles>
    <p:titleStyle>
      <a:lvl1pPr algn="ctr" defTabSz="503239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430" indent="-377430" algn="l" defTabSz="503239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766" indent="-314526" algn="l" defTabSz="503239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105" indent="-251621" algn="l" defTabSz="50323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341" indent="-251621" algn="l" defTabSz="50323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584" indent="-251621" algn="l" defTabSz="503239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7823" indent="-251621" algn="l" defTabSz="5032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065" indent="-251621" algn="l" defTabSz="5032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4306" indent="-251621" algn="l" defTabSz="5032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7546" indent="-251621" algn="l" defTabSz="5032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39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81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723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2962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204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444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2677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5924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684" tIns="50344" rIns="100684" bIns="5034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684" tIns="50344" rIns="100684" bIns="503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10"/>
            <a:ext cx="2352146" cy="402483"/>
          </a:xfrm>
          <a:prstGeom prst="rect">
            <a:avLst/>
          </a:prstGeom>
        </p:spPr>
        <p:txBody>
          <a:bodyPr vert="horz" lIns="100684" tIns="50344" rIns="100684" bIns="50344" rtlCol="0" anchor="ctr"/>
          <a:lstStyle>
            <a:lvl1pPr algn="l" defTabSz="503448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9/21/10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10"/>
            <a:ext cx="3192198" cy="402483"/>
          </a:xfrm>
          <a:prstGeom prst="rect">
            <a:avLst/>
          </a:prstGeom>
        </p:spPr>
        <p:txBody>
          <a:bodyPr vert="horz" lIns="100684" tIns="50344" rIns="100684" bIns="50344" rtlCol="0" anchor="ctr"/>
          <a:lstStyle>
            <a:lvl1pPr algn="ctr" defTabSz="503448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10"/>
            <a:ext cx="2352146" cy="402483"/>
          </a:xfrm>
          <a:prstGeom prst="rect">
            <a:avLst/>
          </a:prstGeom>
        </p:spPr>
        <p:txBody>
          <a:bodyPr vert="horz" lIns="100684" tIns="50344" rIns="100684" bIns="50344" rtlCol="0" anchor="ctr"/>
          <a:lstStyle>
            <a:lvl1pPr algn="r" defTabSz="503448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hf hdr="0" ftr="0" dt="0"/>
  <p:txStyles>
    <p:titleStyle>
      <a:lvl1pPr algn="ctr" defTabSz="50344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587" indent="-377587" algn="l" defTabSz="50344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105" indent="-314655" algn="l" defTabSz="50344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625" indent="-251725" algn="l" defTabSz="50344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073" indent="-251725" algn="l" defTabSz="50344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523" indent="-251725" algn="l" defTabSz="50344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972" indent="-251725" algn="l" defTabSz="50344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2422" indent="-251725" algn="l" defTabSz="50344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871" indent="-251725" algn="l" defTabSz="50344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320" indent="-251725" algn="l" defTabSz="50344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48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899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49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797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248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697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141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594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28" tIns="50366" rIns="100728" bIns="5036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28" tIns="50366" rIns="100728" bIns="503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6"/>
            <a:ext cx="2352146" cy="402483"/>
          </a:xfrm>
          <a:prstGeom prst="rect">
            <a:avLst/>
          </a:prstGeom>
        </p:spPr>
        <p:txBody>
          <a:bodyPr vert="horz" lIns="100728" tIns="50366" rIns="100728" bIns="50366" rtlCol="0" anchor="ctr"/>
          <a:lstStyle>
            <a:lvl1pPr algn="l" defTabSz="50365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9/21/10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6"/>
            <a:ext cx="3192198" cy="402483"/>
          </a:xfrm>
          <a:prstGeom prst="rect">
            <a:avLst/>
          </a:prstGeom>
        </p:spPr>
        <p:txBody>
          <a:bodyPr vert="horz" lIns="100728" tIns="50366" rIns="100728" bIns="50366" rtlCol="0" anchor="ctr"/>
          <a:lstStyle>
            <a:lvl1pPr algn="ctr" defTabSz="50365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6"/>
            <a:ext cx="2352146" cy="402483"/>
          </a:xfrm>
          <a:prstGeom prst="rect">
            <a:avLst/>
          </a:prstGeom>
        </p:spPr>
        <p:txBody>
          <a:bodyPr vert="horz" lIns="100728" tIns="50366" rIns="100728" bIns="50366" rtlCol="0" anchor="ctr"/>
          <a:lstStyle>
            <a:lvl1pPr algn="r" defTabSz="50365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hf hdr="0" ftr="0" dt="0"/>
  <p:txStyles>
    <p:titleStyle>
      <a:lvl1pPr algn="ctr" defTabSz="50365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743" indent="-377743" algn="l" defTabSz="503657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445" indent="-314785" algn="l" defTabSz="503657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148" indent="-251830" algn="l" defTabSz="50365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805" indent="-251830" algn="l" defTabSz="503657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462" indent="-251830" algn="l" defTabSz="503657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120" indent="-251830" algn="l" defTabSz="5036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778" indent="-251830" algn="l" defTabSz="5036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437" indent="-251830" algn="l" defTabSz="5036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094" indent="-251830" algn="l" defTabSz="5036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657" algn="l" defTabSz="503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317" algn="l" defTabSz="503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976" algn="l" defTabSz="503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632" algn="l" defTabSz="503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291" algn="l" defTabSz="503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949" algn="l" defTabSz="503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605" algn="l" defTabSz="503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9265" algn="l" defTabSz="503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9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839" tIns="44920" rIns="89839" bIns="44920"/>
          <a:lstStyle/>
          <a:p>
            <a:pPr algn="ctr" eaLnBrk="0" hangingPunct="0">
              <a:tabLst>
                <a:tab pos="722626" algn="l"/>
                <a:tab pos="1445246" algn="l"/>
                <a:tab pos="2167874" algn="l"/>
                <a:tab pos="2890501" algn="l"/>
                <a:tab pos="3613123" algn="l"/>
                <a:tab pos="4335753" algn="l"/>
                <a:tab pos="5058378" algn="l"/>
                <a:tab pos="5781002" algn="l"/>
                <a:tab pos="6503626" algn="l"/>
                <a:tab pos="7226253" algn="l"/>
                <a:tab pos="7948879" algn="l"/>
                <a:tab pos="8671502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2626" algn="l"/>
                <a:tab pos="1445246" algn="l"/>
                <a:tab pos="2167874" algn="l"/>
                <a:tab pos="2890501" algn="l"/>
                <a:tab pos="3613123" algn="l"/>
                <a:tab pos="4335753" algn="l"/>
                <a:tab pos="5058378" algn="l"/>
                <a:tab pos="5781002" algn="l"/>
                <a:tab pos="6503626" algn="l"/>
                <a:tab pos="7226253" algn="l"/>
                <a:tab pos="7948879" algn="l"/>
                <a:tab pos="8671502" algn="l"/>
              </a:tabLst>
            </a:pPr>
            <a:r>
              <a:rPr lang="en-US" sz="4000" dirty="0" smtClean="0"/>
              <a:t>Relationship-Based Access Control (</a:t>
            </a:r>
            <a:r>
              <a:rPr lang="en-US" sz="4000" dirty="0" err="1" smtClean="0"/>
              <a:t>ReBAC</a:t>
            </a:r>
            <a:r>
              <a:rPr lang="en-US" sz="4000" dirty="0" smtClean="0"/>
              <a:t> or RAC)</a:t>
            </a:r>
            <a:endParaRPr lang="en-US" sz="3200" dirty="0" smtClean="0"/>
          </a:p>
          <a:p>
            <a:pPr algn="ctr" eaLnBrk="0" hangingPunct="0">
              <a:tabLst>
                <a:tab pos="722626" algn="l"/>
                <a:tab pos="1445246" algn="l"/>
                <a:tab pos="2167874" algn="l"/>
                <a:tab pos="2890501" algn="l"/>
                <a:tab pos="3613123" algn="l"/>
                <a:tab pos="4335753" algn="l"/>
                <a:tab pos="5058378" algn="l"/>
                <a:tab pos="5781002" algn="l"/>
                <a:tab pos="6503626" algn="l"/>
                <a:tab pos="7226253" algn="l"/>
                <a:tab pos="7948879" algn="l"/>
                <a:tab pos="8671502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2626" algn="l"/>
                <a:tab pos="1445246" algn="l"/>
                <a:tab pos="2167874" algn="l"/>
                <a:tab pos="2890501" algn="l"/>
                <a:tab pos="3613123" algn="l"/>
                <a:tab pos="4335753" algn="l"/>
                <a:tab pos="5058378" algn="l"/>
                <a:tab pos="5781002" algn="l"/>
                <a:tab pos="6503626" algn="l"/>
                <a:tab pos="7226253" algn="l"/>
                <a:tab pos="7948879" algn="l"/>
                <a:tab pos="8671502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2626" algn="l"/>
                <a:tab pos="1445246" algn="l"/>
                <a:tab pos="2167874" algn="l"/>
                <a:tab pos="2890501" algn="l"/>
                <a:tab pos="3613123" algn="l"/>
                <a:tab pos="4335753" algn="l"/>
                <a:tab pos="5058378" algn="l"/>
                <a:tab pos="5781002" algn="l"/>
                <a:tab pos="6503626" algn="l"/>
                <a:tab pos="7226253" algn="l"/>
                <a:tab pos="7948879" algn="l"/>
                <a:tab pos="8671502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2626" algn="l"/>
                <a:tab pos="1445246" algn="l"/>
                <a:tab pos="2167874" algn="l"/>
                <a:tab pos="2890501" algn="l"/>
                <a:tab pos="3613123" algn="l"/>
                <a:tab pos="4335753" algn="l"/>
                <a:tab pos="5058378" algn="l"/>
                <a:tab pos="5781002" algn="l"/>
                <a:tab pos="6503626" algn="l"/>
                <a:tab pos="7226253" algn="l"/>
                <a:tab pos="7948879" algn="l"/>
                <a:tab pos="8671502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2626" algn="l"/>
                <a:tab pos="1445246" algn="l"/>
                <a:tab pos="2167874" algn="l"/>
                <a:tab pos="2890501" algn="l"/>
                <a:tab pos="3613123" algn="l"/>
                <a:tab pos="4335753" algn="l"/>
                <a:tab pos="5058378" algn="l"/>
                <a:tab pos="5781002" algn="l"/>
                <a:tab pos="6503626" algn="l"/>
                <a:tab pos="7226253" algn="l"/>
                <a:tab pos="7948879" algn="l"/>
                <a:tab pos="8671502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March 4, 2016</a:t>
            </a:r>
          </a:p>
          <a:p>
            <a:pPr algn="ctr" eaLnBrk="0" hangingPunct="0">
              <a:tabLst>
                <a:tab pos="722626" algn="l"/>
                <a:tab pos="1445246" algn="l"/>
                <a:tab pos="2167874" algn="l"/>
                <a:tab pos="2890501" algn="l"/>
                <a:tab pos="3613123" algn="l"/>
                <a:tab pos="4335753" algn="l"/>
                <a:tab pos="5058378" algn="l"/>
                <a:tab pos="5781002" algn="l"/>
                <a:tab pos="6503626" algn="l"/>
                <a:tab pos="7226253" algn="l"/>
                <a:tab pos="7948879" algn="l"/>
                <a:tab pos="8671502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2626" algn="l"/>
                <a:tab pos="1445246" algn="l"/>
                <a:tab pos="2167874" algn="l"/>
                <a:tab pos="2890501" algn="l"/>
                <a:tab pos="3613123" algn="l"/>
                <a:tab pos="4335753" algn="l"/>
                <a:tab pos="5058378" algn="l"/>
                <a:tab pos="5781002" algn="l"/>
                <a:tab pos="6503626" algn="l"/>
                <a:tab pos="7226253" algn="l"/>
                <a:tab pos="7948879" algn="l"/>
                <a:tab pos="8671502" algn="l"/>
              </a:tabLst>
            </a:pPr>
            <a:r>
              <a:rPr lang="en-US" sz="1700" dirty="0" smtClean="0">
                <a:solidFill>
                  <a:schemeClr val="tx2"/>
                </a:solidFill>
              </a:rPr>
              <a:t>ravi.sandhu@utsa.edu</a:t>
            </a:r>
            <a:endParaRPr lang="en-US" sz="17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2626" algn="l"/>
                <a:tab pos="1445246" algn="l"/>
                <a:tab pos="2167874" algn="l"/>
                <a:tab pos="2890501" algn="l"/>
                <a:tab pos="3613123" algn="l"/>
                <a:tab pos="4335753" algn="l"/>
                <a:tab pos="5058378" algn="l"/>
                <a:tab pos="5781002" algn="l"/>
                <a:tab pos="6503626" algn="l"/>
                <a:tab pos="7226253" algn="l"/>
                <a:tab pos="7948879" algn="l"/>
                <a:tab pos="8671502" algn="l"/>
              </a:tabLst>
            </a:pPr>
            <a:r>
              <a:rPr lang="en-US" sz="1700" dirty="0" smtClean="0">
                <a:solidFill>
                  <a:schemeClr val="tx2"/>
                </a:solidFill>
              </a:rPr>
              <a:t>www.profsandhu.com</a:t>
            </a: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2626" algn="l"/>
                <a:tab pos="1445246" algn="l"/>
                <a:tab pos="2167874" algn="l"/>
                <a:tab pos="2890501" algn="l"/>
                <a:tab pos="3613123" algn="l"/>
                <a:tab pos="4335753" algn="l"/>
                <a:tab pos="5058378" algn="l"/>
                <a:tab pos="5781002" algn="l"/>
                <a:tab pos="6503626" algn="l"/>
                <a:tab pos="7226253" algn="l"/>
                <a:tab pos="7948879" algn="l"/>
                <a:tab pos="8671502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18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278" tIns="45639" rIns="91278" bIns="45639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8" y="6904044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2626" algn="l"/>
                <a:tab pos="1445246" algn="l"/>
                <a:tab pos="2167874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32" y="6904056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278" tIns="45639" rIns="91278" bIns="45639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8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 Lecture 6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325215" y="6756848"/>
            <a:ext cx="5268715" cy="3786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30" tIns="50318" rIns="100630" bIns="50318">
            <a:spAutoFit/>
          </a:bodyPr>
          <a:lstStyle/>
          <a:p>
            <a:pPr defTabSz="503187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04031" y="1763928"/>
            <a:ext cx="9072563" cy="4989036"/>
          </a:xfrm>
        </p:spPr>
        <p:txBody>
          <a:bodyPr/>
          <a:lstStyle/>
          <a:p>
            <a:r>
              <a:rPr lang="en-US" dirty="0" smtClean="0"/>
              <a:t>Not to forget PGP web of trust (mid 1990s)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graph is modeled as a directed labeled simple graph </a:t>
            </a:r>
            <a:r>
              <a:rPr lang="en-US" i="1" dirty="0" smtClean="0"/>
              <a:t>G</a:t>
            </a:r>
            <a:r>
              <a:rPr lang="en-US" dirty="0" smtClean="0"/>
              <a:t>=&lt;</a:t>
            </a:r>
            <a:r>
              <a:rPr lang="en-US" i="1" dirty="0" smtClean="0"/>
              <a:t>U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l-GR" i="1" dirty="0" smtClean="0"/>
              <a:t>Σ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Nodes </a:t>
            </a:r>
            <a:r>
              <a:rPr lang="en-US" i="1" dirty="0" smtClean="0"/>
              <a:t>U</a:t>
            </a:r>
            <a:r>
              <a:rPr lang="en-US" dirty="0" smtClean="0"/>
              <a:t> as users</a:t>
            </a:r>
          </a:p>
          <a:p>
            <a:pPr lvl="1"/>
            <a:r>
              <a:rPr lang="en-US" dirty="0" smtClean="0"/>
              <a:t>Edges </a:t>
            </a:r>
            <a:r>
              <a:rPr lang="en-US" i="1" dirty="0" smtClean="0"/>
              <a:t>E</a:t>
            </a:r>
            <a:r>
              <a:rPr lang="en-US" dirty="0" smtClean="0"/>
              <a:t> as relationships</a:t>
            </a:r>
          </a:p>
          <a:p>
            <a:pPr lvl="1"/>
            <a:r>
              <a:rPr lang="en-US" dirty="0" smtClean="0"/>
              <a:t>Σ={</a:t>
            </a:r>
            <a:r>
              <a:rPr lang="el-GR" dirty="0" smtClean="0"/>
              <a:t>σ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l-GR" dirty="0"/>
              <a:t> </a:t>
            </a:r>
            <a:r>
              <a:rPr lang="el-GR" dirty="0" smtClean="0"/>
              <a:t>σ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l-GR" dirty="0"/>
              <a:t> </a:t>
            </a:r>
            <a:r>
              <a:rPr lang="en-US" dirty="0" smtClean="0"/>
              <a:t>…,</a:t>
            </a:r>
            <a:r>
              <a:rPr lang="el-GR" dirty="0" smtClean="0"/>
              <a:t>σ</a:t>
            </a:r>
            <a:r>
              <a:rPr lang="en-US" baseline="-25000" dirty="0" smtClean="0"/>
              <a:t>n</a:t>
            </a:r>
            <a:r>
              <a:rPr lang="en-US" dirty="0" smtClean="0"/>
              <a:t>,</a:t>
            </a:r>
            <a:r>
              <a:rPr lang="el-GR" dirty="0"/>
              <a:t> σ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-1</a:t>
            </a:r>
            <a:r>
              <a:rPr lang="en-US" dirty="0" smtClean="0"/>
              <a:t>,</a:t>
            </a:r>
            <a:r>
              <a:rPr lang="el-GR" dirty="0"/>
              <a:t> </a:t>
            </a:r>
            <a:r>
              <a:rPr lang="el-GR" dirty="0" smtClean="0"/>
              <a:t>σ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-1</a:t>
            </a:r>
            <a:r>
              <a:rPr lang="en-US" dirty="0" smtClean="0"/>
              <a:t>,…,</a:t>
            </a:r>
            <a:r>
              <a:rPr lang="el-GR" dirty="0" smtClean="0"/>
              <a:t> σ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} </a:t>
            </a:r>
          </a:p>
          <a:p>
            <a:pPr marL="503396" lvl="1" indent="0">
              <a:buNone/>
            </a:pPr>
            <a:r>
              <a:rPr lang="en-US" dirty="0" smtClean="0"/>
              <a:t>as relationship types supported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03" y="2613536"/>
            <a:ext cx="3150195" cy="3149865"/>
          </a:xfrm>
          <a:prstGeom prst="rect">
            <a:avLst/>
          </a:prstGeom>
        </p:spPr>
      </p:pic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325213" y="6756845"/>
            <a:ext cx="5268802" cy="378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73" tIns="50339" rIns="100673" bIns="50339">
            <a:spAutoFit/>
          </a:bodyPr>
          <a:lstStyle/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9501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Taxonomy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" y="1988184"/>
            <a:ext cx="9072563" cy="4540524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UURAC Model Components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4" y="1664037"/>
            <a:ext cx="5985811" cy="498903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4996" y="2860345"/>
            <a:ext cx="2932364" cy="2317652"/>
          </a:xfrm>
          <a:prstGeom prst="rect">
            <a:avLst/>
          </a:prstGeom>
          <a:noFill/>
        </p:spPr>
        <p:txBody>
          <a:bodyPr wrap="square" lIns="100673" tIns="50339" rIns="100673" bIns="50339" rtlCol="0">
            <a:spAutoFit/>
          </a:bodyPr>
          <a:lstStyle/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U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A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Accessing User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U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T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Target User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U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C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Controlling User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T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Target Resource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AUP: Accessing User Policy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TUP: Target User Policy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TRP: Target Resource Policy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SP: System Policy</a:t>
            </a:r>
            <a:endParaRPr lang="en-US" dirty="0">
              <a:solidFill>
                <a:srgbClr val="00B050"/>
              </a:solidFill>
              <a:latin typeface="Calibri"/>
              <a:ea typeface="+mn-ea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325213" y="6756845"/>
            <a:ext cx="5268802" cy="378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73" tIns="50339" rIns="100673" bIns="50339">
            <a:spAutoFit/>
          </a:bodyPr>
          <a:lstStyle/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0290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Request and Evaluation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Access Request &lt;</a:t>
            </a: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en-US" i="1" baseline="-25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action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target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  <a:p>
            <a:pPr lvl="1"/>
            <a:r>
              <a:rPr lang="en-US" i="1" dirty="0"/>
              <a:t>u</a:t>
            </a:r>
            <a:r>
              <a:rPr lang="en-US" i="1" baseline="-25000" dirty="0"/>
              <a:t>a </a:t>
            </a:r>
            <a:r>
              <a:rPr lang="en-US" dirty="0"/>
              <a:t> tries to perform </a:t>
            </a:r>
            <a:r>
              <a:rPr lang="en-US" i="1" dirty="0"/>
              <a:t>action</a:t>
            </a:r>
            <a:r>
              <a:rPr lang="en-US" dirty="0"/>
              <a:t> on </a:t>
            </a:r>
            <a:r>
              <a:rPr lang="en-US" i="1" dirty="0"/>
              <a:t>target</a:t>
            </a:r>
          </a:p>
          <a:p>
            <a:pPr lvl="1"/>
            <a:r>
              <a:rPr lang="en-US" dirty="0"/>
              <a:t>Target can be either user </a:t>
            </a:r>
            <a:r>
              <a:rPr lang="en-US" i="1" dirty="0"/>
              <a:t>u</a:t>
            </a:r>
            <a:r>
              <a:rPr lang="en-US" i="1" baseline="-25000" dirty="0"/>
              <a:t>t</a:t>
            </a:r>
            <a:r>
              <a:rPr lang="en-US" dirty="0"/>
              <a:t> or resource </a:t>
            </a:r>
            <a:r>
              <a:rPr lang="en-US" i="1" dirty="0" smtClean="0"/>
              <a:t>r</a:t>
            </a:r>
            <a:r>
              <a:rPr lang="en-US" i="1" baseline="-25000" dirty="0" smtClean="0"/>
              <a:t>t</a:t>
            </a:r>
          </a:p>
          <a:p>
            <a:pPr lvl="1"/>
            <a:endParaRPr lang="en-US" i="1" baseline="-25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Policies and Relationships used for Access Evaluation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When </a:t>
            </a:r>
            <a:r>
              <a:rPr lang="en-US" i="1" dirty="0" smtClean="0">
                <a:solidFill>
                  <a:srgbClr val="008000"/>
                </a:solidFill>
              </a:rPr>
              <a:t>u</a:t>
            </a:r>
            <a:r>
              <a:rPr lang="en-US" i="1" baseline="-25000" dirty="0" smtClean="0">
                <a:solidFill>
                  <a:srgbClr val="008000"/>
                </a:solidFill>
              </a:rPr>
              <a:t>a</a:t>
            </a:r>
            <a:r>
              <a:rPr lang="en-US" dirty="0" smtClean="0">
                <a:solidFill>
                  <a:srgbClr val="008000"/>
                </a:solidFill>
              </a:rPr>
              <a:t> requests to access a user </a:t>
            </a:r>
            <a:r>
              <a:rPr lang="en-US" i="1" dirty="0" smtClean="0">
                <a:solidFill>
                  <a:srgbClr val="008000"/>
                </a:solidFill>
              </a:rPr>
              <a:t>u</a:t>
            </a:r>
            <a:r>
              <a:rPr lang="en-US" i="1" baseline="-25000" dirty="0" smtClean="0">
                <a:solidFill>
                  <a:srgbClr val="008000"/>
                </a:solidFill>
              </a:rPr>
              <a:t>t</a:t>
            </a:r>
          </a:p>
          <a:p>
            <a:pPr lvl="2"/>
            <a:r>
              <a:rPr lang="en-US" i="1" dirty="0" err="1"/>
              <a:t>u</a:t>
            </a:r>
            <a:r>
              <a:rPr lang="en-US" i="1" baseline="-25000" dirty="0" err="1"/>
              <a:t>a</a:t>
            </a:r>
            <a:r>
              <a:rPr lang="en-US" dirty="0" err="1" smtClean="0"/>
              <a:t>’s</a:t>
            </a:r>
            <a:r>
              <a:rPr lang="en-US" dirty="0" smtClean="0"/>
              <a:t> AUP,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t</a:t>
            </a:r>
            <a:r>
              <a:rPr lang="en-US" dirty="0" err="1" smtClean="0"/>
              <a:t>’s</a:t>
            </a:r>
            <a:r>
              <a:rPr lang="en-US" dirty="0" smtClean="0"/>
              <a:t> TUP, SP</a:t>
            </a:r>
          </a:p>
          <a:p>
            <a:pPr lvl="2"/>
            <a:r>
              <a:rPr lang="en-US" dirty="0" smtClean="0"/>
              <a:t>U2U relationships between </a:t>
            </a:r>
            <a:r>
              <a:rPr lang="en-US" i="1" dirty="0"/>
              <a:t>u</a:t>
            </a:r>
            <a:r>
              <a:rPr lang="en-US" i="1" baseline="-25000" dirty="0"/>
              <a:t>a</a:t>
            </a:r>
            <a:r>
              <a:rPr lang="en-US" dirty="0" smtClean="0"/>
              <a:t> and </a:t>
            </a:r>
            <a:r>
              <a:rPr lang="en-US" i="1" dirty="0"/>
              <a:t>u</a:t>
            </a:r>
            <a:r>
              <a:rPr lang="en-US" i="1" baseline="-25000" dirty="0"/>
              <a:t>t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When </a:t>
            </a:r>
            <a:r>
              <a:rPr lang="en-US" i="1" dirty="0">
                <a:solidFill>
                  <a:srgbClr val="008000"/>
                </a:solidFill>
              </a:rPr>
              <a:t>u</a:t>
            </a:r>
            <a:r>
              <a:rPr lang="en-US" i="1" baseline="-25000" dirty="0">
                <a:solidFill>
                  <a:srgbClr val="008000"/>
                </a:solidFill>
              </a:rPr>
              <a:t>a</a:t>
            </a:r>
            <a:r>
              <a:rPr lang="en-US" dirty="0" smtClean="0">
                <a:solidFill>
                  <a:srgbClr val="008000"/>
                </a:solidFill>
              </a:rPr>
              <a:t> requests to access a resource </a:t>
            </a:r>
            <a:r>
              <a:rPr lang="en-US" i="1" dirty="0" smtClean="0">
                <a:solidFill>
                  <a:srgbClr val="008000"/>
                </a:solidFill>
              </a:rPr>
              <a:t>r</a:t>
            </a:r>
            <a:r>
              <a:rPr lang="en-US" i="1" baseline="-25000" dirty="0" smtClean="0">
                <a:solidFill>
                  <a:srgbClr val="008000"/>
                </a:solidFill>
              </a:rPr>
              <a:t>t</a:t>
            </a:r>
          </a:p>
          <a:p>
            <a:pPr lvl="2"/>
            <a:r>
              <a:rPr lang="en-US" i="1" dirty="0" err="1"/>
              <a:t>u</a:t>
            </a:r>
            <a:r>
              <a:rPr lang="en-US" i="1" baseline="-25000" dirty="0" err="1"/>
              <a:t>a</a:t>
            </a:r>
            <a:r>
              <a:rPr lang="en-US" dirty="0" err="1" smtClean="0"/>
              <a:t>’s</a:t>
            </a:r>
            <a:r>
              <a:rPr lang="en-US" dirty="0" smtClean="0"/>
              <a:t> AUP,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t</a:t>
            </a:r>
            <a:r>
              <a:rPr lang="en-US" dirty="0" err="1" smtClean="0"/>
              <a:t>’s</a:t>
            </a:r>
            <a:r>
              <a:rPr lang="en-US" dirty="0" smtClean="0"/>
              <a:t> TRP (associated with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c</a:t>
            </a:r>
            <a:r>
              <a:rPr lang="en-US" dirty="0" smtClean="0"/>
              <a:t>), SP</a:t>
            </a:r>
          </a:p>
          <a:p>
            <a:pPr lvl="2"/>
            <a:r>
              <a:rPr lang="en-US" dirty="0" smtClean="0"/>
              <a:t>U2U relationships between </a:t>
            </a:r>
            <a:r>
              <a:rPr lang="en-US" i="1" dirty="0"/>
              <a:t>u</a:t>
            </a:r>
            <a:r>
              <a:rPr lang="en-US" i="1" baseline="-25000" dirty="0"/>
              <a:t>a</a:t>
            </a:r>
            <a:r>
              <a:rPr lang="en-US" dirty="0" smtClean="0"/>
              <a:t> and </a:t>
            </a:r>
            <a:r>
              <a:rPr lang="en-US" i="1" dirty="0"/>
              <a:t>u</a:t>
            </a:r>
            <a:r>
              <a:rPr lang="en-US" i="1" baseline="-25000" dirty="0"/>
              <a:t>c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3" y="6756845"/>
            <a:ext cx="5268802" cy="378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73" tIns="50339" rIns="100673" bIns="50339">
            <a:spAutoFit/>
          </a:bodyPr>
          <a:lstStyle/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5750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Representations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>
                <a:solidFill>
                  <a:srgbClr val="00B050"/>
                </a:solidFill>
              </a:rPr>
              <a:t>action</a:t>
            </a:r>
            <a:r>
              <a:rPr lang="en-US" i="1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/>
              <a:t> in TUP and TRP is the passive form since it applies to the recipient of action</a:t>
            </a:r>
          </a:p>
          <a:p>
            <a:r>
              <a:rPr lang="en-US" dirty="0" smtClean="0"/>
              <a:t>TRP has an extra parameter </a:t>
            </a:r>
            <a:r>
              <a:rPr lang="en-US" i="1" dirty="0" smtClean="0">
                <a:solidFill>
                  <a:srgbClr val="00B050"/>
                </a:solidFill>
              </a:rPr>
              <a:t>r</a:t>
            </a:r>
            <a:r>
              <a:rPr lang="en-US" i="1" baseline="-25000" dirty="0" smtClean="0">
                <a:solidFill>
                  <a:srgbClr val="00B050"/>
                </a:solidFill>
              </a:rPr>
              <a:t>t</a:t>
            </a:r>
            <a:r>
              <a:rPr lang="en-US" dirty="0" smtClean="0"/>
              <a:t> to distinguish the actual target resource it applies to</a:t>
            </a:r>
          </a:p>
          <a:p>
            <a:pPr lvl="1"/>
            <a:r>
              <a:rPr lang="en-US" dirty="0" smtClean="0"/>
              <a:t>owner(</a:t>
            </a:r>
            <a:r>
              <a:rPr lang="en-US" i="1" dirty="0"/>
              <a:t>r</a:t>
            </a:r>
            <a:r>
              <a:rPr lang="en-US" i="1" baseline="-25000" dirty="0"/>
              <a:t>t</a:t>
            </a:r>
            <a:r>
              <a:rPr lang="en-US" dirty="0" smtClean="0"/>
              <a:t>)</a:t>
            </a:r>
            <a:r>
              <a:rPr lang="en-US" dirty="0" smtClean="0">
                <a:sym typeface="Wingdings" pitchFamily="2" charset="2"/>
              </a:rPr>
              <a:t> a list of </a:t>
            </a:r>
            <a:r>
              <a:rPr lang="en-US" i="1" dirty="0" smtClean="0">
                <a:sym typeface="Wingdings" pitchFamily="2" charset="2"/>
              </a:rPr>
              <a:t>u</a:t>
            </a:r>
            <a:r>
              <a:rPr lang="en-US" i="1" baseline="-25000" dirty="0" smtClean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U2U relationships between </a:t>
            </a:r>
            <a:r>
              <a:rPr lang="en-US" i="1" dirty="0" smtClean="0">
                <a:sym typeface="Wingdings" pitchFamily="2" charset="2"/>
              </a:rPr>
              <a:t>u</a:t>
            </a:r>
            <a:r>
              <a:rPr lang="en-US" i="1" baseline="-25000" dirty="0" smtClean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i="1" dirty="0">
                <a:sym typeface="Wingdings" pitchFamily="2" charset="2"/>
              </a:rPr>
              <a:t>u</a:t>
            </a:r>
            <a:r>
              <a:rPr lang="en-US" i="1" baseline="-25000" dirty="0">
                <a:sym typeface="Wingdings" pitchFamily="2" charset="2"/>
              </a:rPr>
              <a:t>c </a:t>
            </a:r>
            <a:endParaRPr lang="en-US" i="1" baseline="-25000" dirty="0" smtClean="0">
              <a:sym typeface="Wingdings" pitchFamily="2" charset="2"/>
            </a:endParaRPr>
          </a:p>
          <a:p>
            <a:r>
              <a:rPr lang="en-US" dirty="0" smtClean="0"/>
              <a:t>SP does not differentiate the active and passive forms</a:t>
            </a:r>
          </a:p>
          <a:p>
            <a:r>
              <a:rPr lang="en-US" dirty="0" smtClean="0"/>
              <a:t>SP for resource needs </a:t>
            </a:r>
            <a:r>
              <a:rPr lang="en-US" i="1" dirty="0" err="1" smtClean="0">
                <a:solidFill>
                  <a:srgbClr val="008000"/>
                </a:solidFill>
              </a:rPr>
              <a:t>r.type</a:t>
            </a:r>
            <a:r>
              <a:rPr lang="en-US" dirty="0" smtClean="0"/>
              <a:t> to refine the scope of the resource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90" y="1634241"/>
            <a:ext cx="7906990" cy="178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325212" y="6756844"/>
            <a:ext cx="5268846" cy="3786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95" tIns="50350" rIns="100695" bIns="5035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5407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Rule Grammar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" y="2070398"/>
            <a:ext cx="9905150" cy="372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325212" y="6756844"/>
            <a:ext cx="5268846" cy="3786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95" tIns="50350" rIns="100695" bIns="5035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8093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3" y="1828733"/>
            <a:ext cx="9497562" cy="152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368" y="3723080"/>
            <a:ext cx="8745623" cy="1763677"/>
          </a:xfrm>
          <a:prstGeom prst="rect">
            <a:avLst/>
          </a:prstGeom>
          <a:noFill/>
        </p:spPr>
        <p:txBody>
          <a:bodyPr wrap="square" lIns="100695" tIns="50350" rIns="100695" bIns="50350" rtlCol="0">
            <a:spAutoFit/>
          </a:bodyPr>
          <a:lstStyle/>
          <a:p>
            <a:pPr marL="314688" indent="-314688">
              <a:buFont typeface="Arial" pitchFamily="34" charset="0"/>
              <a:buChar char="•"/>
            </a:pPr>
            <a:r>
              <a:rPr lang="en-US" dirty="0" smtClean="0"/>
              <a:t>“Only Me”</a:t>
            </a:r>
          </a:p>
          <a:p>
            <a:pPr marL="818190" lvl="1" indent="-314688">
              <a:buFont typeface="Arial" pitchFamily="34" charset="0"/>
              <a:buChar char="•"/>
            </a:pPr>
            <a:r>
              <a:rPr lang="en-US" dirty="0" smtClean="0"/>
              <a:t>&lt;poke, (ua, (Ø, 0))&gt; says that ua can only poke herself</a:t>
            </a:r>
          </a:p>
          <a:p>
            <a:pPr marL="818190" lvl="1" indent="-314688">
              <a:buFont typeface="Arial" pitchFamily="34" charset="0"/>
              <a:buChar char="•"/>
            </a:pPr>
            <a:r>
              <a:rPr lang="en-US" dirty="0" smtClean="0"/>
              <a:t>&lt;poke</a:t>
            </a:r>
            <a:r>
              <a:rPr lang="en-US" baseline="30000" dirty="0" smtClean="0"/>
              <a:t>-1</a:t>
            </a:r>
            <a:r>
              <a:rPr lang="en-US" dirty="0" smtClean="0"/>
              <a:t>, (ut, (Ø, 0))&gt; specifies that ut can only be poked by herself</a:t>
            </a:r>
          </a:p>
          <a:p>
            <a:pPr marL="314688" indent="-314688">
              <a:buFont typeface="Arial" pitchFamily="34" charset="0"/>
              <a:buChar char="•"/>
            </a:pPr>
            <a:r>
              <a:rPr lang="en-US" dirty="0" smtClean="0"/>
              <a:t>The Use of Negation Notation</a:t>
            </a:r>
          </a:p>
          <a:p>
            <a:pPr marL="818190" lvl="1" indent="-314688">
              <a:buFont typeface="Arial" pitchFamily="34" charset="0"/>
              <a:buChar char="•"/>
            </a:pPr>
            <a:r>
              <a:rPr lang="en-US" dirty="0" smtClean="0"/>
              <a:t>(</a:t>
            </a:r>
            <a:r>
              <a:rPr lang="en-US" dirty="0" err="1" smtClean="0"/>
              <a:t>fffc</a:t>
            </a:r>
            <a:r>
              <a:rPr lang="en-US" dirty="0" smtClean="0"/>
              <a:t> ˄ ¬fc) allows the coworkers of the user’s distant friends to see, while keeping away the coworkers of the user’s direct friends</a:t>
            </a:r>
            <a:endParaRPr lang="en-US" dirty="0"/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325212" y="6756844"/>
            <a:ext cx="5268846" cy="3786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95" tIns="50350" rIns="100695" bIns="5035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2959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Collecting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authorize (u</a:t>
            </a:r>
            <a:r>
              <a:rPr lang="en-US" baseline="-25000" dirty="0" smtClean="0"/>
              <a:t>a</a:t>
            </a:r>
            <a:r>
              <a:rPr lang="en-US" dirty="0" smtClean="0"/>
              <a:t>, action, target) if target =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</a:p>
          <a:p>
            <a:pPr lvl="1"/>
            <a:r>
              <a:rPr lang="en-US" dirty="0" smtClean="0"/>
              <a:t>E.g., (Alice, poke, Harry)</a:t>
            </a:r>
          </a:p>
          <a:p>
            <a:pPr marL="1007004" lvl="2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6400287" y="2969387"/>
            <a:ext cx="2352146" cy="3995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&lt;poke, (ua, (f*,3))&gt;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6367367" y="4885415"/>
            <a:ext cx="2352146" cy="390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&lt;poke</a:t>
            </a:r>
            <a:r>
              <a:rPr lang="en-US" baseline="30000" dirty="0" smtClean="0"/>
              <a:t>-1</a:t>
            </a:r>
            <a:r>
              <a:rPr lang="en-US" dirty="0" smtClean="0"/>
              <a:t>, (ut, (f*,2))&gt;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6400298" y="5847970"/>
            <a:ext cx="2352147" cy="390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&lt;poke, (ua, (</a:t>
            </a:r>
            <a:r>
              <a:rPr lang="el-GR" dirty="0" smtClean="0"/>
              <a:t>Σ</a:t>
            </a:r>
            <a:r>
              <a:rPr lang="en-US" dirty="0" smtClean="0"/>
              <a:t>*,5))&gt;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6400287" y="3368947"/>
            <a:ext cx="2352146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 </a:t>
            </a:r>
            <a:r>
              <a:rPr lang="en-US" dirty="0"/>
              <a:t>poke</a:t>
            </a:r>
            <a:r>
              <a:rPr lang="en-US" baseline="30000" dirty="0"/>
              <a:t>-1</a:t>
            </a:r>
            <a:r>
              <a:rPr lang="en-US" dirty="0" smtClean="0"/>
              <a:t>, (ua, (f*,3))&gt;</a:t>
            </a:r>
            <a:endParaRPr lang="en-US" dirty="0"/>
          </a:p>
        </p:txBody>
      </p:sp>
      <p:sp>
        <p:nvSpPr>
          <p:cNvPr id="14" name="矩形 13"/>
          <p:cNvSpPr/>
          <p:nvPr/>
        </p:nvSpPr>
        <p:spPr>
          <a:xfrm>
            <a:off x="5988209" y="4485867"/>
            <a:ext cx="3176307" cy="3995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&lt;poke, (ua, (</a:t>
            </a:r>
            <a:r>
              <a:rPr lang="en-US" dirty="0" err="1" smtClean="0"/>
              <a:t>cf</a:t>
            </a:r>
            <a:r>
              <a:rPr lang="en-US" dirty="0" smtClean="0"/>
              <a:t>*,5)˅(f*,5))&gt;</a:t>
            </a:r>
            <a:endParaRPr lang="en-US" dirty="0"/>
          </a:p>
        </p:txBody>
      </p:sp>
      <p:sp>
        <p:nvSpPr>
          <p:cNvPr id="15" name="矩形 14"/>
          <p:cNvSpPr/>
          <p:nvPr/>
        </p:nvSpPr>
        <p:spPr>
          <a:xfrm>
            <a:off x="1071634" y="3169172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AUP</a:t>
            </a:r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1071634" y="4290636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TUP</a:t>
            </a:r>
            <a:endParaRPr lang="en-US" dirty="0"/>
          </a:p>
        </p:txBody>
      </p:sp>
      <p:sp>
        <p:nvSpPr>
          <p:cNvPr id="17" name="矩形 16"/>
          <p:cNvSpPr/>
          <p:nvPr/>
        </p:nvSpPr>
        <p:spPr>
          <a:xfrm>
            <a:off x="1071634" y="5448425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18" name="矩形 17"/>
          <p:cNvSpPr/>
          <p:nvPr/>
        </p:nvSpPr>
        <p:spPr>
          <a:xfrm>
            <a:off x="7098439" y="2556225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Alice</a:t>
            </a:r>
            <a:endParaRPr lang="en-US" baseline="-25000" dirty="0"/>
          </a:p>
        </p:txBody>
      </p:sp>
      <p:sp>
        <p:nvSpPr>
          <p:cNvPr id="19" name="矩形 18"/>
          <p:cNvSpPr/>
          <p:nvPr/>
        </p:nvSpPr>
        <p:spPr>
          <a:xfrm>
            <a:off x="7064386" y="4063621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Harry</a:t>
            </a:r>
            <a:endParaRPr lang="en-US" baseline="-25000" dirty="0"/>
          </a:p>
        </p:txBody>
      </p:sp>
      <p:sp>
        <p:nvSpPr>
          <p:cNvPr id="20" name="矩形 19"/>
          <p:cNvSpPr/>
          <p:nvPr/>
        </p:nvSpPr>
        <p:spPr>
          <a:xfrm>
            <a:off x="7098439" y="5448425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Sys</a:t>
            </a:r>
            <a:endParaRPr lang="en-US" baseline="-25000" dirty="0"/>
          </a:p>
        </p:txBody>
      </p:sp>
      <p:sp>
        <p:nvSpPr>
          <p:cNvPr id="21" name="TextBox 41"/>
          <p:cNvSpPr txBox="1">
            <a:spLocks noChangeArrowheads="1"/>
          </p:cNvSpPr>
          <p:nvPr/>
        </p:nvSpPr>
        <p:spPr bwMode="auto">
          <a:xfrm>
            <a:off x="2325212" y="6756844"/>
            <a:ext cx="5268846" cy="3786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95" tIns="50350" rIns="100695" bIns="5035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8557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Collecting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authorize (u</a:t>
            </a:r>
            <a:r>
              <a:rPr lang="en-US" baseline="-25000" dirty="0" smtClean="0"/>
              <a:t>a</a:t>
            </a:r>
            <a:r>
              <a:rPr lang="en-US" dirty="0" smtClean="0"/>
              <a:t>, action, target) if target =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</a:p>
          <a:p>
            <a:pPr lvl="1"/>
            <a:r>
              <a:rPr lang="en-US" dirty="0" smtClean="0"/>
              <a:t>E.g., (Alice, poke, Harry)</a:t>
            </a:r>
          </a:p>
          <a:p>
            <a:pPr marL="1007004" lvl="2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387399" y="3708300"/>
            <a:ext cx="2352146" cy="3995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&lt;poke, (ua, (f*,3))&gt;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340561" y="4828721"/>
            <a:ext cx="2352146" cy="390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&lt;poke</a:t>
            </a:r>
            <a:r>
              <a:rPr lang="en-US" baseline="30000" dirty="0" smtClean="0"/>
              <a:t>-1</a:t>
            </a:r>
            <a:r>
              <a:rPr lang="en-US" dirty="0" smtClean="0"/>
              <a:t>, (ut, (f*,2))&gt;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315620" y="5986510"/>
            <a:ext cx="2352147" cy="390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&lt;poke, (ua, (</a:t>
            </a:r>
            <a:r>
              <a:rPr lang="el-GR" dirty="0" smtClean="0"/>
              <a:t>Σ</a:t>
            </a:r>
            <a:r>
              <a:rPr lang="en-US" dirty="0" smtClean="0"/>
              <a:t>*,5))&gt;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6400287" y="3368947"/>
            <a:ext cx="2352146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 </a:t>
            </a:r>
            <a:r>
              <a:rPr lang="en-US" dirty="0"/>
              <a:t>poke</a:t>
            </a:r>
            <a:r>
              <a:rPr lang="en-US" baseline="30000" dirty="0"/>
              <a:t>-1</a:t>
            </a:r>
            <a:r>
              <a:rPr lang="en-US" dirty="0" smtClean="0"/>
              <a:t>, (ua, (f*,3))&gt;</a:t>
            </a:r>
            <a:endParaRPr lang="en-US" dirty="0"/>
          </a:p>
        </p:txBody>
      </p:sp>
      <p:sp>
        <p:nvSpPr>
          <p:cNvPr id="14" name="矩形 13"/>
          <p:cNvSpPr/>
          <p:nvPr/>
        </p:nvSpPr>
        <p:spPr>
          <a:xfrm>
            <a:off x="6005904" y="4543437"/>
            <a:ext cx="3176307" cy="3995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&lt;poke, (ua, (</a:t>
            </a:r>
            <a:r>
              <a:rPr lang="en-US" dirty="0" err="1" smtClean="0"/>
              <a:t>cf</a:t>
            </a:r>
            <a:r>
              <a:rPr lang="en-US" dirty="0" smtClean="0"/>
              <a:t>*,5)˅(f*,5))&gt;</a:t>
            </a:r>
            <a:endParaRPr lang="en-US" dirty="0"/>
          </a:p>
        </p:txBody>
      </p:sp>
      <p:sp>
        <p:nvSpPr>
          <p:cNvPr id="15" name="矩形 14"/>
          <p:cNvSpPr/>
          <p:nvPr/>
        </p:nvSpPr>
        <p:spPr>
          <a:xfrm>
            <a:off x="1071634" y="3169172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AUP</a:t>
            </a:r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1071634" y="4290636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TUP</a:t>
            </a:r>
            <a:endParaRPr lang="en-US" dirty="0"/>
          </a:p>
        </p:txBody>
      </p:sp>
      <p:sp>
        <p:nvSpPr>
          <p:cNvPr id="17" name="矩形 16"/>
          <p:cNvSpPr/>
          <p:nvPr/>
        </p:nvSpPr>
        <p:spPr>
          <a:xfrm>
            <a:off x="1071634" y="5448425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18" name="矩形 17"/>
          <p:cNvSpPr/>
          <p:nvPr/>
        </p:nvSpPr>
        <p:spPr>
          <a:xfrm>
            <a:off x="7098439" y="2556225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Alice</a:t>
            </a:r>
            <a:endParaRPr lang="en-US" baseline="-25000" dirty="0"/>
          </a:p>
        </p:txBody>
      </p:sp>
      <p:sp>
        <p:nvSpPr>
          <p:cNvPr id="19" name="矩形 18"/>
          <p:cNvSpPr/>
          <p:nvPr/>
        </p:nvSpPr>
        <p:spPr>
          <a:xfrm>
            <a:off x="7064386" y="4063621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Harry</a:t>
            </a:r>
            <a:endParaRPr lang="en-US" baseline="-25000" dirty="0"/>
          </a:p>
        </p:txBody>
      </p:sp>
      <p:sp>
        <p:nvSpPr>
          <p:cNvPr id="20" name="矩形 19"/>
          <p:cNvSpPr/>
          <p:nvPr/>
        </p:nvSpPr>
        <p:spPr>
          <a:xfrm>
            <a:off x="7098439" y="5448425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Sys</a:t>
            </a:r>
            <a:endParaRPr lang="en-US" baseline="-25000" dirty="0"/>
          </a:p>
        </p:txBody>
      </p:sp>
      <p:sp>
        <p:nvSpPr>
          <p:cNvPr id="21" name="TextBox 41"/>
          <p:cNvSpPr txBox="1">
            <a:spLocks noChangeArrowheads="1"/>
          </p:cNvSpPr>
          <p:nvPr/>
        </p:nvSpPr>
        <p:spPr bwMode="auto">
          <a:xfrm>
            <a:off x="2325212" y="6756844"/>
            <a:ext cx="5268846" cy="3786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95" tIns="50350" rIns="100695" bIns="5035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7842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8" y="6904044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2488" algn="l"/>
                <a:tab pos="1444975" algn="l"/>
                <a:tab pos="2167460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80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2488" algn="l"/>
                <a:tab pos="1444975" algn="l"/>
                <a:tab pos="2167460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2488" algn="l"/>
                  <a:tab pos="1444975" algn="l"/>
                  <a:tab pos="2167460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58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258" tIns="45630" rIns="91258" bIns="45630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RAC Models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420968" y="4637002"/>
            <a:ext cx="103463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UURAC</a:t>
            </a:r>
            <a:endParaRPr lang="en-US" b="1" dirty="0"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420968" y="3255292"/>
            <a:ext cx="103463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URRAC</a:t>
            </a:r>
            <a:endParaRPr lang="en-US" b="1" dirty="0">
              <a:latin typeface="Arial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4938460" y="3751551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278" tIns="45639" rIns="91278" bIns="45639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65667" y="1902742"/>
            <a:ext cx="1145242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URRAC</a:t>
            </a:r>
            <a:r>
              <a:rPr lang="en-US" b="1" baseline="-25000" dirty="0" smtClean="0">
                <a:latin typeface="Arial" charset="0"/>
              </a:rPr>
              <a:t>A</a:t>
            </a:r>
            <a:endParaRPr lang="en-US" b="1" baseline="-25000" dirty="0">
              <a:latin typeface="Arial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938460" y="2399000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278" tIns="45639" rIns="91278" bIns="45639" anchor="ctr"/>
          <a:lstStyle/>
          <a:p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29487" y="4637002"/>
            <a:ext cx="662737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</a:t>
            </a:r>
            <a:endParaRPr lang="en-US" b="1" dirty="0">
              <a:latin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939584" y="3255874"/>
            <a:ext cx="1842548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U2U, U2R, R2R</a:t>
            </a:r>
            <a:endParaRPr lang="en-US" b="1" dirty="0">
              <a:latin typeface="Arial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39761" y="1817607"/>
            <a:ext cx="1842548" cy="5973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U2U, U2R, R2R</a:t>
            </a:r>
          </a:p>
          <a:p>
            <a:pPr algn="ctr" defTabSz="985205">
              <a:lnSpc>
                <a:spcPct val="90000"/>
              </a:lnSpc>
            </a:pPr>
            <a:r>
              <a:rPr lang="en-US" b="1" dirty="0" smtClean="0"/>
              <a:t>with attributes</a:t>
            </a:r>
            <a:endParaRPr lang="en-US" b="1" dirty="0">
              <a:latin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740462" y="4522704"/>
            <a:ext cx="2355509" cy="5973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Cheng et al 2012-07</a:t>
            </a:r>
          </a:p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2015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740462" y="3255874"/>
            <a:ext cx="2355509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2012-09</a:t>
            </a:r>
            <a:endParaRPr lang="en-US" b="1" dirty="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907176" y="1865228"/>
            <a:ext cx="202208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77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Collecting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authorize (u</a:t>
            </a:r>
            <a:r>
              <a:rPr lang="en-US" baseline="-25000" dirty="0" smtClean="0"/>
              <a:t>a</a:t>
            </a:r>
            <a:r>
              <a:rPr lang="en-US" dirty="0" smtClean="0"/>
              <a:t>, action, target) if target =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</a:p>
          <a:p>
            <a:pPr lvl="1"/>
            <a:r>
              <a:rPr lang="en-US" dirty="0" smtClean="0"/>
              <a:t>Determine the controlling user for r</a:t>
            </a:r>
            <a:r>
              <a:rPr lang="en-US" baseline="-25000" dirty="0" smtClean="0"/>
              <a:t>t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u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 owner(r</a:t>
            </a:r>
            <a:r>
              <a:rPr lang="en-US" baseline="-25000" dirty="0" smtClean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E.g., (Alice, read, file2)</a:t>
            </a:r>
          </a:p>
          <a:p>
            <a:pPr marL="5035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1007004" lvl="2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6327630" y="3750331"/>
            <a:ext cx="2352146" cy="4449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&lt;read, (u</a:t>
            </a:r>
            <a:r>
              <a:rPr lang="en-US" baseline="-25000" dirty="0" smtClean="0"/>
              <a:t>a</a:t>
            </a:r>
            <a:r>
              <a:rPr lang="en-US" dirty="0" smtClean="0"/>
              <a:t>, (</a:t>
            </a:r>
            <a:r>
              <a:rPr lang="el-GR" dirty="0" smtClean="0"/>
              <a:t>Σ</a:t>
            </a:r>
            <a:r>
              <a:rPr lang="en-US" dirty="0" smtClean="0"/>
              <a:t>*, 5))&gt;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5937120" y="5275897"/>
            <a:ext cx="3133167" cy="4449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&lt;read</a:t>
            </a:r>
            <a:r>
              <a:rPr lang="en-US" baseline="30000" dirty="0" smtClean="0"/>
              <a:t>-1</a:t>
            </a:r>
            <a:r>
              <a:rPr lang="en-US" dirty="0" smtClean="0"/>
              <a:t>, file2, (u</a:t>
            </a:r>
            <a:r>
              <a:rPr lang="en-US" baseline="-25000" dirty="0" smtClean="0"/>
              <a:t>c</a:t>
            </a:r>
            <a:r>
              <a:rPr lang="en-US" dirty="0" smtClean="0"/>
              <a:t>, ¬(p+, 2))&gt;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5998432" y="6306547"/>
            <a:ext cx="3010565" cy="4449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&lt;read, photo, (ua, (</a:t>
            </a:r>
            <a:r>
              <a:rPr lang="el-GR" dirty="0" smtClean="0"/>
              <a:t>Σ</a:t>
            </a:r>
            <a:r>
              <a:rPr lang="en-US" dirty="0" smtClean="0"/>
              <a:t>*, 5))&gt;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7058703" y="3350790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Alice</a:t>
            </a:r>
            <a:endParaRPr lang="en-US" baseline="-25000" dirty="0"/>
          </a:p>
        </p:txBody>
      </p:sp>
      <p:sp>
        <p:nvSpPr>
          <p:cNvPr id="13" name="矩形 12"/>
          <p:cNvSpPr/>
          <p:nvPr/>
        </p:nvSpPr>
        <p:spPr>
          <a:xfrm>
            <a:off x="7064386" y="4876347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Harry</a:t>
            </a:r>
            <a:endParaRPr lang="en-US" baseline="-25000" dirty="0"/>
          </a:p>
        </p:txBody>
      </p:sp>
      <p:sp>
        <p:nvSpPr>
          <p:cNvPr id="14" name="矩形 13"/>
          <p:cNvSpPr/>
          <p:nvPr/>
        </p:nvSpPr>
        <p:spPr>
          <a:xfrm>
            <a:off x="7058703" y="5893372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Sys</a:t>
            </a:r>
            <a:endParaRPr lang="en-US" baseline="-25000" dirty="0"/>
          </a:p>
        </p:txBody>
      </p:sp>
      <p:sp>
        <p:nvSpPr>
          <p:cNvPr id="15" name="矩形 14"/>
          <p:cNvSpPr/>
          <p:nvPr/>
        </p:nvSpPr>
        <p:spPr>
          <a:xfrm>
            <a:off x="5937120" y="4195284"/>
            <a:ext cx="3133167" cy="4449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&lt;read</a:t>
            </a:r>
            <a:r>
              <a:rPr lang="en-US" baseline="30000" dirty="0" smtClean="0"/>
              <a:t>-1</a:t>
            </a:r>
            <a:r>
              <a:rPr lang="en-US" dirty="0" smtClean="0"/>
              <a:t>, file1, (</a:t>
            </a:r>
            <a:r>
              <a:rPr lang="en-US" dirty="0" err="1" smtClean="0"/>
              <a:t>u</a:t>
            </a:r>
            <a:r>
              <a:rPr lang="en-US" baseline="-25000" dirty="0" err="1" smtClean="0"/>
              <a:t>c</a:t>
            </a:r>
            <a:r>
              <a:rPr lang="en-US" dirty="0" smtClean="0"/>
              <a:t>, (</a:t>
            </a:r>
            <a:r>
              <a:rPr lang="en-US" dirty="0" err="1" smtClean="0"/>
              <a:t>cf</a:t>
            </a:r>
            <a:r>
              <a:rPr lang="en-US" dirty="0" smtClean="0"/>
              <a:t>*, 4))&gt;</a:t>
            </a:r>
            <a:endParaRPr lang="en-US" dirty="0"/>
          </a:p>
        </p:txBody>
      </p:sp>
      <p:sp>
        <p:nvSpPr>
          <p:cNvPr id="17" name="矩形 16"/>
          <p:cNvSpPr/>
          <p:nvPr/>
        </p:nvSpPr>
        <p:spPr>
          <a:xfrm>
            <a:off x="1071634" y="4018221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AUP</a:t>
            </a:r>
            <a:endParaRPr lang="en-US" dirty="0"/>
          </a:p>
        </p:txBody>
      </p:sp>
      <p:sp>
        <p:nvSpPr>
          <p:cNvPr id="18" name="矩形 17"/>
          <p:cNvSpPr/>
          <p:nvPr/>
        </p:nvSpPr>
        <p:spPr>
          <a:xfrm>
            <a:off x="1071634" y="5076121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TRP</a:t>
            </a:r>
            <a:endParaRPr lang="en-US" dirty="0"/>
          </a:p>
        </p:txBody>
      </p:sp>
      <p:sp>
        <p:nvSpPr>
          <p:cNvPr id="19" name="矩形 18"/>
          <p:cNvSpPr/>
          <p:nvPr/>
        </p:nvSpPr>
        <p:spPr>
          <a:xfrm>
            <a:off x="1071634" y="6056818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2325212" y="6756844"/>
            <a:ext cx="5268846" cy="3786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95" tIns="50350" rIns="100695" bIns="5035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0936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Collecting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authorize (u</a:t>
            </a:r>
            <a:r>
              <a:rPr lang="en-US" baseline="-25000" dirty="0" smtClean="0"/>
              <a:t>a</a:t>
            </a:r>
            <a:r>
              <a:rPr lang="en-US" dirty="0" smtClean="0"/>
              <a:t>, action, target) if target =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</a:p>
          <a:p>
            <a:pPr lvl="1"/>
            <a:r>
              <a:rPr lang="en-US" dirty="0" smtClean="0"/>
              <a:t>Determine the controlling user for r</a:t>
            </a:r>
            <a:r>
              <a:rPr lang="en-US" baseline="-25000" dirty="0" smtClean="0"/>
              <a:t>t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u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 owner(r</a:t>
            </a:r>
            <a:r>
              <a:rPr lang="en-US" baseline="-25000" dirty="0" smtClean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E.g., (Alice, read, file2)</a:t>
            </a:r>
          </a:p>
          <a:p>
            <a:pPr marL="5035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1007004" lvl="2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316117" y="4510807"/>
            <a:ext cx="2352146" cy="4449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&lt;read, (u</a:t>
            </a:r>
            <a:r>
              <a:rPr lang="en-US" baseline="-25000" dirty="0" smtClean="0"/>
              <a:t>a</a:t>
            </a:r>
            <a:r>
              <a:rPr lang="en-US" dirty="0" smtClean="0"/>
              <a:t>, (</a:t>
            </a:r>
            <a:r>
              <a:rPr lang="el-GR" dirty="0" smtClean="0"/>
              <a:t>Σ</a:t>
            </a:r>
            <a:r>
              <a:rPr lang="en-US" dirty="0" smtClean="0"/>
              <a:t>*, 5))&gt;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70469" y="5547489"/>
            <a:ext cx="3133167" cy="4449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&lt;read</a:t>
            </a:r>
            <a:r>
              <a:rPr lang="en-US" baseline="30000" dirty="0" smtClean="0"/>
              <a:t>-1</a:t>
            </a:r>
            <a:r>
              <a:rPr lang="en-US" dirty="0" smtClean="0"/>
              <a:t>, file2, (u</a:t>
            </a:r>
            <a:r>
              <a:rPr lang="en-US" baseline="-25000" dirty="0" smtClean="0"/>
              <a:t>c</a:t>
            </a:r>
            <a:r>
              <a:rPr lang="en-US" dirty="0" smtClean="0"/>
              <a:t>, ¬(p+, 2))&gt;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5998432" y="6306547"/>
            <a:ext cx="3010565" cy="4449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&lt;read, photo, (ua, (</a:t>
            </a:r>
            <a:r>
              <a:rPr lang="el-GR" dirty="0" smtClean="0"/>
              <a:t>Σ</a:t>
            </a:r>
            <a:r>
              <a:rPr lang="en-US" dirty="0" smtClean="0"/>
              <a:t>*, 5))&gt;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7058703" y="3350790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Alice</a:t>
            </a:r>
            <a:endParaRPr lang="en-US" baseline="-25000" dirty="0"/>
          </a:p>
        </p:txBody>
      </p:sp>
      <p:sp>
        <p:nvSpPr>
          <p:cNvPr id="13" name="矩形 12"/>
          <p:cNvSpPr/>
          <p:nvPr/>
        </p:nvSpPr>
        <p:spPr>
          <a:xfrm>
            <a:off x="7064386" y="4876347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Harry</a:t>
            </a:r>
            <a:endParaRPr lang="en-US" baseline="-25000" dirty="0"/>
          </a:p>
        </p:txBody>
      </p:sp>
      <p:sp>
        <p:nvSpPr>
          <p:cNvPr id="14" name="矩形 13"/>
          <p:cNvSpPr/>
          <p:nvPr/>
        </p:nvSpPr>
        <p:spPr>
          <a:xfrm>
            <a:off x="7058703" y="5893372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Sys</a:t>
            </a:r>
            <a:endParaRPr lang="en-US" baseline="-25000" dirty="0"/>
          </a:p>
        </p:txBody>
      </p:sp>
      <p:sp>
        <p:nvSpPr>
          <p:cNvPr id="15" name="矩形 14"/>
          <p:cNvSpPr/>
          <p:nvPr/>
        </p:nvSpPr>
        <p:spPr>
          <a:xfrm>
            <a:off x="5937120" y="4195284"/>
            <a:ext cx="3133167" cy="4449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&lt;read</a:t>
            </a:r>
            <a:r>
              <a:rPr lang="en-US" baseline="30000" dirty="0" smtClean="0"/>
              <a:t>-1</a:t>
            </a:r>
            <a:r>
              <a:rPr lang="en-US" dirty="0" smtClean="0"/>
              <a:t>, file1, (</a:t>
            </a:r>
            <a:r>
              <a:rPr lang="en-US" dirty="0" err="1" smtClean="0"/>
              <a:t>u</a:t>
            </a:r>
            <a:r>
              <a:rPr lang="en-US" baseline="-25000" dirty="0" err="1" smtClean="0"/>
              <a:t>c</a:t>
            </a:r>
            <a:r>
              <a:rPr lang="en-US" dirty="0" smtClean="0"/>
              <a:t>, (</a:t>
            </a:r>
            <a:r>
              <a:rPr lang="en-US" dirty="0" err="1" smtClean="0"/>
              <a:t>cf</a:t>
            </a:r>
            <a:r>
              <a:rPr lang="en-US" dirty="0" smtClean="0"/>
              <a:t>*, 4))&gt;</a:t>
            </a:r>
            <a:endParaRPr lang="en-US" dirty="0"/>
          </a:p>
        </p:txBody>
      </p:sp>
      <p:sp>
        <p:nvSpPr>
          <p:cNvPr id="17" name="矩形 16"/>
          <p:cNvSpPr/>
          <p:nvPr/>
        </p:nvSpPr>
        <p:spPr>
          <a:xfrm>
            <a:off x="1071634" y="4018221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AUP</a:t>
            </a:r>
            <a:endParaRPr lang="en-US" dirty="0"/>
          </a:p>
        </p:txBody>
      </p:sp>
      <p:sp>
        <p:nvSpPr>
          <p:cNvPr id="18" name="矩形 17"/>
          <p:cNvSpPr/>
          <p:nvPr/>
        </p:nvSpPr>
        <p:spPr>
          <a:xfrm>
            <a:off x="1071634" y="5076121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TRP</a:t>
            </a:r>
            <a:endParaRPr lang="en-US" dirty="0"/>
          </a:p>
        </p:txBody>
      </p:sp>
      <p:sp>
        <p:nvSpPr>
          <p:cNvPr id="19" name="矩形 18"/>
          <p:cNvSpPr/>
          <p:nvPr/>
        </p:nvSpPr>
        <p:spPr>
          <a:xfrm>
            <a:off x="1071634" y="6056818"/>
            <a:ext cx="890001" cy="39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2325212" y="6756844"/>
            <a:ext cx="5268846" cy="3786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95" tIns="50350" rIns="100695" bIns="5035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5983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Extraction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Policy: &lt;</a:t>
            </a:r>
            <a:r>
              <a:rPr lang="en-US" i="1" dirty="0" smtClean="0"/>
              <a:t>action</a:t>
            </a:r>
            <a:r>
              <a:rPr lang="en-US" dirty="0" smtClean="0"/>
              <a:t>, </a:t>
            </a:r>
            <a:r>
              <a:rPr lang="en-US" i="1" dirty="0" err="1" smtClean="0"/>
              <a:t>r.type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graph rule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Graph Rule: </a:t>
            </a:r>
            <a:r>
              <a:rPr lang="en-US" i="1" dirty="0" smtClean="0">
                <a:solidFill>
                  <a:srgbClr val="00B050"/>
                </a:solidFill>
              </a:rPr>
              <a:t>start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path rule</a:t>
            </a:r>
          </a:p>
          <a:p>
            <a:endParaRPr lang="en-US" dirty="0" smtClean="0"/>
          </a:p>
          <a:p>
            <a:r>
              <a:rPr lang="en-US" dirty="0" smtClean="0"/>
              <a:t>Path Rule: </a:t>
            </a:r>
            <a:r>
              <a:rPr lang="en-US" i="1" dirty="0" smtClean="0">
                <a:solidFill>
                  <a:srgbClr val="FF0000"/>
                </a:solidFill>
              </a:rPr>
              <a:t>path spec </a:t>
            </a:r>
            <a:r>
              <a:rPr lang="en-US" dirty="0" smtClean="0"/>
              <a:t>∧|∨ </a:t>
            </a:r>
            <a:r>
              <a:rPr lang="en-US" i="1" dirty="0" smtClean="0">
                <a:solidFill>
                  <a:srgbClr val="FF0000"/>
                </a:solidFill>
              </a:rPr>
              <a:t>path spec</a:t>
            </a:r>
          </a:p>
          <a:p>
            <a:endParaRPr lang="en-US" dirty="0" smtClean="0"/>
          </a:p>
          <a:p>
            <a:r>
              <a:rPr lang="en-US" dirty="0" smtClean="0"/>
              <a:t>Path Spec: </a:t>
            </a:r>
            <a:r>
              <a:rPr lang="en-US" i="1" dirty="0" smtClean="0">
                <a:solidFill>
                  <a:srgbClr val="FF0000"/>
                </a:solidFill>
              </a:rPr>
              <a:t>path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hopcount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下箭头 5"/>
          <p:cNvSpPr/>
          <p:nvPr/>
        </p:nvSpPr>
        <p:spPr>
          <a:xfrm>
            <a:off x="4073059" y="2624328"/>
            <a:ext cx="263367" cy="3450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endParaRPr lang="en-US"/>
          </a:p>
        </p:txBody>
      </p:sp>
      <p:sp>
        <p:nvSpPr>
          <p:cNvPr id="7" name="下箭头 6"/>
          <p:cNvSpPr/>
          <p:nvPr/>
        </p:nvSpPr>
        <p:spPr>
          <a:xfrm>
            <a:off x="4073058" y="3918329"/>
            <a:ext cx="263367" cy="3450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endParaRPr lang="en-US"/>
          </a:p>
        </p:txBody>
      </p:sp>
      <p:sp>
        <p:nvSpPr>
          <p:cNvPr id="8" name="下箭头 7"/>
          <p:cNvSpPr/>
          <p:nvPr/>
        </p:nvSpPr>
        <p:spPr>
          <a:xfrm>
            <a:off x="4073057" y="5239570"/>
            <a:ext cx="263367" cy="3450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95" tIns="50350" rIns="100695" bIns="50350" rtlCol="0" anchor="ctr"/>
          <a:lstStyle/>
          <a:p>
            <a:pPr algn="ctr"/>
            <a:endParaRPr lang="en-US"/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2325212" y="6756844"/>
            <a:ext cx="5268846" cy="3786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95" tIns="50350" rIns="100695" bIns="5035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7194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Evaluation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Evaluate a combined result based on conjunctive or disjunctive connectives between path specs</a:t>
            </a:r>
          </a:p>
          <a:p>
            <a:r>
              <a:rPr lang="en-US" dirty="0" smtClean="0"/>
              <a:t>Make a collective result for multiple policies in each policy set. </a:t>
            </a:r>
          </a:p>
          <a:p>
            <a:pPr lvl="1"/>
            <a:r>
              <a:rPr lang="en-US" dirty="0" smtClean="0"/>
              <a:t>Policy conflicts may arise. We assume system level conflict resolution strategy is available (e.g., disjunctive, conjunctive, prioritized).</a:t>
            </a:r>
          </a:p>
          <a:p>
            <a:r>
              <a:rPr lang="en-US" dirty="0" smtClean="0"/>
              <a:t>Compose the final result from the result of each policy set (AUP, TUP/TRP, SP)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2" y="6756844"/>
            <a:ext cx="5268846" cy="3786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95" tIns="50350" rIns="100695" bIns="5035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9506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Checking Algorithm Overview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Parameters: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path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hopcount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</a:p>
          <a:p>
            <a:r>
              <a:rPr lang="en-US" dirty="0" smtClean="0"/>
              <a:t>Traversal Order: </a:t>
            </a:r>
            <a:r>
              <a:rPr lang="en-US" dirty="0" smtClean="0">
                <a:solidFill>
                  <a:srgbClr val="FF0000"/>
                </a:solidFill>
              </a:rPr>
              <a:t>Depth-First Search</a:t>
            </a:r>
          </a:p>
          <a:p>
            <a:pPr lvl="1"/>
            <a:r>
              <a:rPr lang="en-US" dirty="0" smtClean="0"/>
              <a:t>Why not BFS?</a:t>
            </a:r>
          </a:p>
          <a:p>
            <a:pPr lvl="2"/>
            <a:r>
              <a:rPr lang="en-US" dirty="0" smtClean="0"/>
              <a:t>Activities in OSN typically occur among people with close distance</a:t>
            </a:r>
          </a:p>
          <a:p>
            <a:pPr lvl="2"/>
            <a:r>
              <a:rPr lang="en-US" dirty="0" smtClean="0"/>
              <a:t>DFS needs only one pair of variables to keep the current status and history of exploration</a:t>
            </a:r>
          </a:p>
          <a:p>
            <a:pPr lvl="2"/>
            <a:r>
              <a:rPr lang="en-US" dirty="0" err="1" smtClean="0"/>
              <a:t>Hopcount</a:t>
            </a:r>
            <a:r>
              <a:rPr lang="en-US" dirty="0" smtClean="0"/>
              <a:t> limit prevents DFS from lengthy useless search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2" y="6756844"/>
            <a:ext cx="5268846" cy="3786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95" tIns="50350" rIns="100695" bIns="5035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0646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 Checking Algorithm Complexity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complexity is bounded between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en-US" i="1" dirty="0" smtClean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i="1" dirty="0" smtClean="0">
                <a:solidFill>
                  <a:srgbClr val="00B050"/>
                </a:solidFill>
              </a:rPr>
              <a:t>dmin</a:t>
            </a:r>
            <a:r>
              <a:rPr lang="en-US" i="1" baseline="30000" dirty="0" smtClean="0">
                <a:solidFill>
                  <a:srgbClr val="00B050"/>
                </a:solidFill>
              </a:rPr>
              <a:t>Hopcount</a:t>
            </a:r>
            <a:r>
              <a:rPr lang="en-US" dirty="0" smtClean="0">
                <a:solidFill>
                  <a:srgbClr val="00B050"/>
                </a:solidFill>
              </a:rPr>
              <a:t>),</a:t>
            </a:r>
            <a:r>
              <a:rPr lang="en-US" i="1" dirty="0" smtClean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i="1" dirty="0" err="1" smtClean="0">
                <a:solidFill>
                  <a:srgbClr val="00B050"/>
                </a:solidFill>
              </a:rPr>
              <a:t>dmax</a:t>
            </a:r>
            <a:r>
              <a:rPr lang="en-US" i="1" baseline="30000" dirty="0" err="1" smtClean="0">
                <a:solidFill>
                  <a:srgbClr val="00B050"/>
                </a:solidFill>
              </a:rPr>
              <a:t>Hopcount</a:t>
            </a:r>
            <a:r>
              <a:rPr lang="en-US" dirty="0" smtClean="0">
                <a:solidFill>
                  <a:srgbClr val="00B050"/>
                </a:solidFill>
              </a:rPr>
              <a:t>) ]</a:t>
            </a:r>
            <a:r>
              <a:rPr lang="en-US" dirty="0" smtClean="0"/>
              <a:t>, </a:t>
            </a:r>
            <a:r>
              <a:rPr lang="en-US" sz="3100" dirty="0" smtClean="0"/>
              <a:t>where </a:t>
            </a:r>
            <a:r>
              <a:rPr lang="en-US" sz="3100" i="1" dirty="0" err="1" smtClean="0"/>
              <a:t>dmax</a:t>
            </a:r>
            <a:r>
              <a:rPr lang="en-US" sz="3100" i="1" baseline="30000" dirty="0" smtClean="0"/>
              <a:t> </a:t>
            </a:r>
            <a:r>
              <a:rPr lang="en-US" sz="3100" dirty="0" smtClean="0"/>
              <a:t>and </a:t>
            </a:r>
            <a:r>
              <a:rPr lang="en-US" sz="3100" i="1" dirty="0" err="1" smtClean="0"/>
              <a:t>dmin</a:t>
            </a:r>
            <a:r>
              <a:rPr lang="en-US" sz="3100" i="1" baseline="30000" dirty="0" smtClean="0"/>
              <a:t> </a:t>
            </a:r>
            <a:r>
              <a:rPr lang="en-US" sz="3100" dirty="0" smtClean="0"/>
              <a:t>are maximum and minimum out-degree of node</a:t>
            </a:r>
          </a:p>
          <a:p>
            <a:pPr lvl="1"/>
            <a:r>
              <a:rPr lang="en-US" dirty="0" smtClean="0"/>
              <a:t>Users in OSNs usually connect with a small group of users directly, the social graph is very sparse</a:t>
            </a:r>
          </a:p>
          <a:p>
            <a:pPr lvl="1"/>
            <a:r>
              <a:rPr lang="en-US" dirty="0" smtClean="0"/>
              <a:t>Given the constraints on the relationship types and </a:t>
            </a:r>
            <a:r>
              <a:rPr lang="en-US" dirty="0" err="1" smtClean="0"/>
              <a:t>hopcount</a:t>
            </a:r>
            <a:r>
              <a:rPr lang="en-US" dirty="0" smtClean="0"/>
              <a:t> limit, the size of the graph to be explored can be dramatically reduced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2" y="6756844"/>
            <a:ext cx="5268846" cy="3786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95" tIns="50350" rIns="100695" bIns="5035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198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8" y="6904044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2488" algn="l"/>
                <a:tab pos="1444975" algn="l"/>
                <a:tab pos="2167460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80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2488" algn="l"/>
                <a:tab pos="1444975" algn="l"/>
                <a:tab pos="2167460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2488" algn="l"/>
                  <a:tab pos="1444975" algn="l"/>
                  <a:tab pos="2167460" algn="l"/>
                </a:tabLst>
                <a:defRPr/>
              </a:pPr>
              <a:t>26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58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258" tIns="45630" rIns="91258" bIns="45630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RAC Models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420968" y="4637002"/>
            <a:ext cx="103463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UURAC</a:t>
            </a:r>
            <a:endParaRPr lang="en-US" b="1" dirty="0"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420968" y="3255292"/>
            <a:ext cx="103463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URRAC</a:t>
            </a:r>
            <a:endParaRPr lang="en-US" b="1" dirty="0">
              <a:latin typeface="Arial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4938460" y="3751551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278" tIns="45639" rIns="91278" bIns="45639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65667" y="1902742"/>
            <a:ext cx="1145242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URRAC</a:t>
            </a:r>
            <a:r>
              <a:rPr lang="en-US" b="1" baseline="-25000" dirty="0" smtClean="0">
                <a:latin typeface="Arial" charset="0"/>
              </a:rPr>
              <a:t>A</a:t>
            </a:r>
            <a:endParaRPr lang="en-US" b="1" baseline="-25000" dirty="0">
              <a:latin typeface="Arial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938460" y="2399000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278" tIns="45639" rIns="91278" bIns="45639" anchor="ctr"/>
          <a:lstStyle/>
          <a:p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29487" y="4637002"/>
            <a:ext cx="662737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</a:t>
            </a:r>
            <a:endParaRPr lang="en-US" b="1" dirty="0">
              <a:latin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939584" y="3255874"/>
            <a:ext cx="1842548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U2U, U2R, R2R</a:t>
            </a:r>
            <a:endParaRPr lang="en-US" b="1" dirty="0">
              <a:latin typeface="Arial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39761" y="1817607"/>
            <a:ext cx="1842548" cy="5973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U2U, U2R, R2R</a:t>
            </a:r>
          </a:p>
          <a:p>
            <a:pPr algn="ctr" defTabSz="985205">
              <a:lnSpc>
                <a:spcPct val="90000"/>
              </a:lnSpc>
            </a:pPr>
            <a:r>
              <a:rPr lang="en-US" b="1" dirty="0" smtClean="0"/>
              <a:t>with attributes</a:t>
            </a:r>
            <a:endParaRPr lang="en-US" b="1" dirty="0">
              <a:latin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740462" y="4522704"/>
            <a:ext cx="2355509" cy="5973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Cheng et al 2012-07</a:t>
            </a:r>
          </a:p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2015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740462" y="3255874"/>
            <a:ext cx="2355509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2012-09</a:t>
            </a:r>
            <a:endParaRPr lang="en-US" b="1" dirty="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907176" y="1865228"/>
            <a:ext cx="202208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2014</a:t>
            </a:r>
            <a:endParaRPr lang="en-US" b="1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3413982" y="3170146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4" tIns="45677" rIns="91354" bIns="45677" numCol="1" rtlCol="0" anchor="t" anchorCtr="0" compatLnSpc="1">
            <a:prstTxWarp prst="textNoShape">
              <a:avLst/>
            </a:prstTxWarp>
          </a:bodyPr>
          <a:lstStyle/>
          <a:p>
            <a:pPr defTabSz="456773" hangingPunct="0">
              <a:buClr>
                <a:srgbClr val="000000"/>
              </a:buClr>
              <a:buSzPct val="45000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77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U2U Relationships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rely on </a:t>
            </a:r>
            <a:r>
              <a:rPr lang="en-US" dirty="0">
                <a:solidFill>
                  <a:srgbClr val="FF0000"/>
                </a:solidFill>
              </a:rPr>
              <a:t>the controlling user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ownership</a:t>
            </a:r>
            <a:r>
              <a:rPr lang="en-US" dirty="0"/>
              <a:t> to regulate access to resources in </a:t>
            </a:r>
            <a:r>
              <a:rPr lang="en-US" dirty="0" smtClean="0"/>
              <a:t>UURAC (U2U Relationship-based AC)</a:t>
            </a:r>
          </a:p>
          <a:p>
            <a:endParaRPr lang="en-US" dirty="0" smtClean="0"/>
          </a:p>
          <a:p>
            <a:r>
              <a:rPr lang="en-US" dirty="0" smtClean="0"/>
              <a:t>Needs more flexible control</a:t>
            </a:r>
          </a:p>
          <a:p>
            <a:pPr lvl="1"/>
            <a:r>
              <a:rPr lang="en-US" dirty="0" smtClean="0"/>
              <a:t>Parental control, related user’s control (e.g., tagged user)</a:t>
            </a:r>
          </a:p>
          <a:p>
            <a:pPr lvl="1"/>
            <a:r>
              <a:rPr lang="en-US" dirty="0" smtClean="0"/>
              <a:t>User relationships to resources (e.g., U-U-R)</a:t>
            </a:r>
          </a:p>
          <a:p>
            <a:pPr lvl="1"/>
            <a:r>
              <a:rPr lang="en-US" dirty="0" smtClean="0"/>
              <a:t>User relationships via resources (e.g., U-R-U)</a:t>
            </a:r>
          </a:p>
          <a:p>
            <a:pPr lvl="1"/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3" y="6756843"/>
            <a:ext cx="5268890" cy="3787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717" tIns="50361" rIns="100717" bIns="50361">
            <a:spAutoFit/>
          </a:bodyPr>
          <a:lstStyle/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3534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U2U Relationships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various types of relationships between users and resources in addition to U2U relationships and ownership</a:t>
            </a:r>
          </a:p>
          <a:p>
            <a:pPr lvl="1"/>
            <a:r>
              <a:rPr lang="en-US" dirty="0" smtClean="0"/>
              <a:t>e.g., share, like, comment, tag,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 smtClean="0"/>
              <a:t>U2U, U2R and R2R</a:t>
            </a:r>
          </a:p>
          <a:p>
            <a:r>
              <a:rPr lang="en-US" dirty="0" smtClean="0"/>
              <a:t>U2R further enables </a:t>
            </a:r>
            <a:r>
              <a:rPr lang="en-US" dirty="0" smtClean="0">
                <a:solidFill>
                  <a:srgbClr val="FF0000"/>
                </a:solidFill>
              </a:rPr>
              <a:t>relationship and policy administration</a:t>
            </a:r>
            <a:r>
              <a:rPr lang="en-US" dirty="0" smtClean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3" y="6756843"/>
            <a:ext cx="5268890" cy="3787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717" tIns="50361" rIns="100717" bIns="50361">
            <a:spAutoFit/>
          </a:bodyPr>
          <a:lstStyle/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3221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Scenarios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0" y="1979174"/>
            <a:ext cx="8327016" cy="360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325213" y="6756843"/>
            <a:ext cx="5268890" cy="3787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717" tIns="50361" rIns="100717" bIns="50361">
            <a:spAutoFit/>
          </a:bodyPr>
          <a:lstStyle/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3278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8" y="6904044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2488" algn="l"/>
                <a:tab pos="1444975" algn="l"/>
                <a:tab pos="2167460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80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2488" algn="l"/>
                <a:tab pos="1444975" algn="l"/>
                <a:tab pos="2167460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2488" algn="l"/>
                  <a:tab pos="1444975" algn="l"/>
                  <a:tab pos="2167460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58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258" tIns="45630" rIns="91258" bIns="45630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RAC Models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420968" y="4637002"/>
            <a:ext cx="103463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UURAC</a:t>
            </a:r>
            <a:endParaRPr lang="en-US" b="1" dirty="0"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420968" y="3255292"/>
            <a:ext cx="103463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URRAC</a:t>
            </a:r>
            <a:endParaRPr lang="en-US" b="1" dirty="0">
              <a:latin typeface="Arial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4938460" y="3751551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278" tIns="45639" rIns="91278" bIns="45639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65667" y="1902742"/>
            <a:ext cx="1145242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URRAC</a:t>
            </a:r>
            <a:r>
              <a:rPr lang="en-US" b="1" baseline="-25000" dirty="0" smtClean="0">
                <a:latin typeface="Arial" charset="0"/>
              </a:rPr>
              <a:t>A</a:t>
            </a:r>
            <a:endParaRPr lang="en-US" b="1" baseline="-25000" dirty="0">
              <a:latin typeface="Arial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938460" y="2399000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278" tIns="45639" rIns="91278" bIns="45639" anchor="ctr"/>
          <a:lstStyle/>
          <a:p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29487" y="4637002"/>
            <a:ext cx="662737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</a:t>
            </a:r>
            <a:endParaRPr lang="en-US" b="1" dirty="0">
              <a:latin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939584" y="3255874"/>
            <a:ext cx="1842548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U2U, U2R, R2R</a:t>
            </a:r>
            <a:endParaRPr lang="en-US" b="1" dirty="0">
              <a:latin typeface="Arial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39761" y="1817607"/>
            <a:ext cx="1842548" cy="5973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U2U, U2R, R2R</a:t>
            </a:r>
          </a:p>
          <a:p>
            <a:pPr algn="ctr" defTabSz="985205">
              <a:lnSpc>
                <a:spcPct val="90000"/>
              </a:lnSpc>
            </a:pPr>
            <a:r>
              <a:rPr lang="en-US" b="1" dirty="0" smtClean="0"/>
              <a:t>with attributes</a:t>
            </a:r>
            <a:endParaRPr lang="en-US" b="1" dirty="0">
              <a:latin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740462" y="4522704"/>
            <a:ext cx="2355509" cy="5973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Cheng et al 2012-07</a:t>
            </a:r>
          </a:p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2015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740462" y="3255874"/>
            <a:ext cx="2355509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2012-09</a:t>
            </a:r>
            <a:endParaRPr lang="en-US" b="1" dirty="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907176" y="1865228"/>
            <a:ext cx="202208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2014</a:t>
            </a:r>
            <a:endParaRPr lang="en-US" b="1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3442557" y="4522701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4" tIns="45677" rIns="91354" bIns="45677" numCol="1" rtlCol="0" anchor="t" anchorCtr="0" compatLnSpc="1">
            <a:prstTxWarp prst="textNoShape">
              <a:avLst/>
            </a:prstTxWarp>
          </a:bodyPr>
          <a:lstStyle/>
          <a:p>
            <a:pPr defTabSz="456773" hangingPunct="0">
              <a:buClr>
                <a:srgbClr val="000000"/>
              </a:buClr>
              <a:buSzPct val="45000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77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Control Models for OSNs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3986"/>
            <a:ext cx="10080625" cy="2691703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504031" y="4985427"/>
            <a:ext cx="9072563" cy="1767533"/>
          </a:xfrm>
          <a:prstGeom prst="rect">
            <a:avLst/>
          </a:prstGeom>
        </p:spPr>
        <p:txBody>
          <a:bodyPr vert="horz" lIns="100717" tIns="50361" rIns="100717" bIns="50361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The advantages of URRAC: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Path </a:t>
            </a:r>
            <a:r>
              <a:rPr lang="en-US" dirty="0">
                <a:solidFill>
                  <a:srgbClr val="FF0000"/>
                </a:solidFill>
              </a:rPr>
              <a:t>pattern of different relationship types </a:t>
            </a: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hopcount</a:t>
            </a:r>
            <a:r>
              <a:rPr lang="en-US" dirty="0" smtClean="0">
                <a:solidFill>
                  <a:srgbClr val="FF0000"/>
                </a:solidFill>
              </a:rPr>
              <a:t> skipping</a:t>
            </a:r>
            <a:r>
              <a:rPr lang="en-US" dirty="0" smtClean="0">
                <a:solidFill>
                  <a:prstClr val="black"/>
                </a:solidFill>
              </a:rPr>
              <a:t> make </a:t>
            </a:r>
            <a:r>
              <a:rPr lang="en-US" dirty="0">
                <a:solidFill>
                  <a:prstClr val="black"/>
                </a:solidFill>
              </a:rPr>
              <a:t>policy specification more </a:t>
            </a:r>
            <a:r>
              <a:rPr lang="en-US" dirty="0" smtClean="0">
                <a:solidFill>
                  <a:prstClr val="black"/>
                </a:solidFill>
              </a:rPr>
              <a:t>expressive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System-level </a:t>
            </a:r>
            <a:r>
              <a:rPr lang="en-US" dirty="0" smtClean="0">
                <a:solidFill>
                  <a:srgbClr val="FF0000"/>
                </a:solidFill>
              </a:rPr>
              <a:t>conflict resolution </a:t>
            </a:r>
            <a:r>
              <a:rPr lang="en-US" dirty="0" smtClean="0">
                <a:solidFill>
                  <a:prstClr val="black"/>
                </a:solidFill>
              </a:rPr>
              <a:t>policy</a:t>
            </a:r>
          </a:p>
          <a:p>
            <a:pPr lvl="1" fontAlgn="auto"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2325213" y="6756843"/>
            <a:ext cx="5268890" cy="3787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717" tIns="50361" rIns="100717" bIns="50361">
            <a:spAutoFit/>
          </a:bodyPr>
          <a:lstStyle/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4460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UURAC Model Components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4" y="1664037"/>
            <a:ext cx="5985811" cy="498903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4996" y="2860345"/>
            <a:ext cx="2932364" cy="2317652"/>
          </a:xfrm>
          <a:prstGeom prst="rect">
            <a:avLst/>
          </a:prstGeom>
          <a:noFill/>
        </p:spPr>
        <p:txBody>
          <a:bodyPr wrap="square" lIns="100673" tIns="50339" rIns="100673" bIns="50339" rtlCol="0">
            <a:spAutoFit/>
          </a:bodyPr>
          <a:lstStyle/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U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A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Accessing User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U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T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Target User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U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C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Controlling User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T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Target Resource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AUP: Accessing User Policy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TUP: Target User Policy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TRP: Target Resource Policy</a:t>
            </a:r>
          </a:p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SP: System Policy</a:t>
            </a:r>
            <a:endParaRPr lang="en-US" dirty="0">
              <a:solidFill>
                <a:srgbClr val="00B050"/>
              </a:solidFill>
              <a:latin typeface="Calibri"/>
              <a:ea typeface="+mn-ea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325213" y="6756845"/>
            <a:ext cx="5268802" cy="378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73" tIns="50339" rIns="100673" bIns="50339">
            <a:spAutoFit/>
          </a:bodyPr>
          <a:lstStyle/>
          <a:p>
            <a:pPr defTabSz="503396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0290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URRAC Model Components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9" y="1763929"/>
            <a:ext cx="6970871" cy="446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8261" y="2181264"/>
            <a:ext cx="2932364" cy="3702691"/>
          </a:xfrm>
          <a:prstGeom prst="rect">
            <a:avLst/>
          </a:prstGeom>
          <a:noFill/>
        </p:spPr>
        <p:txBody>
          <a:bodyPr wrap="square" lIns="100717" tIns="50361" rIns="100717" bIns="50361" rtlCol="0">
            <a:spAutoFit/>
          </a:bodyPr>
          <a:lstStyle/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AU: Accessing User</a:t>
            </a:r>
          </a:p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AS: Accessing Session</a:t>
            </a:r>
          </a:p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TU: Target User</a:t>
            </a:r>
          </a:p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TS: Target Session</a:t>
            </a:r>
          </a:p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O: Object</a:t>
            </a:r>
          </a:p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P: Policy</a:t>
            </a:r>
          </a:p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AU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Accessing User Policy</a:t>
            </a:r>
          </a:p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AS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Accessing Session Policy</a:t>
            </a:r>
          </a:p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TU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Target User Policy</a:t>
            </a:r>
          </a:p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TS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Target Session Policy</a:t>
            </a:r>
          </a:p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O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Object Policy</a:t>
            </a:r>
          </a:p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P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Policy for Policy</a:t>
            </a:r>
          </a:p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Calibri"/>
                <a:ea typeface="+mn-ea"/>
              </a:rPr>
              <a:t>Sys</a:t>
            </a:r>
            <a:r>
              <a:rPr lang="en-US" dirty="0" smtClean="0">
                <a:solidFill>
                  <a:srgbClr val="00B050"/>
                </a:solidFill>
                <a:latin typeface="Calibri"/>
                <a:ea typeface="+mn-ea"/>
              </a:rPr>
              <a:t>: System Policy</a:t>
            </a:r>
            <a:endParaRPr lang="en-US" dirty="0">
              <a:solidFill>
                <a:srgbClr val="00B050"/>
              </a:solidFill>
              <a:latin typeface="Calibri"/>
              <a:ea typeface="+mn-ea"/>
            </a:endParaRPr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2325213" y="6756843"/>
            <a:ext cx="5268890" cy="3787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717" tIns="50361" rIns="100717" bIns="50361">
            <a:spAutoFit/>
          </a:bodyPr>
          <a:lstStyle/>
          <a:p>
            <a:pPr defTabSz="503604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316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 and Access Request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ACT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= {</a:t>
            </a:r>
            <a:r>
              <a:rPr lang="en-US" i="1" dirty="0">
                <a:solidFill>
                  <a:srgbClr val="00B050"/>
                </a:solidFill>
              </a:rPr>
              <a:t>act</a:t>
            </a:r>
            <a:r>
              <a:rPr lang="en-US" i="1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i="1" dirty="0">
                <a:solidFill>
                  <a:srgbClr val="00B050"/>
                </a:solidFill>
              </a:rPr>
              <a:t>act</a:t>
            </a:r>
            <a:r>
              <a:rPr lang="en-US" i="1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,. . .,</a:t>
            </a:r>
            <a:r>
              <a:rPr lang="en-US" i="1" dirty="0" err="1" smtClean="0">
                <a:solidFill>
                  <a:srgbClr val="00B050"/>
                </a:solidFill>
              </a:rPr>
              <a:t>act</a:t>
            </a:r>
            <a:r>
              <a:rPr lang="en-US" i="1" baseline="-25000" dirty="0" err="1" smtClean="0">
                <a:solidFill>
                  <a:srgbClr val="00B050"/>
                </a:solidFill>
              </a:rPr>
              <a:t>n</a:t>
            </a:r>
            <a:r>
              <a:rPr lang="en-US" dirty="0">
                <a:solidFill>
                  <a:srgbClr val="00B050"/>
                </a:solidFill>
              </a:rPr>
              <a:t>} </a:t>
            </a:r>
            <a:r>
              <a:rPr lang="en-US" dirty="0" smtClean="0"/>
              <a:t>is </a:t>
            </a:r>
            <a:r>
              <a:rPr lang="en-US" dirty="0"/>
              <a:t>the set </a:t>
            </a:r>
            <a:r>
              <a:rPr lang="en-US" dirty="0" smtClean="0"/>
              <a:t>of OSN </a:t>
            </a:r>
            <a:r>
              <a:rPr lang="en-US" dirty="0"/>
              <a:t>supported </a:t>
            </a:r>
            <a:r>
              <a:rPr lang="en-US" dirty="0" smtClean="0"/>
              <a:t>actions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Access </a:t>
            </a:r>
            <a:r>
              <a:rPr lang="en-US" dirty="0">
                <a:solidFill>
                  <a:srgbClr val="00B050"/>
                </a:solidFill>
              </a:rPr>
              <a:t>Request </a:t>
            </a:r>
            <a:r>
              <a:rPr lang="en-US" dirty="0" smtClean="0">
                <a:solidFill>
                  <a:srgbClr val="00B050"/>
                </a:solidFill>
              </a:rPr>
              <a:t>&lt;</a:t>
            </a:r>
            <a:r>
              <a:rPr lang="en-US" i="1" dirty="0" smtClean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i="1" dirty="0" smtClean="0">
                <a:solidFill>
                  <a:srgbClr val="00B050"/>
                </a:solidFill>
              </a:rPr>
              <a:t>act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i="1" dirty="0" smtClean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&gt;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i="1" dirty="0" smtClean="0"/>
              <a:t>s</a:t>
            </a:r>
            <a:r>
              <a:rPr lang="en-US" i="1" baseline="-25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tries to perform </a:t>
            </a:r>
            <a:r>
              <a:rPr lang="en-US" i="1" dirty="0" smtClean="0"/>
              <a:t>act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i="1" dirty="0" smtClean="0"/>
              <a:t>T</a:t>
            </a:r>
            <a:endParaRPr lang="en-US" i="1" dirty="0"/>
          </a:p>
          <a:p>
            <a:pPr lvl="1"/>
            <a:r>
              <a:rPr lang="en-US" dirty="0"/>
              <a:t>Target </a:t>
            </a:r>
            <a:r>
              <a:rPr lang="en-US" i="1" dirty="0" smtClean="0"/>
              <a:t>T</a:t>
            </a:r>
            <a:r>
              <a:rPr lang="en-US" dirty="0" smtClean="0"/>
              <a:t> ⊆ (2</a:t>
            </a:r>
            <a:r>
              <a:rPr lang="en-US" i="1" baseline="30000" dirty="0" smtClean="0"/>
              <a:t>TU</a:t>
            </a:r>
            <a:r>
              <a:rPr lang="en-US" baseline="30000" dirty="0" smtClean="0"/>
              <a:t> ∪ </a:t>
            </a:r>
            <a:r>
              <a:rPr lang="en-US" i="1" baseline="30000" dirty="0" smtClean="0"/>
              <a:t>R</a:t>
            </a:r>
            <a:r>
              <a:rPr lang="en-US" baseline="30000" dirty="0" smtClean="0"/>
              <a:t> </a:t>
            </a:r>
            <a:r>
              <a:rPr lang="en-US" dirty="0" smtClean="0"/>
              <a:t>- Ø) is a non-empty set of users and resources</a:t>
            </a:r>
          </a:p>
          <a:p>
            <a:pPr lvl="2"/>
            <a:r>
              <a:rPr lang="en-US" dirty="0"/>
              <a:t>T may contain multiple</a:t>
            </a:r>
            <a:r>
              <a:rPr lang="en-US" dirty="0" smtClean="0"/>
              <a:t> targets</a:t>
            </a:r>
            <a:endParaRPr lang="en-US" i="1" baseline="-25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1" y="6756838"/>
            <a:ext cx="5269046" cy="378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2312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Authorization Policy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31" y="4262817"/>
            <a:ext cx="9072563" cy="249014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i="1" dirty="0" smtClean="0">
                <a:solidFill>
                  <a:srgbClr val="00B050"/>
                </a:solidFill>
              </a:rPr>
              <a:t>action</a:t>
            </a:r>
            <a:r>
              <a:rPr lang="en-US" i="1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/>
              <a:t> in TUP, TSP, OP and PP is the passive form since it applies to the recipient of action</a:t>
            </a:r>
          </a:p>
          <a:p>
            <a:r>
              <a:rPr lang="en-US" dirty="0" smtClean="0"/>
              <a:t>SP does not differentiate the active and passive forms</a:t>
            </a:r>
          </a:p>
          <a:p>
            <a:r>
              <a:rPr lang="en-US" dirty="0" smtClean="0"/>
              <a:t>SP for resource needs </a:t>
            </a:r>
            <a:r>
              <a:rPr lang="en-US" i="1" dirty="0" err="1" smtClean="0">
                <a:solidFill>
                  <a:srgbClr val="00B050"/>
                </a:solidFill>
              </a:rPr>
              <a:t>o.type</a:t>
            </a:r>
            <a:r>
              <a:rPr lang="en-US" dirty="0" smtClean="0"/>
              <a:t> to refine the scope of the resource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325211" y="6756838"/>
            <a:ext cx="5269046" cy="378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51" y="1343943"/>
            <a:ext cx="8142634" cy="338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Hopcount</a:t>
            </a:r>
            <a:r>
              <a:rPr lang="en-US" dirty="0" smtClean="0"/>
              <a:t> Skipping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Six degrees of separation</a:t>
            </a:r>
          </a:p>
          <a:p>
            <a:pPr lvl="1"/>
            <a:r>
              <a:rPr lang="en-US" dirty="0" smtClean="0"/>
              <a:t>Any pair </a:t>
            </a:r>
            <a:r>
              <a:rPr lang="en-US" dirty="0"/>
              <a:t>of persons are distanced by about </a:t>
            </a:r>
            <a:r>
              <a:rPr lang="en-US" dirty="0" smtClean="0">
                <a:solidFill>
                  <a:srgbClr val="00B050"/>
                </a:solidFill>
              </a:rPr>
              <a:t>6</a:t>
            </a:r>
            <a:r>
              <a:rPr lang="en-US" dirty="0" smtClean="0"/>
              <a:t> </a:t>
            </a:r>
            <a:r>
              <a:rPr lang="en-US" dirty="0"/>
              <a:t>people on average</a:t>
            </a:r>
            <a:r>
              <a:rPr lang="en-US" dirty="0" smtClean="0"/>
              <a:t>. (</a:t>
            </a:r>
            <a:r>
              <a:rPr lang="en-US" dirty="0" smtClean="0">
                <a:solidFill>
                  <a:srgbClr val="00B050"/>
                </a:solidFill>
              </a:rPr>
              <a:t>4.74</a:t>
            </a:r>
            <a:r>
              <a:rPr lang="en-US" dirty="0" smtClean="0"/>
              <a:t> shown by recent study)</a:t>
            </a:r>
          </a:p>
          <a:p>
            <a:pPr lvl="1"/>
            <a:r>
              <a:rPr lang="en-US" dirty="0" err="1" smtClean="0"/>
              <a:t>Hopcount</a:t>
            </a:r>
            <a:r>
              <a:rPr lang="en-US" dirty="0" smtClean="0"/>
              <a:t> for U2U relationships is practically small</a:t>
            </a:r>
          </a:p>
          <a:p>
            <a:r>
              <a:rPr lang="en-US" dirty="0" smtClean="0"/>
              <a:t>U2R and R2R relationships may form a long sequence</a:t>
            </a:r>
          </a:p>
          <a:p>
            <a:pPr lvl="1"/>
            <a:r>
              <a:rPr lang="en-US" dirty="0"/>
              <a:t>Omit the distance created by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Local </a:t>
            </a:r>
            <a:r>
              <a:rPr lang="en-US" dirty="0" err="1"/>
              <a:t>hopcount</a:t>
            </a:r>
            <a:r>
              <a:rPr lang="en-US" dirty="0"/>
              <a:t> stated </a:t>
            </a:r>
            <a:r>
              <a:rPr lang="en-US" dirty="0" smtClean="0"/>
              <a:t>inside “[[]]” </a:t>
            </a:r>
            <a:r>
              <a:rPr lang="en-US" dirty="0"/>
              <a:t>will not be counted in </a:t>
            </a:r>
            <a:r>
              <a:rPr lang="en-US" dirty="0" smtClean="0"/>
              <a:t>global </a:t>
            </a:r>
            <a:r>
              <a:rPr lang="en-US" dirty="0" err="1"/>
              <a:t>hopcount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solidFill>
                  <a:srgbClr val="00B050"/>
                </a:solidFill>
              </a:rPr>
              <a:t>“([</a:t>
            </a:r>
            <a:r>
              <a:rPr lang="en-US" i="1" dirty="0" smtClean="0">
                <a:solidFill>
                  <a:srgbClr val="00B050"/>
                </a:solidFill>
              </a:rPr>
              <a:t>f*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>
                <a:solidFill>
                  <a:srgbClr val="00B050"/>
                </a:solidFill>
              </a:rPr>
              <a:t>3][[</a:t>
            </a:r>
            <a:r>
              <a:rPr lang="en-US" i="1" dirty="0" smtClean="0">
                <a:solidFill>
                  <a:srgbClr val="00B050"/>
                </a:solidFill>
              </a:rPr>
              <a:t>c*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]],3</a:t>
            </a:r>
            <a:r>
              <a:rPr lang="en-US" dirty="0">
                <a:solidFill>
                  <a:srgbClr val="00B050"/>
                </a:solidFill>
              </a:rPr>
              <a:t>)”</a:t>
            </a:r>
            <a:r>
              <a:rPr lang="en-US" dirty="0"/>
              <a:t>, the local </a:t>
            </a:r>
            <a:r>
              <a:rPr lang="en-US" dirty="0" err="1"/>
              <a:t>hopcount</a:t>
            </a:r>
            <a:r>
              <a:rPr lang="en-US" dirty="0"/>
              <a:t> 2 for </a:t>
            </a:r>
            <a:r>
              <a:rPr lang="en-US" i="1" dirty="0" smtClean="0">
                <a:solidFill>
                  <a:srgbClr val="00B050"/>
                </a:solidFill>
              </a:rPr>
              <a:t>c*</a:t>
            </a:r>
            <a:r>
              <a:rPr lang="en-US" dirty="0" smtClean="0"/>
              <a:t> </a:t>
            </a:r>
            <a:r>
              <a:rPr lang="en-US" dirty="0"/>
              <a:t>does not apply to the </a:t>
            </a:r>
            <a:r>
              <a:rPr lang="en-US" dirty="0" smtClean="0"/>
              <a:t>global </a:t>
            </a:r>
            <a:r>
              <a:rPr lang="en-US" dirty="0" err="1" smtClean="0"/>
              <a:t>hopcount</a:t>
            </a:r>
            <a:r>
              <a:rPr lang="en-US" dirty="0" smtClean="0"/>
              <a:t> </a:t>
            </a:r>
            <a:r>
              <a:rPr lang="en-US" dirty="0"/>
              <a:t>3, thus allowing </a:t>
            </a:r>
            <a:r>
              <a:rPr lang="en-US" i="1" dirty="0" smtClean="0">
                <a:solidFill>
                  <a:srgbClr val="00B050"/>
                </a:solidFill>
              </a:rPr>
              <a:t>f*</a:t>
            </a:r>
            <a:r>
              <a:rPr lang="en-US" dirty="0" smtClean="0"/>
              <a:t> </a:t>
            </a:r>
            <a:r>
              <a:rPr lang="en-US" dirty="0"/>
              <a:t>to have up to 3 hops.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1" y="6756838"/>
            <a:ext cx="5269046" cy="378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9190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Conflict Resolution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System-defined conflict resolution for potential conflicts among user-specified policies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Disjunctive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conjunctive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prioritized order </a:t>
            </a:r>
            <a:r>
              <a:rPr lang="en-US" dirty="0" smtClean="0"/>
              <a:t>between relationship types</a:t>
            </a:r>
          </a:p>
          <a:p>
            <a:pPr lvl="1"/>
            <a:r>
              <a:rPr lang="en-US" dirty="0" smtClean="0"/>
              <a:t>∧,∨, &gt;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represent disjunction, conjunction and precedence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@ is a special relationship “null’’ that denotes “self”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1" y="6756838"/>
            <a:ext cx="5269046" cy="378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0998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Conflict Resolution (cont.)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33" y="1763926"/>
            <a:ext cx="6760433" cy="466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325211" y="6756838"/>
            <a:ext cx="5269046" cy="378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9925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8" y="6904044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2488" algn="l"/>
                <a:tab pos="1444975" algn="l"/>
                <a:tab pos="2167460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80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2488" algn="l"/>
                <a:tab pos="1444975" algn="l"/>
                <a:tab pos="2167460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2488" algn="l"/>
                  <a:tab pos="1444975" algn="l"/>
                  <a:tab pos="2167460" algn="l"/>
                </a:tabLst>
                <a:defRPr/>
              </a:pPr>
              <a:t>38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58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258" tIns="45630" rIns="91258" bIns="45630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RAC Models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420968" y="4637002"/>
            <a:ext cx="103463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UURAC</a:t>
            </a:r>
            <a:endParaRPr lang="en-US" b="1" dirty="0"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420968" y="3255292"/>
            <a:ext cx="103463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URRAC</a:t>
            </a:r>
            <a:endParaRPr lang="en-US" b="1" dirty="0">
              <a:latin typeface="Arial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4938460" y="3751551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278" tIns="45639" rIns="91278" bIns="45639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65667" y="1902742"/>
            <a:ext cx="1145242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URRAC</a:t>
            </a:r>
            <a:r>
              <a:rPr lang="en-US" b="1" baseline="-25000" dirty="0" smtClean="0">
                <a:latin typeface="Arial" charset="0"/>
              </a:rPr>
              <a:t>A</a:t>
            </a:r>
            <a:endParaRPr lang="en-US" b="1" baseline="-25000" dirty="0">
              <a:latin typeface="Arial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938460" y="2399000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278" tIns="45639" rIns="91278" bIns="45639" anchor="ctr"/>
          <a:lstStyle/>
          <a:p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29487" y="4637002"/>
            <a:ext cx="662737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</a:t>
            </a:r>
            <a:endParaRPr lang="en-US" b="1" dirty="0">
              <a:latin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939584" y="3255874"/>
            <a:ext cx="1842548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U2U, U2R, R2R</a:t>
            </a:r>
            <a:endParaRPr lang="en-US" b="1" dirty="0">
              <a:latin typeface="Arial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39761" y="1817607"/>
            <a:ext cx="1842548" cy="5973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U2U, U2R, R2R</a:t>
            </a:r>
          </a:p>
          <a:p>
            <a:pPr algn="ctr" defTabSz="985205">
              <a:lnSpc>
                <a:spcPct val="90000"/>
              </a:lnSpc>
            </a:pPr>
            <a:r>
              <a:rPr lang="en-US" b="1" dirty="0" smtClean="0"/>
              <a:t>with attributes</a:t>
            </a:r>
            <a:endParaRPr lang="en-US" b="1" dirty="0">
              <a:latin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740462" y="4522704"/>
            <a:ext cx="2355509" cy="5973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Cheng et al 2012-07</a:t>
            </a:r>
          </a:p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2015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740462" y="3255874"/>
            <a:ext cx="2355509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2012-09</a:t>
            </a:r>
            <a:endParaRPr lang="en-US" b="1" dirty="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907176" y="1865228"/>
            <a:ext cx="202208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2014</a:t>
            </a:r>
            <a:endParaRPr lang="en-US" b="1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3337782" y="1855701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4" tIns="45677" rIns="91354" bIns="45677" numCol="1" rtlCol="0" anchor="t" anchorCtr="0" compatLnSpc="1">
            <a:prstTxWarp prst="textNoShape">
              <a:avLst/>
            </a:prstTxWarp>
          </a:bodyPr>
          <a:lstStyle/>
          <a:p>
            <a:pPr defTabSz="456773" hangingPunct="0">
              <a:buClr>
                <a:srgbClr val="000000"/>
              </a:buClr>
              <a:buSzPct val="45000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77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4647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URRAC</a:t>
            </a:r>
            <a:r>
              <a:rPr lang="en-US" sz="3200" b="1" kern="0" baseline="-2500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</a:t>
            </a: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Motivation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03238" y="1277938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309" indent="-323481" algn="l" defTabSz="45667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2615" indent="-287010" algn="l" defTabSz="45667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3921" indent="-215655" algn="l" defTabSz="456678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5232" indent="-215655" algn="l" defTabSz="456678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6539" indent="-215655" algn="l" defTabSz="456678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3219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69896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26574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3254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ReBAC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usually relies on type, depth, or strength of relationships, but cannot express more complicated topological information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ReBAC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lacks support for attributes of users, resources, and relationships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Useful examples include common friends, duration of friendship, minimum age, etc.</a:t>
            </a:r>
          </a:p>
        </p:txBody>
      </p:sp>
    </p:spTree>
    <p:extLst>
      <p:ext uri="{BB962C8B-B14F-4D97-AF65-F5344CB8AC3E}">
        <p14:creationId xmlns:p14="http://schemas.microsoft.com/office/powerpoint/2010/main" val="1547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UURAC Motivation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33" y="1763928"/>
            <a:ext cx="5692002" cy="4989036"/>
          </a:xfrm>
        </p:spPr>
        <p:txBody>
          <a:bodyPr/>
          <a:lstStyle/>
          <a:p>
            <a:r>
              <a:rPr lang="en-US" sz="3100" dirty="0" smtClean="0"/>
              <a:t>Users in Online Social Networks (OSNs) are connected </a:t>
            </a:r>
            <a:r>
              <a:rPr lang="en-US" sz="3100" dirty="0" smtClean="0"/>
              <a:t>by social </a:t>
            </a:r>
            <a:r>
              <a:rPr lang="en-US" sz="3100" dirty="0" smtClean="0"/>
              <a:t>relationships (</a:t>
            </a:r>
            <a:r>
              <a:rPr lang="en-US" sz="3100" dirty="0" smtClean="0">
                <a:solidFill>
                  <a:srgbClr val="FF0000"/>
                </a:solidFill>
              </a:rPr>
              <a:t>user-to-user </a:t>
            </a:r>
            <a:r>
              <a:rPr lang="en-US" sz="3100" dirty="0" smtClean="0">
                <a:solidFill>
                  <a:srgbClr val="FF0000"/>
                </a:solidFill>
              </a:rPr>
              <a:t>relationships U2U</a:t>
            </a:r>
            <a:r>
              <a:rPr lang="en-US" sz="3100" dirty="0" smtClean="0"/>
              <a:t>)</a:t>
            </a:r>
            <a:endParaRPr lang="en-US" sz="3100" dirty="0" smtClean="0"/>
          </a:p>
          <a:p>
            <a:endParaRPr lang="en-US" sz="3100" dirty="0" smtClean="0"/>
          </a:p>
          <a:p>
            <a:r>
              <a:rPr lang="en-US" sz="3100" dirty="0" smtClean="0"/>
              <a:t>Owner of </a:t>
            </a:r>
            <a:r>
              <a:rPr lang="en-US" sz="3100" dirty="0" smtClean="0"/>
              <a:t>a resource </a:t>
            </a:r>
            <a:r>
              <a:rPr lang="en-US" sz="3100" dirty="0" smtClean="0"/>
              <a:t>can control its release based on </a:t>
            </a:r>
            <a:r>
              <a:rPr lang="en-US" sz="3100" dirty="0" smtClean="0"/>
              <a:t>U2U relationships </a:t>
            </a:r>
            <a:r>
              <a:rPr lang="en-US" sz="3100" dirty="0" smtClean="0"/>
              <a:t>between the access requester and the owner</a:t>
            </a:r>
            <a:endParaRPr lang="en-US" sz="31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54" y="2569833"/>
            <a:ext cx="3644767" cy="2733289"/>
          </a:xfrm>
          <a:prstGeom prst="rect">
            <a:avLst/>
          </a:prstGeom>
        </p:spPr>
      </p:pic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325215" y="6756848"/>
            <a:ext cx="5268650" cy="3785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598" tIns="50301" rIns="100598" bIns="50301">
            <a:spAutoFit/>
          </a:bodyPr>
          <a:lstStyle/>
          <a:p>
            <a:pPr defTabSz="503031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1480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121605" y="2743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4647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Attributes in OSNs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03238" y="1277938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309" indent="-323481" algn="l" defTabSz="45667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2615" indent="-287010" algn="l" defTabSz="45667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3921" indent="-215655" algn="l" defTabSz="456678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5232" indent="-215655" algn="l" defTabSz="456678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6539" indent="-215655" algn="l" defTabSz="456678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3219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69896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26574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3254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Node attributes</a:t>
            </a:r>
          </a:p>
          <a:p>
            <a:pPr lvl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Define user’s identity and characteristics: e.g., name, age, gender, etc.</a:t>
            </a:r>
          </a:p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Edge attributes</a:t>
            </a:r>
          </a:p>
          <a:p>
            <a:pPr lvl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Describe the characteristics of the relationship: e.g., weight, type, duration, etc.</a:t>
            </a:r>
          </a:p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Count attributes</a:t>
            </a:r>
          </a:p>
          <a:p>
            <a:pPr lvl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Depict the occurrence requirements for the attribute-based path specification, specifying the lower bound of the occurrence of such path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kern="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700" kern="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kern="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kern="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kern="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kern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1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8" y="6904044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2488" algn="l"/>
                <a:tab pos="1444975" algn="l"/>
                <a:tab pos="2167460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80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2488" algn="l"/>
                <a:tab pos="1444975" algn="l"/>
                <a:tab pos="2167460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2488" algn="l"/>
                  <a:tab pos="1444975" algn="l"/>
                  <a:tab pos="2167460" algn="l"/>
                </a:tabLst>
                <a:defRPr/>
              </a:pPr>
              <a:t>41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58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258" tIns="45630" rIns="91258" bIns="45630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RAC Models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420968" y="4637002"/>
            <a:ext cx="103463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UURAC</a:t>
            </a:r>
            <a:endParaRPr lang="en-US" b="1" dirty="0"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420968" y="3255292"/>
            <a:ext cx="103463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URRAC</a:t>
            </a:r>
            <a:endParaRPr lang="en-US" b="1" dirty="0">
              <a:latin typeface="Arial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4938460" y="3751551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278" tIns="45639" rIns="91278" bIns="45639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65667" y="1902742"/>
            <a:ext cx="1145242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URRAC</a:t>
            </a:r>
            <a:r>
              <a:rPr lang="en-US" b="1" baseline="-25000" dirty="0" smtClean="0">
                <a:latin typeface="Arial" charset="0"/>
              </a:rPr>
              <a:t>A</a:t>
            </a:r>
            <a:endParaRPr lang="en-US" b="1" baseline="-25000" dirty="0">
              <a:latin typeface="Arial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938460" y="2399000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278" tIns="45639" rIns="91278" bIns="45639" anchor="ctr"/>
          <a:lstStyle/>
          <a:p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29487" y="4637002"/>
            <a:ext cx="662737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</a:t>
            </a:r>
            <a:endParaRPr lang="en-US" b="1" dirty="0">
              <a:latin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939584" y="3255874"/>
            <a:ext cx="1842548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U2U, U2R, R2R</a:t>
            </a:r>
            <a:endParaRPr lang="en-US" b="1" dirty="0">
              <a:latin typeface="Arial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39761" y="1817607"/>
            <a:ext cx="1842548" cy="5973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U2U, U2R, R2R</a:t>
            </a:r>
          </a:p>
          <a:p>
            <a:pPr algn="ctr" defTabSz="985205">
              <a:lnSpc>
                <a:spcPct val="90000"/>
              </a:lnSpc>
            </a:pPr>
            <a:r>
              <a:rPr lang="en-US" b="1" dirty="0" smtClean="0"/>
              <a:t>with attributes</a:t>
            </a:r>
            <a:endParaRPr lang="en-US" b="1" dirty="0">
              <a:latin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740462" y="4522704"/>
            <a:ext cx="2355509" cy="5973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Cheng et al 2012-07</a:t>
            </a:r>
          </a:p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2015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740462" y="3255874"/>
            <a:ext cx="2355509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2012-09</a:t>
            </a:r>
            <a:endParaRPr lang="en-US" b="1" dirty="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907176" y="1865228"/>
            <a:ext cx="2022084" cy="3480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564" tIns="48908" rIns="99564" bIns="48908">
            <a:spAutoFit/>
          </a:bodyPr>
          <a:lstStyle/>
          <a:p>
            <a:pPr algn="ctr" defTabSz="985205">
              <a:lnSpc>
                <a:spcPct val="90000"/>
              </a:lnSpc>
            </a:pPr>
            <a:r>
              <a:rPr lang="en-US" b="1" dirty="0" smtClean="0"/>
              <a:t>Cheng et al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77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OSNs keep massive resources and support </a:t>
            </a:r>
            <a:r>
              <a:rPr lang="en-US" dirty="0" smtClean="0"/>
              <a:t>varied activities </a:t>
            </a:r>
            <a:r>
              <a:rPr lang="en-US" dirty="0" smtClean="0"/>
              <a:t>for users</a:t>
            </a:r>
          </a:p>
          <a:p>
            <a:r>
              <a:rPr lang="en-US" dirty="0" smtClean="0"/>
              <a:t>Users want to regulate access to their resources and activities related to them (as a requester or target)</a:t>
            </a:r>
          </a:p>
          <a:p>
            <a:r>
              <a:rPr lang="en-US" dirty="0" smtClean="0"/>
              <a:t>Some related users also expect control on how the resource or user can be exposed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5" y="6756848"/>
            <a:ext cx="5268715" cy="3786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30" tIns="50318" rIns="100630" bIns="50318">
            <a:spAutoFit/>
          </a:bodyPr>
          <a:lstStyle/>
          <a:p>
            <a:pPr defTabSz="503187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UURAC 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UURAC Motivation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current </a:t>
            </a:r>
            <a:r>
              <a:rPr lang="en-US" dirty="0" smtClean="0"/>
              <a:t>friend-of-friend approach </a:t>
            </a:r>
            <a:r>
              <a:rPr lang="en-US" dirty="0" smtClean="0"/>
              <a:t>cannot do?</a:t>
            </a:r>
          </a:p>
          <a:p>
            <a:pPr lvl="1"/>
            <a:r>
              <a:rPr lang="en-US" dirty="0" smtClean="0"/>
              <a:t>User who is tagged in a photo wants to keep her image private (</a:t>
            </a:r>
            <a:r>
              <a:rPr lang="en-US" dirty="0" smtClean="0">
                <a:solidFill>
                  <a:srgbClr val="00B050"/>
                </a:solidFill>
              </a:rPr>
              <a:t>Related User’s Control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Mom doesn’t want her kid to become friend with her colleagues (</a:t>
            </a:r>
            <a:r>
              <a:rPr lang="en-US" dirty="0" smtClean="0">
                <a:solidFill>
                  <a:srgbClr val="00B050"/>
                </a:solidFill>
              </a:rPr>
              <a:t>Parental Control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Employee </a:t>
            </a:r>
            <a:r>
              <a:rPr lang="en-US" dirty="0"/>
              <a:t>promotes his resume to headhunters without letting his current employer </a:t>
            </a:r>
            <a:r>
              <a:rPr lang="en-US" dirty="0" smtClean="0"/>
              <a:t>know (</a:t>
            </a:r>
            <a:r>
              <a:rPr lang="en-US" dirty="0" smtClean="0">
                <a:solidFill>
                  <a:srgbClr val="00B050"/>
                </a:solidFill>
              </a:rPr>
              <a:t>Allowing farther users but preventing closer users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5" y="6756848"/>
            <a:ext cx="5268715" cy="3786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30" tIns="50318" rIns="100630" bIns="50318">
            <a:spAutoFit/>
          </a:bodyPr>
          <a:lstStyle/>
          <a:p>
            <a:pPr defTabSz="503187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9208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Access Control in OSNs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Policy Individualization</a:t>
            </a:r>
          </a:p>
          <a:p>
            <a:pPr lvl="1"/>
            <a:r>
              <a:rPr lang="en-US" dirty="0" smtClean="0"/>
              <a:t>Users define their own privacy and activity preferences</a:t>
            </a:r>
          </a:p>
          <a:p>
            <a:pPr lvl="1"/>
            <a:r>
              <a:rPr lang="en-US" dirty="0" smtClean="0"/>
              <a:t>Related users can configure policies too</a:t>
            </a:r>
          </a:p>
          <a:p>
            <a:pPr lvl="1"/>
            <a:r>
              <a:rPr lang="en-US" dirty="0" smtClean="0"/>
              <a:t>Collectively used by the system for control decision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User and Resource as a Target</a:t>
            </a:r>
          </a:p>
          <a:p>
            <a:pPr lvl="1"/>
            <a:r>
              <a:rPr lang="en-US" dirty="0" smtClean="0"/>
              <a:t>e.g., poke, messaging, friendship invitation, etc.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User Policies for Outgoing and Incoming Actions</a:t>
            </a:r>
          </a:p>
          <a:p>
            <a:pPr lvl="1"/>
            <a:r>
              <a:rPr lang="en-US" dirty="0"/>
              <a:t>User can be either requester or target of </a:t>
            </a:r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Allows control on 1) activities w/o knowing a particular resource and 2) activities against the user w/o knowing  a particular access requestor</a:t>
            </a:r>
          </a:p>
          <a:p>
            <a:pPr lvl="1"/>
            <a:r>
              <a:rPr lang="en-US" dirty="0" smtClean="0"/>
              <a:t>e.g., block notification of friend’s activities; restrict from viewing violent contents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Relationship-based Access Control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5" y="6756848"/>
            <a:ext cx="5268715" cy="3786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30" tIns="50318" rIns="100630" bIns="50318">
            <a:spAutoFit/>
          </a:bodyPr>
          <a:lstStyle/>
          <a:p>
            <a:pPr defTabSz="503187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0242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UURAC Approach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regular expression-based path pattern </a:t>
            </a:r>
            <a:r>
              <a:rPr lang="en-US" dirty="0" smtClean="0"/>
              <a:t>for arbitrary combination of relationship types</a:t>
            </a:r>
          </a:p>
          <a:p>
            <a:r>
              <a:rPr lang="en-US" dirty="0" smtClean="0"/>
              <a:t>Given </a:t>
            </a:r>
            <a:r>
              <a:rPr lang="en-US" dirty="0" smtClean="0">
                <a:solidFill>
                  <a:srgbClr val="FF0000"/>
                </a:solidFill>
              </a:rPr>
              <a:t>relationship path pattern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hopcount</a:t>
            </a:r>
            <a:r>
              <a:rPr lang="en-US" dirty="0" smtClean="0"/>
              <a:t> limit, graph traversal algorithm checks the social graph to determine access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5" y="6756848"/>
            <a:ext cx="5268715" cy="3786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30" tIns="50318" rIns="100630" bIns="50318">
            <a:spAutoFit/>
          </a:bodyPr>
          <a:lstStyle/>
          <a:p>
            <a:pPr defTabSz="503187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1361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31" y="4985427"/>
            <a:ext cx="9072563" cy="17675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advantages of this approach:</a:t>
            </a:r>
          </a:p>
          <a:p>
            <a:pPr lvl="1"/>
            <a:r>
              <a:rPr lang="en-US" dirty="0" smtClean="0"/>
              <a:t>Passive form of action allows outgoing and incoming action policy</a:t>
            </a:r>
          </a:p>
          <a:p>
            <a:pPr lvl="1"/>
            <a:r>
              <a:rPr lang="en-US" dirty="0" smtClean="0"/>
              <a:t>Path pattern of different relationship types make policy specification more expressive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3" y="1626252"/>
            <a:ext cx="9576594" cy="33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325215" y="6756848"/>
            <a:ext cx="5268715" cy="3786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30" tIns="50318" rIns="100630" bIns="50318">
            <a:spAutoFit/>
          </a:bodyPr>
          <a:lstStyle/>
          <a:p>
            <a:pPr defTabSz="503187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0331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10083</TotalTime>
  <Words>2491</Words>
  <Application>Microsoft Office PowerPoint</Application>
  <PresentationFormat>Custom</PresentationFormat>
  <Paragraphs>420</Paragraphs>
  <Slides>41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41</vt:i4>
      </vt:variant>
    </vt:vector>
  </HeadingPairs>
  <TitlesOfParts>
    <vt:vector size="61" baseType="lpstr">
      <vt:lpstr>ＭＳ Ｐゴシック</vt:lpstr>
      <vt:lpstr>Arial</vt:lpstr>
      <vt:lpstr>Bitstream Charter</vt:lpstr>
      <vt:lpstr>Calibri</vt:lpstr>
      <vt:lpstr>Courier New</vt:lpstr>
      <vt:lpstr>Helvetica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ICS_ppt_template3</vt:lpstr>
      <vt:lpstr>1_ICS_ppt_template3</vt:lpstr>
      <vt:lpstr>2_ICS_ppt_template3</vt:lpstr>
      <vt:lpstr>3_ICS_ppt_template3</vt:lpstr>
      <vt:lpstr>4_ICS_ppt_template3</vt:lpstr>
      <vt:lpstr>4_Default Design</vt:lpstr>
      <vt:lpstr>PowerPoint Presentation</vt:lpstr>
      <vt:lpstr>PowerPoint Presentation</vt:lpstr>
      <vt:lpstr>PowerPoint Presentation</vt:lpstr>
      <vt:lpstr>UURAC Motivation</vt:lpstr>
      <vt:lpstr>UURAC Motivation</vt:lpstr>
      <vt:lpstr>UURAC Motivation</vt:lpstr>
      <vt:lpstr>Characteristics of Access Control in OSNs</vt:lpstr>
      <vt:lpstr>UURAC Approach</vt:lpstr>
      <vt:lpstr>Related Works</vt:lpstr>
      <vt:lpstr>Related Works</vt:lpstr>
      <vt:lpstr>Social Networks</vt:lpstr>
      <vt:lpstr>Policy Taxonomy</vt:lpstr>
      <vt:lpstr>UURAC Model Components</vt:lpstr>
      <vt:lpstr>Access Request and Evaluation</vt:lpstr>
      <vt:lpstr>Policy Representations</vt:lpstr>
      <vt:lpstr>Graph Rule Grammar</vt:lpstr>
      <vt:lpstr>Example</vt:lpstr>
      <vt:lpstr>Policy Collecting</vt:lpstr>
      <vt:lpstr>Policy Collecting</vt:lpstr>
      <vt:lpstr>Policy Collecting</vt:lpstr>
      <vt:lpstr>Policy Collecting</vt:lpstr>
      <vt:lpstr>Policy Extraction</vt:lpstr>
      <vt:lpstr>Policy Evaluation</vt:lpstr>
      <vt:lpstr>Path Checking Algorithm Overview</vt:lpstr>
      <vt:lpstr>Path Checking Algorithm Complexity</vt:lpstr>
      <vt:lpstr>PowerPoint Presentation</vt:lpstr>
      <vt:lpstr>Limitation of U2U Relationships</vt:lpstr>
      <vt:lpstr>Beyond U2U Relationships</vt:lpstr>
      <vt:lpstr>Access Scenarios</vt:lpstr>
      <vt:lpstr>Related Works</vt:lpstr>
      <vt:lpstr>UURAC Model Components</vt:lpstr>
      <vt:lpstr>URRAC Model Components</vt:lpstr>
      <vt:lpstr>Action and Access Request</vt:lpstr>
      <vt:lpstr>Authorization Policy</vt:lpstr>
      <vt:lpstr>Hopcount Skipping</vt:lpstr>
      <vt:lpstr>Policy Conflict Resolution</vt:lpstr>
      <vt:lpstr>Policy Conflict Resolution (cont.)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1309</cp:revision>
  <cp:lastPrinted>2016-03-03T16:48:03Z</cp:lastPrinted>
  <dcterms:created xsi:type="dcterms:W3CDTF">2010-02-19T20:53:39Z</dcterms:created>
  <dcterms:modified xsi:type="dcterms:W3CDTF">2016-03-03T23:08:08Z</dcterms:modified>
</cp:coreProperties>
</file>