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2"/>
  </p:notesMasterIdLst>
  <p:handoutMasterIdLst>
    <p:handoutMasterId r:id="rId13"/>
  </p:handoutMasterIdLst>
  <p:sldIdLst>
    <p:sldId id="468" r:id="rId6"/>
    <p:sldId id="469" r:id="rId7"/>
    <p:sldId id="471" r:id="rId8"/>
    <p:sldId id="472" r:id="rId9"/>
    <p:sldId id="473" r:id="rId10"/>
    <p:sldId id="474" r:id="rId11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749">
          <p15:clr>
            <a:srgbClr val="A4A3A4"/>
          </p15:clr>
        </p15:guide>
        <p15:guide id="2" pos="20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00"/>
    <a:srgbClr val="A50021"/>
    <a:srgbClr val="131F4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41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084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883">
              <a:tabLst>
                <a:tab pos="680565" algn="l"/>
                <a:tab pos="1369062" algn="l"/>
                <a:tab pos="2054386" algn="l"/>
                <a:tab pos="2741296" algn="l"/>
              </a:tabLst>
            </a:pPr>
            <a:fld id="{0C137A8E-DCD0-4026-8679-7DAC59B2E3EE}" type="slidenum">
              <a:rPr lang="en-GB" smtClean="0"/>
              <a:pPr defTabSz="456883">
                <a:tabLst>
                  <a:tab pos="680565" algn="l"/>
                  <a:tab pos="1369062" algn="l"/>
                  <a:tab pos="2054386" algn="l"/>
                  <a:tab pos="2741296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1712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883">
              <a:tabLst>
                <a:tab pos="680565" algn="l"/>
                <a:tab pos="1369062" algn="l"/>
                <a:tab pos="2054386" algn="l"/>
                <a:tab pos="2741296" algn="l"/>
              </a:tabLst>
            </a:pPr>
            <a:fld id="{0C137A8E-DCD0-4026-8679-7DAC59B2E3EE}" type="slidenum">
              <a:rPr lang="en-GB" smtClean="0"/>
              <a:pPr defTabSz="456883">
                <a:tabLst>
                  <a:tab pos="680565" algn="l"/>
                  <a:tab pos="1369062" algn="l"/>
                  <a:tab pos="2054386" algn="l"/>
                  <a:tab pos="2741296" algn="l"/>
                </a:tabLst>
              </a:pPr>
              <a:t>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1712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01">
              <a:tabLst>
                <a:tab pos="680592" algn="l"/>
                <a:tab pos="1369117" algn="l"/>
                <a:tab pos="2054469" algn="l"/>
                <a:tab pos="2741406" algn="l"/>
              </a:tabLst>
            </a:pPr>
            <a:fld id="{0C137A8E-DCD0-4026-8679-7DAC59B2E3EE}" type="slidenum">
              <a:rPr lang="en-GB" smtClean="0"/>
              <a:pPr defTabSz="456901">
                <a:tabLst>
                  <a:tab pos="680592" algn="l"/>
                  <a:tab pos="1369117" algn="l"/>
                  <a:tab pos="2054469" algn="l"/>
                  <a:tab pos="2741406" algn="l"/>
                </a:tabLst>
              </a:pPr>
              <a:t>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4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8126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3/31/2016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dirty="0" smtClean="0"/>
              <a:t>Authentication and Authorization Federation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April 1</a:t>
            </a:r>
            <a:r>
              <a:rPr lang="en-US" sz="2000" dirty="0" smtClean="0">
                <a:solidFill>
                  <a:schemeClr val="tx2"/>
                </a:solidFill>
              </a:rPr>
              <a:t>, </a:t>
            </a:r>
            <a:r>
              <a:rPr lang="en-US" sz="2000" dirty="0" smtClean="0">
                <a:solidFill>
                  <a:schemeClr val="tx2"/>
                </a:solidFill>
              </a:rPr>
              <a:t>2016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Lecture </a:t>
            </a:r>
            <a:r>
              <a:rPr lang="en-US" sz="2800" dirty="0" smtClean="0">
                <a:solidFill>
                  <a:srgbClr val="131F49"/>
                </a:solidFill>
              </a:rPr>
              <a:t>8 </a:t>
            </a:r>
            <a:r>
              <a:rPr lang="en-US" sz="2800" dirty="0" smtClean="0">
                <a:solidFill>
                  <a:srgbClr val="131F49"/>
                </a:solidFill>
              </a:rPr>
              <a:t>Part 1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9080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2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Federation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8837" y="933451"/>
            <a:ext cx="158115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Identity </a:t>
            </a:r>
          </a:p>
          <a:p>
            <a:pPr algn="ctr"/>
            <a:r>
              <a:rPr lang="en-US" b="1" dirty="0" smtClean="0"/>
              <a:t>Federation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5059412" y="1716941"/>
            <a:ext cx="0" cy="56905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grpSp>
        <p:nvGrpSpPr>
          <p:cNvPr id="19" name="Group 18"/>
          <p:cNvGrpSpPr/>
          <p:nvPr/>
        </p:nvGrpSpPr>
        <p:grpSpPr>
          <a:xfrm>
            <a:off x="2346425" y="3000376"/>
            <a:ext cx="5425975" cy="646313"/>
            <a:chOff x="2346425" y="3171826"/>
            <a:chExt cx="5425975" cy="646313"/>
          </a:xfrm>
        </p:grpSpPr>
        <p:sp>
          <p:nvSpPr>
            <p:cNvPr id="14" name="Rectangle 13"/>
            <p:cNvSpPr/>
            <p:nvPr/>
          </p:nvSpPr>
          <p:spPr>
            <a:xfrm>
              <a:off x="2346425" y="3171826"/>
              <a:ext cx="1882675" cy="646313"/>
            </a:xfrm>
            <a:prstGeom prst="rect">
              <a:avLst/>
            </a:prstGeom>
          </p:spPr>
          <p:txBody>
            <a:bodyPr wrap="square" lIns="91423" tIns="45711" rIns="91423" bIns="45711">
              <a:spAutoFit/>
            </a:bodyPr>
            <a:lstStyle/>
            <a:p>
              <a:pPr algn="ctr"/>
              <a:r>
                <a:rPr lang="en-US" b="1" dirty="0" smtClean="0"/>
                <a:t>Authentication </a:t>
              </a:r>
            </a:p>
            <a:p>
              <a:pPr algn="ctr"/>
              <a:r>
                <a:rPr lang="en-US" b="1" dirty="0" smtClean="0"/>
                <a:t>Federation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889725" y="3171826"/>
              <a:ext cx="1882675" cy="646313"/>
            </a:xfrm>
            <a:prstGeom prst="rect">
              <a:avLst/>
            </a:prstGeom>
          </p:spPr>
          <p:txBody>
            <a:bodyPr wrap="square" lIns="91423" tIns="45711" rIns="91423" bIns="45711">
              <a:spAutoFit/>
            </a:bodyPr>
            <a:lstStyle/>
            <a:p>
              <a:pPr algn="ctr"/>
              <a:r>
                <a:rPr lang="en-US" b="1" dirty="0" smtClean="0"/>
                <a:t>Authorization</a:t>
              </a:r>
            </a:p>
            <a:p>
              <a:pPr algn="ctr"/>
              <a:r>
                <a:rPr lang="en-US" b="1" dirty="0" smtClean="0"/>
                <a:t>Federation</a:t>
              </a:r>
            </a:p>
          </p:txBody>
        </p:sp>
      </p:grpSp>
      <p:cxnSp>
        <p:nvCxnSpPr>
          <p:cNvPr id="21" name="Straight Arrow Connector 20"/>
          <p:cNvCxnSpPr/>
          <p:nvPr/>
        </p:nvCxnSpPr>
        <p:spPr bwMode="auto">
          <a:xfrm flipH="1">
            <a:off x="3211354" y="2268173"/>
            <a:ext cx="3522821" cy="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3221087" y="2259866"/>
            <a:ext cx="0" cy="56905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6716762" y="2297966"/>
            <a:ext cx="0" cy="56905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3229690" y="3745766"/>
            <a:ext cx="0" cy="3118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>
            <a:off x="2439830" y="4820873"/>
            <a:ext cx="1579720" cy="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3" name="Rectangle 32"/>
          <p:cNvSpPr/>
          <p:nvPr/>
        </p:nvSpPr>
        <p:spPr>
          <a:xfrm>
            <a:off x="2108299" y="4114801"/>
            <a:ext cx="2263675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Single Credential</a:t>
            </a:r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3229690" y="4517291"/>
            <a:ext cx="0" cy="3118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4020265" y="4822091"/>
            <a:ext cx="0" cy="3118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2448640" y="4812566"/>
            <a:ext cx="0" cy="3118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8" name="Rectangle 37"/>
          <p:cNvSpPr/>
          <p:nvPr/>
        </p:nvSpPr>
        <p:spPr>
          <a:xfrm>
            <a:off x="1851124" y="5162551"/>
            <a:ext cx="1196875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Single</a:t>
            </a:r>
          </a:p>
          <a:p>
            <a:pPr algn="ctr"/>
            <a:r>
              <a:rPr lang="en-US" b="1" dirty="0" smtClean="0"/>
              <a:t>Sign-On</a:t>
            </a:r>
            <a:endParaRPr lang="en-US" b="1" dirty="0" smtClean="0"/>
          </a:p>
        </p:txBody>
      </p:sp>
      <p:sp>
        <p:nvSpPr>
          <p:cNvPr id="39" name="Rectangle 38"/>
          <p:cNvSpPr/>
          <p:nvPr/>
        </p:nvSpPr>
        <p:spPr>
          <a:xfrm>
            <a:off x="3422749" y="5162551"/>
            <a:ext cx="1196875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Multiple</a:t>
            </a:r>
          </a:p>
          <a:p>
            <a:pPr algn="ctr"/>
            <a:r>
              <a:rPr lang="en-US" b="1" dirty="0" smtClean="0"/>
              <a:t>Sign-On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05177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ABAC is not New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908422" y="1595647"/>
            <a:ext cx="4009736" cy="3275721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3582432" y="1158874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User (Identity)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77441" y="5011697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Attributes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86665" y="5018021"/>
            <a:ext cx="2678700" cy="689708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Public-keys + 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Secured secrets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93255" y="2028053"/>
            <a:ext cx="2605578" cy="1200310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X.509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Identity Certificates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32055" y="2024037"/>
            <a:ext cx="2605578" cy="830979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X.500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Directory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7350" y="5906357"/>
            <a:ext cx="3620283" cy="461647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Pre Internet, early 1990s</a:t>
            </a:r>
          </a:p>
        </p:txBody>
      </p:sp>
    </p:spTree>
    <p:extLst>
      <p:ext uri="{BB962C8B-B14F-4D97-AF65-F5344CB8AC3E}">
        <p14:creationId xmlns:p14="http://schemas.microsoft.com/office/powerpoint/2010/main" xmlns="" val="192503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ABAC is not New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908422" y="1595647"/>
            <a:ext cx="4009736" cy="3275721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3582432" y="1158874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User (Identity)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77441" y="5011697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Attributes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86665" y="5018021"/>
            <a:ext cx="2678700" cy="689708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Public-keys + 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Secured secrets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93255" y="2028053"/>
            <a:ext cx="2605578" cy="1200310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X.509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Identity Certificates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32055" y="2024037"/>
            <a:ext cx="2605578" cy="1569642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X.509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Attribute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Certificates</a:t>
            </a:r>
          </a:p>
          <a:p>
            <a:pPr algn="ctr"/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7350" y="5906357"/>
            <a:ext cx="3620283" cy="461647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Post Internet, late 1990s</a:t>
            </a:r>
          </a:p>
        </p:txBody>
      </p:sp>
    </p:spTree>
    <p:extLst>
      <p:ext uri="{BB962C8B-B14F-4D97-AF65-F5344CB8AC3E}">
        <p14:creationId xmlns:p14="http://schemas.microsoft.com/office/powerpoint/2010/main" xmlns="" val="192503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5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Federation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8837" y="933451"/>
            <a:ext cx="158115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Identity </a:t>
            </a:r>
          </a:p>
          <a:p>
            <a:pPr algn="ctr"/>
            <a:r>
              <a:rPr lang="en-US" b="1" dirty="0" smtClean="0"/>
              <a:t>Federation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5059412" y="1716941"/>
            <a:ext cx="0" cy="56905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grpSp>
        <p:nvGrpSpPr>
          <p:cNvPr id="2" name="Group 18"/>
          <p:cNvGrpSpPr/>
          <p:nvPr/>
        </p:nvGrpSpPr>
        <p:grpSpPr>
          <a:xfrm>
            <a:off x="2346425" y="3000376"/>
            <a:ext cx="5425975" cy="646313"/>
            <a:chOff x="2346425" y="3171826"/>
            <a:chExt cx="5425975" cy="646313"/>
          </a:xfrm>
        </p:grpSpPr>
        <p:sp>
          <p:nvSpPr>
            <p:cNvPr id="14" name="Rectangle 13"/>
            <p:cNvSpPr/>
            <p:nvPr/>
          </p:nvSpPr>
          <p:spPr>
            <a:xfrm>
              <a:off x="2346425" y="3171826"/>
              <a:ext cx="1882675" cy="646313"/>
            </a:xfrm>
            <a:prstGeom prst="rect">
              <a:avLst/>
            </a:prstGeom>
          </p:spPr>
          <p:txBody>
            <a:bodyPr wrap="square" lIns="91423" tIns="45711" rIns="91423" bIns="45711">
              <a:spAutoFit/>
            </a:bodyPr>
            <a:lstStyle/>
            <a:p>
              <a:pPr algn="ctr"/>
              <a:r>
                <a:rPr lang="en-US" b="1" dirty="0" smtClean="0"/>
                <a:t>Authentication </a:t>
              </a:r>
            </a:p>
            <a:p>
              <a:pPr algn="ctr"/>
              <a:r>
                <a:rPr lang="en-US" b="1" dirty="0" smtClean="0"/>
                <a:t>Federation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889725" y="3171826"/>
              <a:ext cx="1882675" cy="646313"/>
            </a:xfrm>
            <a:prstGeom prst="rect">
              <a:avLst/>
            </a:prstGeom>
          </p:spPr>
          <p:txBody>
            <a:bodyPr wrap="square" lIns="91423" tIns="45711" rIns="91423" bIns="45711">
              <a:spAutoFit/>
            </a:bodyPr>
            <a:lstStyle/>
            <a:p>
              <a:pPr algn="ctr"/>
              <a:r>
                <a:rPr lang="en-US" b="1" dirty="0" smtClean="0"/>
                <a:t>Authorization</a:t>
              </a:r>
            </a:p>
            <a:p>
              <a:pPr algn="ctr"/>
              <a:r>
                <a:rPr lang="en-US" b="1" dirty="0" smtClean="0"/>
                <a:t>Federation</a:t>
              </a:r>
            </a:p>
          </p:txBody>
        </p:sp>
      </p:grpSp>
      <p:cxnSp>
        <p:nvCxnSpPr>
          <p:cNvPr id="21" name="Straight Arrow Connector 20"/>
          <p:cNvCxnSpPr/>
          <p:nvPr/>
        </p:nvCxnSpPr>
        <p:spPr bwMode="auto">
          <a:xfrm flipH="1">
            <a:off x="3211354" y="2268173"/>
            <a:ext cx="3522821" cy="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3221087" y="2259866"/>
            <a:ext cx="0" cy="56905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6716762" y="2297966"/>
            <a:ext cx="0" cy="56905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3229690" y="3745766"/>
            <a:ext cx="0" cy="3118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>
            <a:off x="2439830" y="4820873"/>
            <a:ext cx="1579720" cy="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3" name="Rectangle 32"/>
          <p:cNvSpPr/>
          <p:nvPr/>
        </p:nvSpPr>
        <p:spPr>
          <a:xfrm>
            <a:off x="2108299" y="4114801"/>
            <a:ext cx="2263675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Single Credential</a:t>
            </a:r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3229690" y="4517291"/>
            <a:ext cx="0" cy="3118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4020265" y="4822091"/>
            <a:ext cx="0" cy="3118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2448640" y="4812566"/>
            <a:ext cx="0" cy="3118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8" name="Rectangle 37"/>
          <p:cNvSpPr/>
          <p:nvPr/>
        </p:nvSpPr>
        <p:spPr>
          <a:xfrm>
            <a:off x="1851124" y="5162551"/>
            <a:ext cx="1196875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Single</a:t>
            </a:r>
          </a:p>
          <a:p>
            <a:pPr algn="ctr"/>
            <a:r>
              <a:rPr lang="en-US" b="1" dirty="0" smtClean="0"/>
              <a:t>Sign-On</a:t>
            </a:r>
            <a:endParaRPr lang="en-US" b="1" dirty="0" smtClean="0"/>
          </a:p>
        </p:txBody>
      </p:sp>
      <p:sp>
        <p:nvSpPr>
          <p:cNvPr id="39" name="Rectangle 38"/>
          <p:cNvSpPr/>
          <p:nvPr/>
        </p:nvSpPr>
        <p:spPr>
          <a:xfrm>
            <a:off x="3422749" y="5162551"/>
            <a:ext cx="1196875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Multiple</a:t>
            </a:r>
          </a:p>
          <a:p>
            <a:pPr algn="ctr"/>
            <a:r>
              <a:rPr lang="en-US" b="1" dirty="0" smtClean="0"/>
              <a:t>Sign-On</a:t>
            </a:r>
            <a:endParaRPr lang="en-US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6281247" y="4718485"/>
            <a:ext cx="1300653" cy="1200310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OpenID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OAuth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SAML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177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500749" y="2045340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NIST ABAC Building Block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Page 12 Diagram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  <p:extLst>
      <p:ext uri="{BB962C8B-B14F-4D97-AF65-F5344CB8AC3E}">
        <p14:creationId xmlns="" xmlns:p14="http://schemas.microsoft.com/office/powerpoint/2010/main" val="35700261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9698</TotalTime>
  <Words>174</Words>
  <Application>Microsoft Office PowerPoint</Application>
  <PresentationFormat>Custom</PresentationFormat>
  <Paragraphs>86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1294</cp:revision>
  <cp:lastPrinted>2012-11-13T22:38:33Z</cp:lastPrinted>
  <dcterms:created xsi:type="dcterms:W3CDTF">2010-02-19T20:53:39Z</dcterms:created>
  <dcterms:modified xsi:type="dcterms:W3CDTF">2016-04-01T03:27:30Z</dcterms:modified>
</cp:coreProperties>
</file>