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  <p:sldMasterId id="2147483672" r:id="rId3"/>
    <p:sldMasterId id="2147483708" r:id="rId4"/>
    <p:sldMasterId id="2147483710" r:id="rId5"/>
  </p:sldMasterIdLst>
  <p:notesMasterIdLst>
    <p:notesMasterId r:id="rId27"/>
  </p:notesMasterIdLst>
  <p:handoutMasterIdLst>
    <p:handoutMasterId r:id="rId28"/>
  </p:handoutMasterIdLst>
  <p:sldIdLst>
    <p:sldId id="258" r:id="rId6"/>
    <p:sldId id="257" r:id="rId7"/>
    <p:sldId id="260" r:id="rId8"/>
    <p:sldId id="265" r:id="rId9"/>
    <p:sldId id="266" r:id="rId10"/>
    <p:sldId id="274" r:id="rId11"/>
    <p:sldId id="275" r:id="rId12"/>
    <p:sldId id="267" r:id="rId13"/>
    <p:sldId id="268" r:id="rId14"/>
    <p:sldId id="283" r:id="rId15"/>
    <p:sldId id="284" r:id="rId16"/>
    <p:sldId id="294" r:id="rId17"/>
    <p:sldId id="299" r:id="rId18"/>
    <p:sldId id="297" r:id="rId19"/>
    <p:sldId id="302" r:id="rId20"/>
    <p:sldId id="303" r:id="rId21"/>
    <p:sldId id="289" r:id="rId22"/>
    <p:sldId id="285" r:id="rId23"/>
    <p:sldId id="287" r:id="rId24"/>
    <p:sldId id="286" r:id="rId25"/>
    <p:sldId id="288" r:id="rId26"/>
  </p:sldIdLst>
  <p:sldSz cx="9144000" cy="6858000" type="screen4x3"/>
  <p:notesSz cx="7019925" cy="9305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 userDrawn="1">
          <p15:clr>
            <a:srgbClr val="A4A3A4"/>
          </p15:clr>
        </p15:guide>
        <p15:guide id="2" pos="221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e Park" initials="J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C6D"/>
    <a:srgbClr val="FFD757"/>
    <a:srgbClr val="95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12" autoAdjust="0"/>
    <p:restoredTop sz="95161" autoAdjust="0"/>
  </p:normalViewPr>
  <p:slideViewPr>
    <p:cSldViewPr snapToGrid="0" snapToObjects="1">
      <p:cViewPr varScale="1">
        <p:scale>
          <a:sx n="122" d="100"/>
          <a:sy n="122" d="100"/>
        </p:scale>
        <p:origin x="60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6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-2892" y="-102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057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44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2480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10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173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28020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91640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91364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25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02284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07153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31831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18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10408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19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0742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91505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20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25270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21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3632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27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9172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8133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3115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7394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8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79797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9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053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263" y="93345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8350" y="626427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6264275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292480" y="623587"/>
            <a:ext cx="476928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29" tIns="41464" rIns="82929" bIns="41464"/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29" tIns="41464" rIns="82929" bIns="41464"/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2242" y="27651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520" y="0"/>
            <a:ext cx="1342080" cy="83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4/14/2016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982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292480" y="623586"/>
            <a:ext cx="476928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2241" y="27651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520" y="0"/>
            <a:ext cx="1342080" cy="83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4/14/2016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018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7200" y="94932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93345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49263" y="114300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1143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39840" y="2"/>
            <a:ext cx="4714560" cy="6207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2" y="829527"/>
            <a:ext cx="8226720" cy="5299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456482" y="6247377"/>
            <a:ext cx="2128320" cy="470929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361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 defTabSz="414646" fontAlgn="base">
              <a:spcBef>
                <a:spcPct val="0"/>
              </a:spcBef>
              <a:spcAft>
                <a:spcPct val="0"/>
              </a:spcAft>
              <a:defRPr/>
            </a:pPr>
            <a:fld id="{779B0FFF-52D7-4B48-8273-CB03D59A2296}" type="datetime1">
              <a:rPr lang="en-US" smtClean="0"/>
              <a:pPr defTabSz="414646" fontAlgn="base">
                <a:spcBef>
                  <a:spcPct val="0"/>
                </a:spcBef>
                <a:spcAft>
                  <a:spcPct val="0"/>
                </a:spcAft>
                <a:defRPr/>
              </a:pPr>
              <a:t>4/14/2016</a:t>
            </a:fld>
            <a:r>
              <a:rPr lang="en-US" smtClean="0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127680" y="6247377"/>
            <a:ext cx="2897280" cy="470929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361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defTabSz="41464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ea typeface="ＭＳ Ｐゴシック" pitchFamily="34" charset="-128"/>
              </a:rPr>
              <a:t>World-Leading Research with Real-World Impact!</a:t>
            </a:r>
            <a:endParaRPr lang="en-US">
              <a:ea typeface="ＭＳ Ｐゴシック" pitchFamily="34" charset="-128"/>
            </a:endParaRP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4880" y="6247377"/>
            <a:ext cx="2128320" cy="470929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361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46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4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750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hf hdr="0" ftr="0" dt="0"/>
  <p:txStyles>
    <p:titleStyle>
      <a:lvl1pPr algn="r" defTabSz="41464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1464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1464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1464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1464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393676" indent="-195806" algn="r" defTabSz="41464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6pPr>
      <a:lvl7pPr marL="1808323" indent="-195806" algn="r" defTabSz="41464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7pPr>
      <a:lvl8pPr marL="2222970" indent="-195806" algn="r" defTabSz="41464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8pPr>
      <a:lvl9pPr marL="2637616" indent="-195806" algn="r" defTabSz="41464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9pPr>
    </p:titleStyle>
    <p:bodyStyle>
      <a:lvl1pPr marL="391611" indent="-293708" algn="l" defTabSz="41464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54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783222" indent="-260595" algn="l" defTabSz="41464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177">
          <a:solidFill>
            <a:srgbClr val="000000"/>
          </a:solidFill>
          <a:latin typeface="Arial" charset="0"/>
          <a:ea typeface="ＭＳ Ｐゴシック" charset="-128"/>
        </a:defRPr>
      </a:lvl2pPr>
      <a:lvl3pPr marL="1174834" indent="-195806" algn="l" defTabSz="414646" rtl="0" eaLnBrk="0" fontAlgn="base" hangingPunct="0">
        <a:spcBef>
          <a:spcPct val="0"/>
        </a:spcBef>
        <a:spcAft>
          <a:spcPts val="771"/>
        </a:spcAft>
        <a:buClr>
          <a:srgbClr val="000000"/>
        </a:buClr>
        <a:buSzPct val="45000"/>
        <a:buFont typeface="Wingdings" pitchFamily="2" charset="2"/>
        <a:buChar char=""/>
        <a:defRPr sz="2177">
          <a:solidFill>
            <a:srgbClr val="000000"/>
          </a:solidFill>
          <a:latin typeface="Arial" charset="0"/>
          <a:ea typeface="ＭＳ Ｐゴシック" charset="-128"/>
        </a:defRPr>
      </a:lvl3pPr>
      <a:lvl4pPr marL="1566446" indent="-195806" algn="l" defTabSz="414646" rtl="0" eaLnBrk="0" fontAlgn="base" hangingPunct="0">
        <a:spcBef>
          <a:spcPct val="0"/>
        </a:spcBef>
        <a:spcAft>
          <a:spcPts val="522"/>
        </a:spcAft>
        <a:buClr>
          <a:srgbClr val="000000"/>
        </a:buClr>
        <a:buSzPct val="75000"/>
        <a:buFont typeface="Symbol" pitchFamily="18" charset="2"/>
        <a:buChar char=""/>
        <a:defRPr sz="1905">
          <a:solidFill>
            <a:srgbClr val="000000"/>
          </a:solidFill>
          <a:latin typeface="Arial" charset="0"/>
          <a:ea typeface="ＭＳ Ｐゴシック" charset="-128"/>
        </a:defRPr>
      </a:lvl4pPr>
      <a:lvl5pPr marL="1958056" indent="-195806" algn="l" defTabSz="414646" rtl="0" eaLnBrk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2" charset="2"/>
        <a:buChar char=""/>
        <a:defRPr sz="1905">
          <a:solidFill>
            <a:srgbClr val="000000"/>
          </a:solidFill>
          <a:latin typeface="Arial" charset="0"/>
          <a:ea typeface="ＭＳ Ｐゴシック" charset="-128"/>
        </a:defRPr>
      </a:lvl5pPr>
      <a:lvl6pPr marL="2372704" indent="-195806" algn="l" defTabSz="41464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905">
          <a:solidFill>
            <a:srgbClr val="000000"/>
          </a:solidFill>
          <a:latin typeface="+mn-lt"/>
        </a:defRPr>
      </a:lvl6pPr>
      <a:lvl7pPr marL="2787350" indent="-195806" algn="l" defTabSz="41464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905">
          <a:solidFill>
            <a:srgbClr val="000000"/>
          </a:solidFill>
          <a:latin typeface="+mn-lt"/>
        </a:defRPr>
      </a:lvl7pPr>
      <a:lvl8pPr marL="3201999" indent="-195806" algn="l" defTabSz="41464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905">
          <a:solidFill>
            <a:srgbClr val="000000"/>
          </a:solidFill>
          <a:latin typeface="+mn-lt"/>
        </a:defRPr>
      </a:lvl8pPr>
      <a:lvl9pPr marL="3616645" indent="-195806" algn="l" defTabSz="41464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905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82929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46" algn="l" defTabSz="82929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294" algn="l" defTabSz="82929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3941" algn="l" defTabSz="82929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590" algn="l" defTabSz="82929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236" algn="l" defTabSz="82929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7883" algn="l" defTabSz="82929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530" algn="l" defTabSz="82929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179" algn="l" defTabSz="82929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39840" y="0"/>
            <a:ext cx="4714560" cy="6207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829527"/>
            <a:ext cx="8226720" cy="5299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456481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9B0FFF-52D7-4B48-8273-CB03D59A2296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4/14/2016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4880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78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hf hdr="0" ftr="0" dt="0"/>
  <p:txStyles>
    <p:titleStyle>
      <a:lvl1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393941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6pPr>
      <a:lvl7pPr marL="1808667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7pPr>
      <a:lvl8pPr marL="2223393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8pPr>
      <a:lvl9pPr marL="2638119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9pPr>
    </p:titleStyle>
    <p:bodyStyle>
      <a:lvl1pPr marL="391686" indent="-29376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54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783372" indent="-26064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177">
          <a:solidFill>
            <a:srgbClr val="000000"/>
          </a:solidFill>
          <a:latin typeface="Arial" charset="0"/>
          <a:ea typeface="ＭＳ Ｐゴシック" charset="-128"/>
        </a:defRPr>
      </a:lvl2pPr>
      <a:lvl3pPr marL="1175057" indent="-195843" algn="l" defTabSz="414726" rtl="0" eaLnBrk="0" fontAlgn="base" hangingPunct="0">
        <a:spcBef>
          <a:spcPct val="0"/>
        </a:spcBef>
        <a:spcAft>
          <a:spcPts val="771"/>
        </a:spcAft>
        <a:buClr>
          <a:srgbClr val="000000"/>
        </a:buClr>
        <a:buSzPct val="45000"/>
        <a:buFont typeface="Wingdings" pitchFamily="2" charset="2"/>
        <a:buChar char=""/>
        <a:defRPr sz="2177">
          <a:solidFill>
            <a:srgbClr val="000000"/>
          </a:solidFill>
          <a:latin typeface="Arial" charset="0"/>
          <a:ea typeface="ＭＳ Ｐゴシック" charset="-128"/>
        </a:defRPr>
      </a:lvl3pPr>
      <a:lvl4pPr marL="1566743" indent="-195843" algn="l" defTabSz="414726" rtl="0" eaLnBrk="0" fontAlgn="base" hangingPunct="0">
        <a:spcBef>
          <a:spcPct val="0"/>
        </a:spcBef>
        <a:spcAft>
          <a:spcPts val="522"/>
        </a:spcAft>
        <a:buClr>
          <a:srgbClr val="000000"/>
        </a:buClr>
        <a:buSzPct val="75000"/>
        <a:buFont typeface="Symbol" pitchFamily="18" charset="2"/>
        <a:buChar char=""/>
        <a:defRPr sz="1814">
          <a:solidFill>
            <a:srgbClr val="000000"/>
          </a:solidFill>
          <a:latin typeface="Arial" charset="0"/>
          <a:ea typeface="ＭＳ Ｐゴシック" charset="-128"/>
        </a:defRPr>
      </a:lvl4pPr>
      <a:lvl5pPr marL="1958429" indent="-195843" algn="l" defTabSz="414726" rtl="0" eaLnBrk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2" charset="2"/>
        <a:buChar char=""/>
        <a:defRPr sz="1814">
          <a:solidFill>
            <a:srgbClr val="000000"/>
          </a:solidFill>
          <a:latin typeface="Arial" charset="0"/>
          <a:ea typeface="ＭＳ Ｐゴシック" charset="-128"/>
        </a:defRPr>
      </a:lvl5pPr>
      <a:lvl6pPr marL="2373155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6pPr>
      <a:lvl7pPr marL="2787881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7pPr>
      <a:lvl8pPr marL="3202607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8pPr>
      <a:lvl9pPr marL="3617333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55681" y="1009801"/>
            <a:ext cx="8294400" cy="16588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8" tIns="40819" rIns="81638" bIns="40819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903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3600" dirty="0"/>
              <a:t>Provenance-Based Access Control (PBAC)</a:t>
            </a:r>
            <a:r>
              <a:rPr lang="en-US" sz="2800" dirty="0"/>
              <a:t/>
            </a:r>
            <a:br>
              <a:rPr lang="en-US" sz="2800" dirty="0"/>
            </a:br>
            <a:endParaRPr lang="en-US" sz="2903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177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Prof. Ravi Sandhu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177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Executive Director and Endowed Chair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177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1814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April </a:t>
            </a:r>
            <a:r>
              <a:rPr lang="en-US" sz="1814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15, </a:t>
            </a:r>
            <a:r>
              <a:rPr lang="en-US" sz="1814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2016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1814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145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ravi.sandhu@utsa.edu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145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www.profsandhu.com</a:t>
            </a:r>
            <a:endParaRPr lang="en-US" sz="1814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177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 </a:t>
            </a:r>
            <a:endParaRPr lang="en-GB" sz="2177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4561921" y="5599081"/>
            <a:ext cx="1440" cy="3139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633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US" sz="127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 Sandhu</a:t>
            </a:r>
            <a:endParaRPr lang="en-GB" sz="127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36016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51" i="1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1" y="1801"/>
            <a:ext cx="471456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4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CS 6393 Lecture </a:t>
            </a:r>
            <a:r>
              <a:rPr lang="en-US" sz="254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9 Part </a:t>
            </a:r>
            <a:r>
              <a:rPr lang="en-US" sz="254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1</a:t>
            </a:r>
            <a:endParaRPr lang="en-US" sz="2177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74211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10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Direct vs. Indirect Dependencies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194766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91611" indent="-293708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54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783222" indent="-260595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74834" indent="-195806" algn="l" defTabSz="414646" rtl="0" eaLnBrk="0" fontAlgn="base" hangingPunct="0">
              <a:spcBef>
                <a:spcPct val="0"/>
              </a:spcBef>
              <a:spcAft>
                <a:spcPts val="77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566446" indent="-195806" algn="l" defTabSz="414646" rtl="0" eaLnBrk="0" fontAlgn="base" hangingPunct="0">
              <a:spcBef>
                <a:spcPct val="0"/>
              </a:spcBef>
              <a:spcAft>
                <a:spcPts val="522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1958056" indent="-195806" algn="l" defTabSz="414646" rtl="0" eaLnBrk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372704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6pPr>
            <a:lvl7pPr marL="2787350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7pPr>
            <a:lvl8pPr marL="3201999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8pPr>
            <a:lvl9pPr marL="3616645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rgbClr val="3366FF"/>
                </a:solidFill>
              </a:rPr>
              <a:t>Direct dependencies</a:t>
            </a:r>
          </a:p>
          <a:p>
            <a:pPr lvl="1"/>
            <a:r>
              <a:rPr lang="en-US" dirty="0"/>
              <a:t>Used (u), </a:t>
            </a:r>
            <a:r>
              <a:rPr lang="en-US" dirty="0" err="1"/>
              <a:t>wasGeneratedBy</a:t>
            </a:r>
            <a:r>
              <a:rPr lang="en-US" dirty="0"/>
              <a:t> (g), </a:t>
            </a:r>
            <a:r>
              <a:rPr lang="en-US" dirty="0" err="1"/>
              <a:t>wasControlledBy</a:t>
            </a:r>
            <a:r>
              <a:rPr lang="en-US" dirty="0"/>
              <a:t> (c) </a:t>
            </a:r>
          </a:p>
          <a:p>
            <a:pPr lvl="1"/>
            <a:r>
              <a:rPr lang="en-US" dirty="0"/>
              <a:t>Captured from transactions as </a:t>
            </a:r>
            <a:r>
              <a:rPr lang="en-US" dirty="0">
                <a:solidFill>
                  <a:srgbClr val="FF0000"/>
                </a:solidFill>
              </a:rPr>
              <a:t>base provenance </a:t>
            </a:r>
            <a:r>
              <a:rPr lang="en-US" dirty="0" smtClean="0">
                <a:solidFill>
                  <a:srgbClr val="FF0000"/>
                </a:solidFill>
              </a:rPr>
              <a:t>data\</a:t>
            </a:r>
          </a:p>
          <a:p>
            <a:pPr marL="522627" lvl="1" indent="0">
              <a:buNone/>
            </a:pPr>
            <a:endParaRPr lang="en-US" dirty="0"/>
          </a:p>
          <a:p>
            <a:r>
              <a:rPr lang="en-US" dirty="0">
                <a:solidFill>
                  <a:srgbClr val="3366FF"/>
                </a:solidFill>
              </a:rPr>
              <a:t>Indirect dependencies</a:t>
            </a:r>
          </a:p>
          <a:p>
            <a:pPr lvl="1"/>
            <a:r>
              <a:rPr lang="en-US" dirty="0">
                <a:solidFill>
                  <a:srgbClr val="008000"/>
                </a:solidFill>
              </a:rPr>
              <a:t>System-computable dependencies</a:t>
            </a:r>
          </a:p>
          <a:p>
            <a:pPr lvl="2"/>
            <a:r>
              <a:rPr lang="en-US" dirty="0"/>
              <a:t>using pre-defined </a:t>
            </a:r>
            <a:r>
              <a:rPr lang="en-US" dirty="0">
                <a:solidFill>
                  <a:srgbClr val="FF0000"/>
                </a:solidFill>
              </a:rPr>
              <a:t>dependency names </a:t>
            </a:r>
            <a:r>
              <a:rPr lang="en-US" dirty="0"/>
              <a:t>and</a:t>
            </a:r>
            <a:r>
              <a:rPr lang="en-US" dirty="0">
                <a:solidFill>
                  <a:srgbClr val="FF0000"/>
                </a:solidFill>
              </a:rPr>
              <a:t> matching dependency path patterns</a:t>
            </a:r>
            <a:endParaRPr lang="en-US" dirty="0">
              <a:solidFill>
                <a:srgbClr val="008000"/>
              </a:solidFill>
            </a:endParaRPr>
          </a:p>
          <a:p>
            <a:pPr lvl="1"/>
            <a:r>
              <a:rPr lang="en-US" dirty="0">
                <a:solidFill>
                  <a:srgbClr val="008000"/>
                </a:solidFill>
              </a:rPr>
              <a:t>User-declared dependencies </a:t>
            </a:r>
          </a:p>
          <a:p>
            <a:pPr lvl="2"/>
            <a:r>
              <a:rPr lang="en-US" dirty="0"/>
              <a:t>using pre-defined </a:t>
            </a:r>
            <a:r>
              <a:rPr lang="en-US" dirty="0">
                <a:solidFill>
                  <a:srgbClr val="FF0000"/>
                </a:solidFill>
              </a:rPr>
              <a:t>dependency names</a:t>
            </a:r>
          </a:p>
        </p:txBody>
      </p:sp>
    </p:spTree>
    <p:extLst>
      <p:ext uri="{BB962C8B-B14F-4D97-AF65-F5344CB8AC3E}">
        <p14:creationId xmlns:p14="http://schemas.microsoft.com/office/powerpoint/2010/main" val="16446485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Object Dependency List (DL</a:t>
            </a:r>
            <a:r>
              <a:rPr lang="en-US" sz="2400" baseline="-25000" dirty="0"/>
              <a:t>O</a:t>
            </a:r>
            <a:r>
              <a:rPr lang="en-US" sz="2400" dirty="0"/>
              <a:t>)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199" y="1194766"/>
            <a:ext cx="845388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91611" indent="-293708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54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783222" indent="-260595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74834" indent="-195806" algn="l" defTabSz="414646" rtl="0" eaLnBrk="0" fontAlgn="base" hangingPunct="0">
              <a:spcBef>
                <a:spcPct val="0"/>
              </a:spcBef>
              <a:spcAft>
                <a:spcPts val="77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566446" indent="-195806" algn="l" defTabSz="414646" rtl="0" eaLnBrk="0" fontAlgn="base" hangingPunct="0">
              <a:spcBef>
                <a:spcPct val="0"/>
              </a:spcBef>
              <a:spcAft>
                <a:spcPts val="522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1958056" indent="-195806" algn="l" defTabSz="414646" rtl="0" eaLnBrk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372704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6pPr>
            <a:lvl7pPr marL="2787350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7pPr>
            <a:lvl8pPr marL="3201999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8pPr>
            <a:lvl9pPr marL="3616645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sz="2800" dirty="0"/>
              <a:t>A set of pairs of </a:t>
            </a:r>
          </a:p>
          <a:p>
            <a:pPr lvl="1"/>
            <a:r>
              <a:rPr lang="en-US" sz="2400" dirty="0">
                <a:solidFill>
                  <a:srgbClr val="008000"/>
                </a:solidFill>
              </a:rPr>
              <a:t>abstracted dependency names (DNAME) </a:t>
            </a:r>
            <a:r>
              <a:rPr lang="en-US" sz="2400" dirty="0"/>
              <a:t>and </a:t>
            </a:r>
          </a:p>
          <a:p>
            <a:pPr lvl="1"/>
            <a:r>
              <a:rPr lang="en-US" sz="2400" dirty="0">
                <a:solidFill>
                  <a:srgbClr val="984807"/>
                </a:solidFill>
              </a:rPr>
              <a:t>regular expression-based object dependency path patterns (DPATH)</a:t>
            </a:r>
          </a:p>
          <a:p>
            <a:pPr lvl="1"/>
            <a:endParaRPr lang="en-US" sz="2400" dirty="0">
              <a:solidFill>
                <a:srgbClr val="008000"/>
              </a:solidFill>
            </a:endParaRPr>
          </a:p>
          <a:p>
            <a:r>
              <a:rPr lang="en-US" sz="2800" dirty="0"/>
              <a:t>Examples</a:t>
            </a:r>
          </a:p>
          <a:p>
            <a:pPr lvl="1"/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sz="1800" dirty="0" err="1">
                <a:solidFill>
                  <a:srgbClr val="008000"/>
                </a:solidFill>
              </a:rPr>
              <a:t>wasSubmittedVof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sz="1800" baseline="-25000" dirty="0" err="1">
                <a:solidFill>
                  <a:schemeClr val="accent2">
                    <a:lumMod val="75000"/>
                  </a:schemeClr>
                </a:solidFill>
              </a:rPr>
              <a:t>submit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sz="1800" baseline="-25000" dirty="0" err="1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lvl="1"/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&lt;</a:t>
            </a:r>
            <a:r>
              <a:rPr lang="en-US" sz="1800" dirty="0">
                <a:solidFill>
                  <a:srgbClr val="008000"/>
                </a:solidFill>
              </a:rPr>
              <a:t> </a:t>
            </a:r>
            <a:r>
              <a:rPr lang="en-US" sz="1800" dirty="0" err="1">
                <a:solidFill>
                  <a:srgbClr val="008000"/>
                </a:solidFill>
              </a:rPr>
              <a:t>wasAuthoredBy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</a:rPr>
              <a:t>wasSubmittedVof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?.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</a:rPr>
              <a:t>wasReplacedVof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 ∗.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sz="1800" baseline="-25000" dirty="0" err="1">
                <a:solidFill>
                  <a:schemeClr val="accent2">
                    <a:lumMod val="75000"/>
                  </a:schemeClr>
                </a:solidFill>
              </a:rPr>
              <a:t>upload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</a:rPr>
              <a:t>.c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</p:txBody>
      </p:sp>
    </p:spTree>
    <p:extLst>
      <p:ext uri="{BB962C8B-B14F-4D97-AF65-F5344CB8AC3E}">
        <p14:creationId xmlns:p14="http://schemas.microsoft.com/office/powerpoint/2010/main" val="22372455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A Sample Base Provenance Data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516" y="1279785"/>
            <a:ext cx="7452130" cy="436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2631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000" dirty="0"/>
              <a:t>Sample Object Dependency List (DL</a:t>
            </a:r>
            <a:r>
              <a:rPr lang="en-US" sz="2000" baseline="-25000" dirty="0"/>
              <a:t>O</a:t>
            </a:r>
            <a:r>
              <a:rPr lang="en-US" sz="2000" dirty="0"/>
              <a:t>)</a:t>
            </a:r>
            <a:endParaRPr lang="en-US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199" y="1194766"/>
            <a:ext cx="845388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91611" indent="-293708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54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783222" indent="-260595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74834" indent="-195806" algn="l" defTabSz="414646" rtl="0" eaLnBrk="0" fontAlgn="base" hangingPunct="0">
              <a:spcBef>
                <a:spcPct val="0"/>
              </a:spcBef>
              <a:spcAft>
                <a:spcPts val="77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566446" indent="-195806" algn="l" defTabSz="414646" rtl="0" eaLnBrk="0" fontAlgn="base" hangingPunct="0">
              <a:spcBef>
                <a:spcPct val="0"/>
              </a:spcBef>
              <a:spcAft>
                <a:spcPts val="522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1958056" indent="-195806" algn="l" defTabSz="414646" rtl="0" eaLnBrk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372704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6pPr>
            <a:lvl7pPr marL="2787350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7pPr>
            <a:lvl8pPr marL="3201999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8pPr>
            <a:lvl9pPr marL="3616645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9pPr>
          </a:lstStyle>
          <a:p>
            <a:pPr marL="514350" indent="-51435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wasReplacedVof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sz="2400" baseline="-25000" dirty="0" err="1">
                <a:solidFill>
                  <a:schemeClr val="accent2">
                    <a:lumMod val="75000"/>
                  </a:schemeClr>
                </a:solidFill>
              </a:rPr>
              <a:t>replace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sz="2400" baseline="-25000" dirty="0" err="1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wasSubmittedVof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sz="2400" baseline="-25000" dirty="0" err="1">
                <a:solidFill>
                  <a:schemeClr val="accent2">
                    <a:lumMod val="75000"/>
                  </a:schemeClr>
                </a:solidFill>
              </a:rPr>
              <a:t>submit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sz="2400" baseline="-25000" dirty="0" err="1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wasReviewedOof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sz="2400" baseline="-25000" dirty="0" err="1">
                <a:solidFill>
                  <a:schemeClr val="accent2">
                    <a:lumMod val="75000"/>
                  </a:schemeClr>
                </a:solidFill>
              </a:rPr>
              <a:t>review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sz="2400" baseline="-25000" dirty="0" err="1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wasReviewedOby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sz="2400" baseline="-25000" dirty="0" err="1">
                <a:solidFill>
                  <a:schemeClr val="accent2">
                    <a:lumMod val="75000"/>
                  </a:schemeClr>
                </a:solidFill>
              </a:rPr>
              <a:t>review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.c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wasGradedOof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sz="2400" baseline="-25000" dirty="0" err="1">
                <a:solidFill>
                  <a:schemeClr val="accent2">
                    <a:lumMod val="75000"/>
                  </a:schemeClr>
                </a:solidFill>
              </a:rPr>
              <a:t>grade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sz="2400" baseline="-25000" dirty="0" err="1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wasAuthoredBy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wasSubmittedVof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?.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wasReplacedVof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∗.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gupload.c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wasReviewedBy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, wasReviewedOof−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1.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wasReviewedOby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3492099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A Sample Base Provenance Data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6" name="Slide Number Placeholder 3"/>
          <p:cNvSpPr txBox="1">
            <a:spLocks/>
          </p:cNvSpPr>
          <p:nvPr/>
        </p:nvSpPr>
        <p:spPr bwMode="auto">
          <a:xfrm>
            <a:off x="6553200" y="6200050"/>
            <a:ext cx="2133600" cy="365125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361" kern="120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516" y="1443900"/>
            <a:ext cx="7452130" cy="4367346"/>
          </a:xfrm>
          <a:prstGeom prst="rect">
            <a:avLst/>
          </a:prstGeom>
        </p:spPr>
      </p:pic>
      <p:grpSp>
        <p:nvGrpSpPr>
          <p:cNvPr id="28" name="Group 29"/>
          <p:cNvGrpSpPr/>
          <p:nvPr/>
        </p:nvGrpSpPr>
        <p:grpSpPr>
          <a:xfrm>
            <a:off x="4673093" y="89800"/>
            <a:ext cx="4260413" cy="2650492"/>
            <a:chOff x="4673093" y="246100"/>
            <a:chExt cx="4260413" cy="2650492"/>
          </a:xfrm>
        </p:grpSpPr>
        <p:cxnSp>
          <p:nvCxnSpPr>
            <p:cNvPr id="29" name="Straight Connector 28"/>
            <p:cNvCxnSpPr/>
            <p:nvPr/>
          </p:nvCxnSpPr>
          <p:spPr>
            <a:xfrm rot="10800000">
              <a:off x="5237378" y="2040459"/>
              <a:ext cx="1315823" cy="856133"/>
            </a:xfrm>
            <a:prstGeom prst="line">
              <a:avLst/>
            </a:prstGeom>
            <a:ln w="44450">
              <a:solidFill>
                <a:srgbClr val="FF0000"/>
              </a:solidFill>
              <a:tailEnd type="triangle" w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0" name="Rounded Rectangular Callout 29"/>
            <p:cNvSpPr/>
            <p:nvPr/>
          </p:nvSpPr>
          <p:spPr>
            <a:xfrm>
              <a:off x="4673093" y="246100"/>
              <a:ext cx="4260413" cy="923951"/>
            </a:xfrm>
            <a:prstGeom prst="wedgeRoundRectCallout">
              <a:avLst>
                <a:gd name="adj1" fmla="val -31360"/>
                <a:gd name="adj2" fmla="val 181269"/>
                <a:gd name="adj3" fmla="val 1666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rgbClr val="FF0000"/>
                  </a:solidFill>
                </a:rPr>
                <a:t>wasReplacedVof</a:t>
              </a:r>
              <a:endParaRPr lang="en-US" sz="2400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DL</a:t>
              </a:r>
              <a:r>
                <a:rPr lang="en-US" baseline="-25000" dirty="0" smtClean="0">
                  <a:solidFill>
                    <a:schemeClr val="accent2">
                      <a:lumMod val="75000"/>
                    </a:schemeClr>
                  </a:solidFill>
                </a:rPr>
                <a:t>O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: &lt; 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wasReplacedVof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, 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g</a:t>
              </a:r>
              <a:r>
                <a:rPr lang="en-US" baseline="-25000" dirty="0" err="1" smtClean="0">
                  <a:solidFill>
                    <a:schemeClr val="accent2">
                      <a:lumMod val="75000"/>
                    </a:schemeClr>
                  </a:solidFill>
                </a:rPr>
                <a:t>replace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.u</a:t>
              </a:r>
              <a:r>
                <a:rPr lang="en-US" baseline="-25000" dirty="0" err="1" smtClean="0">
                  <a:solidFill>
                    <a:schemeClr val="accent2">
                      <a:lumMod val="75000"/>
                    </a:schemeClr>
                  </a:solidFill>
                </a:rPr>
                <a:t>input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 &gt; </a:t>
              </a: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1" name="Group 66"/>
          <p:cNvGrpSpPr/>
          <p:nvPr/>
        </p:nvGrpSpPr>
        <p:grpSpPr>
          <a:xfrm>
            <a:off x="301390" y="118338"/>
            <a:ext cx="8385410" cy="6583362"/>
            <a:chOff x="301390" y="274638"/>
            <a:chExt cx="8385410" cy="6583362"/>
          </a:xfrm>
        </p:grpSpPr>
        <p:grpSp>
          <p:nvGrpSpPr>
            <p:cNvPr id="32" name="Group 30"/>
            <p:cNvGrpSpPr/>
            <p:nvPr/>
          </p:nvGrpSpPr>
          <p:grpSpPr>
            <a:xfrm>
              <a:off x="5237379" y="3412849"/>
              <a:ext cx="3449421" cy="1583848"/>
              <a:chOff x="5237379" y="3412849"/>
              <a:chExt cx="3449421" cy="1583848"/>
            </a:xfrm>
          </p:grpSpPr>
          <p:sp>
            <p:nvSpPr>
              <p:cNvPr id="42" name="Rounded Rectangular Callout 41"/>
              <p:cNvSpPr/>
              <p:nvPr/>
            </p:nvSpPr>
            <p:spPr>
              <a:xfrm>
                <a:off x="6033477" y="4268982"/>
                <a:ext cx="2653323" cy="727715"/>
              </a:xfrm>
              <a:prstGeom prst="wedgeRoundRectCallout">
                <a:avLst>
                  <a:gd name="adj1" fmla="val -54627"/>
                  <a:gd name="adj2" fmla="val -123774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wasSubmittedVof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 flipV="1">
                <a:off x="5237379" y="3412849"/>
                <a:ext cx="1084575" cy="85613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2008554" y="4751551"/>
              <a:ext cx="2664539" cy="2106449"/>
              <a:chOff x="2008554" y="4751551"/>
              <a:chExt cx="2664539" cy="2106449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flipV="1">
                <a:off x="2892391" y="4751551"/>
                <a:ext cx="1084575" cy="85613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41" name="Rounded Rectangular Callout 40"/>
              <p:cNvSpPr/>
              <p:nvPr/>
            </p:nvSpPr>
            <p:spPr>
              <a:xfrm>
                <a:off x="2008554" y="6130285"/>
                <a:ext cx="2664539" cy="727715"/>
              </a:xfrm>
              <a:prstGeom prst="wedgeRoundRectCallout">
                <a:avLst>
                  <a:gd name="adj1" fmla="val -8361"/>
                  <a:gd name="adj2" fmla="val -143382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wasReviewedOof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301390" y="274638"/>
              <a:ext cx="2746609" cy="5150128"/>
              <a:chOff x="301390" y="274638"/>
              <a:chExt cx="2746609" cy="5150128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rot="5400000" flipH="1" flipV="1">
                <a:off x="535286" y="4290371"/>
                <a:ext cx="2011917" cy="25687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9" name="Rounded Rectangular Callout 38"/>
              <p:cNvSpPr/>
              <p:nvPr/>
            </p:nvSpPr>
            <p:spPr>
              <a:xfrm>
                <a:off x="301390" y="274638"/>
                <a:ext cx="2746609" cy="727715"/>
              </a:xfrm>
              <a:prstGeom prst="wedgeRoundRectCallout">
                <a:avLst>
                  <a:gd name="adj1" fmla="val -650"/>
                  <a:gd name="adj2" fmla="val 433088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wasReviewedOby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5" name="Group 31"/>
            <p:cNvGrpSpPr/>
            <p:nvPr/>
          </p:nvGrpSpPr>
          <p:grpSpPr>
            <a:xfrm>
              <a:off x="5061541" y="4751552"/>
              <a:ext cx="2591000" cy="2102326"/>
              <a:chOff x="5061541" y="4751552"/>
              <a:chExt cx="2591000" cy="2102326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 rot="10800000">
                <a:off x="5061542" y="4751552"/>
                <a:ext cx="1260413" cy="673213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7" name="Rounded Rectangular Callout 36"/>
              <p:cNvSpPr/>
              <p:nvPr/>
            </p:nvSpPr>
            <p:spPr>
              <a:xfrm>
                <a:off x="5061541" y="6126163"/>
                <a:ext cx="2591000" cy="727715"/>
              </a:xfrm>
              <a:prstGeom prst="wedgeRoundRectCallout">
                <a:avLst>
                  <a:gd name="adj1" fmla="val -15521"/>
                  <a:gd name="adj2" fmla="val -178676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wasGradedOof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062636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A Sample Base Provenance Data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6" name="Slide Number Placeholder 3"/>
          <p:cNvSpPr txBox="1">
            <a:spLocks/>
          </p:cNvSpPr>
          <p:nvPr/>
        </p:nvSpPr>
        <p:spPr bwMode="auto">
          <a:xfrm>
            <a:off x="6553200" y="6200050"/>
            <a:ext cx="2133600" cy="365125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361" kern="120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  <p:grpSp>
        <p:nvGrpSpPr>
          <p:cNvPr id="25" name="Group 67"/>
          <p:cNvGrpSpPr/>
          <p:nvPr/>
        </p:nvGrpSpPr>
        <p:grpSpPr>
          <a:xfrm>
            <a:off x="1412807" y="260369"/>
            <a:ext cx="5908101" cy="3920430"/>
            <a:chOff x="1412807" y="260369"/>
            <a:chExt cx="5908101" cy="3920430"/>
          </a:xfrm>
        </p:grpSpPr>
        <p:sp>
          <p:nvSpPr>
            <p:cNvPr id="44" name="Rounded Rectangular Callout 43"/>
            <p:cNvSpPr/>
            <p:nvPr/>
          </p:nvSpPr>
          <p:spPr>
            <a:xfrm>
              <a:off x="1412807" y="260369"/>
              <a:ext cx="5908101" cy="1455431"/>
            </a:xfrm>
            <a:prstGeom prst="wedgeRoundRectCallout">
              <a:avLst>
                <a:gd name="adj1" fmla="val -41809"/>
                <a:gd name="adj2" fmla="val 115637"/>
                <a:gd name="adj3" fmla="val 16667"/>
              </a:avLst>
            </a:prstGeom>
            <a:solidFill>
              <a:srgbClr val="FFDC6D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rgbClr val="008000"/>
                  </a:solidFill>
                </a:rPr>
                <a:t>wasAuthoredBy</a:t>
              </a:r>
              <a:r>
                <a:rPr lang="en-US" sz="2400" dirty="0" smtClean="0">
                  <a:solidFill>
                    <a:srgbClr val="008000"/>
                  </a:solidFill>
                </a:rPr>
                <a:t> </a:t>
              </a:r>
              <a:endParaRPr lang="en-US" sz="2400" dirty="0" smtClean="0">
                <a:solidFill>
                  <a:srgbClr val="008000"/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DL</a:t>
              </a:r>
              <a:r>
                <a:rPr lang="en-US" sz="2400" baseline="-25000" dirty="0" smtClean="0">
                  <a:solidFill>
                    <a:schemeClr val="accent3">
                      <a:lumMod val="50000"/>
                    </a:schemeClr>
                  </a:solidFill>
                </a:rPr>
                <a:t>O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: &lt;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wasAuthoredBy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, 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wasSubmittedVof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?. 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wasReplacedVof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 ∗.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g</a:t>
              </a:r>
              <a:r>
                <a:rPr lang="en-US" sz="2400" baseline="-25000" dirty="0" err="1" smtClean="0">
                  <a:solidFill>
                    <a:schemeClr val="accent3">
                      <a:lumMod val="50000"/>
                    </a:schemeClr>
                  </a:solidFill>
                </a:rPr>
                <a:t>upload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.c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 &gt;</a:t>
              </a:r>
              <a:endParaRPr lang="en-US" sz="2400" dirty="0">
                <a:solidFill>
                  <a:srgbClr val="008000"/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rot="10800000">
              <a:off x="1669685" y="2711100"/>
              <a:ext cx="2069259" cy="1469699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rot="10800000">
              <a:off x="1669684" y="2711104"/>
              <a:ext cx="4252688" cy="485134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rot="10800000" flipV="1">
              <a:off x="1669685" y="2225952"/>
              <a:ext cx="2497383" cy="485146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752708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A Sample Base Provenance Data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6" name="Slide Number Placeholder 3"/>
          <p:cNvSpPr txBox="1">
            <a:spLocks/>
          </p:cNvSpPr>
          <p:nvPr/>
        </p:nvSpPr>
        <p:spPr bwMode="auto">
          <a:xfrm>
            <a:off x="6553200" y="6200050"/>
            <a:ext cx="2133600" cy="365125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361" kern="120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565ACD-144F-334D-837A-2EC7981FDADF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  <p:grpSp>
        <p:nvGrpSpPr>
          <p:cNvPr id="12" name="Group 64"/>
          <p:cNvGrpSpPr/>
          <p:nvPr/>
        </p:nvGrpSpPr>
        <p:grpSpPr>
          <a:xfrm>
            <a:off x="2141587" y="274638"/>
            <a:ext cx="5982856" cy="3906162"/>
            <a:chOff x="2328111" y="1983492"/>
            <a:chExt cx="5982856" cy="3906162"/>
          </a:xfrm>
        </p:grpSpPr>
        <p:sp>
          <p:nvSpPr>
            <p:cNvPr id="13" name="Rounded Rectangular Callout 12"/>
            <p:cNvSpPr/>
            <p:nvPr/>
          </p:nvSpPr>
          <p:spPr>
            <a:xfrm>
              <a:off x="2328111" y="1983492"/>
              <a:ext cx="5982856" cy="1055468"/>
            </a:xfrm>
            <a:prstGeom prst="wedgeRoundRectCallout">
              <a:avLst>
                <a:gd name="adj1" fmla="val -42043"/>
                <a:gd name="adj2" fmla="val 260716"/>
                <a:gd name="adj3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accent6">
                      <a:lumMod val="75000"/>
                    </a:schemeClr>
                  </a:solidFill>
                </a:rPr>
                <a:t>wasReviewedBy</a:t>
              </a:r>
              <a:endParaRPr lang="en-US" sz="2400" dirty="0" smtClean="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rgbClr val="FF6600"/>
                  </a:solidFill>
                </a:rPr>
                <a:t>DL</a:t>
              </a:r>
              <a:r>
                <a:rPr lang="en-US" sz="2400" baseline="-25000" dirty="0" smtClean="0">
                  <a:solidFill>
                    <a:srgbClr val="FF6600"/>
                  </a:solidFill>
                </a:rPr>
                <a:t>O</a:t>
              </a:r>
              <a:r>
                <a:rPr lang="en-US" sz="2400" dirty="0" smtClean="0">
                  <a:solidFill>
                    <a:srgbClr val="FF6600"/>
                  </a:solidFill>
                </a:rPr>
                <a:t>: &lt; </a:t>
              </a:r>
              <a:r>
                <a:rPr lang="en-US" sz="2400" dirty="0" err="1" smtClean="0">
                  <a:solidFill>
                    <a:srgbClr val="FF6600"/>
                  </a:solidFill>
                </a:rPr>
                <a:t>wasReviewedBy</a:t>
              </a:r>
              <a:r>
                <a:rPr lang="en-US" sz="2400" dirty="0" smtClean="0">
                  <a:solidFill>
                    <a:srgbClr val="FF6600"/>
                  </a:solidFill>
                </a:rPr>
                <a:t>, wasReviewedOof</a:t>
              </a:r>
              <a:r>
                <a:rPr lang="en-US" sz="2400" baseline="30000" dirty="0" smtClean="0">
                  <a:solidFill>
                    <a:srgbClr val="FF6600"/>
                  </a:solidFill>
                </a:rPr>
                <a:t>−1</a:t>
              </a:r>
              <a:r>
                <a:rPr lang="en-US" sz="2400" dirty="0" smtClean="0">
                  <a:solidFill>
                    <a:srgbClr val="FF6600"/>
                  </a:solidFill>
                </a:rPr>
                <a:t>. </a:t>
              </a:r>
              <a:r>
                <a:rPr lang="en-US" sz="2400" dirty="0" err="1" smtClean="0">
                  <a:solidFill>
                    <a:srgbClr val="FF6600"/>
                  </a:solidFill>
                </a:rPr>
                <a:t>wasReviewedOby</a:t>
              </a:r>
              <a:r>
                <a:rPr lang="en-US" sz="2400" dirty="0" smtClean="0">
                  <a:solidFill>
                    <a:srgbClr val="FF6600"/>
                  </a:solidFill>
                </a:rPr>
                <a:t> &gt;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10800000">
              <a:off x="2328112" y="5121701"/>
              <a:ext cx="1648854" cy="767953"/>
            </a:xfrm>
            <a:prstGeom prst="straightConnector1">
              <a:avLst/>
            </a:prstGeom>
            <a:ln w="50800">
              <a:solidFill>
                <a:schemeClr val="accent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64555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A Homework Grading System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199" y="1194766"/>
            <a:ext cx="8453887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91611" indent="-293708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54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783222" indent="-260595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74834" indent="-195806" algn="l" defTabSz="414646" rtl="0" eaLnBrk="0" fontAlgn="base" hangingPunct="0">
              <a:spcBef>
                <a:spcPct val="0"/>
              </a:spcBef>
              <a:spcAft>
                <a:spcPts val="77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566446" indent="-195806" algn="l" defTabSz="414646" rtl="0" eaLnBrk="0" fontAlgn="base" hangingPunct="0">
              <a:spcBef>
                <a:spcPct val="0"/>
              </a:spcBef>
              <a:spcAft>
                <a:spcPts val="522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1958056" indent="-195806" algn="l" defTabSz="414646" rtl="0" eaLnBrk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372704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6pPr>
            <a:lvl7pPr marL="2787350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7pPr>
            <a:lvl8pPr marL="3201999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8pPr>
            <a:lvl9pPr marL="3616645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9pPr>
          </a:lstStyle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n-US" sz="2800" dirty="0"/>
              <a:t>Anyone can </a:t>
            </a:r>
            <a:r>
              <a:rPr lang="en-US" sz="2800" u="sng" dirty="0">
                <a:solidFill>
                  <a:srgbClr val="3366FF"/>
                </a:solidFill>
              </a:rPr>
              <a:t>upload</a:t>
            </a:r>
            <a:r>
              <a:rPr lang="en-US" sz="2800" dirty="0"/>
              <a:t> a homework.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n-US" sz="2800" dirty="0"/>
              <a:t>A user can </a:t>
            </a:r>
            <a:r>
              <a:rPr lang="en-US" sz="2800" u="sng" dirty="0">
                <a:solidFill>
                  <a:srgbClr val="3366FF"/>
                </a:solidFill>
              </a:rPr>
              <a:t>replace</a:t>
            </a:r>
            <a:r>
              <a:rPr lang="en-US" sz="2800" dirty="0"/>
              <a:t> a homework if she uploaded it</a:t>
            </a:r>
            <a:r>
              <a:rPr lang="en-US" sz="2800" dirty="0">
                <a:solidFill>
                  <a:srgbClr val="FF0000"/>
                </a:solidFill>
              </a:rPr>
              <a:t> (origin-based control) </a:t>
            </a:r>
            <a:r>
              <a:rPr lang="en-US" sz="2800" dirty="0"/>
              <a:t>and the homework is not submitted yet.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sz="2800" dirty="0"/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n-US" sz="2800" dirty="0"/>
              <a:t>A user can </a:t>
            </a:r>
            <a:r>
              <a:rPr lang="en-US" sz="2800" u="sng" dirty="0">
                <a:solidFill>
                  <a:srgbClr val="3366FF"/>
                </a:solidFill>
              </a:rPr>
              <a:t>submit</a:t>
            </a:r>
            <a:r>
              <a:rPr lang="en-US" sz="2800" dirty="0"/>
              <a:t> a homework if she uploaded it and the homework is not submitted already. </a:t>
            </a:r>
            <a:r>
              <a:rPr lang="en-US" sz="2800" dirty="0">
                <a:solidFill>
                  <a:srgbClr val="FF0000"/>
                </a:solidFill>
              </a:rPr>
              <a:t>(workflow control)</a:t>
            </a:r>
            <a:r>
              <a:rPr lang="en-US" sz="2800" dirty="0"/>
              <a:t> 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n-US" sz="2800" dirty="0"/>
              <a:t>A user can </a:t>
            </a:r>
            <a:r>
              <a:rPr lang="en-US" sz="2800" u="sng" dirty="0">
                <a:solidFill>
                  <a:srgbClr val="3366FF"/>
                </a:solidFill>
              </a:rPr>
              <a:t>review</a:t>
            </a:r>
            <a:r>
              <a:rPr lang="en-US" sz="2800" dirty="0"/>
              <a:t> a homework if she is not the author of the homework </a:t>
            </a:r>
            <a:r>
              <a:rPr lang="en-US" sz="2800" dirty="0">
                <a:solidFill>
                  <a:srgbClr val="FF0000"/>
                </a:solidFill>
              </a:rPr>
              <a:t>(DSOD)</a:t>
            </a:r>
            <a:r>
              <a:rPr lang="en-US" sz="2800" dirty="0"/>
              <a:t>, the user did not review the homework earlier, and the homework is submitted already but not graded yet.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n-US" sz="2800" dirty="0"/>
              <a:t>A user can </a:t>
            </a:r>
            <a:r>
              <a:rPr lang="en-US" sz="2800" u="sng" dirty="0">
                <a:solidFill>
                  <a:srgbClr val="3366FF"/>
                </a:solidFill>
              </a:rPr>
              <a:t>grade</a:t>
            </a:r>
            <a:r>
              <a:rPr lang="en-US" sz="2800" dirty="0"/>
              <a:t> a homework if the homework is reviewed but not graded yet.</a:t>
            </a:r>
          </a:p>
        </p:txBody>
      </p:sp>
    </p:spTree>
    <p:extLst>
      <p:ext uri="{BB962C8B-B14F-4D97-AF65-F5344CB8AC3E}">
        <p14:creationId xmlns:p14="http://schemas.microsoft.com/office/powerpoint/2010/main" val="39254066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18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PBAC</a:t>
            </a:r>
            <a:r>
              <a:rPr lang="en-US" sz="2400" baseline="-25000" dirty="0"/>
              <a:t>B</a:t>
            </a:r>
            <a:r>
              <a:rPr lang="en-US" sz="2400" dirty="0" smtClean="0"/>
              <a:t> </a:t>
            </a:r>
            <a:r>
              <a:rPr lang="en-US" sz="2400" dirty="0"/>
              <a:t>Model Components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9" name="Picture 8" descr="pbac-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6997" y="1095414"/>
            <a:ext cx="6302375" cy="472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6961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PBAC</a:t>
            </a:r>
            <a:r>
              <a:rPr lang="en-US" sz="2400" baseline="-25000" dirty="0"/>
              <a:t>B</a:t>
            </a:r>
            <a:r>
              <a:rPr lang="en-US" sz="2400" dirty="0"/>
              <a:t>: A Base Model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199" y="1194766"/>
            <a:ext cx="845388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91611" indent="-293708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54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783222" indent="-260595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74834" indent="-195806" algn="l" defTabSz="414646" rtl="0" eaLnBrk="0" fontAlgn="base" hangingPunct="0">
              <a:spcBef>
                <a:spcPct val="0"/>
              </a:spcBef>
              <a:spcAft>
                <a:spcPts val="77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566446" indent="-195806" algn="l" defTabSz="414646" rtl="0" eaLnBrk="0" fontAlgn="base" hangingPunct="0">
              <a:spcBef>
                <a:spcPct val="0"/>
              </a:spcBef>
              <a:spcAft>
                <a:spcPts val="522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1958056" indent="-195806" algn="l" defTabSz="414646" rtl="0" eaLnBrk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372704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6pPr>
            <a:lvl7pPr marL="2787350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7pPr>
            <a:lvl8pPr marL="3201999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8pPr>
            <a:lvl9pPr marL="3616645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dirty="0"/>
              <a:t>System-captured Base Provenance Data only</a:t>
            </a:r>
          </a:p>
          <a:p>
            <a:pPr lvl="1"/>
            <a:r>
              <a:rPr lang="en-US" dirty="0"/>
              <a:t>Using only 3 direct dependencies (u, g, c)</a:t>
            </a:r>
          </a:p>
          <a:p>
            <a:pPr lvl="1"/>
            <a:r>
              <a:rPr lang="en-US" dirty="0"/>
              <a:t>No user-declared provenance data 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/>
              <a:t>Object dependency </a:t>
            </a:r>
            <a:r>
              <a:rPr lang="en-US" dirty="0" smtClean="0"/>
              <a:t>only</a:t>
            </a:r>
          </a:p>
          <a:p>
            <a:endParaRPr lang="en-US" dirty="0"/>
          </a:p>
          <a:p>
            <a:r>
              <a:rPr lang="en-US" dirty="0"/>
              <a:t>Policy is readily available</a:t>
            </a:r>
          </a:p>
          <a:p>
            <a:pPr lvl="1"/>
            <a:r>
              <a:rPr lang="en-US" dirty="0"/>
              <a:t>No policy retrieval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4173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268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Ultimate Unified Model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2321695" y="1580004"/>
            <a:ext cx="4444072" cy="3640044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12" tIns="60955" rIns="121912" bIns="60955" numCol="1" rtlCol="0" anchor="t" anchorCtr="0" compatLnSpc="1">
            <a:prstTxWarp prst="textNoShape">
              <a:avLst/>
            </a:prstTxWarp>
          </a:bodyPr>
          <a:lstStyle/>
          <a:p>
            <a:pPr algn="ctr" defTabSz="609565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en-US" sz="2358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28823" y="3119332"/>
            <a:ext cx="2429813" cy="1128247"/>
          </a:xfrm>
          <a:prstGeom prst="rect">
            <a:avLst/>
          </a:prstGeom>
        </p:spPr>
        <p:txBody>
          <a:bodyPr wrap="square" lIns="121912" tIns="60955" rIns="121912" bIns="60955">
            <a:spAutoFit/>
          </a:bodyPr>
          <a:lstStyle/>
          <a:p>
            <a:pPr algn="ctr" defTabSz="609565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33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Security</a:t>
            </a:r>
          </a:p>
          <a:p>
            <a:pPr algn="ctr" defTabSz="609565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33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Access Control</a:t>
            </a:r>
          </a:p>
          <a:p>
            <a:pPr algn="ctr" defTabSz="609565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33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Trust</a:t>
            </a:r>
          </a:p>
          <a:p>
            <a:pPr algn="ctr" defTabSz="609565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33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Risk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25975" y="1073388"/>
            <a:ext cx="2429813" cy="374388"/>
          </a:xfrm>
          <a:prstGeom prst="rect">
            <a:avLst/>
          </a:prstGeom>
        </p:spPr>
        <p:txBody>
          <a:bodyPr wrap="square" lIns="121912" tIns="60955" rIns="121912" bIns="60955">
            <a:spAutoFit/>
          </a:bodyPr>
          <a:lstStyle/>
          <a:p>
            <a:pPr algn="ctr" defTabSz="609565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33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Attributes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5282" y="5354044"/>
            <a:ext cx="2429813" cy="374388"/>
          </a:xfrm>
          <a:prstGeom prst="rect">
            <a:avLst/>
          </a:prstGeom>
        </p:spPr>
        <p:txBody>
          <a:bodyPr wrap="square" lIns="121912" tIns="60955" rIns="121912" bIns="60955">
            <a:spAutoFit/>
          </a:bodyPr>
          <a:lstStyle/>
          <a:p>
            <a:pPr algn="ctr" defTabSz="609565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33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Relationships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69636" y="5359781"/>
            <a:ext cx="2429813" cy="374388"/>
          </a:xfrm>
          <a:prstGeom prst="rect">
            <a:avLst/>
          </a:prstGeom>
        </p:spPr>
        <p:txBody>
          <a:bodyPr wrap="square" lIns="121912" tIns="60955" rIns="121912" bIns="60955">
            <a:spAutoFit/>
          </a:bodyPr>
          <a:lstStyle/>
          <a:p>
            <a:pPr algn="ctr" defTabSz="609565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33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Provenance</a:t>
            </a:r>
          </a:p>
        </p:txBody>
      </p:sp>
    </p:spTree>
    <p:extLst>
      <p:ext uri="{BB962C8B-B14F-4D97-AF65-F5344CB8AC3E}">
        <p14:creationId xmlns:p14="http://schemas.microsoft.com/office/powerpoint/2010/main" val="9865965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20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A Family of PBAC Models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3625" y="1482461"/>
            <a:ext cx="4441020" cy="362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7959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 smtClean="0"/>
              <a:t>PBAC </a:t>
            </a:r>
            <a:r>
              <a:rPr lang="en-US" sz="2400" dirty="0"/>
              <a:t>Model Components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953226"/>
            <a:ext cx="4646930" cy="44502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4702266"/>
            <a:ext cx="2532094" cy="70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065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 smtClean="0"/>
              <a:t>What </a:t>
            </a:r>
            <a:r>
              <a:rPr lang="en-US" sz="2400" dirty="0"/>
              <a:t>is </a:t>
            </a:r>
            <a:r>
              <a:rPr lang="en-US" sz="2400" dirty="0" smtClean="0"/>
              <a:t>Provenance</a:t>
            </a:r>
            <a:r>
              <a:rPr lang="en-US" sz="2400" dirty="0"/>
              <a:t>?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194766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91611" indent="-293708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54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783222" indent="-260595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74834" indent="-195806" algn="l" defTabSz="414646" rtl="0" eaLnBrk="0" fontAlgn="base" hangingPunct="0">
              <a:spcBef>
                <a:spcPct val="0"/>
              </a:spcBef>
              <a:spcAft>
                <a:spcPts val="77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566446" indent="-195806" algn="l" defTabSz="414646" rtl="0" eaLnBrk="0" fontAlgn="base" hangingPunct="0">
              <a:spcBef>
                <a:spcPct val="0"/>
              </a:spcBef>
              <a:spcAft>
                <a:spcPts val="522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1958056" indent="-195806" algn="l" defTabSz="414646" rtl="0" eaLnBrk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372704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6pPr>
            <a:lvl7pPr marL="2787350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7pPr>
            <a:lvl8pPr marL="3201999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8pPr>
            <a:lvl9pPr marL="3616645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9pPr>
          </a:lstStyle>
          <a:p>
            <a:pPr marL="514350" indent="-514350">
              <a:buFont typeface="Wingdings" pitchFamily="2" charset="2"/>
              <a:buNone/>
            </a:pPr>
            <a:r>
              <a:rPr lang="en-US" sz="3200" kern="0" dirty="0" smtClean="0">
                <a:solidFill>
                  <a:srgbClr val="0070C0"/>
                </a:solidFill>
              </a:rPr>
              <a:t>Art definition of provenance</a:t>
            </a:r>
          </a:p>
          <a:p>
            <a:pPr marL="914400" lvl="1" indent="-514350"/>
            <a:r>
              <a:rPr lang="en-US" sz="2800" kern="0" dirty="0" smtClean="0"/>
              <a:t>Essential in judging authenticity and evaluating worth.</a:t>
            </a:r>
          </a:p>
          <a:p>
            <a:pPr marL="514350" indent="-514350"/>
            <a:endParaRPr lang="en-US" sz="3200" kern="0" dirty="0" smtClean="0"/>
          </a:p>
          <a:p>
            <a:pPr marL="514350" indent="-514350">
              <a:buFont typeface="Wingdings" pitchFamily="2" charset="2"/>
              <a:buNone/>
            </a:pPr>
            <a:r>
              <a:rPr lang="en-US" sz="3200" kern="0" dirty="0" smtClean="0">
                <a:solidFill>
                  <a:srgbClr val="0070C0"/>
                </a:solidFill>
              </a:rPr>
              <a:t>Data provenance in computing systems</a:t>
            </a:r>
          </a:p>
          <a:p>
            <a:pPr marL="914400" lvl="1" indent="-514350"/>
            <a:r>
              <a:rPr lang="en-US" sz="2800" kern="0" dirty="0" smtClean="0"/>
              <a:t>Is different from log data.</a:t>
            </a:r>
          </a:p>
          <a:p>
            <a:pPr marL="914400" lvl="1" indent="-514350"/>
            <a:r>
              <a:rPr lang="en-US" sz="2800" kern="0" dirty="0" smtClean="0"/>
              <a:t>Contains linkage of information pieces.</a:t>
            </a:r>
          </a:p>
          <a:p>
            <a:pPr marL="914400" lvl="1" indent="-514350"/>
            <a:r>
              <a:rPr lang="en-US" sz="2800" kern="0" dirty="0" smtClean="0"/>
              <a:t>Is utilized in different computing areas.</a:t>
            </a:r>
            <a:endParaRPr lang="en-US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34446988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Provenance Data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961850"/>
            <a:ext cx="8229600" cy="20954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>
            <a:lvl1pPr marL="391611" indent="-293708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54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783222" indent="-260595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74834" indent="-195806" algn="l" defTabSz="414646" rtl="0" eaLnBrk="0" fontAlgn="base" hangingPunct="0">
              <a:spcBef>
                <a:spcPct val="0"/>
              </a:spcBef>
              <a:spcAft>
                <a:spcPts val="77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566446" indent="-195806" algn="l" defTabSz="414646" rtl="0" eaLnBrk="0" fontAlgn="base" hangingPunct="0">
              <a:spcBef>
                <a:spcPct val="0"/>
              </a:spcBef>
              <a:spcAft>
                <a:spcPts val="522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1958056" indent="-195806" algn="l" defTabSz="414646" rtl="0" eaLnBrk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372704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6pPr>
            <a:lvl7pPr marL="2787350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7pPr>
            <a:lvl8pPr marL="3201999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8pPr>
            <a:lvl9pPr marL="3616645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kern="0" dirty="0" smtClean="0">
                <a:solidFill>
                  <a:srgbClr val="800000"/>
                </a:solidFill>
              </a:rPr>
              <a:t>Information of operations/transactions performed against data objects and versions</a:t>
            </a:r>
          </a:p>
          <a:p>
            <a:pPr lvl="1"/>
            <a:r>
              <a:rPr lang="en-US" kern="0" dirty="0" smtClean="0">
                <a:solidFill>
                  <a:srgbClr val="FF6600"/>
                </a:solidFill>
              </a:rPr>
              <a:t>Actions</a:t>
            </a:r>
            <a:r>
              <a:rPr lang="en-US" kern="0" dirty="0" smtClean="0"/>
              <a:t> that were performed against data</a:t>
            </a:r>
          </a:p>
          <a:p>
            <a:pPr lvl="1"/>
            <a:r>
              <a:rPr lang="en-US" kern="0" dirty="0" smtClean="0">
                <a:solidFill>
                  <a:srgbClr val="FF6600"/>
                </a:solidFill>
              </a:rPr>
              <a:t>Acting Users/Subjects</a:t>
            </a:r>
            <a:r>
              <a:rPr lang="en-US" kern="0" dirty="0" smtClean="0"/>
              <a:t> who performed actions on data</a:t>
            </a:r>
          </a:p>
          <a:p>
            <a:pPr lvl="1"/>
            <a:r>
              <a:rPr lang="en-US" kern="0" dirty="0" smtClean="0">
                <a:solidFill>
                  <a:srgbClr val="FF6600"/>
                </a:solidFill>
              </a:rPr>
              <a:t>Data Objects used </a:t>
            </a:r>
            <a:r>
              <a:rPr lang="en-US" kern="0" dirty="0" smtClean="0"/>
              <a:t>for actions</a:t>
            </a:r>
          </a:p>
          <a:p>
            <a:pPr lvl="1"/>
            <a:r>
              <a:rPr lang="en-US" kern="0" dirty="0" smtClean="0">
                <a:solidFill>
                  <a:srgbClr val="FF6600"/>
                </a:solidFill>
              </a:rPr>
              <a:t>Data Objects generated </a:t>
            </a:r>
            <a:r>
              <a:rPr lang="en-US" kern="0" dirty="0" smtClean="0"/>
              <a:t>from actions</a:t>
            </a:r>
          </a:p>
          <a:p>
            <a:pPr lvl="1"/>
            <a:r>
              <a:rPr lang="en-US" kern="0" dirty="0" smtClean="0">
                <a:solidFill>
                  <a:srgbClr val="FF6600"/>
                </a:solidFill>
              </a:rPr>
              <a:t>Additional Contextual Information </a:t>
            </a:r>
            <a:r>
              <a:rPr lang="en-US" kern="0" dirty="0" smtClean="0"/>
              <a:t>of the above entities</a:t>
            </a:r>
          </a:p>
          <a:p>
            <a:endParaRPr lang="en-US" kern="0" dirty="0" smtClean="0"/>
          </a:p>
          <a:p>
            <a:pPr lvl="1">
              <a:buFont typeface="Symbol" pitchFamily="18" charset="2"/>
              <a:buNone/>
            </a:pPr>
            <a:endParaRPr lang="en-US" kern="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235150"/>
            <a:ext cx="8229600" cy="22526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Directed Acyclic Graph (DAG)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Causality dependencies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between entities (acting users / subjects, action processes and data objects)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Dependency graph can be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traversed for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discovery of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Origin, usage, versioning info, etc.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8480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01362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Provenance-aware Systems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2094" y="1210355"/>
            <a:ext cx="8226720" cy="5299756"/>
          </a:xfrm>
          <a:prstGeom prst="rect">
            <a:avLst/>
          </a:prstGeom>
        </p:spPr>
        <p:txBody>
          <a:bodyPr>
            <a:normAutofit/>
          </a:bodyPr>
          <a:lstStyle>
            <a:lvl1pPr marL="391611" indent="-293708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54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783222" indent="-260595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74834" indent="-195806" algn="l" defTabSz="414646" rtl="0" eaLnBrk="0" fontAlgn="base" hangingPunct="0">
              <a:spcBef>
                <a:spcPct val="0"/>
              </a:spcBef>
              <a:spcAft>
                <a:spcPts val="77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566446" indent="-195806" algn="l" defTabSz="414646" rtl="0" eaLnBrk="0" fontAlgn="base" hangingPunct="0">
              <a:spcBef>
                <a:spcPct val="0"/>
              </a:spcBef>
              <a:spcAft>
                <a:spcPts val="522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1958056" indent="-195806" algn="l" defTabSz="414646" rtl="0" eaLnBrk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372704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6pPr>
            <a:lvl7pPr marL="2787350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7pPr>
            <a:lvl8pPr marL="3201999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8pPr>
            <a:lvl9pPr marL="3616645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sz="2800" kern="0" smtClean="0">
                <a:solidFill>
                  <a:srgbClr val="FF6600"/>
                </a:solidFill>
              </a:rPr>
              <a:t>Capturing</a:t>
            </a:r>
            <a:r>
              <a:rPr lang="en-US" sz="2800" kern="0" smtClean="0"/>
              <a:t> provenance data</a:t>
            </a:r>
          </a:p>
          <a:p>
            <a:r>
              <a:rPr lang="en-US" sz="2800" kern="0" smtClean="0">
                <a:solidFill>
                  <a:srgbClr val="FF6600"/>
                </a:solidFill>
              </a:rPr>
              <a:t>Storing</a:t>
            </a:r>
            <a:r>
              <a:rPr lang="en-US" sz="2800" kern="0" smtClean="0"/>
              <a:t> provenance data</a:t>
            </a:r>
          </a:p>
          <a:p>
            <a:r>
              <a:rPr lang="en-US" sz="2800" kern="0" smtClean="0">
                <a:solidFill>
                  <a:srgbClr val="FF6600"/>
                </a:solidFill>
              </a:rPr>
              <a:t>Querying</a:t>
            </a:r>
            <a:r>
              <a:rPr lang="en-US" sz="2800" kern="0" smtClean="0"/>
              <a:t> provenance data</a:t>
            </a:r>
          </a:p>
          <a:p>
            <a:endParaRPr lang="en-US" sz="2800" kern="0" smtClean="0"/>
          </a:p>
          <a:p>
            <a:r>
              <a:rPr lang="en-US" sz="2800" kern="0" smtClean="0">
                <a:solidFill>
                  <a:srgbClr val="FF6600"/>
                </a:solidFill>
              </a:rPr>
              <a:t>Using</a:t>
            </a:r>
            <a:r>
              <a:rPr lang="en-US" sz="2800" kern="0" smtClean="0"/>
              <a:t> provenance data</a:t>
            </a:r>
          </a:p>
          <a:p>
            <a:r>
              <a:rPr lang="en-US" sz="2800" kern="0" smtClean="0">
                <a:solidFill>
                  <a:srgbClr val="FF6600"/>
                </a:solidFill>
              </a:rPr>
              <a:t>Securing</a:t>
            </a:r>
            <a:r>
              <a:rPr lang="en-US" sz="2800" kern="0" smtClean="0"/>
              <a:t> provenance data</a:t>
            </a:r>
            <a:endParaRPr lang="en-US" sz="2800" kern="0" dirty="0" smtClean="0"/>
          </a:p>
        </p:txBody>
      </p:sp>
      <p:sp>
        <p:nvSpPr>
          <p:cNvPr id="8" name="Left Arrow Callout 7"/>
          <p:cNvSpPr/>
          <p:nvPr/>
        </p:nvSpPr>
        <p:spPr>
          <a:xfrm>
            <a:off x="5639672" y="3109130"/>
            <a:ext cx="3232668" cy="416445"/>
          </a:xfrm>
          <a:prstGeom prst="leftArrowCallout">
            <a:avLst>
              <a:gd name="adj1" fmla="val 25000"/>
              <a:gd name="adj2" fmla="val 34837"/>
              <a:gd name="adj3" fmla="val 38116"/>
              <a:gd name="adj4" fmla="val 84605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9" name="Left Arrow Callout 8"/>
          <p:cNvSpPr/>
          <p:nvPr/>
        </p:nvSpPr>
        <p:spPr>
          <a:xfrm>
            <a:off x="5639672" y="1704231"/>
            <a:ext cx="3232668" cy="416445"/>
          </a:xfrm>
          <a:prstGeom prst="leftArrowCallout">
            <a:avLst>
              <a:gd name="adj1" fmla="val 25000"/>
              <a:gd name="adj2" fmla="val 34837"/>
              <a:gd name="adj3" fmla="val 38116"/>
              <a:gd name="adj4" fmla="val 84605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Provenance Data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4400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dirty="0"/>
              <a:t>Access control in Provenance-aware Systems</a:t>
            </a:r>
            <a:endParaRPr lang="en-US" sz="16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91631" y="1417639"/>
            <a:ext cx="8551332" cy="346588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91611" indent="-293708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54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783222" indent="-260595" algn="l" defTabSz="414646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74834" indent="-195806" algn="l" defTabSz="414646" rtl="0" eaLnBrk="0" fontAlgn="base" hangingPunct="0">
              <a:spcBef>
                <a:spcPct val="0"/>
              </a:spcBef>
              <a:spcAft>
                <a:spcPts val="77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177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566446" indent="-195806" algn="l" defTabSz="414646" rtl="0" eaLnBrk="0" fontAlgn="base" hangingPunct="0">
              <a:spcBef>
                <a:spcPct val="0"/>
              </a:spcBef>
              <a:spcAft>
                <a:spcPts val="522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1958056" indent="-195806" algn="l" defTabSz="414646" rtl="0" eaLnBrk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1905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372704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6pPr>
            <a:lvl7pPr marL="2787350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7pPr>
            <a:lvl8pPr marL="3201999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8pPr>
            <a:lvl9pPr marL="3616645" indent="-195806" algn="l" defTabSz="414646" rtl="0" fontAlgn="base" hangingPunct="0"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1905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kern="0" smtClean="0">
                <a:solidFill>
                  <a:srgbClr val="77933C"/>
                </a:solidFill>
              </a:rPr>
              <a:t>Provenance Access Control (PAC)</a:t>
            </a:r>
          </a:p>
          <a:p>
            <a:pPr lvl="1"/>
            <a:r>
              <a:rPr lang="en-US" kern="0" smtClean="0"/>
              <a:t>Controlling access to provenance data which could be more sensitive than the underlying data</a:t>
            </a:r>
          </a:p>
          <a:p>
            <a:pPr lvl="1"/>
            <a:r>
              <a:rPr lang="en-US" kern="0" smtClean="0"/>
              <a:t>Needs access control models/mechanisms (e.g, RBAC)</a:t>
            </a:r>
          </a:p>
          <a:p>
            <a:pPr lvl="1"/>
            <a:r>
              <a:rPr lang="en-US" kern="0" smtClean="0"/>
              <a:t>(Meaningful) control granularity? Right level of abstraction?</a:t>
            </a:r>
          </a:p>
          <a:p>
            <a:pPr lvl="1"/>
            <a:endParaRPr lang="en-US" kern="0" smtClean="0"/>
          </a:p>
          <a:p>
            <a:r>
              <a:rPr lang="en-US" kern="0" smtClean="0">
                <a:solidFill>
                  <a:srgbClr val="77933C"/>
                </a:solidFill>
              </a:rPr>
              <a:t>Provenance-based Access Control (PBAC)</a:t>
            </a:r>
          </a:p>
          <a:p>
            <a:pPr lvl="1"/>
            <a:r>
              <a:rPr lang="en-US" kern="0" smtClean="0"/>
              <a:t>Using provenance data to control access to the underlying data</a:t>
            </a:r>
          </a:p>
          <a:p>
            <a:pPr lvl="1"/>
            <a:r>
              <a:rPr lang="en-US" kern="0" smtClean="0"/>
              <a:t>Provenance-based policy specification</a:t>
            </a:r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14958590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dirty="0"/>
              <a:t>Access control in Provenance-aware Systems</a:t>
            </a:r>
            <a:endParaRPr lang="en-US" sz="16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95207" y="1587639"/>
            <a:ext cx="1994753" cy="1987716"/>
          </a:xfrm>
          <a:prstGeom prst="round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PBAC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4027076" y="1587639"/>
            <a:ext cx="4261550" cy="198771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PAC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9" name="Rounded Rectangle 8"/>
          <p:cNvSpPr/>
          <p:nvPr/>
        </p:nvSpPr>
        <p:spPr>
          <a:xfrm>
            <a:off x="5814141" y="2815901"/>
            <a:ext cx="1332830" cy="628110"/>
          </a:xfrm>
          <a:prstGeom prst="roundRec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Prov</a:t>
            </a:r>
            <a:r>
              <a:rPr lang="en-US" sz="1600" dirty="0" smtClean="0"/>
              <a:t>-based</a:t>
            </a:r>
          </a:p>
          <a:p>
            <a:pPr algn="ctr"/>
            <a:r>
              <a:rPr lang="en-US" sz="1600" dirty="0" smtClean="0"/>
              <a:t>PAC</a:t>
            </a:r>
            <a:endParaRPr lang="en-US" sz="1600" dirty="0"/>
          </a:p>
        </p:txBody>
      </p:sp>
      <p:sp>
        <p:nvSpPr>
          <p:cNvPr id="11" name="Rounded Rectangle 10"/>
          <p:cNvSpPr/>
          <p:nvPr/>
        </p:nvSpPr>
        <p:spPr>
          <a:xfrm>
            <a:off x="4305544" y="2815901"/>
            <a:ext cx="1332830" cy="628110"/>
          </a:xfrm>
          <a:prstGeom prst="roundRec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Role-based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PAC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1201101" y="2815901"/>
            <a:ext cx="1529405" cy="628110"/>
          </a:xfrm>
          <a:prstGeom prst="round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 PBAC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5207" y="3714825"/>
            <a:ext cx="7293418" cy="1351808"/>
          </a:xfrm>
          <a:prstGeom prst="roundRect">
            <a:avLst/>
          </a:prstGeom>
          <a:solidFill>
            <a:schemeClr val="accent3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800000"/>
                </a:solidFill>
              </a:rPr>
              <a:t>Common Foundations:</a:t>
            </a:r>
          </a:p>
          <a:p>
            <a:pPr algn="ctr"/>
            <a:r>
              <a:rPr lang="en-US" dirty="0" smtClean="0"/>
              <a:t>Base Provenance Data, </a:t>
            </a:r>
          </a:p>
          <a:p>
            <a:pPr algn="ctr"/>
            <a:r>
              <a:rPr lang="en-US" dirty="0" err="1" smtClean="0"/>
              <a:t>DName</a:t>
            </a:r>
            <a:r>
              <a:rPr lang="en-US" dirty="0" smtClean="0"/>
              <a:t> (named abstraction) and </a:t>
            </a:r>
          </a:p>
          <a:p>
            <a:pPr algn="ctr"/>
            <a:r>
              <a:rPr lang="en-US" dirty="0" smtClean="0"/>
              <a:t>matching </a:t>
            </a:r>
            <a:r>
              <a:rPr lang="en-US" dirty="0" err="1" smtClean="0"/>
              <a:t>DPath</a:t>
            </a:r>
            <a:r>
              <a:rPr lang="en-US" dirty="0" smtClean="0"/>
              <a:t> (Dependency Path Pattern)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201101" y="2003125"/>
            <a:ext cx="1529405" cy="628110"/>
          </a:xfrm>
          <a:prstGeom prst="round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Extended PBAC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46971" y="2945290"/>
            <a:ext cx="92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……….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4305544" y="2003125"/>
            <a:ext cx="3764595" cy="628110"/>
          </a:xfrm>
          <a:prstGeom prst="roundRec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Sanitization/Filtering/Redaction/….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2989960" y="2003125"/>
            <a:ext cx="1037116" cy="296835"/>
          </a:xfrm>
          <a:prstGeom prst="rightArrow">
            <a:avLst/>
          </a:prstGeom>
          <a:gradFill>
            <a:gsLst>
              <a:gs pos="0">
                <a:schemeClr val="accent5">
                  <a:lumMod val="5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flipH="1">
            <a:off x="2989960" y="2815901"/>
            <a:ext cx="1037116" cy="296835"/>
          </a:xfrm>
          <a:prstGeom prst="rightArrow">
            <a:avLst/>
          </a:prstGeom>
          <a:gradFill>
            <a:gsLst>
              <a:gs pos="0">
                <a:schemeClr val="accent5">
                  <a:lumMod val="5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989960" y="1356794"/>
            <a:ext cx="1037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989960" y="3112736"/>
            <a:ext cx="1315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Prov</a:t>
            </a:r>
            <a:r>
              <a:rPr lang="en-US" dirty="0" smtClean="0"/>
              <a:t> Data Trust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266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8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 smtClean="0"/>
              <a:t>Open Provenance Model Example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898900" y="4452909"/>
            <a:ext cx="1244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Cake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555342" y="1214409"/>
            <a:ext cx="1244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Two</a:t>
            </a:r>
          </a:p>
          <a:p>
            <a:pPr algn="ctr"/>
            <a:r>
              <a:rPr lang="en-US" dirty="0" smtClean="0"/>
              <a:t>Eggs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898900" y="1214409"/>
            <a:ext cx="1244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100g</a:t>
            </a:r>
          </a:p>
          <a:p>
            <a:pPr algn="ctr"/>
            <a:r>
              <a:rPr lang="en-US" dirty="0" smtClean="0"/>
              <a:t>Butter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244271" y="1214409"/>
            <a:ext cx="1244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100g</a:t>
            </a:r>
          </a:p>
          <a:p>
            <a:pPr algn="ctr"/>
            <a:r>
              <a:rPr lang="en-US" dirty="0" smtClean="0"/>
              <a:t>Flour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35000" y="1214409"/>
            <a:ext cx="1244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100g Sugar</a:t>
            </a:r>
            <a:endParaRPr lang="en-US" dirty="0"/>
          </a:p>
        </p:txBody>
      </p:sp>
      <p:sp>
        <p:nvSpPr>
          <p:cNvPr id="15" name="Hexagon 14"/>
          <p:cNvSpPr/>
          <p:nvPr/>
        </p:nvSpPr>
        <p:spPr>
          <a:xfrm>
            <a:off x="7150100" y="1214409"/>
            <a:ext cx="1282700" cy="7620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John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898900" y="2916209"/>
            <a:ext cx="1244600" cy="736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Bake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0" idx="0"/>
            <a:endCxn id="16" idx="2"/>
          </p:cNvCxnSpPr>
          <p:nvPr/>
        </p:nvCxnSpPr>
        <p:spPr>
          <a:xfrm rot="5400000" flipH="1" flipV="1">
            <a:off x="4121150" y="4052859"/>
            <a:ext cx="8001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0"/>
            <a:endCxn id="12" idx="4"/>
          </p:cNvCxnSpPr>
          <p:nvPr/>
        </p:nvCxnSpPr>
        <p:spPr>
          <a:xfrm rot="5400000" flipH="1" flipV="1">
            <a:off x="4051300" y="2446309"/>
            <a:ext cx="939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6" idx="0"/>
            <a:endCxn id="14" idx="4"/>
          </p:cNvCxnSpPr>
          <p:nvPr/>
        </p:nvCxnSpPr>
        <p:spPr>
          <a:xfrm rot="16200000" flipV="1">
            <a:off x="2419350" y="814359"/>
            <a:ext cx="939800" cy="3263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6" idx="0"/>
            <a:endCxn id="13" idx="4"/>
          </p:cNvCxnSpPr>
          <p:nvPr/>
        </p:nvCxnSpPr>
        <p:spPr>
          <a:xfrm rot="16200000" flipV="1">
            <a:off x="3223986" y="1618994"/>
            <a:ext cx="939800" cy="1654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6" idx="0"/>
            <a:endCxn id="11" idx="4"/>
          </p:cNvCxnSpPr>
          <p:nvPr/>
        </p:nvCxnSpPr>
        <p:spPr>
          <a:xfrm rot="5400000" flipH="1" flipV="1">
            <a:off x="4879521" y="1618088"/>
            <a:ext cx="939800" cy="1656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520406" y="1977203"/>
            <a:ext cx="3239294" cy="939802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Freeform 22"/>
          <p:cNvSpPr/>
          <p:nvPr/>
        </p:nvSpPr>
        <p:spPr>
          <a:xfrm>
            <a:off x="1219200" y="2001809"/>
            <a:ext cx="2654300" cy="2832100"/>
          </a:xfrm>
          <a:custGeom>
            <a:avLst/>
            <a:gdLst>
              <a:gd name="connsiteX0" fmla="*/ 2654300 w 2654300"/>
              <a:gd name="connsiteY0" fmla="*/ 2832100 h 2832100"/>
              <a:gd name="connsiteX1" fmla="*/ 647700 w 2654300"/>
              <a:gd name="connsiteY1" fmla="*/ 1765300 h 2832100"/>
              <a:gd name="connsiteX2" fmla="*/ 0 w 2654300"/>
              <a:gd name="connsiteY2" fmla="*/ 0 h 283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54300" h="2832100">
                <a:moveTo>
                  <a:pt x="2654300" y="2832100"/>
                </a:moveTo>
                <a:cubicBezTo>
                  <a:pt x="1872191" y="2534708"/>
                  <a:pt x="1090083" y="2237317"/>
                  <a:pt x="647700" y="1765300"/>
                </a:cubicBezTo>
                <a:cubicBezTo>
                  <a:pt x="205317" y="1293283"/>
                  <a:pt x="0" y="0"/>
                  <a:pt x="0" y="0"/>
                </a:cubicBezTo>
              </a:path>
            </a:pathLst>
          </a:custGeom>
          <a:ln w="25400" cap="flat" cmpd="sng" algn="ctr">
            <a:solidFill>
              <a:srgbClr val="008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63600" y="4097309"/>
            <a:ext cx="2002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8000"/>
                </a:solidFill>
              </a:rPr>
              <a:t>wasDerivedFrom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53856" y="3912643"/>
            <a:ext cx="2002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wasGeneratedBy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48614" y="2363243"/>
            <a:ext cx="2002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6600"/>
                </a:solidFill>
              </a:rPr>
              <a:t>wasControlledBy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65828" y="2363243"/>
            <a:ext cx="1001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used</a:t>
            </a:r>
            <a:endParaRPr 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4577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55683" y="6311380"/>
            <a:ext cx="2128320" cy="353161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defTabSz="414646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586139" algn="l"/>
                <a:tab pos="1172277" algn="l"/>
                <a:tab pos="1758415" algn="l"/>
              </a:tabLs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© Ravi Sandhu</a:t>
            </a:r>
            <a:endParaRPr lang="en-GB" sz="1089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774529" y="6311381"/>
            <a:ext cx="3741850" cy="2701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74037" tIns="37018" rIns="74037" bIns="37018">
            <a:spAutoFit/>
          </a:bodyPr>
          <a:lstStyle/>
          <a:p>
            <a:pPr defTabSz="41464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270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360163" y="45890"/>
            <a:ext cx="4714560" cy="4654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4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2400" dirty="0"/>
              <a:t>Provenance Data Model</a:t>
            </a:r>
            <a:endParaRPr lang="en-US" sz="1905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600" y="1141604"/>
            <a:ext cx="6926652" cy="446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812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114235</TotalTime>
  <Words>850</Words>
  <Application>Microsoft Office PowerPoint</Application>
  <PresentationFormat>On-screen Show (4:3)</PresentationFormat>
  <Paragraphs>234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ＭＳ Ｐゴシック</vt:lpstr>
      <vt:lpstr>Arial</vt:lpstr>
      <vt:lpstr>Bitstream Charter</vt:lpstr>
      <vt:lpstr>Calibri</vt:lpstr>
      <vt:lpstr>Symbol</vt:lpstr>
      <vt:lpstr>Times New Roman</vt:lpstr>
      <vt:lpstr>Wingdings</vt:lpstr>
      <vt:lpstr>ICS_ppt_template</vt:lpstr>
      <vt:lpstr>ICS_ppt_template3</vt:lpstr>
      <vt:lpstr>ICS_ppt_template</vt:lpstr>
      <vt:lpstr>3_Default Design</vt:lpstr>
      <vt:lpstr>4_Default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UTSA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Control Framework for Trusted Collaboration in Social Computing Environment</dc:title>
  <dc:creator>Jae Park</dc:creator>
  <cp:lastModifiedBy>Ravi Sandhu</cp:lastModifiedBy>
  <cp:revision>1130</cp:revision>
  <cp:lastPrinted>2016-04-14T22:59:44Z</cp:lastPrinted>
  <dcterms:created xsi:type="dcterms:W3CDTF">2013-05-28T21:09:44Z</dcterms:created>
  <dcterms:modified xsi:type="dcterms:W3CDTF">2016-04-14T23:07:44Z</dcterms:modified>
</cp:coreProperties>
</file>