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2" r:id="rId15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0"/>
            <a:ext cx="7193280" cy="1929283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CS 6393: Cyber Security Models and Systems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CS 4593: Cyber Security Models and Systems (cross-listed)</a:t>
            </a:r>
            <a:br>
              <a:rPr lang="en-US" sz="2400" b="1" dirty="0">
                <a:solidFill>
                  <a:prstClr val="black"/>
                </a:solidFill>
              </a:rPr>
            </a:b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Course Introduction and Cyber Security Overview </a:t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81500"/>
            <a:ext cx="6858000" cy="1481714"/>
          </a:xfrm>
        </p:spPr>
        <p:txBody>
          <a:bodyPr>
            <a:normAutofit fontScale="55000" lnSpcReduction="20000"/>
          </a:bodyPr>
          <a:lstStyle/>
          <a:p>
            <a:r>
              <a:rPr lang="en-US" sz="4300" dirty="0"/>
              <a:t>Ravi Sandhu</a:t>
            </a:r>
            <a:br>
              <a:rPr lang="en-US" sz="4300" dirty="0"/>
            </a:br>
            <a:endParaRPr lang="en-US" sz="4300" dirty="0"/>
          </a:p>
          <a:p>
            <a:r>
              <a:rPr lang="en-US" sz="4300" dirty="0"/>
              <a:t>L190118</a:t>
            </a:r>
          </a:p>
          <a:p>
            <a:r>
              <a:rPr lang="en-US" sz="4300" dirty="0"/>
              <a:t>Spring 2019</a:t>
            </a:r>
            <a:br>
              <a:rPr lang="en-US" sz="4300" dirty="0"/>
            </a:br>
            <a:endParaRPr lang="en-US" sz="11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is Dynamic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AFD707-C730-416C-B28F-B6C7C9A0B6F5}"/>
              </a:ext>
            </a:extLst>
          </p:cNvPr>
          <p:cNvSpPr txBox="1"/>
          <p:nvPr/>
        </p:nvSpPr>
        <p:spPr>
          <a:xfrm>
            <a:off x="306705" y="1936065"/>
            <a:ext cx="2301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“My dear, here we must run as fast as we can, just to stay in place. And if you wish to go anywhere you must run twice as fast as that.”</a:t>
            </a:r>
          </a:p>
          <a:p>
            <a:br>
              <a:rPr lang="en-US" dirty="0"/>
            </a:br>
            <a:r>
              <a:rPr lang="en-US" dirty="0"/>
              <a:t>― Lewis Carroll, Alice in Wonderland</a:t>
            </a:r>
          </a:p>
        </p:txBody>
      </p:sp>
      <p:pic>
        <p:nvPicPr>
          <p:cNvPr id="18" name="Picture 17" descr="alice_red-queen_running_fixed.gif">
            <a:extLst>
              <a:ext uri="{FF2B5EF4-FFF2-40B4-BE49-F238E27FC236}">
                <a16:creationId xmlns:a16="http://schemas.microsoft.com/office/drawing/2014/main" id="{48ACD6A8-CBE5-4384-9758-B3868AD0979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1295" y="124618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0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Low Assurance Systems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Similarly</a:t>
            </a: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4912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High Assurance Systems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75CC63F-A89D-46DB-9E24-6736970D7673}"/>
              </a:ext>
            </a:extLst>
          </p:cNvPr>
          <p:cNvSpPr txBox="1">
            <a:spLocks/>
          </p:cNvSpPr>
          <p:nvPr/>
        </p:nvSpPr>
        <p:spPr>
          <a:xfrm>
            <a:off x="1017099" y="1330859"/>
            <a:ext cx="7326801" cy="2997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US President’s nuclear football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Secret formula for Coca-Cola</a:t>
            </a: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0900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Limits to Security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75CC63F-A89D-46DB-9E24-6736970D7673}"/>
              </a:ext>
            </a:extLst>
          </p:cNvPr>
          <p:cNvSpPr txBox="1">
            <a:spLocks/>
          </p:cNvSpPr>
          <p:nvPr/>
        </p:nvSpPr>
        <p:spPr>
          <a:xfrm>
            <a:off x="1535259" y="1582319"/>
            <a:ext cx="6244761" cy="38659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Insider threat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Detection is impossible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Protection is impossible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…..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32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32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32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32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823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ICS Major Research Thrusts</a:t>
            </a:r>
            <a:endParaRPr lang="en-US" sz="24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1" name="Content Placeholder 7">
            <a:extLst>
              <a:ext uri="{FF2B5EF4-FFF2-40B4-BE49-F238E27FC236}">
                <a16:creationId xmlns:a16="http://schemas.microsoft.com/office/drawing/2014/main" id="{B7A54349-7C29-404A-A198-BD24FFB5F4FB}"/>
              </a:ext>
            </a:extLst>
          </p:cNvPr>
          <p:cNvSpPr txBox="1">
            <a:spLocks/>
          </p:cNvSpPr>
          <p:nvPr/>
        </p:nvSpPr>
        <p:spPr>
          <a:xfrm>
            <a:off x="1318851" y="1441939"/>
            <a:ext cx="3235562" cy="2836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/>
              <a:t>TECHNOLOGIES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Access Control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Policy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Malware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Detection and Forensics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Blockchain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Artificial Intelligence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Machine Learning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Data Provenance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000" dirty="0"/>
              <a:t> ….</a:t>
            </a:r>
          </a:p>
          <a:p>
            <a:pPr algn="l"/>
            <a:endParaRPr lang="en-US" sz="2000" dirty="0"/>
          </a:p>
        </p:txBody>
      </p:sp>
      <p:sp>
        <p:nvSpPr>
          <p:cNvPr id="32" name="Content Placeholder 8">
            <a:extLst>
              <a:ext uri="{FF2B5EF4-FFF2-40B4-BE49-F238E27FC236}">
                <a16:creationId xmlns:a16="http://schemas.microsoft.com/office/drawing/2014/main" id="{EAD30AD4-0BDC-4FD2-9EB9-D2D1B2D92CDE}"/>
              </a:ext>
            </a:extLst>
          </p:cNvPr>
          <p:cNvSpPr txBox="1">
            <a:spLocks/>
          </p:cNvSpPr>
          <p:nvPr/>
        </p:nvSpPr>
        <p:spPr>
          <a:xfrm>
            <a:off x="4828440" y="1441937"/>
            <a:ext cx="2943958" cy="29893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defTabSz="685800">
              <a:lnSpc>
                <a:spcPct val="90000"/>
              </a:lnSpc>
              <a:spcBef>
                <a:spcPts val="750"/>
              </a:spcBef>
              <a:buFont typeface="Arial"/>
              <a:buNone/>
              <a:defRPr sz="2000" b="1"/>
            </a:lvl1pPr>
            <a:lvl2pPr marL="3429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/>
            </a:lvl2pPr>
            <a:lvl3pPr marL="6858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/>
            </a:lvl3pPr>
            <a:lvl4pPr marL="10287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/>
            </a:lvl4pPr>
            <a:lvl5pPr marL="13716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/>
            </a:lvl5pPr>
            <a:lvl6pPr marL="17145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/>
            </a:lvl6pPr>
            <a:lvl7pPr marL="20574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/>
            </a:lvl7pPr>
            <a:lvl8pPr marL="24003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/>
            </a:lvl8pPr>
            <a:lvl9pPr marL="2743200" indent="0" algn="ctr" defTabSz="685800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/>
            </a:lvl9pPr>
          </a:lstStyle>
          <a:p>
            <a:r>
              <a:rPr lang="en-US" dirty="0"/>
              <a:t>APPLICATION DOMAINS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Cloud Computing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Internet of Things (IoT)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Social Networks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Big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Mobile Platforms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Enterprise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Insider Threat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Scientific Infrastructure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 ….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F1E638-A898-4148-8C02-9CD8CBD2B123}"/>
              </a:ext>
            </a:extLst>
          </p:cNvPr>
          <p:cNvSpPr txBox="1"/>
          <p:nvPr/>
        </p:nvSpPr>
        <p:spPr>
          <a:xfrm>
            <a:off x="2369334" y="5326114"/>
            <a:ext cx="419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Broaden and Deepen</a:t>
            </a:r>
          </a:p>
        </p:txBody>
      </p:sp>
    </p:spTree>
    <p:extLst>
      <p:ext uri="{BB962C8B-B14F-4D97-AF65-F5344CB8AC3E}">
        <p14:creationId xmlns:p14="http://schemas.microsoft.com/office/powerpoint/2010/main" val="95965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at UTSA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13E8B51-D51D-40CD-98D3-3FD67BB1C498}"/>
              </a:ext>
            </a:extLst>
          </p:cNvPr>
          <p:cNvGrpSpPr/>
          <p:nvPr/>
        </p:nvGrpSpPr>
        <p:grpSpPr>
          <a:xfrm>
            <a:off x="754380" y="1303020"/>
            <a:ext cx="7620000" cy="4366260"/>
            <a:chOff x="1112520" y="1303020"/>
            <a:chExt cx="7620000" cy="4366260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CC687D19-F270-4C7D-A298-3589C843B414}"/>
                </a:ext>
              </a:extLst>
            </p:cNvPr>
            <p:cNvSpPr/>
            <p:nvPr/>
          </p:nvSpPr>
          <p:spPr>
            <a:xfrm>
              <a:off x="1112520" y="2598420"/>
              <a:ext cx="2971800" cy="2561897"/>
            </a:xfrm>
            <a:prstGeom prst="hexagon">
              <a:avLst/>
            </a:prstGeom>
            <a:noFill/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Academic Colleges</a:t>
              </a:r>
              <a:r>
                <a:rPr lang="en-US" dirty="0"/>
                <a:t>          Human Development</a:t>
              </a:r>
            </a:p>
            <a:p>
              <a:endParaRPr lang="en-US" dirty="0"/>
            </a:p>
            <a:p>
              <a:r>
                <a:rPr lang="en-US" dirty="0"/>
                <a:t>School of Data Science</a:t>
              </a:r>
            </a:p>
            <a:p>
              <a:pPr algn="ctr"/>
              <a:endPara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EE3128B-8EA9-4753-9070-D4FFE737F2BD}"/>
                </a:ext>
              </a:extLst>
            </p:cNvPr>
            <p:cNvGrpSpPr/>
            <p:nvPr/>
          </p:nvGrpSpPr>
          <p:grpSpPr>
            <a:xfrm>
              <a:off x="1379024" y="3585578"/>
              <a:ext cx="2461456" cy="923330"/>
              <a:chOff x="1866704" y="3212198"/>
              <a:chExt cx="2461456" cy="923330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FF94869-B161-4CE1-B547-F5E6891BCBB4}"/>
                  </a:ext>
                </a:extLst>
              </p:cNvPr>
              <p:cNvSpPr txBox="1"/>
              <p:nvPr/>
            </p:nvSpPr>
            <p:spPr>
              <a:xfrm>
                <a:off x="1866704" y="3212198"/>
                <a:ext cx="1349531" cy="923330"/>
              </a:xfrm>
              <a:prstGeom prst="rect">
                <a:avLst/>
              </a:prstGeom>
              <a:noFill/>
              <a:ln w="317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Sciences</a:t>
                </a:r>
              </a:p>
              <a:p>
                <a:pPr algn="ctr"/>
                <a:r>
                  <a:rPr lang="en-US" dirty="0"/>
                  <a:t>Business</a:t>
                </a:r>
              </a:p>
              <a:p>
                <a:pPr algn="ctr"/>
                <a:r>
                  <a:rPr lang="en-US" dirty="0"/>
                  <a:t>Engineering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FD7899D-44BC-41EE-B0D7-6E70AE7EE677}"/>
                  </a:ext>
                </a:extLst>
              </p:cNvPr>
              <p:cNvSpPr txBox="1"/>
              <p:nvPr/>
            </p:nvSpPr>
            <p:spPr>
              <a:xfrm>
                <a:off x="3222868" y="3212198"/>
                <a:ext cx="1105292" cy="923330"/>
              </a:xfrm>
              <a:prstGeom prst="rect">
                <a:avLst/>
              </a:prstGeom>
              <a:noFill/>
              <a:ln w="317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Arts</a:t>
                </a:r>
              </a:p>
              <a:p>
                <a:pPr algn="ctr"/>
                <a:r>
                  <a:rPr lang="en-US" dirty="0"/>
                  <a:t>Education</a:t>
                </a:r>
              </a:p>
              <a:p>
                <a:pPr algn="ctr"/>
                <a:r>
                  <a:rPr lang="en-US" dirty="0"/>
                  <a:t>…….</a:t>
                </a:r>
              </a:p>
            </p:txBody>
          </p:sp>
        </p:grp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61BCC242-D872-4558-95C9-A367ED39E9C8}"/>
                </a:ext>
              </a:extLst>
            </p:cNvPr>
            <p:cNvSpPr/>
            <p:nvPr/>
          </p:nvSpPr>
          <p:spPr>
            <a:xfrm>
              <a:off x="3436620" y="1303020"/>
              <a:ext cx="2971800" cy="2561897"/>
            </a:xfrm>
            <a:prstGeom prst="hexagon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Research Centers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42C746-BAD2-4CD3-8AA0-E0BF381FC74F}"/>
                </a:ext>
              </a:extLst>
            </p:cNvPr>
            <p:cNvSpPr/>
            <p:nvPr/>
          </p:nvSpPr>
          <p:spPr>
            <a:xfrm>
              <a:off x="5318760" y="4251960"/>
              <a:ext cx="2971800" cy="14173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FEE3714-AB45-49A9-B35E-BD66AE894F3F}"/>
                </a:ext>
              </a:extLst>
            </p:cNvPr>
            <p:cNvSpPr/>
            <p:nvPr/>
          </p:nvSpPr>
          <p:spPr>
            <a:xfrm>
              <a:off x="3519845" y="2139553"/>
              <a:ext cx="2819995" cy="10464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Institute for Cyber Security</a:t>
              </a:r>
            </a:p>
            <a:p>
              <a:pPr algn="ctr"/>
              <a:r>
                <a:rPr lang="en-US" sz="1200" dirty="0"/>
                <a:t>Center for Infrastructure Assurance …</a:t>
              </a:r>
            </a:p>
            <a:p>
              <a:pPr algn="ctr"/>
              <a:r>
                <a:rPr lang="en-US" sz="1200" dirty="0"/>
                <a:t>Cyber Center for Security Analytics</a:t>
              </a:r>
            </a:p>
            <a:p>
              <a:pPr algn="ctr"/>
              <a:r>
                <a:rPr lang="en-US" sz="1200" dirty="0"/>
                <a:t>Open Cloud Institute</a:t>
              </a:r>
            </a:p>
            <a:p>
              <a:pPr algn="ctr"/>
              <a:r>
                <a:rPr lang="en-US" sz="1200" dirty="0"/>
                <a:t>National Security Collaboration Center</a:t>
              </a: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294D2443-CB67-4D23-9739-FFB947C4A7C8}"/>
                </a:ext>
              </a:extLst>
            </p:cNvPr>
            <p:cNvSpPr/>
            <p:nvPr/>
          </p:nvSpPr>
          <p:spPr>
            <a:xfrm>
              <a:off x="5760720" y="2598420"/>
              <a:ext cx="2971800" cy="2561897"/>
            </a:xfrm>
            <a:prstGeom prst="hexagon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6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NSA/DHS Certifications</a:t>
              </a:r>
              <a:r>
                <a:rPr lang="en-US" dirty="0"/>
                <a:t>      Human Development</a:t>
              </a:r>
            </a:p>
            <a:p>
              <a:endParaRPr lang="en-US" dirty="0"/>
            </a:p>
            <a:p>
              <a:r>
                <a:rPr lang="en-US" dirty="0"/>
                <a:t>School of Data Science</a:t>
              </a:r>
            </a:p>
            <a:p>
              <a:pPr algn="ctr"/>
              <a:endPara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BD1D3D2-F310-439C-843A-B4F52627FAD9}"/>
                </a:ext>
              </a:extLst>
            </p:cNvPr>
            <p:cNvSpPr/>
            <p:nvPr/>
          </p:nvSpPr>
          <p:spPr>
            <a:xfrm>
              <a:off x="6103621" y="3806856"/>
              <a:ext cx="232409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Cyber Operations</a:t>
              </a:r>
            </a:p>
            <a:p>
              <a:pPr algn="ctr"/>
              <a:r>
                <a:rPr lang="en-US" sz="1600" dirty="0"/>
                <a:t>Cyber Defense Research</a:t>
              </a:r>
            </a:p>
            <a:p>
              <a:pPr algn="ctr"/>
              <a:r>
                <a:rPr lang="en-US" sz="1600" dirty="0"/>
                <a:t>Cyber Defense Education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545C21F8-EA63-426E-8232-36C9DFD332DF}"/>
              </a:ext>
            </a:extLst>
          </p:cNvPr>
          <p:cNvSpPr txBox="1"/>
          <p:nvPr/>
        </p:nvSpPr>
        <p:spPr>
          <a:xfrm>
            <a:off x="2584016" y="5481415"/>
            <a:ext cx="3955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en-US" sz="2400" dirty="0"/>
              <a:t>A strategic priority since 2000</a:t>
            </a:r>
          </a:p>
        </p:txBody>
      </p:sp>
    </p:spTree>
    <p:extLst>
      <p:ext uri="{BB962C8B-B14F-4D97-AF65-F5344CB8AC3E}">
        <p14:creationId xmlns:p14="http://schemas.microsoft.com/office/powerpoint/2010/main" val="1882460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&amp; C-SPECC</a:t>
            </a:r>
            <a:endParaRPr lang="en-US" sz="36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96D2521-AD23-4B32-AB67-1FEAFC7873E3}"/>
              </a:ext>
            </a:extLst>
          </p:cNvPr>
          <p:cNvGrpSpPr/>
          <p:nvPr/>
        </p:nvGrpSpPr>
        <p:grpSpPr>
          <a:xfrm>
            <a:off x="1303020" y="1348740"/>
            <a:ext cx="6530340" cy="4404360"/>
            <a:chOff x="1059180" y="1363980"/>
            <a:chExt cx="6530340" cy="440436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C3B511C-0738-4631-BCE1-BE1545125450}"/>
                </a:ext>
              </a:extLst>
            </p:cNvPr>
            <p:cNvSpPr/>
            <p:nvPr/>
          </p:nvSpPr>
          <p:spPr>
            <a:xfrm>
              <a:off x="1059180" y="1363980"/>
              <a:ext cx="6530340" cy="440436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24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Institute for Cyber Security</a:t>
              </a:r>
            </a:p>
            <a:p>
              <a:pPr algn="ctr"/>
              <a:r>
                <a:rPr lang="en-US" sz="24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(ICS)</a:t>
              </a:r>
            </a:p>
            <a:p>
              <a:pPr algn="ctr"/>
              <a:r>
                <a:rPr lang="en-US" dirty="0">
                  <a:ln>
                    <a:solidFill>
                      <a:srgbClr val="FF0000"/>
                    </a:solidFill>
                  </a:ln>
                  <a:solidFill>
                    <a:srgbClr val="F15A22">
                      <a:alpha val="99000"/>
                    </a:srgbClr>
                  </a:solidFill>
                </a:rPr>
                <a:t>Scope: All of Cyber Security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672E27A-D8BC-4210-A80D-52881FA1480B}"/>
                </a:ext>
              </a:extLst>
            </p:cNvPr>
            <p:cNvSpPr/>
            <p:nvPr/>
          </p:nvSpPr>
          <p:spPr>
            <a:xfrm>
              <a:off x="1607820" y="3108960"/>
              <a:ext cx="5404485" cy="23393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NSF Center for Security and Privacy Enhanced Cloud Computing</a:t>
              </a:r>
            </a:p>
            <a:p>
              <a:pPr algn="ctr"/>
              <a:r>
                <a:rPr lang="en-US" sz="20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(C-SPECC)</a:t>
              </a:r>
            </a:p>
            <a:p>
              <a:pPr algn="ctr"/>
              <a:r>
                <a:rPr lang="en-US" dirty="0">
                  <a:ln>
                    <a:solidFill>
                      <a:srgbClr val="FF0000"/>
                    </a:solidFill>
                  </a:ln>
                  <a:solidFill>
                    <a:srgbClr val="F15A22"/>
                  </a:solidFill>
                </a:rPr>
                <a:t>Scope: Secure Cloud Computing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032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503AE4-26D9-495C-A4D9-F31D1012A75D}"/>
              </a:ext>
            </a:extLst>
          </p:cNvPr>
          <p:cNvSpPr txBox="1"/>
          <p:nvPr/>
        </p:nvSpPr>
        <p:spPr>
          <a:xfrm>
            <a:off x="1521308" y="1090209"/>
            <a:ext cx="5817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Sustained excellence in graduate-level sponsored research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C7DF00-A86D-47E8-9761-A060FE1892CD}"/>
              </a:ext>
            </a:extLst>
          </p:cNvPr>
          <p:cNvGrpSpPr/>
          <p:nvPr/>
        </p:nvGrpSpPr>
        <p:grpSpPr>
          <a:xfrm>
            <a:off x="539255" y="2227352"/>
            <a:ext cx="8039077" cy="3257796"/>
            <a:chOff x="410291" y="3006948"/>
            <a:chExt cx="8039077" cy="325779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3A11FBC-E1DE-4196-A9C1-6BB6A09E8E2B}"/>
                </a:ext>
              </a:extLst>
            </p:cNvPr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2012-2017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Graduated to a self-sustaining operation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B08DC25-D005-4DF8-A8F9-90F073F03CD2}"/>
                </a:ext>
              </a:extLst>
            </p:cNvPr>
            <p:cNvGrpSpPr/>
            <p:nvPr/>
          </p:nvGrpSpPr>
          <p:grpSpPr>
            <a:xfrm>
              <a:off x="410291" y="3006948"/>
              <a:ext cx="7854938" cy="3257796"/>
              <a:chOff x="410291" y="3006948"/>
              <a:chExt cx="7854938" cy="3257796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B6A408-BF02-4665-A5AE-78203052C7B8}"/>
                  </a:ext>
                </a:extLst>
              </p:cNvPr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2007-2012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Founded by start-up funding from State of Texas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C5182CD-7FE3-4895-A8EA-0A7F966488F7}"/>
                  </a:ext>
                </a:extLst>
              </p:cNvPr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2017-2022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Major expansion by winning NSF </a:t>
                </a:r>
                <a:b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C-SPECC grant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768CD70-E363-4B34-8AA7-93CE2C33EFE2}"/>
                  </a:ext>
                </a:extLst>
              </p:cNvPr>
              <p:cNvSpPr txBox="1"/>
              <p:nvPr/>
            </p:nvSpPr>
            <p:spPr>
              <a:xfrm>
                <a:off x="5589084" y="4695084"/>
                <a:ext cx="2676145" cy="156966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collaboration with: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Engineering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Business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Education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Open Cloud Institute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Cyber Center for Security &amp; Analytics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Partnership with 4 NISD High Schools: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Harlan, Woodson, Taft, Business Careers 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DA1926B-F399-4A6F-BE11-9530EDED21EA}"/>
                  </a:ext>
                </a:extLst>
              </p:cNvPr>
              <p:cNvSpPr txBox="1"/>
              <p:nvPr/>
            </p:nvSpPr>
            <p:spPr>
              <a:xfrm>
                <a:off x="1025782" y="4700934"/>
                <a:ext cx="2538019" cy="1015663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Ø"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Established world class laboratories for: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Secure cloud computing &amp;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Malware research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ACEE25F-3B11-459C-B5DE-8A8630E6CE98}"/>
                </a:ext>
              </a:extLst>
            </p:cNvPr>
            <p:cNvCxnSpPr>
              <a:stCxn id="29" idx="3"/>
              <a:endCxn id="22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0C8206E-2EDE-4F78-9142-F22BAE286397}"/>
                </a:ext>
              </a:extLst>
            </p:cNvPr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0B895D4-FF44-40BE-82B8-C3D32762FC2B}"/>
                </a:ext>
              </a:extLst>
            </p:cNvPr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8E0BAC6-B389-4085-9151-94A51BFA5968}"/>
              </a:ext>
            </a:extLst>
          </p:cNvPr>
          <p:cNvCxnSpPr>
            <a:stCxn id="30" idx="2"/>
          </p:cNvCxnSpPr>
          <p:nvPr/>
        </p:nvCxnSpPr>
        <p:spPr>
          <a:xfrm>
            <a:off x="6837440" y="3427681"/>
            <a:ext cx="2975" cy="4292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6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vs Cyber Science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35D2BE-D8A7-45C5-BA62-FFAF1A96D285}"/>
              </a:ext>
            </a:extLst>
          </p:cNvPr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Elephant Problem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2721BC0-F452-46BF-AA6B-EEB3E9EF6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F37F12F-7421-403B-B24C-1809B2517F80}"/>
              </a:ext>
            </a:extLst>
          </p:cNvPr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Cyber-Elephant Problem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72AB343-0C4B-4CB2-B0E9-E3328F85533D}"/>
              </a:ext>
            </a:extLst>
          </p:cNvPr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8B133454-9C07-4B40-BE24-E93C84BA2A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A14B9832-B026-46A2-9013-6857660A8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4239D541-8F42-4386-AB27-7D61FFB1B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9AA1FC9C-F872-4D23-8071-05F5443E4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6AD46811-C60F-42A0-B27E-5983E237AA1D}"/>
              </a:ext>
            </a:extLst>
          </p:cNvPr>
          <p:cNvSpPr txBox="1"/>
          <p:nvPr/>
        </p:nvSpPr>
        <p:spPr>
          <a:xfrm>
            <a:off x="249936" y="4426180"/>
            <a:ext cx="38771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400" b="1" u="sng" dirty="0">
                <a:solidFill>
                  <a:srgbClr val="C00000"/>
                </a:solidFill>
              </a:rPr>
              <a:t>Applied vs Foundational Science</a:t>
            </a:r>
            <a:r>
              <a:rPr lang="en-US" sz="1400" b="1" dirty="0">
                <a:solidFill>
                  <a:srgbClr val="C00000"/>
                </a:solidFill>
              </a:rPr>
              <a:t>: C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yber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-elephants require applied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/>
              </a:rPr>
              <a:t>foundational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combined</a:t>
            </a:r>
          </a:p>
          <a:p>
            <a:pPr lvl="0">
              <a:defRPr/>
            </a:pPr>
            <a:endParaRPr lang="en-US" sz="1400" b="1" dirty="0">
              <a:solidFill>
                <a:srgbClr val="C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1400" b="1" u="sng" dirty="0">
                <a:solidFill>
                  <a:srgbClr val="C00000"/>
                </a:solidFill>
              </a:rPr>
              <a:t>Present vs Future Focus</a:t>
            </a:r>
            <a:r>
              <a:rPr lang="en-US" sz="1400" b="1" dirty="0">
                <a:solidFill>
                  <a:srgbClr val="C00000"/>
                </a:solidFill>
              </a:rPr>
              <a:t>: Rapidly evolving cyber-elephants require future focus</a:t>
            </a:r>
          </a:p>
        </p:txBody>
      </p:sp>
    </p:spTree>
    <p:extLst>
      <p:ext uri="{BB962C8B-B14F-4D97-AF65-F5344CB8AC3E}">
        <p14:creationId xmlns:p14="http://schemas.microsoft.com/office/powerpoint/2010/main" val="86088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278EFB79-08C4-4BD5-A250-850CE12BD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80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F64BF14F-8156-43EE-8D15-6E9BF6755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00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6" name="Group 6">
            <a:extLst>
              <a:ext uri="{FF2B5EF4-FFF2-40B4-BE49-F238E27FC236}">
                <a16:creationId xmlns:a16="http://schemas.microsoft.com/office/drawing/2014/main" id="{CA5C10BC-01B5-4C64-BE2A-CE3A936136DD}"/>
              </a:ext>
            </a:extLst>
          </p:cNvPr>
          <p:cNvGrpSpPr>
            <a:grpSpLocks/>
          </p:cNvGrpSpPr>
          <p:nvPr/>
        </p:nvGrpSpPr>
        <p:grpSpPr bwMode="auto">
          <a:xfrm>
            <a:off x="2537143" y="2274888"/>
            <a:ext cx="2973387" cy="1765300"/>
            <a:chOff x="1917" y="1988"/>
            <a:chExt cx="1873" cy="1112"/>
          </a:xfrm>
        </p:grpSpPr>
        <p:sp>
          <p:nvSpPr>
            <p:cNvPr id="17" name="Oval 7">
              <a:extLst>
                <a:ext uri="{FF2B5EF4-FFF2-40B4-BE49-F238E27FC236}">
                  <a16:creationId xmlns:a16="http://schemas.microsoft.com/office/drawing/2014/main" id="{CF2E09A0-DE07-4B57-A0AA-C9DB36F8B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Oval 8">
              <a:extLst>
                <a:ext uri="{FF2B5EF4-FFF2-40B4-BE49-F238E27FC236}">
                  <a16:creationId xmlns:a16="http://schemas.microsoft.com/office/drawing/2014/main" id="{046FD54A-A5AC-447E-AEA8-0A8A4A896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9" name="Rectangle 9">
            <a:extLst>
              <a:ext uri="{FF2B5EF4-FFF2-40B4-BE49-F238E27FC236}">
                <a16:creationId xmlns:a16="http://schemas.microsoft.com/office/drawing/2014/main" id="{7D27333C-856F-4A07-9162-4C7CE6999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80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B08E0692-28FA-4076-AE05-1118F8E9B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404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ECB6FA-013D-480C-AB5C-9804D27DA2C2}"/>
              </a:ext>
            </a:extLst>
          </p:cNvPr>
          <p:cNvSpPr txBox="1"/>
          <p:nvPr/>
        </p:nvSpPr>
        <p:spPr>
          <a:xfrm>
            <a:off x="4976811" y="1390650"/>
            <a:ext cx="3232152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Control of read and write is fundamental to all three</a:t>
            </a:r>
          </a:p>
        </p:txBody>
      </p:sp>
    </p:spTree>
    <p:extLst>
      <p:ext uri="{BB962C8B-B14F-4D97-AF65-F5344CB8AC3E}">
        <p14:creationId xmlns:p14="http://schemas.microsoft.com/office/powerpoint/2010/main" val="2464479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D252D3-EECE-49DC-B80B-0277FB401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4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1E6BFDA-462E-41F2-9148-C67435B30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084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9" name="Group 6">
            <a:extLst>
              <a:ext uri="{FF2B5EF4-FFF2-40B4-BE49-F238E27FC236}">
                <a16:creationId xmlns:a16="http://schemas.microsoft.com/office/drawing/2014/main" id="{2B930605-76BB-484B-8A84-771FC9196CB0}"/>
              </a:ext>
            </a:extLst>
          </p:cNvPr>
          <p:cNvGrpSpPr>
            <a:grpSpLocks/>
          </p:cNvGrpSpPr>
          <p:nvPr/>
        </p:nvGrpSpPr>
        <p:grpSpPr bwMode="auto">
          <a:xfrm>
            <a:off x="2399983" y="2274888"/>
            <a:ext cx="2973387" cy="1765300"/>
            <a:chOff x="1917" y="1988"/>
            <a:chExt cx="1873" cy="1112"/>
          </a:xfrm>
        </p:grpSpPr>
        <p:sp>
          <p:nvSpPr>
            <p:cNvPr id="14" name="Oval 7">
              <a:extLst>
                <a:ext uri="{FF2B5EF4-FFF2-40B4-BE49-F238E27FC236}">
                  <a16:creationId xmlns:a16="http://schemas.microsoft.com/office/drawing/2014/main" id="{C4C6B9F0-3C37-47D1-AA96-D22740D7F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Oval 8">
              <a:extLst>
                <a:ext uri="{FF2B5EF4-FFF2-40B4-BE49-F238E27FC236}">
                  <a16:creationId xmlns:a16="http://schemas.microsoft.com/office/drawing/2014/main" id="{472F2195-A73D-40C8-A492-9984069B6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6" name="Rectangle 9">
            <a:extLst>
              <a:ext uri="{FF2B5EF4-FFF2-40B4-BE49-F238E27FC236}">
                <a16:creationId xmlns:a16="http://schemas.microsoft.com/office/drawing/2014/main" id="{37CB4946-8CAB-4D83-B70A-74B42D02D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64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8DA8DD81-08E2-4CE4-B628-27194CAD5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88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Oval 11">
            <a:extLst>
              <a:ext uri="{FF2B5EF4-FFF2-40B4-BE49-F238E27FC236}">
                <a16:creationId xmlns:a16="http://schemas.microsoft.com/office/drawing/2014/main" id="{AAC9A533-A509-4B72-B562-374062D5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23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62BA6DD-4F06-4A8D-B2B0-09E5DC85B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698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000CF7-DC2A-41F6-BFF7-97EC3335DB95}"/>
              </a:ext>
            </a:extLst>
          </p:cNvPr>
          <p:cNvSpPr txBox="1"/>
          <p:nvPr/>
        </p:nvSpPr>
        <p:spPr>
          <a:xfrm>
            <a:off x="6302059" y="1789797"/>
            <a:ext cx="2608262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Covers privacy and intellectual property protection</a:t>
            </a:r>
          </a:p>
        </p:txBody>
      </p:sp>
    </p:spTree>
    <p:extLst>
      <p:ext uri="{BB962C8B-B14F-4D97-AF65-F5344CB8AC3E}">
        <p14:creationId xmlns:p14="http://schemas.microsoft.com/office/powerpoint/2010/main" val="1213377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592170E2-6AFB-4CB7-91BA-AE672FCD4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785" y="346329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FB2703AD-4BAB-460C-81C1-6AADC3BCF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985" y="346329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3" name="Group 6">
            <a:extLst>
              <a:ext uri="{FF2B5EF4-FFF2-40B4-BE49-F238E27FC236}">
                <a16:creationId xmlns:a16="http://schemas.microsoft.com/office/drawing/2014/main" id="{625D0A62-5E4B-4758-83EB-0522038D6D0C}"/>
              </a:ext>
            </a:extLst>
          </p:cNvPr>
          <p:cNvGrpSpPr>
            <a:grpSpLocks/>
          </p:cNvGrpSpPr>
          <p:nvPr/>
        </p:nvGrpSpPr>
        <p:grpSpPr bwMode="auto">
          <a:xfrm>
            <a:off x="2377123" y="1985328"/>
            <a:ext cx="2973387" cy="1765300"/>
            <a:chOff x="1917" y="1988"/>
            <a:chExt cx="1873" cy="1112"/>
          </a:xfrm>
        </p:grpSpPr>
        <p:sp>
          <p:nvSpPr>
            <p:cNvPr id="24" name="Oval 7">
              <a:extLst>
                <a:ext uri="{FF2B5EF4-FFF2-40B4-BE49-F238E27FC236}">
                  <a16:creationId xmlns:a16="http://schemas.microsoft.com/office/drawing/2014/main" id="{9577EB93-D2BC-444D-832D-134F8445A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5" name="Oval 8">
              <a:extLst>
                <a:ext uri="{FF2B5EF4-FFF2-40B4-BE49-F238E27FC236}">
                  <a16:creationId xmlns:a16="http://schemas.microsoft.com/office/drawing/2014/main" id="{AA1AEA6D-33A6-4C3E-9CCE-159EA5C76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6" name="Rectangle 9">
            <a:extLst>
              <a:ext uri="{FF2B5EF4-FFF2-40B4-BE49-F238E27FC236}">
                <a16:creationId xmlns:a16="http://schemas.microsoft.com/office/drawing/2014/main" id="{7491142B-DDCC-4372-8B14-27A56094F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785" y="460629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5CEAF2F3-EF59-4FFB-9809-98077CA91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023" y="261556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Oval 11">
            <a:extLst>
              <a:ext uri="{FF2B5EF4-FFF2-40B4-BE49-F238E27FC236}">
                <a16:creationId xmlns:a16="http://schemas.microsoft.com/office/drawing/2014/main" id="{24A4BCFE-9F59-4545-8812-0EC6E0046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373" y="136302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2D34DD05-F366-41F3-AF79-4C542922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103" y="102520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30" name="Oval 19">
            <a:extLst>
              <a:ext uri="{FF2B5EF4-FFF2-40B4-BE49-F238E27FC236}">
                <a16:creationId xmlns:a16="http://schemas.microsoft.com/office/drawing/2014/main" id="{95AAA5E9-A9A6-4BE5-9F82-C365ED9E2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998" y="129952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  <p:extLst>
      <p:ext uri="{BB962C8B-B14F-4D97-AF65-F5344CB8AC3E}">
        <p14:creationId xmlns:p14="http://schemas.microsoft.com/office/powerpoint/2010/main" val="284832219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441</TotalTime>
  <Words>586</Words>
  <Application>Microsoft Office PowerPoint</Application>
  <PresentationFormat>Letter Paper (8.5x11 in)</PresentationFormat>
  <Paragraphs>204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Wingdings</vt:lpstr>
      <vt:lpstr>ICS-Theme</vt:lpstr>
      <vt:lpstr>CS 6393: Cyber Security Models and Systems CS 4593: Cyber Security Models and Systems (cross-listed)  Course Introduction and Cyber Security Overview  </vt:lpstr>
      <vt:lpstr>Cyber Security at UTSA</vt:lpstr>
      <vt:lpstr>ICS &amp; C-SPECC</vt:lpstr>
      <vt:lpstr>ICS Mission and History</vt:lpstr>
      <vt:lpstr>Natural vs Cyber Science</vt:lpstr>
      <vt:lpstr>Holistic Cyber Security</vt:lpstr>
      <vt:lpstr>Security Objectives</vt:lpstr>
      <vt:lpstr>Security Objectives</vt:lpstr>
      <vt:lpstr>Security Objectives</vt:lpstr>
      <vt:lpstr>Security is Dynamic</vt:lpstr>
      <vt:lpstr>Low Assurance Systems</vt:lpstr>
      <vt:lpstr>High Assurance Systems</vt:lpstr>
      <vt:lpstr>Limits to Security</vt:lpstr>
      <vt:lpstr>ICS Major Research Thrusts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39</cp:revision>
  <cp:lastPrinted>2017-09-27T21:05:58Z</cp:lastPrinted>
  <dcterms:created xsi:type="dcterms:W3CDTF">2018-03-06T17:13:20Z</dcterms:created>
  <dcterms:modified xsi:type="dcterms:W3CDTF">2019-01-18T05:23:57Z</dcterms:modified>
</cp:coreProperties>
</file>