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65" autoAdjust="0"/>
    <p:restoredTop sz="95856"/>
  </p:normalViewPr>
  <p:slideViewPr>
    <p:cSldViewPr snapToGrid="0" snapToObjects="1">
      <p:cViewPr varScale="1">
        <p:scale>
          <a:sx n="107" d="100"/>
          <a:sy n="107" d="100"/>
        </p:scale>
        <p:origin x="108" y="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467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592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777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31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3608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812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480" y="1569720"/>
            <a:ext cx="7193280" cy="1929283"/>
          </a:xfrm>
        </p:spPr>
        <p:txBody>
          <a:bodyPr/>
          <a:lstStyle/>
          <a:p>
            <a:r>
              <a:rPr lang="en-US" sz="2400" b="1" dirty="0">
                <a:solidFill>
                  <a:prstClr val="black"/>
                </a:solidFill>
              </a:rPr>
              <a:t>CS 6393: Cyber Security Models and Systems</a:t>
            </a:r>
            <a:br>
              <a:rPr lang="en-US" sz="2400" b="1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>CS 4593: Cyber Security Models and Systems (cross-listed)</a:t>
            </a:r>
            <a:br>
              <a:rPr lang="en-US" sz="2400" b="1" dirty="0">
                <a:solidFill>
                  <a:prstClr val="black"/>
                </a:solidFill>
              </a:rPr>
            </a:br>
            <a:br>
              <a:rPr lang="en-US" sz="2400" b="1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>What is Cyber Security?</a:t>
            </a:r>
            <a:endParaRPr lang="en-US" sz="1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381500"/>
            <a:ext cx="6858000" cy="1481714"/>
          </a:xfrm>
        </p:spPr>
        <p:txBody>
          <a:bodyPr>
            <a:normAutofit fontScale="55000" lnSpcReduction="20000"/>
          </a:bodyPr>
          <a:lstStyle/>
          <a:p>
            <a:r>
              <a:rPr lang="en-US" sz="4300" dirty="0"/>
              <a:t>Ravi Sandhu</a:t>
            </a:r>
            <a:br>
              <a:rPr lang="en-US" sz="4300" dirty="0"/>
            </a:br>
            <a:endParaRPr lang="en-US" sz="4300" dirty="0"/>
          </a:p>
          <a:p>
            <a:r>
              <a:rPr lang="en-US" sz="4300" dirty="0"/>
              <a:t>L190125</a:t>
            </a:r>
          </a:p>
          <a:p>
            <a:r>
              <a:rPr lang="en-US" sz="4300" dirty="0"/>
              <a:t>Spring 2019</a:t>
            </a:r>
            <a:br>
              <a:rPr lang="en-US" sz="4300" dirty="0"/>
            </a:br>
            <a:endParaRPr lang="en-US" sz="11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Cyber Security?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F3ABD35-3248-45F5-9D4D-A48F63D97C71}"/>
              </a:ext>
            </a:extLst>
          </p:cNvPr>
          <p:cNvSpPr txBox="1">
            <a:spLocks/>
          </p:cNvSpPr>
          <p:nvPr/>
        </p:nvSpPr>
        <p:spPr>
          <a:xfrm>
            <a:off x="1051879" y="914400"/>
            <a:ext cx="5989001" cy="4602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Computer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Information security = 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>
                <a:ea typeface="ＭＳ Ｐゴシック" pitchFamily="34" charset="-128"/>
              </a:rPr>
              <a:t>Computer security + Communications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Information assurance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Cyber Security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>
                <a:ea typeface="ＭＳ Ｐゴシック" pitchFamily="34" charset="-128"/>
              </a:rPr>
              <a:t>Includes cyber physical</a:t>
            </a:r>
          </a:p>
          <a:p>
            <a:pPr lvl="1">
              <a:buSzPct val="90000"/>
              <a:buFont typeface="Wingdings" pitchFamily="2" charset="2"/>
              <a:buChar char="Ø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7658C4F-2E3C-4FBD-89DC-194CDC4491B8}"/>
              </a:ext>
            </a:extLst>
          </p:cNvPr>
          <p:cNvCxnSpPr/>
          <p:nvPr/>
        </p:nvCxnSpPr>
        <p:spPr bwMode="auto">
          <a:xfrm flipH="1">
            <a:off x="6398895" y="1491615"/>
            <a:ext cx="9525" cy="29908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882460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Cyber Security?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F3ABD35-3248-45F5-9D4D-A48F63D97C71}"/>
              </a:ext>
            </a:extLst>
          </p:cNvPr>
          <p:cNvSpPr txBox="1">
            <a:spLocks/>
          </p:cNvSpPr>
          <p:nvPr/>
        </p:nvSpPr>
        <p:spPr>
          <a:xfrm>
            <a:off x="1051879" y="914400"/>
            <a:ext cx="5989001" cy="4602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Computer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Information security = 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>
                <a:ea typeface="ＭＳ Ｐゴシック" pitchFamily="34" charset="-128"/>
              </a:rPr>
              <a:t>Computer security + Communications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Information assurance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Mission assurance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>
                <a:ea typeface="ＭＳ Ｐゴシック" pitchFamily="34" charset="-128"/>
              </a:rPr>
              <a:t>Includes cyber physical</a:t>
            </a:r>
          </a:p>
          <a:p>
            <a:pPr lvl="1">
              <a:buSzPct val="90000"/>
              <a:buFont typeface="Wingdings" pitchFamily="2" charset="2"/>
              <a:buChar char="Ø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7658C4F-2E3C-4FBD-89DC-194CDC4491B8}"/>
              </a:ext>
            </a:extLst>
          </p:cNvPr>
          <p:cNvCxnSpPr/>
          <p:nvPr/>
        </p:nvCxnSpPr>
        <p:spPr bwMode="auto">
          <a:xfrm flipH="1">
            <a:off x="6398895" y="1491615"/>
            <a:ext cx="9525" cy="29908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699433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Other Securities?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F3ABD35-3248-45F5-9D4D-A48F63D97C71}"/>
              </a:ext>
            </a:extLst>
          </p:cNvPr>
          <p:cNvSpPr txBox="1">
            <a:spLocks/>
          </p:cNvSpPr>
          <p:nvPr/>
        </p:nvSpPr>
        <p:spPr>
          <a:xfrm>
            <a:off x="1051879" y="914400"/>
            <a:ext cx="5989001" cy="4602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Data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Network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Operating System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Privacy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………….</a:t>
            </a: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Ø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6945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Privacy vs Security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BD6C35A-CB93-42DF-9C0B-BA1702BB7181}"/>
              </a:ext>
            </a:extLst>
          </p:cNvPr>
          <p:cNvGrpSpPr/>
          <p:nvPr/>
        </p:nvGrpSpPr>
        <p:grpSpPr>
          <a:xfrm>
            <a:off x="76364" y="1652588"/>
            <a:ext cx="3019425" cy="1371600"/>
            <a:chOff x="1295401" y="1866901"/>
            <a:chExt cx="3019425" cy="13716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5B94F90-3778-4E99-9F77-AE1A18785923}"/>
                </a:ext>
              </a:extLst>
            </p:cNvPr>
            <p:cNvSpPr/>
            <p:nvPr/>
          </p:nvSpPr>
          <p:spPr bwMode="auto">
            <a:xfrm>
              <a:off x="1295401" y="1866901"/>
              <a:ext cx="1371600" cy="1371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F308A5D-5E28-4456-963E-C17C1D28E7E2}"/>
                </a:ext>
              </a:extLst>
            </p:cNvPr>
            <p:cNvSpPr/>
            <p:nvPr/>
          </p:nvSpPr>
          <p:spPr bwMode="auto">
            <a:xfrm>
              <a:off x="2943226" y="1866901"/>
              <a:ext cx="1371600" cy="1371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Privacy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CD2B41-2B69-481D-B40D-41B9A73A9A5F}"/>
              </a:ext>
            </a:extLst>
          </p:cNvPr>
          <p:cNvGrpSpPr/>
          <p:nvPr/>
        </p:nvGrpSpPr>
        <p:grpSpPr>
          <a:xfrm>
            <a:off x="4259455" y="1438275"/>
            <a:ext cx="1800226" cy="1800226"/>
            <a:chOff x="6524625" y="1438275"/>
            <a:chExt cx="1800226" cy="1800226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6DB3E52-3A96-4818-B61D-2521E51BB1B9}"/>
                </a:ext>
              </a:extLst>
            </p:cNvPr>
            <p:cNvSpPr/>
            <p:nvPr/>
          </p:nvSpPr>
          <p:spPr bwMode="auto">
            <a:xfrm>
              <a:off x="6886576" y="2105026"/>
              <a:ext cx="1044574" cy="1028699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6220F56-8852-4C9E-846D-DE720852C779}"/>
                </a:ext>
              </a:extLst>
            </p:cNvPr>
            <p:cNvSpPr/>
            <p:nvPr/>
          </p:nvSpPr>
          <p:spPr bwMode="auto">
            <a:xfrm>
              <a:off x="6524625" y="1438275"/>
              <a:ext cx="1800226" cy="1800226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Privacy</a:t>
              </a:r>
            </a:p>
          </p:txBody>
        </p:sp>
      </p:grpSp>
      <p:sp>
        <p:nvSpPr>
          <p:cNvPr id="19" name="Oval 18">
            <a:extLst>
              <a:ext uri="{FF2B5EF4-FFF2-40B4-BE49-F238E27FC236}">
                <a16:creationId xmlns:a16="http://schemas.microsoft.com/office/drawing/2014/main" id="{1747001D-5FA8-4573-A93D-EC32E7844710}"/>
              </a:ext>
            </a:extLst>
          </p:cNvPr>
          <p:cNvSpPr/>
          <p:nvPr/>
        </p:nvSpPr>
        <p:spPr bwMode="auto">
          <a:xfrm>
            <a:off x="7244171" y="1438275"/>
            <a:ext cx="1800226" cy="180022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Security =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Privacy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055526B-F482-4CE3-A5D9-6ECC4CFEE798}"/>
              </a:ext>
            </a:extLst>
          </p:cNvPr>
          <p:cNvGrpSpPr/>
          <p:nvPr/>
        </p:nvGrpSpPr>
        <p:grpSpPr>
          <a:xfrm>
            <a:off x="371639" y="4395788"/>
            <a:ext cx="2428875" cy="1371600"/>
            <a:chOff x="1000126" y="4395788"/>
            <a:chExt cx="2428875" cy="137160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8AA41FF-5637-48AB-888C-7177990E583B}"/>
                </a:ext>
              </a:extLst>
            </p:cNvPr>
            <p:cNvSpPr/>
            <p:nvPr/>
          </p:nvSpPr>
          <p:spPr bwMode="auto">
            <a:xfrm>
              <a:off x="1000126" y="4395788"/>
              <a:ext cx="1371600" cy="1371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0E2320B2-F075-4030-8159-73132BCA8B97}"/>
                </a:ext>
              </a:extLst>
            </p:cNvPr>
            <p:cNvSpPr/>
            <p:nvPr/>
          </p:nvSpPr>
          <p:spPr bwMode="auto">
            <a:xfrm>
              <a:off x="2057401" y="4395788"/>
              <a:ext cx="1371600" cy="1371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Privacy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E245198-9FEE-4659-9A13-C93C8AAB0962}"/>
              </a:ext>
            </a:extLst>
          </p:cNvPr>
          <p:cNvGrpSpPr/>
          <p:nvPr/>
        </p:nvGrpSpPr>
        <p:grpSpPr>
          <a:xfrm>
            <a:off x="4259455" y="4181475"/>
            <a:ext cx="1800226" cy="1800226"/>
            <a:chOff x="6524625" y="1438275"/>
            <a:chExt cx="1800226" cy="1800226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6005A4B-5B9A-4BF1-8303-517B30E012AE}"/>
                </a:ext>
              </a:extLst>
            </p:cNvPr>
            <p:cNvSpPr/>
            <p:nvPr/>
          </p:nvSpPr>
          <p:spPr bwMode="auto">
            <a:xfrm>
              <a:off x="6886576" y="2105026"/>
              <a:ext cx="1044574" cy="1028699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Privacy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A9BC74F-414A-43A1-9A53-6116E668590E}"/>
                </a:ext>
              </a:extLst>
            </p:cNvPr>
            <p:cNvSpPr/>
            <p:nvPr/>
          </p:nvSpPr>
          <p:spPr bwMode="auto">
            <a:xfrm>
              <a:off x="6524625" y="1438275"/>
              <a:ext cx="1800226" cy="1800226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06915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Privacy vs Security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BD6C35A-CB93-42DF-9C0B-BA1702BB7181}"/>
              </a:ext>
            </a:extLst>
          </p:cNvPr>
          <p:cNvGrpSpPr/>
          <p:nvPr/>
        </p:nvGrpSpPr>
        <p:grpSpPr>
          <a:xfrm>
            <a:off x="76364" y="1652588"/>
            <a:ext cx="3019425" cy="1371600"/>
            <a:chOff x="1295401" y="1866901"/>
            <a:chExt cx="3019425" cy="13716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5B94F90-3778-4E99-9F77-AE1A18785923}"/>
                </a:ext>
              </a:extLst>
            </p:cNvPr>
            <p:cNvSpPr/>
            <p:nvPr/>
          </p:nvSpPr>
          <p:spPr bwMode="auto">
            <a:xfrm>
              <a:off x="1295401" y="1866901"/>
              <a:ext cx="1371600" cy="1371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F308A5D-5E28-4456-963E-C17C1D28E7E2}"/>
                </a:ext>
              </a:extLst>
            </p:cNvPr>
            <p:cNvSpPr/>
            <p:nvPr/>
          </p:nvSpPr>
          <p:spPr bwMode="auto">
            <a:xfrm>
              <a:off x="2943226" y="1866901"/>
              <a:ext cx="1371600" cy="1371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Privacy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CD2B41-2B69-481D-B40D-41B9A73A9A5F}"/>
              </a:ext>
            </a:extLst>
          </p:cNvPr>
          <p:cNvGrpSpPr/>
          <p:nvPr/>
        </p:nvGrpSpPr>
        <p:grpSpPr>
          <a:xfrm>
            <a:off x="4259455" y="1438275"/>
            <a:ext cx="1800226" cy="1800226"/>
            <a:chOff x="6524625" y="1438275"/>
            <a:chExt cx="1800226" cy="1800226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6DB3E52-3A96-4818-B61D-2521E51BB1B9}"/>
                </a:ext>
              </a:extLst>
            </p:cNvPr>
            <p:cNvSpPr/>
            <p:nvPr/>
          </p:nvSpPr>
          <p:spPr bwMode="auto">
            <a:xfrm>
              <a:off x="6886576" y="2105026"/>
              <a:ext cx="1044574" cy="1028699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6220F56-8852-4C9E-846D-DE720852C779}"/>
                </a:ext>
              </a:extLst>
            </p:cNvPr>
            <p:cNvSpPr/>
            <p:nvPr/>
          </p:nvSpPr>
          <p:spPr bwMode="auto">
            <a:xfrm>
              <a:off x="6524625" y="1438275"/>
              <a:ext cx="1800226" cy="1800226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Privacy</a:t>
              </a:r>
            </a:p>
          </p:txBody>
        </p:sp>
      </p:grpSp>
      <p:sp>
        <p:nvSpPr>
          <p:cNvPr id="19" name="Oval 18">
            <a:extLst>
              <a:ext uri="{FF2B5EF4-FFF2-40B4-BE49-F238E27FC236}">
                <a16:creationId xmlns:a16="http://schemas.microsoft.com/office/drawing/2014/main" id="{1747001D-5FA8-4573-A93D-EC32E7844710}"/>
              </a:ext>
            </a:extLst>
          </p:cNvPr>
          <p:cNvSpPr/>
          <p:nvPr/>
        </p:nvSpPr>
        <p:spPr bwMode="auto">
          <a:xfrm>
            <a:off x="7244171" y="1438275"/>
            <a:ext cx="1800226" cy="180022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Security =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Privacy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055526B-F482-4CE3-A5D9-6ECC4CFEE798}"/>
              </a:ext>
            </a:extLst>
          </p:cNvPr>
          <p:cNvGrpSpPr/>
          <p:nvPr/>
        </p:nvGrpSpPr>
        <p:grpSpPr>
          <a:xfrm>
            <a:off x="371639" y="4395788"/>
            <a:ext cx="2428875" cy="1371600"/>
            <a:chOff x="1000126" y="4395788"/>
            <a:chExt cx="2428875" cy="137160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8AA41FF-5637-48AB-888C-7177990E583B}"/>
                </a:ext>
              </a:extLst>
            </p:cNvPr>
            <p:cNvSpPr/>
            <p:nvPr/>
          </p:nvSpPr>
          <p:spPr bwMode="auto">
            <a:xfrm>
              <a:off x="1000126" y="4395788"/>
              <a:ext cx="1371600" cy="1371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0E2320B2-F075-4030-8159-73132BCA8B97}"/>
                </a:ext>
              </a:extLst>
            </p:cNvPr>
            <p:cNvSpPr/>
            <p:nvPr/>
          </p:nvSpPr>
          <p:spPr bwMode="auto">
            <a:xfrm>
              <a:off x="2057401" y="4395788"/>
              <a:ext cx="1371600" cy="1371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Privacy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E245198-9FEE-4659-9A13-C93C8AAB0962}"/>
              </a:ext>
            </a:extLst>
          </p:cNvPr>
          <p:cNvGrpSpPr/>
          <p:nvPr/>
        </p:nvGrpSpPr>
        <p:grpSpPr>
          <a:xfrm>
            <a:off x="4259455" y="4181475"/>
            <a:ext cx="1800226" cy="1800226"/>
            <a:chOff x="6524625" y="1438275"/>
            <a:chExt cx="1800226" cy="1800226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6005A4B-5B9A-4BF1-8303-517B30E012AE}"/>
                </a:ext>
              </a:extLst>
            </p:cNvPr>
            <p:cNvSpPr/>
            <p:nvPr/>
          </p:nvSpPr>
          <p:spPr bwMode="auto">
            <a:xfrm>
              <a:off x="6886576" y="2105026"/>
              <a:ext cx="1044574" cy="1028699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Privacy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A9BC74F-414A-43A1-9A53-6116E668590E}"/>
                </a:ext>
              </a:extLst>
            </p:cNvPr>
            <p:cNvSpPr/>
            <p:nvPr/>
          </p:nvSpPr>
          <p:spPr bwMode="auto">
            <a:xfrm>
              <a:off x="6524625" y="1438275"/>
              <a:ext cx="1800226" cy="1800226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</a:t>
              </a:r>
            </a:p>
          </p:txBody>
        </p:sp>
      </p:grpSp>
      <p:sp>
        <p:nvSpPr>
          <p:cNvPr id="2" name="Arrow: Right 1">
            <a:extLst>
              <a:ext uri="{FF2B5EF4-FFF2-40B4-BE49-F238E27FC236}">
                <a16:creationId xmlns:a16="http://schemas.microsoft.com/office/drawing/2014/main" id="{5EF92F23-423C-41FC-8C4B-F68F9923A977}"/>
              </a:ext>
            </a:extLst>
          </p:cNvPr>
          <p:cNvSpPr/>
          <p:nvPr/>
        </p:nvSpPr>
        <p:spPr>
          <a:xfrm flipH="1">
            <a:off x="6559296" y="468782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88963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456</TotalTime>
  <Words>172</Words>
  <Application>Microsoft Office PowerPoint</Application>
  <PresentationFormat>Letter Paper (8.5x11 in)</PresentationFormat>
  <Paragraphs>100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ICS-Theme</vt:lpstr>
      <vt:lpstr>CS 6393: Cyber Security Models and Systems CS 4593: Cyber Security Models and Systems (cross-listed)  What is Cyber Security?</vt:lpstr>
      <vt:lpstr>Cyber Security?</vt:lpstr>
      <vt:lpstr>Cyber Security?</vt:lpstr>
      <vt:lpstr>Other Securities?</vt:lpstr>
      <vt:lpstr>Privacy vs Security</vt:lpstr>
      <vt:lpstr>Privacy vs Security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43</cp:revision>
  <cp:lastPrinted>2017-09-27T21:05:58Z</cp:lastPrinted>
  <dcterms:created xsi:type="dcterms:W3CDTF">2018-03-06T17:13:20Z</dcterms:created>
  <dcterms:modified xsi:type="dcterms:W3CDTF">2019-01-25T04:18:05Z</dcterms:modified>
</cp:coreProperties>
</file>