
<file path=[Content_Types].xml><?xml version="1.0" encoding="utf-8"?>
<Types xmlns="http://schemas.openxmlformats.org/package/2006/content-types">
  <Default Extension="emf" ContentType="image/x-emf"/>
  <Default Extension="gif&amp;ehk=RA5L" ContentType="image/gif"/>
  <Default Extension="jpeg" ContentType="image/jpeg"/>
  <Default Extension="jpg" ContentType="image/jpeg"/>
  <Default Extension="png" ContentType="image/png"/>
  <Default Extension="png&amp;ehk=y0HW5JqyLzskprYc9lzNvA&amp;r=0&amp;pid=OfficeInsert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</p:sldMasterIdLst>
  <p:notesMasterIdLst>
    <p:notesMasterId r:id="rId90"/>
  </p:notesMasterIdLst>
  <p:handoutMasterIdLst>
    <p:handoutMasterId r:id="rId91"/>
  </p:handoutMasterIdLst>
  <p:sldIdLst>
    <p:sldId id="311" r:id="rId4"/>
    <p:sldId id="312" r:id="rId5"/>
    <p:sldId id="320" r:id="rId6"/>
    <p:sldId id="317" r:id="rId7"/>
    <p:sldId id="318" r:id="rId8"/>
    <p:sldId id="319" r:id="rId9"/>
    <p:sldId id="322" r:id="rId10"/>
    <p:sldId id="321" r:id="rId11"/>
    <p:sldId id="323" r:id="rId12"/>
    <p:sldId id="324" r:id="rId13"/>
    <p:sldId id="325" r:id="rId14"/>
    <p:sldId id="386" r:id="rId15"/>
    <p:sldId id="387" r:id="rId16"/>
    <p:sldId id="388" r:id="rId17"/>
    <p:sldId id="394" r:id="rId18"/>
    <p:sldId id="395" r:id="rId19"/>
    <p:sldId id="310" r:id="rId20"/>
    <p:sldId id="333" r:id="rId21"/>
    <p:sldId id="334" r:id="rId22"/>
    <p:sldId id="339" r:id="rId23"/>
    <p:sldId id="336" r:id="rId24"/>
    <p:sldId id="337" r:id="rId25"/>
    <p:sldId id="338" r:id="rId26"/>
    <p:sldId id="326" r:id="rId27"/>
    <p:sldId id="396" r:id="rId28"/>
    <p:sldId id="397" r:id="rId29"/>
    <p:sldId id="398" r:id="rId30"/>
    <p:sldId id="330" r:id="rId31"/>
    <p:sldId id="340" r:id="rId32"/>
    <p:sldId id="341" r:id="rId33"/>
    <p:sldId id="399" r:id="rId34"/>
    <p:sldId id="346" r:id="rId35"/>
    <p:sldId id="347" r:id="rId36"/>
    <p:sldId id="348" r:id="rId37"/>
    <p:sldId id="349" r:id="rId38"/>
    <p:sldId id="350" r:id="rId39"/>
    <p:sldId id="351" r:id="rId40"/>
    <p:sldId id="352" r:id="rId41"/>
    <p:sldId id="353" r:id="rId42"/>
    <p:sldId id="355" r:id="rId43"/>
    <p:sldId id="401" r:id="rId44"/>
    <p:sldId id="342" r:id="rId45"/>
    <p:sldId id="400" r:id="rId46"/>
    <p:sldId id="344" r:id="rId47"/>
    <p:sldId id="345" r:id="rId48"/>
    <p:sldId id="402" r:id="rId49"/>
    <p:sldId id="356" r:id="rId50"/>
    <p:sldId id="369" r:id="rId51"/>
    <p:sldId id="370" r:id="rId52"/>
    <p:sldId id="357" r:id="rId53"/>
    <p:sldId id="359" r:id="rId54"/>
    <p:sldId id="358" r:id="rId55"/>
    <p:sldId id="360" r:id="rId56"/>
    <p:sldId id="361" r:id="rId57"/>
    <p:sldId id="362" r:id="rId58"/>
    <p:sldId id="363" r:id="rId59"/>
    <p:sldId id="385" r:id="rId60"/>
    <p:sldId id="364" r:id="rId61"/>
    <p:sldId id="365" r:id="rId62"/>
    <p:sldId id="367" r:id="rId63"/>
    <p:sldId id="371" r:id="rId64"/>
    <p:sldId id="368" r:id="rId65"/>
    <p:sldId id="372" r:id="rId66"/>
    <p:sldId id="373" r:id="rId67"/>
    <p:sldId id="374" r:id="rId68"/>
    <p:sldId id="375" r:id="rId69"/>
    <p:sldId id="403" r:id="rId70"/>
    <p:sldId id="405" r:id="rId71"/>
    <p:sldId id="407" r:id="rId72"/>
    <p:sldId id="408" r:id="rId73"/>
    <p:sldId id="409" r:id="rId74"/>
    <p:sldId id="410" r:id="rId75"/>
    <p:sldId id="411" r:id="rId76"/>
    <p:sldId id="412" r:id="rId77"/>
    <p:sldId id="413" r:id="rId78"/>
    <p:sldId id="415" r:id="rId79"/>
    <p:sldId id="421" r:id="rId80"/>
    <p:sldId id="384" r:id="rId81"/>
    <p:sldId id="389" r:id="rId82"/>
    <p:sldId id="390" r:id="rId83"/>
    <p:sldId id="404" r:id="rId84"/>
    <p:sldId id="391" r:id="rId85"/>
    <p:sldId id="392" r:id="rId86"/>
    <p:sldId id="423" r:id="rId87"/>
    <p:sldId id="393" r:id="rId88"/>
    <p:sldId id="422" r:id="rId8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rtuza Jadliwala" initials="MJ" lastIdx="0" clrIdx="0">
    <p:extLst>
      <p:ext uri="{19B8F6BF-5375-455C-9EA6-DF929625EA0E}">
        <p15:presenceInfo xmlns:p15="http://schemas.microsoft.com/office/powerpoint/2012/main" userId="b746d368002cc4c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731668-977F-4618-8BAD-FE953626BA8D}" v="108" dt="2019-02-10T22:10:53.8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651" autoAdjust="0"/>
    <p:restoredTop sz="87917" autoAdjust="0"/>
  </p:normalViewPr>
  <p:slideViewPr>
    <p:cSldViewPr snapToGrid="0">
      <p:cViewPr varScale="1">
        <p:scale>
          <a:sx n="110" d="100"/>
          <a:sy n="110" d="100"/>
        </p:scale>
        <p:origin x="1872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notesMaster" Target="notesMasters/notesMaster1.xml"/><Relationship Id="rId95" Type="http://schemas.openxmlformats.org/officeDocument/2006/relationships/theme" Target="theme/theme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handoutMaster" Target="handoutMasters/handout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microsoft.com/office/2015/10/relationships/revisionInfo" Target="revisionInfo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5E1FA24-212D-4A3F-A8CF-38260B1215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105CE1-3A00-4973-A31D-5B1412CC6B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94675-ACAB-4ECC-8E55-D747CFF0A1C4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211C7A-90F1-4F0C-AA1A-966E5CAF704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2E298-EE1C-4C83-8AAD-41B5A6C861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72A40-9F57-4DD9-A2A9-57FAE474F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87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7AE9B-FED1-40EE-B6D6-93E39DB7B0E2}" type="datetimeFigureOut">
              <a:rPr lang="en-US" smtClean="0"/>
              <a:t>2/10/2019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0B186-4216-442C-A80E-628626C0F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87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0B186-4216-442C-A80E-628626C0F77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696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0B186-4216-442C-A80E-628626C0F7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09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0B186-4216-442C-A80E-628626C0F77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643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0B186-4216-442C-A80E-628626C0F77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198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0B186-4216-442C-A80E-628626C0F77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955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0B186-4216-442C-A80E-628626C0F77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516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0B186-4216-442C-A80E-628626C0F7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26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499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09817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53500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927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0B186-4216-442C-A80E-628626C0F77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389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52600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30688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C1BE9F-ADEE-204B-9924-0E88CCB94F1B}" type="slidenum">
              <a:rPr lang="en-AU">
                <a:latin typeface="Arial" pitchFamily="-110" charset="0"/>
              </a:rPr>
              <a:pPr/>
              <a:t>24</a:t>
            </a:fld>
            <a:endParaRPr lang="en-AU">
              <a:latin typeface="Arial" pitchFamily="-110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Times New Roman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64188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7AC41B-982D-2740-975B-CBC1E41F9A36}" type="slidenum">
              <a:rPr lang="en-AU">
                <a:latin typeface="Arial" pitchFamily="-110" charset="0"/>
              </a:rPr>
              <a:pPr/>
              <a:t>25</a:t>
            </a:fld>
            <a:endParaRPr lang="en-AU">
              <a:latin typeface="Arial" pitchFamily="-110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73497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7AC41B-982D-2740-975B-CBC1E41F9A36}" type="slidenum">
              <a:rPr lang="en-AU">
                <a:latin typeface="Arial" pitchFamily="-110" charset="0"/>
              </a:rPr>
              <a:pPr/>
              <a:t>26</a:t>
            </a:fld>
            <a:endParaRPr lang="en-AU">
              <a:latin typeface="Arial" pitchFamily="-110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42766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7AC41B-982D-2740-975B-CBC1E41F9A36}" type="slidenum">
              <a:rPr lang="en-AU">
                <a:latin typeface="Arial" pitchFamily="-110" charset="0"/>
              </a:rPr>
              <a:pPr/>
              <a:t>27</a:t>
            </a:fld>
            <a:endParaRPr lang="en-AU">
              <a:latin typeface="Arial" pitchFamily="-110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17554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14308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0B186-4216-442C-A80E-628626C0F77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744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13743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8893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0B186-4216-442C-A80E-628626C0F77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916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4544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8827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68714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2461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48476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48937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96724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Shape 4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1959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63798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6498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0B186-4216-442C-A80E-628626C0F77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4151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Shape 4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08258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Shape 4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5309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81414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Shape 6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Also called “lightweight nodes”</a:t>
            </a:r>
          </a:p>
        </p:txBody>
      </p:sp>
    </p:spTree>
    <p:extLst>
      <p:ext uri="{BB962C8B-B14F-4D97-AF65-F5344CB8AC3E}">
        <p14:creationId xmlns:p14="http://schemas.microsoft.com/office/powerpoint/2010/main" val="16406780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30655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73209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3949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19684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Analogy of talking on the phone and having a lag</a:t>
            </a:r>
          </a:p>
        </p:txBody>
      </p:sp>
    </p:spTree>
    <p:extLst>
      <p:ext uri="{BB962C8B-B14F-4D97-AF65-F5344CB8AC3E}">
        <p14:creationId xmlns:p14="http://schemas.microsoft.com/office/powerpoint/2010/main" val="36037999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5978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0B186-4216-442C-A80E-628626C0F77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0880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07890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7" name="Shape 3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15507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81565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04098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8" name="Shape 3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00376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99372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Alice has 100x more computing power than Bob it doesn’t mean she always wins the race. It means she has about a 99% chance of wining. In the long run Bob will create 1% of the blocks</a:t>
            </a:r>
          </a:p>
        </p:txBody>
      </p:sp>
    </p:spTree>
    <p:extLst>
      <p:ext uri="{BB962C8B-B14F-4D97-AF65-F5344CB8AC3E}">
        <p14:creationId xmlns:p14="http://schemas.microsoft.com/office/powerpoint/2010/main" val="53671548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Image is public domain (Wikimedia commons)</a:t>
            </a:r>
          </a:p>
        </p:txBody>
      </p:sp>
    </p:spTree>
    <p:extLst>
      <p:ext uri="{BB962C8B-B14F-4D97-AF65-F5344CB8AC3E}">
        <p14:creationId xmlns:p14="http://schemas.microsoft.com/office/powerpoint/2010/main" val="246187107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5" name="Shape 4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83922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004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0B186-4216-442C-A80E-628626C0F77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4442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19807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726607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879517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65914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49612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38722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703278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Researchers should work with AML. Pointer to next lecture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 for traditional money laundering, difficulty is not technical but rather criminal penalties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Efforts to improve Bitcoin anonymity don’t solve the cashing out problem, so nothing to worry about there</a:t>
            </a:r>
          </a:p>
        </p:txBody>
      </p:sp>
    </p:spTree>
    <p:extLst>
      <p:ext uri="{BB962C8B-B14F-4D97-AF65-F5344CB8AC3E}">
        <p14:creationId xmlns:p14="http://schemas.microsoft.com/office/powerpoint/2010/main" val="130306989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55302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9422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0B186-4216-442C-A80E-628626C0F7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4868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238099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563867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46343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759946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0B186-4216-442C-A80E-628626C0F77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251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1156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104948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271709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022072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456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0B186-4216-442C-A80E-628626C0F77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09526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611541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331428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3772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0B186-4216-442C-A80E-628626C0F77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76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4593/6393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507C-3A0B-42D9-AEBD-6B244E466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85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4593/6393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507C-3A0B-42D9-AEBD-6B244E466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4593/6393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507C-3A0B-42D9-AEBD-6B244E466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00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7430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02/15/2019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CS 4593/6393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D615-DD39-4647-BC16-17EF72D59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564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02/15/2019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CS 4593/6393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D615-DD39-4647-BC16-17EF72D59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258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02/15/2019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CS 4593/6393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D615-DD39-4647-BC16-17EF72D59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378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02/15/2019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CS 4593/6393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D615-DD39-4647-BC16-17EF72D59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72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02/15/2019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CS 4593/6393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D615-DD39-4647-BC16-17EF72D59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91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02/15/2019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CS 4593/6393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D615-DD39-4647-BC16-17EF72D59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160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02/15/2019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CS 4593/6393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D615-DD39-4647-BC16-17EF72D59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89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4593/6393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507C-3A0B-42D9-AEBD-6B244E466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59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02/15/2019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CS 4593/6393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D615-DD39-4647-BC16-17EF72D59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019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02/15/2019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CS 4593/6393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D615-DD39-4647-BC16-17EF72D59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0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02/15/2019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CS 4593/6393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D615-DD39-4647-BC16-17EF72D59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79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02/15/2019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CS 4593/6393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AD615-DD39-4647-BC16-17EF72D599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14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5832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4593/6393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8503-9F7D-4D75-B3E4-00F5F7026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05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4593/6393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8503-9F7D-4D75-B3E4-00F5F7026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290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4593/6393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8503-9F7D-4D75-B3E4-00F5F7026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33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02/15/2019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4593/6393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8503-9F7D-4D75-B3E4-00F5F7026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85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02/15/2019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4593/6393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8503-9F7D-4D75-B3E4-00F5F7026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3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4593/6393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507C-3A0B-42D9-AEBD-6B244E466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33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02/15/2019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4593/6393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8503-9F7D-4D75-B3E4-00F5F7026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314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02/15/2019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4593/6393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8503-9F7D-4D75-B3E4-00F5F7026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84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02/15/2019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4593/6393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8503-9F7D-4D75-B3E4-00F5F7026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42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02/15/2019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4593/6393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8503-9F7D-4D75-B3E4-00F5F7026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135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4593/6393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8503-9F7D-4D75-B3E4-00F5F7026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364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4593/6393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E8503-9F7D-4D75-B3E4-00F5F7026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25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6455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02/15/2019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4593/6393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507C-3A0B-42D9-AEBD-6B244E466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6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02/15/2019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4593/6393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507C-3A0B-42D9-AEBD-6B244E466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63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02/15/2019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4593/6393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507C-3A0B-42D9-AEBD-6B244E466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54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02/15/2019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4593/6393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507C-3A0B-42D9-AEBD-6B244E466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65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02/15/2019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4593/6393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507C-3A0B-42D9-AEBD-6B244E466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49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02/15/2019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CS 4593/6393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507C-3A0B-42D9-AEBD-6B244E466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47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02/15/2019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CS 4593/6393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6507C-3A0B-42D9-AEBD-6B244E466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3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ker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t>02/15/2019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ker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t>CS 4593/6393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AD615-DD39-4647-BC16-17EF72D599A5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/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700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02/15/2019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CS 4593/6393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E8503-9F7D-4D75-B3E4-00F5F7026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Tools.sv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18.png&amp;ehk=y0HW5JqyLzskprYc9lzNvA&amp;r=0&amp;pid=OfficeInsert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11" Type="http://schemas.microsoft.com/office/2007/relationships/hdphoto" Target="../media/hdphoto2.wdp"/><Relationship Id="rId5" Type="http://schemas.openxmlformats.org/officeDocument/2006/relationships/hyperlink" Target="https://commons.wikimedia.org/wiki/File:Tools.svg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hyperlink" Target="https://creativecommons.org/licenses/by-sa/3.0/" TargetMode="External"/><Relationship Id="rId12" Type="http://schemas.microsoft.com/office/2007/relationships/hdphoto" Target="../media/hdphoto2.wdp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Tools.svg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microsoft.com/office/2007/relationships/hdphoto" Target="../media/hdphoto1.wdp"/><Relationship Id="rId1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hyperlink" Target="https://creativecommons.org/licenses/by-sa/3.0/" TargetMode="External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Tools.svg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microsoft.com/office/2007/relationships/hdphoto" Target="../media/hdphoto1.wdp"/><Relationship Id="rId1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hyperlink" Target="https://creativecommons.org/licenses/by-sa/3.0/" TargetMode="External"/><Relationship Id="rId12" Type="http://schemas.microsoft.com/office/2007/relationships/hdphoto" Target="../media/hdphoto2.wdp"/><Relationship Id="rId17" Type="http://schemas.openxmlformats.org/officeDocument/2006/relationships/image" Target="../media/image13.gif&amp;ehk=RA5L"/><Relationship Id="rId2" Type="http://schemas.openxmlformats.org/officeDocument/2006/relationships/notesSlide" Target="../notesSlides/notesSlide5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Tools.svg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microsoft.com/office/2007/relationships/hdphoto" Target="../media/hdphoto1.wdp"/><Relationship Id="rId1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3.jp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Tools.svg" TargetMode="External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9001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3892522"/>
            <a:ext cx="9144000" cy="14605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983105" y="3900199"/>
            <a:ext cx="6198870" cy="1205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Cryptocurrencies &amp; Blockchains</a:t>
            </a:r>
          </a:p>
          <a:p>
            <a:r>
              <a:rPr lang="en-US" dirty="0">
                <a:solidFill>
                  <a:srgbClr val="0070C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Murtuza Jadliwala</a:t>
            </a:r>
          </a:p>
          <a:p>
            <a:r>
              <a:rPr lang="en-US" dirty="0">
                <a:solidFill>
                  <a:srgbClr val="0070C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murtuza.jadliwala@utsa.edu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725" y="5810468"/>
            <a:ext cx="1144732" cy="952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086" y="5702858"/>
            <a:ext cx="1601468" cy="12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31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006064" cy="951208"/>
          </a:xfrm>
        </p:spPr>
        <p:txBody>
          <a:bodyPr/>
          <a:lstStyle/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Digital Credit Architecture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D79B3A-A7B7-4E43-AC7F-4C85D84F5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08" y="3733185"/>
            <a:ext cx="1289253" cy="14828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51C025-2B7D-45C4-9A8F-D69A02A3D042}"/>
              </a:ext>
            </a:extLst>
          </p:cNvPr>
          <p:cNvSpPr txBox="1"/>
          <p:nvPr/>
        </p:nvSpPr>
        <p:spPr>
          <a:xfrm>
            <a:off x="-492687" y="7610901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commons.wikimedia.org/wiki/File:Tools.sv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B43E98BB-FB3E-459E-8915-01E7A289F595}"/>
              </a:ext>
            </a:extLst>
          </p:cNvPr>
          <p:cNvSpPr/>
          <p:nvPr/>
        </p:nvSpPr>
        <p:spPr>
          <a:xfrm rot="19603928">
            <a:off x="2532671" y="2594886"/>
            <a:ext cx="1215689" cy="36981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84D4F52D-19B9-462F-BEE1-FE98D2A06FA4}"/>
              </a:ext>
            </a:extLst>
          </p:cNvPr>
          <p:cNvSpPr/>
          <p:nvPr/>
        </p:nvSpPr>
        <p:spPr>
          <a:xfrm rot="2717469">
            <a:off x="5241274" y="2763611"/>
            <a:ext cx="1176758" cy="36981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152" y="3889576"/>
            <a:ext cx="1841455" cy="1285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561" y="3369354"/>
            <a:ext cx="1159497" cy="727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275" y="1432232"/>
            <a:ext cx="1609038" cy="10726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58104" y="5167327"/>
            <a:ext cx="1719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Online Vendor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61842" y="1804084"/>
            <a:ext cx="1584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Intermediary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28149" y="5171321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Customer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650" y="5767135"/>
            <a:ext cx="7180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Rockwell" panose="02060603020205020403" pitchFamily="18" charset="0"/>
              </a:rPr>
              <a:t>Advantages</a:t>
            </a:r>
            <a:r>
              <a:rPr lang="en-US" dirty="0">
                <a:latin typeface="Rockwell" panose="02060603020205020403" pitchFamily="18" charset="0"/>
              </a:rPr>
              <a:t>: Hides customer credit card data from online vendors.</a:t>
            </a:r>
          </a:p>
          <a:p>
            <a:r>
              <a:rPr lang="en-US" b="1" dirty="0">
                <a:latin typeface="Rockwell" panose="02060603020205020403" pitchFamily="18" charset="0"/>
              </a:rPr>
              <a:t>Disadvantages</a:t>
            </a:r>
            <a:r>
              <a:rPr lang="en-US" dirty="0">
                <a:latin typeface="Rockwell" panose="02060603020205020403" pitchFamily="18" charset="0"/>
              </a:rPr>
              <a:t>: Requires redirection, enrollment, etc.</a:t>
            </a:r>
          </a:p>
        </p:txBody>
      </p:sp>
    </p:spTree>
    <p:extLst>
      <p:ext uri="{BB962C8B-B14F-4D97-AF65-F5344CB8AC3E}">
        <p14:creationId xmlns:p14="http://schemas.microsoft.com/office/powerpoint/2010/main" val="324684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006064" cy="951208"/>
          </a:xfrm>
        </p:spPr>
        <p:txBody>
          <a:bodyPr/>
          <a:lstStyle/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Digital Cash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446963"/>
            <a:ext cx="7886700" cy="4730000"/>
          </a:xfrm>
        </p:spPr>
        <p:txBody>
          <a:bodyPr/>
          <a:lstStyle/>
          <a:p>
            <a:r>
              <a:rPr lang="en-US" dirty="0">
                <a:latin typeface="Rockwell" panose="02060603020205020403" pitchFamily="18" charset="0"/>
              </a:rPr>
              <a:t>In parallel, there has been a lot of research in cash-like systems.</a:t>
            </a:r>
          </a:p>
          <a:p>
            <a:endParaRPr lang="en-US" dirty="0">
              <a:latin typeface="Rockwell" panose="02060603020205020403" pitchFamily="18" charset="0"/>
            </a:endParaRPr>
          </a:p>
          <a:p>
            <a:r>
              <a:rPr lang="en-US" dirty="0">
                <a:latin typeface="Rockwell" panose="02060603020205020403" pitchFamily="18" charset="0"/>
              </a:rPr>
              <a:t>Ideal Requirements:</a:t>
            </a:r>
          </a:p>
          <a:p>
            <a:pPr lvl="1"/>
            <a:r>
              <a:rPr lang="en-US" dirty="0">
                <a:latin typeface="Rockwell" panose="02060603020205020403" pitchFamily="18" charset="0"/>
              </a:rPr>
              <a:t>Higher anonymity (similar to traditional fiat cash).</a:t>
            </a:r>
          </a:p>
          <a:p>
            <a:pPr lvl="1"/>
            <a:r>
              <a:rPr lang="en-US" dirty="0">
                <a:latin typeface="Rockwell" panose="02060603020205020403" pitchFamily="18" charset="0"/>
              </a:rPr>
              <a:t>Offline transactions.</a:t>
            </a:r>
          </a:p>
        </p:txBody>
      </p:sp>
    </p:spTree>
    <p:extLst>
      <p:ext uri="{BB962C8B-B14F-4D97-AF65-F5344CB8AC3E}">
        <p14:creationId xmlns:p14="http://schemas.microsoft.com/office/powerpoint/2010/main" val="2907064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006064" cy="951208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First Proposal for </a:t>
            </a:r>
            <a:r>
              <a:rPr lang="en-US" dirty="0" err="1">
                <a:latin typeface="Rockwell" panose="02060603020205020403" pitchFamily="18" charset="0"/>
                <a:ea typeface="Yu Gothic UI Semibold" panose="020B0700000000000000" pitchFamily="34" charset="-128"/>
              </a:rPr>
              <a:t>eCash</a:t>
            </a:r>
            <a:endParaRPr lang="en-US" dirty="0">
              <a:latin typeface="Rockwell" panose="02060603020205020403" pitchFamily="18" charset="0"/>
              <a:ea typeface="Yu Gothic UI Semibold" panose="020B0700000000000000" pitchFamily="34" charset="-128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306897"/>
            <a:ext cx="7886700" cy="592852"/>
          </a:xfrm>
        </p:spPr>
        <p:txBody>
          <a:bodyPr/>
          <a:lstStyle/>
          <a:p>
            <a:r>
              <a:rPr lang="en-US" dirty="0">
                <a:latin typeface="Rockwell" panose="02060603020205020403" pitchFamily="18" charset="0"/>
              </a:rPr>
              <a:t>David </a:t>
            </a:r>
            <a:r>
              <a:rPr lang="en-US" dirty="0" err="1">
                <a:latin typeface="Rockwell" panose="02060603020205020403" pitchFamily="18" charset="0"/>
              </a:rPr>
              <a:t>Chaum</a:t>
            </a:r>
            <a:r>
              <a:rPr lang="en-US" dirty="0">
                <a:latin typeface="Rockwell" panose="02060603020205020403" pitchFamily="18" charset="0"/>
              </a:rPr>
              <a:t> </a:t>
            </a:r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(1983)</a:t>
            </a:r>
            <a:endParaRPr lang="en-US" dirty="0">
              <a:latin typeface="Rockwell" panose="020606030202050204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59CDE1-2558-4D42-B2DC-920125EDA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234" y="2039815"/>
            <a:ext cx="1289253" cy="14828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1B0A3F-23FF-4B8A-B4E6-95D03554FC76}"/>
              </a:ext>
            </a:extLst>
          </p:cNvPr>
          <p:cNvSpPr txBox="1"/>
          <p:nvPr/>
        </p:nvSpPr>
        <p:spPr>
          <a:xfrm>
            <a:off x="3646840" y="1747766"/>
            <a:ext cx="1644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Central Entity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DDE4A5-E660-4CB7-816B-8673AAE86F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874" y="1965114"/>
            <a:ext cx="2224664" cy="22599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7C6F65-ACF6-4880-A588-FF177504E50E}"/>
              </a:ext>
            </a:extLst>
          </p:cNvPr>
          <p:cNvSpPr txBox="1"/>
          <p:nvPr/>
        </p:nvSpPr>
        <p:spPr>
          <a:xfrm>
            <a:off x="5674074" y="2443981"/>
            <a:ext cx="11354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Holder of this has $100</a:t>
            </a:r>
          </a:p>
          <a:p>
            <a:pPr algn="r"/>
            <a:endParaRPr lang="en-US" b="1" dirty="0"/>
          </a:p>
          <a:p>
            <a:pPr algn="r"/>
            <a:r>
              <a:rPr lang="en-US" b="1" dirty="0"/>
              <a:t>-signature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38358F3-EDC3-45F2-B69A-BD84A23B876A}"/>
              </a:ext>
            </a:extLst>
          </p:cNvPr>
          <p:cNvSpPr/>
          <p:nvPr/>
        </p:nvSpPr>
        <p:spPr>
          <a:xfrm rot="8770681">
            <a:off x="2686445" y="4526382"/>
            <a:ext cx="2522114" cy="36981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AA2759-E6EC-4785-BDE7-42DEB07AE0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589" y="5011434"/>
            <a:ext cx="1336968" cy="13615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AA877A-A2EC-499B-8321-2D1E57F29F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06" y="4916165"/>
            <a:ext cx="1362734" cy="1456821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0588E81E-77C3-4E6A-8176-62CC3253D9FA}"/>
              </a:ext>
            </a:extLst>
          </p:cNvPr>
          <p:cNvSpPr/>
          <p:nvPr/>
        </p:nvSpPr>
        <p:spPr>
          <a:xfrm>
            <a:off x="2979523" y="5585680"/>
            <a:ext cx="2999246" cy="36981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5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006064" cy="95120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Problems with </a:t>
            </a:r>
            <a:r>
              <a:rPr lang="en-US" dirty="0" err="1">
                <a:latin typeface="Rockwell" panose="02060603020205020403" pitchFamily="18" charset="0"/>
                <a:ea typeface="Yu Gothic UI Semibold" panose="020B0700000000000000" pitchFamily="34" charset="-128"/>
              </a:rPr>
              <a:t>Chaum’s</a:t>
            </a:r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 scheme?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446963"/>
            <a:ext cx="8006064" cy="4730000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Copying</a:t>
            </a:r>
            <a:r>
              <a:rPr lang="en-US" dirty="0">
                <a:latin typeface="Rockwell" panose="02060603020205020403" pitchFamily="18" charset="0"/>
              </a:rPr>
              <a:t> and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double spending</a:t>
            </a:r>
            <a:r>
              <a:rPr lang="en-US" dirty="0">
                <a:latin typeface="Rockwell" panose="02060603020205020403" pitchFamily="18" charset="0"/>
              </a:rPr>
              <a:t> is easy!</a:t>
            </a:r>
          </a:p>
          <a:p>
            <a:endParaRPr lang="en-US" dirty="0">
              <a:latin typeface="Rockwell" panose="02060603020205020403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u="sng" dirty="0">
                <a:latin typeface="Rockwell" panose="02060603020205020403" pitchFamily="18" charset="0"/>
              </a:rPr>
              <a:t>First attempt to fix</a:t>
            </a:r>
            <a:r>
              <a:rPr lang="en-US" dirty="0">
                <a:latin typeface="Rockwell" panose="02060603020205020403" pitchFamily="18" charset="0"/>
              </a:rPr>
              <a:t>: Introduce </a:t>
            </a:r>
            <a:r>
              <a:rPr lang="en-US" i="1" dirty="0">
                <a:latin typeface="Rockwell" panose="02060603020205020403" pitchFamily="18" charset="0"/>
              </a:rPr>
              <a:t>serial numbers</a:t>
            </a:r>
            <a:r>
              <a:rPr lang="en-US" dirty="0">
                <a:latin typeface="Rockwell" panose="02060603020205020403" pitchFamily="18" charset="0"/>
              </a:rPr>
              <a:t>.</a:t>
            </a:r>
          </a:p>
          <a:p>
            <a:pPr lvl="1"/>
            <a:r>
              <a:rPr lang="en-US" dirty="0">
                <a:latin typeface="Rockwell" panose="02060603020205020403" pitchFamily="18" charset="0"/>
              </a:rPr>
              <a:t>Shortcoming: </a:t>
            </a:r>
            <a:r>
              <a:rPr lang="en-US" dirty="0">
                <a:solidFill>
                  <a:srgbClr val="FF0000"/>
                </a:solidFill>
                <a:latin typeface="Rockwell" panose="02060603020205020403" pitchFamily="18" charset="0"/>
              </a:rPr>
              <a:t>Traceability</a:t>
            </a:r>
            <a:r>
              <a:rPr lang="en-US" dirty="0">
                <a:latin typeface="Rockwell" panose="02060603020205020403" pitchFamily="18" charset="0"/>
              </a:rPr>
              <a:t>!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latin typeface="Rockwell" panose="02060603020205020403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u="sng" dirty="0">
                <a:latin typeface="Rockwell" panose="02060603020205020403" pitchFamily="18" charset="0"/>
              </a:rPr>
              <a:t>Second attempt to fix</a:t>
            </a:r>
            <a:r>
              <a:rPr lang="en-US" dirty="0">
                <a:latin typeface="Rockwell" panose="02060603020205020403" pitchFamily="18" charset="0"/>
              </a:rPr>
              <a:t>: use </a:t>
            </a:r>
            <a:r>
              <a:rPr lang="en-US" i="1" dirty="0">
                <a:latin typeface="Rockwell" panose="02060603020205020403" pitchFamily="18" charset="0"/>
              </a:rPr>
              <a:t>Blind Signatures</a:t>
            </a:r>
            <a:r>
              <a:rPr lang="en-US" b="1" i="1" dirty="0">
                <a:latin typeface="Rockwell" panose="02060603020205020403" pitchFamily="18" charset="0"/>
              </a:rPr>
              <a:t>.</a:t>
            </a:r>
          </a:p>
          <a:p>
            <a:pPr lvl="1"/>
            <a:r>
              <a:rPr lang="en-US" dirty="0">
                <a:latin typeface="Rockwell" panose="02060603020205020403" pitchFamily="18" charset="0"/>
              </a:rPr>
              <a:t>Shortcoming: Requires a </a:t>
            </a:r>
            <a:r>
              <a:rPr lang="en-US" dirty="0">
                <a:solidFill>
                  <a:srgbClr val="FF0000"/>
                </a:solidFill>
                <a:latin typeface="Rockwell" panose="02060603020205020403" pitchFamily="18" charset="0"/>
              </a:rPr>
              <a:t>centralized entity</a:t>
            </a:r>
            <a:r>
              <a:rPr lang="en-US" dirty="0">
                <a:latin typeface="Rockwell" panose="02060603020205020403" pitchFamily="18" charset="0"/>
              </a:rPr>
              <a:t> that records and maintains all transactions!</a:t>
            </a:r>
          </a:p>
          <a:p>
            <a:pPr marL="457200" lvl="1" indent="0">
              <a:buNone/>
            </a:pPr>
            <a:endParaRPr lang="en-US" b="1" i="1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44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006064" cy="951208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Drawbacks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49" y="1657978"/>
            <a:ext cx="8087754" cy="4609420"/>
          </a:xfrm>
        </p:spPr>
        <p:txBody>
          <a:bodyPr/>
          <a:lstStyle/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Drawbacks of current digital currency systems:</a:t>
            </a:r>
            <a:endParaRPr lang="en-US" dirty="0">
              <a:latin typeface="Rockwell" panose="02060603020205020403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Rockwell" panose="02060603020205020403" pitchFamily="18" charset="0"/>
              </a:rPr>
              <a:t>Most require a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centralized</a:t>
            </a:r>
            <a:r>
              <a:rPr lang="en-US" dirty="0">
                <a:latin typeface="Rockwell" panose="02060603020205020403" pitchFamily="18" charset="0"/>
              </a:rPr>
              <a:t> trusted entity.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Rockwell" panose="02060603020205020403" pitchFamily="18" charset="0"/>
              </a:rPr>
              <a:t>Some require specialized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hardware</a:t>
            </a:r>
            <a:r>
              <a:rPr lang="en-US" dirty="0">
                <a:latin typeface="Rockwell" panose="02060603020205020403" pitchFamily="18" charset="0"/>
              </a:rPr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Rockwell" panose="02060603020205020403" pitchFamily="18" charset="0"/>
              </a:rPr>
              <a:t>Some require complex/specialized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cryptographic</a:t>
            </a:r>
            <a:r>
              <a:rPr lang="en-US" dirty="0">
                <a:latin typeface="Rockwell" panose="02060603020205020403" pitchFamily="18" charset="0"/>
              </a:rPr>
              <a:t> techniques.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Rockwell" panose="02060603020205020403" pitchFamily="18" charset="0"/>
              </a:rPr>
              <a:t>Others do not provide enough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privacy/anonymity</a:t>
            </a:r>
            <a:r>
              <a:rPr lang="en-US" u="sng" dirty="0">
                <a:latin typeface="Rockwell" panose="020606030202050204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348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006064" cy="951208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Motivation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446963"/>
            <a:ext cx="7886700" cy="4730000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How can we design a new form of digital currency that</a:t>
            </a:r>
          </a:p>
          <a:p>
            <a:pPr lvl="1"/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does not</a:t>
            </a:r>
            <a:r>
              <a:rPr lang="en-US" dirty="0">
                <a:latin typeface="Rockwell" panose="02060603020205020403" pitchFamily="18" charset="0"/>
              </a:rPr>
              <a:t> require a centralized entity, and,</a:t>
            </a:r>
          </a:p>
          <a:p>
            <a:pPr lvl="1"/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does not</a:t>
            </a:r>
            <a:r>
              <a:rPr lang="en-US" dirty="0">
                <a:latin typeface="Rockwell" panose="02060603020205020403" pitchFamily="18" charset="0"/>
              </a:rPr>
              <a:t> require a specialized hardware, and,</a:t>
            </a:r>
          </a:p>
          <a:p>
            <a:pPr lvl="1"/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does not</a:t>
            </a:r>
            <a:r>
              <a:rPr lang="en-US" dirty="0">
                <a:latin typeface="Rockwell" panose="02060603020205020403" pitchFamily="18" charset="0"/>
              </a:rPr>
              <a:t> require complex cryptography, and,</a:t>
            </a:r>
          </a:p>
          <a:p>
            <a:pPr lvl="1"/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provides</a:t>
            </a:r>
            <a:r>
              <a:rPr lang="en-US" dirty="0">
                <a:latin typeface="Rockwell" panose="02060603020205020403" pitchFamily="18" charset="0"/>
              </a:rPr>
              <a:t> decent anonymity?</a:t>
            </a:r>
          </a:p>
          <a:p>
            <a:pPr lvl="1"/>
            <a:endParaRPr lang="en-US" dirty="0">
              <a:latin typeface="Rockwell" panose="02060603020205020403" pitchFamily="18" charset="0"/>
            </a:endParaRPr>
          </a:p>
          <a:p>
            <a:pPr marL="0" indent="0" algn="ctr">
              <a:buNone/>
            </a:pPr>
            <a:r>
              <a:rPr lang="en-US" b="1" dirty="0">
                <a:latin typeface="Rockwell" panose="02060603020205020403" pitchFamily="18" charset="0"/>
              </a:rPr>
              <a:t>This was the main motivation that led to the development of Bitcoin!</a:t>
            </a:r>
          </a:p>
        </p:txBody>
      </p:sp>
    </p:spTree>
    <p:extLst>
      <p:ext uri="{BB962C8B-B14F-4D97-AF65-F5344CB8AC3E}">
        <p14:creationId xmlns:p14="http://schemas.microsoft.com/office/powerpoint/2010/main" val="205799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006064" cy="951208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Key Enabler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446963"/>
            <a:ext cx="7886700" cy="4730000"/>
          </a:xfrm>
        </p:spPr>
        <p:txBody>
          <a:bodyPr>
            <a:norm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How to create and maintain an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append-only</a:t>
            </a:r>
            <a:r>
              <a:rPr lang="en-US" dirty="0">
                <a:latin typeface="Rockwell" panose="02060603020205020403" pitchFamily="18" charset="0"/>
              </a:rPr>
              <a:t>,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immutable</a:t>
            </a:r>
            <a:r>
              <a:rPr lang="en-US" dirty="0">
                <a:latin typeface="Rockwell" panose="02060603020205020403" pitchFamily="18" charset="0"/>
              </a:rPr>
              <a:t> record or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ledger of transactions</a:t>
            </a:r>
            <a:endParaRPr lang="en-US" dirty="0">
              <a:latin typeface="Rockwell" panose="02060603020205020403" pitchFamily="18" charset="0"/>
            </a:endParaRPr>
          </a:p>
          <a:p>
            <a:pPr lvl="1"/>
            <a:r>
              <a:rPr lang="en-US" dirty="0">
                <a:latin typeface="Rockwell" panose="02060603020205020403" pitchFamily="18" charset="0"/>
              </a:rPr>
              <a:t>in a </a:t>
            </a:r>
            <a:r>
              <a:rPr lang="en-US" i="1" dirty="0">
                <a:solidFill>
                  <a:srgbClr val="FF0000"/>
                </a:solidFill>
                <a:latin typeface="Rockwell" panose="02060603020205020403" pitchFamily="18" charset="0"/>
              </a:rPr>
              <a:t>distributed fashion</a:t>
            </a:r>
            <a:r>
              <a:rPr lang="en-US" i="1" dirty="0">
                <a:latin typeface="Rockwell" panose="02060603020205020403" pitchFamily="18" charset="0"/>
              </a:rPr>
              <a:t> </a:t>
            </a:r>
            <a:r>
              <a:rPr lang="en-US" dirty="0">
                <a:latin typeface="Rockwell" panose="02060603020205020403" pitchFamily="18" charset="0"/>
              </a:rPr>
              <a:t>without requiring any centralized entity, and,</a:t>
            </a:r>
          </a:p>
          <a:p>
            <a:pPr lvl="1"/>
            <a:r>
              <a:rPr lang="en-US" dirty="0">
                <a:latin typeface="Rockwell" panose="02060603020205020403" pitchFamily="18" charset="0"/>
              </a:rPr>
              <a:t>without requiring any </a:t>
            </a:r>
            <a:r>
              <a:rPr lang="en-US" i="1" dirty="0">
                <a:solidFill>
                  <a:srgbClr val="FF0000"/>
                </a:solidFill>
                <a:latin typeface="Rockwell" panose="02060603020205020403" pitchFamily="18" charset="0"/>
              </a:rPr>
              <a:t>specialized hardware</a:t>
            </a:r>
            <a:r>
              <a:rPr lang="en-US" dirty="0">
                <a:latin typeface="Rockwell" panose="02060603020205020403" pitchFamily="18" charset="0"/>
              </a:rPr>
              <a:t>, and,</a:t>
            </a:r>
          </a:p>
          <a:p>
            <a:pPr lvl="1"/>
            <a:r>
              <a:rPr lang="en-US" dirty="0">
                <a:latin typeface="Rockwell" panose="02060603020205020403" pitchFamily="18" charset="0"/>
              </a:rPr>
              <a:t>without requiring </a:t>
            </a:r>
            <a:r>
              <a:rPr lang="en-US" i="1" dirty="0">
                <a:solidFill>
                  <a:srgbClr val="FF0000"/>
                </a:solidFill>
                <a:latin typeface="Rockwell" panose="02060603020205020403" pitchFamily="18" charset="0"/>
              </a:rPr>
              <a:t>complex cryptography</a:t>
            </a:r>
            <a:r>
              <a:rPr lang="en-US" dirty="0">
                <a:latin typeface="Rockwell" panose="02060603020205020403" pitchFamily="18" charset="0"/>
              </a:rPr>
              <a:t>, and,</a:t>
            </a:r>
          </a:p>
          <a:p>
            <a:pPr lvl="1"/>
            <a:r>
              <a:rPr lang="en-US" dirty="0">
                <a:latin typeface="Rockwell" panose="02060603020205020403" pitchFamily="18" charset="0"/>
              </a:rPr>
              <a:t>such that it provides </a:t>
            </a:r>
            <a:r>
              <a:rPr lang="en-US" i="1" dirty="0">
                <a:solidFill>
                  <a:srgbClr val="FF0000"/>
                </a:solidFill>
                <a:latin typeface="Rockwell" panose="02060603020205020403" pitchFamily="18" charset="0"/>
              </a:rPr>
              <a:t>user anonymity</a:t>
            </a:r>
            <a:r>
              <a:rPr lang="en-US" dirty="0">
                <a:latin typeface="Rockwell" panose="02060603020205020403" pitchFamily="18" charset="0"/>
              </a:rPr>
              <a:t>?</a:t>
            </a:r>
          </a:p>
          <a:p>
            <a:pPr lvl="1"/>
            <a:endParaRPr lang="en-US" dirty="0">
              <a:latin typeface="Rockwell" panose="02060603020205020403" pitchFamily="18" charset="0"/>
            </a:endParaRPr>
          </a:p>
          <a:p>
            <a:r>
              <a:rPr lang="en-US" dirty="0">
                <a:latin typeface="Rockwell" panose="02060603020205020403" pitchFamily="18" charset="0"/>
              </a:rPr>
              <a:t>Result: Bitcoin P2P network that maintains transactions on the Blockchain!</a:t>
            </a:r>
          </a:p>
        </p:txBody>
      </p:sp>
    </p:spTree>
    <p:extLst>
      <p:ext uri="{BB962C8B-B14F-4D97-AF65-F5344CB8AC3E}">
        <p14:creationId xmlns:p14="http://schemas.microsoft.com/office/powerpoint/2010/main" val="382044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006064" cy="951208"/>
          </a:xfrm>
        </p:spPr>
        <p:txBody>
          <a:bodyPr/>
          <a:lstStyle/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Talk Outline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446963"/>
            <a:ext cx="7886700" cy="4730000"/>
          </a:xfrm>
        </p:spPr>
        <p:txBody>
          <a:bodyPr/>
          <a:lstStyle/>
          <a:p>
            <a:r>
              <a:rPr lang="en-US" dirty="0">
                <a:latin typeface="Rockwell" panose="02060603020205020403" pitchFamily="18" charset="0"/>
              </a:rPr>
              <a:t>Crypto Background</a:t>
            </a:r>
          </a:p>
          <a:p>
            <a:endParaRPr lang="en-US" dirty="0">
              <a:latin typeface="Rockwell" panose="02060603020205020403" pitchFamily="18" charset="0"/>
            </a:endParaRPr>
          </a:p>
          <a:p>
            <a:r>
              <a:rPr lang="en-US" dirty="0">
                <a:latin typeface="Rockwell" panose="02060603020205020403" pitchFamily="18" charset="0"/>
              </a:rPr>
              <a:t>Bitcoin Details</a:t>
            </a:r>
          </a:p>
          <a:p>
            <a:endParaRPr lang="en-US" dirty="0">
              <a:latin typeface="Rockwell" panose="02060603020205020403" pitchFamily="18" charset="0"/>
            </a:endParaRPr>
          </a:p>
          <a:p>
            <a:r>
              <a:rPr lang="en-US" dirty="0">
                <a:latin typeface="Rockwell" panose="02060603020205020403" pitchFamily="18" charset="0"/>
              </a:rPr>
              <a:t>What’s Next</a:t>
            </a:r>
          </a:p>
        </p:txBody>
      </p:sp>
    </p:spTree>
    <p:extLst>
      <p:ext uri="{BB962C8B-B14F-4D97-AF65-F5344CB8AC3E}">
        <p14:creationId xmlns:p14="http://schemas.microsoft.com/office/powerpoint/2010/main" val="299074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33625" y="1501610"/>
            <a:ext cx="8229600" cy="1964193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endParaRPr lang="en" sz="2400" dirty="0">
              <a:latin typeface="Rockwell" panose="02060603020205020403" pitchFamily="18" charset="0"/>
            </a:endParaRPr>
          </a:p>
          <a:p>
            <a:endParaRPr lang="en" sz="2400" dirty="0">
              <a:latin typeface="Rockwell" panose="02060603020205020403" pitchFamily="18" charset="0"/>
            </a:endParaRPr>
          </a:p>
          <a:p>
            <a:endParaRPr lang="en" sz="2400" dirty="0">
              <a:latin typeface="Rockwell" panose="02060603020205020403" pitchFamily="18" charset="0"/>
            </a:endParaRPr>
          </a:p>
          <a:p>
            <a:endParaRPr lang="en" sz="2400" dirty="0">
              <a:latin typeface="Rockwell" panose="02060603020205020403" pitchFamily="18" charset="0"/>
            </a:endParaRPr>
          </a:p>
          <a:p>
            <a:endParaRPr lang="en" sz="2400" dirty="0">
              <a:latin typeface="Rockwell" panose="02060603020205020403" pitchFamily="18" charset="0"/>
            </a:endParaRPr>
          </a:p>
          <a:p>
            <a:endParaRPr lang="en" sz="2400" dirty="0">
              <a:latin typeface="Rockwell" panose="02060603020205020403" pitchFamily="18" charset="0"/>
            </a:endParaRPr>
          </a:p>
          <a:p>
            <a:endParaRPr lang="en" sz="2400" dirty="0">
              <a:latin typeface="Rockwell" panose="02060603020205020403" pitchFamily="18" charset="0"/>
            </a:endParaRPr>
          </a:p>
          <a:p>
            <a:endParaRPr lang="en" sz="2400" dirty="0">
              <a:latin typeface="Rockwell" panose="02060603020205020403" pitchFamily="18" charset="0"/>
            </a:endParaRPr>
          </a:p>
          <a:p>
            <a:endParaRPr lang="en" sz="2400" dirty="0">
              <a:latin typeface="Rockwell" panose="02060603020205020403" pitchFamily="18" charset="0"/>
            </a:endParaRPr>
          </a:p>
          <a:p>
            <a:pPr marL="0" indent="0">
              <a:buNone/>
            </a:pPr>
            <a:r>
              <a:rPr lang="en-US" sz="2400" u="sng" dirty="0">
                <a:latin typeface="Rockwell" panose="02060603020205020403" pitchFamily="18" charset="0"/>
              </a:rPr>
              <a:t>All hash functions s</a:t>
            </a:r>
            <a:r>
              <a:rPr lang="en" sz="2400" u="sng" dirty="0">
                <a:latin typeface="Rockwell" panose="02060603020205020403" pitchFamily="18" charset="0"/>
              </a:rPr>
              <a:t>atisfy the following properties</a:t>
            </a:r>
            <a:r>
              <a:rPr lang="en" sz="2400" dirty="0">
                <a:latin typeface="Rockwell" panose="02060603020205020403" pitchFamily="18" charset="0"/>
              </a:rPr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Rockwell" panose="02060603020205020403" pitchFamily="18" charset="0"/>
              </a:rPr>
              <a:t>I</a:t>
            </a:r>
            <a:r>
              <a:rPr lang="en" sz="2000" dirty="0">
                <a:latin typeface="Rockwell" panose="02060603020205020403" pitchFamily="18" charset="0"/>
              </a:rPr>
              <a:t>nputs can be any size (not-fixed).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" sz="2000" dirty="0">
                <a:latin typeface="Rockwell" panose="02060603020205020403" pitchFamily="18" charset="0"/>
              </a:rPr>
              <a:t>Outputs are fixed-size (output size &lt;= input size).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" sz="2000" dirty="0">
                <a:latin typeface="Rockwell" panose="02060603020205020403" pitchFamily="18" charset="0"/>
              </a:rPr>
              <a:t>Efficiently computable.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365127"/>
            <a:ext cx="8006064" cy="951208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Hash Functions</a:t>
            </a:r>
          </a:p>
        </p:txBody>
      </p:sp>
      <p:sp>
        <p:nvSpPr>
          <p:cNvPr id="13" name="Shape 79"/>
          <p:cNvSpPr/>
          <p:nvPr/>
        </p:nvSpPr>
        <p:spPr>
          <a:xfrm>
            <a:off x="742950" y="1727235"/>
            <a:ext cx="3376728" cy="2271023"/>
          </a:xfrm>
          <a:prstGeom prst="cloud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Shape 80"/>
          <p:cNvSpPr/>
          <p:nvPr/>
        </p:nvSpPr>
        <p:spPr>
          <a:xfrm>
            <a:off x="5778099" y="2293534"/>
            <a:ext cx="1392551" cy="1138428"/>
          </a:xfrm>
          <a:prstGeom prst="cloud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Shape 81"/>
          <p:cNvSpPr txBox="1"/>
          <p:nvPr/>
        </p:nvSpPr>
        <p:spPr>
          <a:xfrm>
            <a:off x="1265964" y="3896771"/>
            <a:ext cx="23306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2400" dirty="0"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possible inputs</a:t>
            </a:r>
          </a:p>
        </p:txBody>
      </p:sp>
      <p:sp>
        <p:nvSpPr>
          <p:cNvPr id="16" name="Shape 82"/>
          <p:cNvSpPr txBox="1"/>
          <p:nvPr/>
        </p:nvSpPr>
        <p:spPr>
          <a:xfrm>
            <a:off x="5183474" y="3342309"/>
            <a:ext cx="258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2400" dirty="0"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possible outputs</a:t>
            </a:r>
          </a:p>
        </p:txBody>
      </p:sp>
      <p:cxnSp>
        <p:nvCxnSpPr>
          <p:cNvPr id="17" name="Shape 83"/>
          <p:cNvCxnSpPr/>
          <p:nvPr/>
        </p:nvCxnSpPr>
        <p:spPr>
          <a:xfrm>
            <a:off x="2849651" y="2108259"/>
            <a:ext cx="3305099" cy="570900"/>
          </a:xfrm>
          <a:prstGeom prst="straightConnector1">
            <a:avLst/>
          </a:prstGeom>
          <a:noFill/>
          <a:ln w="38100" cap="flat" cmpd="sng">
            <a:solidFill>
              <a:srgbClr val="66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" name="Shape 84"/>
          <p:cNvCxnSpPr/>
          <p:nvPr/>
        </p:nvCxnSpPr>
        <p:spPr>
          <a:xfrm rot="10800000" flipH="1">
            <a:off x="3002050" y="3042185"/>
            <a:ext cx="3597900" cy="204599"/>
          </a:xfrm>
          <a:prstGeom prst="straightConnector1">
            <a:avLst/>
          </a:prstGeom>
          <a:noFill/>
          <a:ln w="38100" cap="flat" cmpd="sng">
            <a:solidFill>
              <a:srgbClr val="66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" name="Shape 85"/>
          <p:cNvCxnSpPr/>
          <p:nvPr/>
        </p:nvCxnSpPr>
        <p:spPr>
          <a:xfrm>
            <a:off x="2222125" y="2504160"/>
            <a:ext cx="4452600" cy="283799"/>
          </a:xfrm>
          <a:prstGeom prst="straightConnector1">
            <a:avLst/>
          </a:prstGeom>
          <a:noFill/>
          <a:ln w="38100" cap="flat" cmpd="sng">
            <a:solidFill>
              <a:srgbClr val="660000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335916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516882" y="1536569"/>
            <a:ext cx="8229600" cy="4619134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sz="2000" dirty="0">
                <a:latin typeface="Rockwell" panose="02060603020205020403" pitchFamily="18" charset="0"/>
              </a:rPr>
              <a:t>Satisfy the following additional security properties:</a:t>
            </a:r>
          </a:p>
          <a:p>
            <a:pPr marL="0" indent="0">
              <a:buNone/>
            </a:pPr>
            <a:r>
              <a:rPr lang="en" sz="2000" dirty="0">
                <a:latin typeface="Rockwell" panose="02060603020205020403" pitchFamily="18" charset="0"/>
              </a:rPr>
              <a:t> 	</a:t>
            </a:r>
          </a:p>
          <a:p>
            <a:pPr marL="800100" lvl="1" indent="-457200">
              <a:buFont typeface="+mj-lt"/>
              <a:buAutoNum type="arabicPeriod"/>
            </a:pPr>
            <a:r>
              <a:rPr lang="en" sz="2000" dirty="0">
                <a:solidFill>
                  <a:srgbClr val="FF0000"/>
                </a:solidFill>
                <a:latin typeface="Rockwell" panose="02060603020205020403" pitchFamily="18" charset="0"/>
              </a:rPr>
              <a:t>Collision Resistance</a:t>
            </a:r>
            <a:r>
              <a:rPr lang="en" sz="2000" dirty="0">
                <a:latin typeface="Rockwell" panose="02060603020205020403" pitchFamily="18" charset="0"/>
              </a:rPr>
              <a:t>: Infeasible to find </a:t>
            </a:r>
            <a:r>
              <a:rPr lang="en" sz="2000" i="1" dirty="0">
                <a:latin typeface="Rockwell" panose="02060603020205020403" pitchFamily="18" charset="0"/>
              </a:rPr>
              <a:t>x</a:t>
            </a:r>
            <a:r>
              <a:rPr lang="en" sz="2000" dirty="0">
                <a:latin typeface="Rockwell" panose="02060603020205020403" pitchFamily="18" charset="0"/>
              </a:rPr>
              <a:t> and </a:t>
            </a:r>
            <a:r>
              <a:rPr lang="en" sz="2000" i="1" dirty="0">
                <a:latin typeface="Rockwell" panose="02060603020205020403" pitchFamily="18" charset="0"/>
              </a:rPr>
              <a:t>y</a:t>
            </a:r>
            <a:r>
              <a:rPr lang="en" sz="2000" dirty="0">
                <a:latin typeface="Rockwell" panose="02060603020205020403" pitchFamily="18" charset="0"/>
              </a:rPr>
              <a:t> such that </a:t>
            </a:r>
            <a:r>
              <a:rPr lang="en" sz="2000" i="1" dirty="0">
                <a:latin typeface="Rockwell" panose="02060603020205020403" pitchFamily="18" charset="0"/>
              </a:rPr>
              <a:t>x</a:t>
            </a:r>
            <a:r>
              <a:rPr lang="en" sz="2000" dirty="0">
                <a:latin typeface="Rockwell" panose="02060603020205020403" pitchFamily="18" charset="0"/>
              </a:rPr>
              <a:t> != </a:t>
            </a:r>
            <a:r>
              <a:rPr lang="en" sz="2000" i="1" dirty="0">
                <a:latin typeface="Rockwell" panose="02060603020205020403" pitchFamily="18" charset="0"/>
              </a:rPr>
              <a:t>y</a:t>
            </a:r>
            <a:r>
              <a:rPr lang="en" sz="2000" dirty="0">
                <a:latin typeface="Rockwell" panose="02060603020205020403" pitchFamily="18" charset="0"/>
              </a:rPr>
              <a:t> and H(</a:t>
            </a:r>
            <a:r>
              <a:rPr lang="en" sz="2000" i="1" dirty="0">
                <a:latin typeface="Rockwell" panose="02060603020205020403" pitchFamily="18" charset="0"/>
              </a:rPr>
              <a:t>x</a:t>
            </a:r>
            <a:r>
              <a:rPr lang="en" sz="2000" dirty="0">
                <a:latin typeface="Rockwell" panose="02060603020205020403" pitchFamily="18" charset="0"/>
              </a:rPr>
              <a:t>)=H(</a:t>
            </a:r>
            <a:r>
              <a:rPr lang="en" sz="2000" i="1" dirty="0">
                <a:latin typeface="Rockwell" panose="02060603020205020403" pitchFamily="18" charset="0"/>
              </a:rPr>
              <a:t>y</a:t>
            </a:r>
            <a:r>
              <a:rPr lang="en" sz="2000" dirty="0">
                <a:latin typeface="Rockwell" panose="02060603020205020403" pitchFamily="18" charset="0"/>
              </a:rPr>
              <a:t>)</a:t>
            </a:r>
          </a:p>
          <a:p>
            <a:pPr marL="800100" lvl="1" indent="-457200">
              <a:buFont typeface="+mj-lt"/>
              <a:buAutoNum type="arabicPeriod"/>
            </a:pPr>
            <a:endParaRPr lang="en" sz="2000" dirty="0">
              <a:latin typeface="Rockwell" panose="02060603020205020403" pitchFamily="18" charset="0"/>
            </a:endParaRPr>
          </a:p>
          <a:p>
            <a:pPr marL="800100" lvl="1" indent="-457200">
              <a:buFont typeface="+mj-lt"/>
              <a:buAutoNum type="arabicPeriod"/>
            </a:pPr>
            <a:r>
              <a:rPr lang="en" sz="2000" dirty="0">
                <a:solidFill>
                  <a:srgbClr val="FF0000"/>
                </a:solidFill>
                <a:latin typeface="Rockwell" panose="02060603020205020403" pitchFamily="18" charset="0"/>
              </a:rPr>
              <a:t>Hiding or Pre-image Resistance</a:t>
            </a:r>
            <a:r>
              <a:rPr lang="en" sz="2000" dirty="0">
                <a:latin typeface="Rockwell" panose="02060603020205020403" pitchFamily="18" charset="0"/>
              </a:rPr>
              <a:t>: Given H(</a:t>
            </a:r>
            <a:r>
              <a:rPr lang="en" sz="2000" i="1" dirty="0">
                <a:latin typeface="Rockwell" panose="02060603020205020403" pitchFamily="18" charset="0"/>
              </a:rPr>
              <a:t>r</a:t>
            </a:r>
            <a:r>
              <a:rPr lang="en" sz="2000" dirty="0">
                <a:latin typeface="Rockwell" panose="02060603020205020403" pitchFamily="18" charset="0"/>
              </a:rPr>
              <a:t> | </a:t>
            </a:r>
            <a:r>
              <a:rPr lang="en" sz="2000" i="1" dirty="0">
                <a:latin typeface="Rockwell" panose="02060603020205020403" pitchFamily="18" charset="0"/>
              </a:rPr>
              <a:t>x</a:t>
            </a:r>
            <a:r>
              <a:rPr lang="en" sz="2000" dirty="0">
                <a:latin typeface="Rockwell" panose="02060603020205020403" pitchFamily="18" charset="0"/>
              </a:rPr>
              <a:t>) and </a:t>
            </a:r>
            <a:r>
              <a:rPr lang="en" sz="2000" i="1" dirty="0">
                <a:latin typeface="Rockwell" panose="02060603020205020403" pitchFamily="18" charset="0"/>
              </a:rPr>
              <a:t>r</a:t>
            </a:r>
            <a:r>
              <a:rPr lang="en" sz="2000" dirty="0">
                <a:latin typeface="Rockwell" panose="02060603020205020403" pitchFamily="18" charset="0"/>
              </a:rPr>
              <a:t>, where </a:t>
            </a:r>
            <a:r>
              <a:rPr lang="en" sz="2000" i="1" dirty="0">
                <a:latin typeface="Rockwell" panose="02060603020205020403" pitchFamily="18" charset="0"/>
              </a:rPr>
              <a:t>r</a:t>
            </a:r>
            <a:r>
              <a:rPr lang="en" sz="2000" dirty="0">
                <a:latin typeface="Rockwell" panose="02060603020205020403" pitchFamily="18" charset="0"/>
              </a:rPr>
              <a:t> is random, it is infeasible to find x.</a:t>
            </a:r>
          </a:p>
          <a:p>
            <a:pPr marL="800100" lvl="1" indent="-457200">
              <a:buFont typeface="+mj-lt"/>
              <a:buAutoNum type="arabicPeriod"/>
            </a:pPr>
            <a:endParaRPr lang="en" sz="2000" dirty="0">
              <a:latin typeface="Rockwell" panose="02060603020205020403" pitchFamily="18" charset="0"/>
            </a:endParaRPr>
          </a:p>
          <a:p>
            <a:pPr marL="800100" lvl="1" indent="-457200">
              <a:buFont typeface="+mj-lt"/>
              <a:buAutoNum type="arabicPeriod"/>
            </a:pPr>
            <a:r>
              <a:rPr lang="en" sz="2000" dirty="0">
                <a:solidFill>
                  <a:srgbClr val="FF0000"/>
                </a:solidFill>
                <a:latin typeface="Rockwell" panose="02060603020205020403" pitchFamily="18" charset="0"/>
              </a:rPr>
              <a:t>Puzzle-friendliness</a:t>
            </a:r>
            <a:r>
              <a:rPr lang="en" sz="2000" dirty="0">
                <a:latin typeface="Rockwell" panose="02060603020205020403" pitchFamily="18" charset="0"/>
              </a:rPr>
              <a:t>: </a:t>
            </a:r>
            <a:r>
              <a:rPr lang="en-US" sz="2000" dirty="0">
                <a:latin typeface="Rockwell" panose="02060603020205020403" pitchFamily="18" charset="0"/>
              </a:rPr>
              <a:t>G</a:t>
            </a:r>
            <a:r>
              <a:rPr lang="en" sz="2000" dirty="0">
                <a:latin typeface="Rockwell" panose="02060603020205020403" pitchFamily="18" charset="0"/>
              </a:rPr>
              <a:t>iven a </a:t>
            </a:r>
            <a:r>
              <a:rPr lang="en" sz="2000" i="1" dirty="0">
                <a:latin typeface="Rockwell" panose="02060603020205020403" pitchFamily="18" charset="0"/>
              </a:rPr>
              <a:t>y</a:t>
            </a:r>
            <a:r>
              <a:rPr lang="en" sz="2000" dirty="0">
                <a:latin typeface="Rockwell" panose="02060603020205020403" pitchFamily="18" charset="0"/>
              </a:rPr>
              <a:t> such that H(</a:t>
            </a:r>
            <a:r>
              <a:rPr lang="en" sz="2000" i="1" dirty="0">
                <a:latin typeface="Rockwell" panose="02060603020205020403" pitchFamily="18" charset="0"/>
              </a:rPr>
              <a:t>k</a:t>
            </a:r>
            <a:r>
              <a:rPr lang="en" sz="2000" dirty="0">
                <a:latin typeface="Rockwell" panose="02060603020205020403" pitchFamily="18" charset="0"/>
              </a:rPr>
              <a:t> | </a:t>
            </a:r>
            <a:r>
              <a:rPr lang="en" sz="2000" i="1" dirty="0">
                <a:latin typeface="Rockwell" panose="02060603020205020403" pitchFamily="18" charset="0"/>
              </a:rPr>
              <a:t>x</a:t>
            </a:r>
            <a:r>
              <a:rPr lang="en" sz="2000" dirty="0">
                <a:latin typeface="Rockwell" panose="02060603020205020403" pitchFamily="18" charset="0"/>
              </a:rPr>
              <a:t>) = </a:t>
            </a:r>
            <a:r>
              <a:rPr lang="en" sz="2000" i="1" dirty="0">
                <a:latin typeface="Rockwell" panose="02060603020205020403" pitchFamily="18" charset="0"/>
              </a:rPr>
              <a:t>y</a:t>
            </a:r>
            <a:r>
              <a:rPr lang="en" sz="2000" dirty="0">
                <a:latin typeface="Rockwell" panose="02060603020205020403" pitchFamily="18" charset="0"/>
              </a:rPr>
              <a:t>, and </a:t>
            </a:r>
            <a:r>
              <a:rPr lang="en" sz="2000" i="1" dirty="0">
                <a:latin typeface="Rockwell" panose="02060603020205020403" pitchFamily="18" charset="0"/>
              </a:rPr>
              <a:t>k</a:t>
            </a:r>
            <a:r>
              <a:rPr lang="en" sz="2000" dirty="0">
                <a:latin typeface="Rockwell" panose="02060603020205020403" pitchFamily="18" charset="0"/>
              </a:rPr>
              <a:t> is random and known, it is infeasible to find </a:t>
            </a:r>
            <a:r>
              <a:rPr lang="en" sz="2000" i="1" dirty="0">
                <a:latin typeface="Rockwell" panose="02060603020205020403" pitchFamily="18" charset="0"/>
              </a:rPr>
              <a:t>x</a:t>
            </a:r>
            <a:r>
              <a:rPr lang="en" sz="2000" dirty="0">
                <a:latin typeface="Rockwell" panose="02060603020205020403" pitchFamily="18" charset="0"/>
              </a:rPr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8650" y="365127"/>
            <a:ext cx="8006064" cy="951208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Cryptographic Hash Functions</a:t>
            </a:r>
          </a:p>
        </p:txBody>
      </p:sp>
    </p:spTree>
    <p:extLst>
      <p:ext uri="{BB962C8B-B14F-4D97-AF65-F5344CB8AC3E}">
        <p14:creationId xmlns:p14="http://schemas.microsoft.com/office/powerpoint/2010/main" val="17934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BB2E35-E20D-4378-BD9B-1BA1FE59E882}"/>
              </a:ext>
            </a:extLst>
          </p:cNvPr>
          <p:cNvSpPr txBox="1"/>
          <p:nvPr/>
        </p:nvSpPr>
        <p:spPr>
          <a:xfrm>
            <a:off x="562708" y="301446"/>
            <a:ext cx="8119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Rockwell" panose="02060603020205020403" pitchFamily="18" charset="0"/>
                <a:ea typeface="Yu Gothic UI Semibold" panose="020B0700000000000000" pitchFamily="34" charset="-128"/>
                <a:cs typeface="+mj-cs"/>
              </a:rPr>
              <a:t>Traditional Currencies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E3BF3-1B3E-4C5A-854C-3E2E1939941A}"/>
              </a:ext>
            </a:extLst>
          </p:cNvPr>
          <p:cNvSpPr txBox="1">
            <a:spLocks/>
          </p:cNvSpPr>
          <p:nvPr/>
        </p:nvSpPr>
        <p:spPr>
          <a:xfrm>
            <a:off x="628650" y="1446963"/>
            <a:ext cx="7886700" cy="473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Rockwell" panose="02060603020205020403" pitchFamily="18" charset="0"/>
              </a:rPr>
              <a:t>Barter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Rockwell" panose="02060603020205020403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Rockwell" panose="02060603020205020403" pitchFamily="18" charset="0"/>
              </a:rPr>
              <a:t>Credit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Rockwell" panose="02060603020205020403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Rockwell" panose="02060603020205020403" pitchFamily="18" charset="0"/>
              </a:rPr>
              <a:t>Cash</a:t>
            </a:r>
          </a:p>
        </p:txBody>
      </p:sp>
    </p:spTree>
    <p:extLst>
      <p:ext uri="{BB962C8B-B14F-4D97-AF65-F5344CB8AC3E}">
        <p14:creationId xmlns:p14="http://schemas.microsoft.com/office/powerpoint/2010/main" val="2849709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516882" y="1536569"/>
            <a:ext cx="8229600" cy="4619134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342900" indent="-457200">
              <a:buFont typeface="+mj-lt"/>
              <a:buAutoNum type="arabicPeriod"/>
            </a:pPr>
            <a:r>
              <a:rPr lang="en" sz="2000" dirty="0">
                <a:solidFill>
                  <a:srgbClr val="FF0000"/>
                </a:solidFill>
                <a:latin typeface="Rockwell" panose="02060603020205020403" pitchFamily="18" charset="0"/>
              </a:rPr>
              <a:t>Message digest</a:t>
            </a:r>
            <a:r>
              <a:rPr lang="en" sz="2000" dirty="0">
                <a:latin typeface="Rockwell" panose="02060603020205020403" pitchFamily="18" charset="0"/>
              </a:rPr>
              <a:t>: Verify integrity of data (i.e., whether the data under question has changed).</a:t>
            </a:r>
          </a:p>
          <a:p>
            <a:pPr marL="342900" indent="-457200">
              <a:buFont typeface="+mj-lt"/>
              <a:buAutoNum type="arabicPeriod"/>
            </a:pPr>
            <a:endParaRPr lang="en" sz="2000" dirty="0">
              <a:latin typeface="Rockwell" panose="02060603020205020403" pitchFamily="18" charset="0"/>
            </a:endParaRPr>
          </a:p>
          <a:p>
            <a:pPr marL="342900" indent="-457200">
              <a:buFont typeface="+mj-lt"/>
              <a:buAutoNum type="arabicPeriod"/>
            </a:pPr>
            <a:r>
              <a:rPr lang="en" sz="2000" dirty="0">
                <a:solidFill>
                  <a:srgbClr val="FF0000"/>
                </a:solidFill>
                <a:latin typeface="Rockwell" panose="02060603020205020403" pitchFamily="18" charset="0"/>
              </a:rPr>
              <a:t>Commitments</a:t>
            </a:r>
            <a:r>
              <a:rPr lang="en" sz="2000" dirty="0">
                <a:latin typeface="Rockwell" panose="02060603020205020403" pitchFamily="18" charset="0"/>
              </a:rPr>
              <a:t>: Commit to a value, reveal it later (analogous to sealing something in an envelope)</a:t>
            </a:r>
          </a:p>
          <a:p>
            <a:pPr marL="342900" indent="-457200">
              <a:buFont typeface="+mj-lt"/>
              <a:buAutoNum type="arabicPeriod"/>
            </a:pPr>
            <a:endParaRPr lang="en" sz="2000" dirty="0">
              <a:latin typeface="Rockwell" panose="02060603020205020403" pitchFamily="18" charset="0"/>
            </a:endParaRPr>
          </a:p>
          <a:p>
            <a:pPr marL="342900" indent="-457200">
              <a:buFont typeface="+mj-lt"/>
              <a:buAutoNum type="arabicPeriod"/>
            </a:pPr>
            <a:r>
              <a:rPr lang="en" sz="2000" dirty="0">
                <a:solidFill>
                  <a:srgbClr val="FF0000"/>
                </a:solidFill>
                <a:latin typeface="Rockwell" panose="02060603020205020403" pitchFamily="18" charset="0"/>
              </a:rPr>
              <a:t>Search Puzzles</a:t>
            </a:r>
            <a:r>
              <a:rPr lang="en" sz="2000" dirty="0">
                <a:latin typeface="Rockwell" panose="02060603020205020403" pitchFamily="18" charset="0"/>
              </a:rPr>
              <a:t>:</a:t>
            </a:r>
          </a:p>
          <a:p>
            <a:pPr>
              <a:buNone/>
            </a:pPr>
            <a:r>
              <a:rPr lang="en" sz="1800" dirty="0">
                <a:latin typeface="Rockwell" panose="02060603020205020403" pitchFamily="18" charset="0"/>
              </a:rPr>
              <a:t>		</a:t>
            </a:r>
            <a:r>
              <a:rPr lang="en" sz="1800" b="1" dirty="0">
                <a:latin typeface="Rockwell" panose="02060603020205020403" pitchFamily="18" charset="0"/>
              </a:rPr>
              <a:t>Given</a:t>
            </a:r>
            <a:r>
              <a:rPr lang="en" sz="1800" dirty="0">
                <a:latin typeface="Rockwell" panose="02060603020205020403" pitchFamily="18" charset="0"/>
              </a:rPr>
              <a:t>: A </a:t>
            </a:r>
            <a:r>
              <a:rPr lang="en-US" sz="1800" dirty="0">
                <a:latin typeface="Rockwell" panose="02060603020205020403" pitchFamily="18" charset="0"/>
              </a:rPr>
              <a:t>random </a:t>
            </a:r>
            <a:r>
              <a:rPr lang="en" sz="1800" dirty="0">
                <a:latin typeface="Rockwell" panose="02060603020205020403" pitchFamily="18" charset="0"/>
              </a:rPr>
              <a:t>“puzzle ID” </a:t>
            </a:r>
            <a:r>
              <a:rPr lang="en" sz="1800" i="1" dirty="0">
                <a:latin typeface="Rockwell" panose="02060603020205020403" pitchFamily="18" charset="0"/>
              </a:rPr>
              <a:t>id</a:t>
            </a:r>
            <a:r>
              <a:rPr lang="en" sz="1800" dirty="0">
                <a:latin typeface="Rockwell" panose="02060603020205020403" pitchFamily="18" charset="0"/>
              </a:rPr>
              <a:t> and a target set </a:t>
            </a:r>
            <a:r>
              <a:rPr lang="en" sz="1800" i="1" dirty="0">
                <a:latin typeface="Rockwell" panose="02060603020205020403" pitchFamily="18" charset="0"/>
              </a:rPr>
              <a:t>Y</a:t>
            </a:r>
            <a:r>
              <a:rPr lang="en" sz="1800" dirty="0">
                <a:latin typeface="Rockwell" panose="02060603020205020403" pitchFamily="18" charset="0"/>
              </a:rPr>
              <a:t>:</a:t>
            </a:r>
          </a:p>
          <a:p>
            <a:pPr lvl="0">
              <a:buNone/>
            </a:pPr>
            <a:r>
              <a:rPr lang="en" sz="1800" dirty="0">
                <a:latin typeface="Rockwell" panose="02060603020205020403" pitchFamily="18" charset="0"/>
              </a:rPr>
              <a:t>   		</a:t>
            </a:r>
            <a:r>
              <a:rPr lang="en" sz="1800" b="1" dirty="0">
                <a:latin typeface="Rockwell" panose="02060603020205020403" pitchFamily="18" charset="0"/>
              </a:rPr>
              <a:t>Objective</a:t>
            </a:r>
            <a:r>
              <a:rPr lang="en" sz="1800" dirty="0">
                <a:latin typeface="Rockwell" panose="02060603020205020403" pitchFamily="18" charset="0"/>
              </a:rPr>
              <a:t>: Try to find a “solution” </a:t>
            </a:r>
            <a:r>
              <a:rPr lang="en" sz="1800" i="1" dirty="0">
                <a:latin typeface="Rockwell" panose="02060603020205020403" pitchFamily="18" charset="0"/>
              </a:rPr>
              <a:t>x</a:t>
            </a:r>
            <a:r>
              <a:rPr lang="en" sz="1800" dirty="0">
                <a:latin typeface="Rockwell" panose="02060603020205020403" pitchFamily="18" charset="0"/>
              </a:rPr>
              <a:t> such that H(</a:t>
            </a:r>
            <a:r>
              <a:rPr lang="en" sz="1800" i="1" dirty="0">
                <a:latin typeface="Rockwell" panose="02060603020205020403" pitchFamily="18" charset="0"/>
              </a:rPr>
              <a:t>id</a:t>
            </a:r>
            <a:r>
              <a:rPr lang="en" sz="1800" dirty="0">
                <a:latin typeface="Rockwell" panose="02060603020205020403" pitchFamily="18" charset="0"/>
              </a:rPr>
              <a:t> | </a:t>
            </a:r>
            <a:r>
              <a:rPr lang="en" sz="1800" i="1" dirty="0">
                <a:latin typeface="Rockwell" panose="02060603020205020403" pitchFamily="18" charset="0"/>
              </a:rPr>
              <a:t>x</a:t>
            </a:r>
            <a:r>
              <a:rPr lang="en" sz="1800" dirty="0">
                <a:latin typeface="Rockwell" panose="02060603020205020403" pitchFamily="18" charset="0"/>
              </a:rPr>
              <a:t>)  ∈ </a:t>
            </a:r>
            <a:r>
              <a:rPr lang="en" sz="1800" i="1" dirty="0">
                <a:latin typeface="Rockwell" panose="02060603020205020403" pitchFamily="18" charset="0"/>
              </a:rPr>
              <a:t>Y</a:t>
            </a:r>
            <a:r>
              <a:rPr lang="en" sz="1800" dirty="0">
                <a:latin typeface="Rockwell" panose="02060603020205020403" pitchFamily="18" charset="0"/>
              </a:rPr>
              <a:t>.</a:t>
            </a:r>
          </a:p>
          <a:p>
            <a:pPr lvl="0">
              <a:buNone/>
            </a:pPr>
            <a:endParaRPr lang="en" sz="1800" dirty="0">
              <a:latin typeface="Rockwell" panose="02060603020205020403" pitchFamily="18" charset="0"/>
            </a:endParaRPr>
          </a:p>
          <a:p>
            <a:pPr>
              <a:buNone/>
            </a:pPr>
            <a:r>
              <a:rPr lang="en" sz="1800" i="1">
                <a:latin typeface="Rockwell" panose="02060603020205020403" pitchFamily="18" charset="0"/>
              </a:rPr>
              <a:t>    Puzzle-friendly </a:t>
            </a:r>
            <a:r>
              <a:rPr lang="en" sz="1800" i="1" dirty="0">
                <a:latin typeface="Rockwell" panose="02060603020205020403" pitchFamily="18" charset="0"/>
              </a:rPr>
              <a:t>property implies that no solving strategy is much better than trying random values of x.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8650" y="365127"/>
            <a:ext cx="8006064" cy="951208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Hash Function Applications</a:t>
            </a:r>
          </a:p>
        </p:txBody>
      </p:sp>
    </p:spTree>
    <p:extLst>
      <p:ext uri="{BB962C8B-B14F-4D97-AF65-F5344CB8AC3E}">
        <p14:creationId xmlns:p14="http://schemas.microsoft.com/office/powerpoint/2010/main" val="3759502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5038193" y="4250274"/>
            <a:ext cx="1083299" cy="1305143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" sz="2400" kern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(data)</a:t>
            </a:r>
          </a:p>
        </p:txBody>
      </p:sp>
      <p:sp>
        <p:nvSpPr>
          <p:cNvPr id="200" name="Shape 200"/>
          <p:cNvSpPr txBox="1"/>
          <p:nvPr/>
        </p:nvSpPr>
        <p:spPr>
          <a:xfrm>
            <a:off x="6723562" y="4179667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4800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H(  )</a:t>
            </a:r>
          </a:p>
        </p:txBody>
      </p:sp>
      <p:sp>
        <p:nvSpPr>
          <p:cNvPr id="201" name="Shape 201"/>
          <p:cNvSpPr/>
          <p:nvPr/>
        </p:nvSpPr>
        <p:spPr>
          <a:xfrm>
            <a:off x="5579842" y="3798842"/>
            <a:ext cx="2033108" cy="539180"/>
          </a:xfrm>
          <a:custGeom>
            <a:avLst/>
            <a:gdLst/>
            <a:ahLst/>
            <a:cxnLst/>
            <a:rect l="0" t="0" r="0" b="0"/>
            <a:pathLst>
              <a:path w="151548" h="35110" extrusionOk="0">
                <a:moveTo>
                  <a:pt x="151548" y="35110"/>
                </a:moveTo>
                <a:lnTo>
                  <a:pt x="151104" y="0"/>
                </a:lnTo>
                <a:lnTo>
                  <a:pt x="0" y="445"/>
                </a:lnTo>
                <a:lnTo>
                  <a:pt x="0" y="29332"/>
                </a:lnTo>
              </a:path>
            </a:pathLst>
          </a:custGeom>
          <a:noFill/>
          <a:ln w="76200" cap="flat" cmpd="sng">
            <a:solidFill>
              <a:srgbClr val="990000"/>
            </a:solidFill>
            <a:prstDash val="solid"/>
            <a:round/>
            <a:headEnd type="none" w="lg" len="lg"/>
            <a:tailEnd type="stealth" w="lg" len="lg"/>
          </a:ln>
        </p:spPr>
      </p:sp>
      <p:sp>
        <p:nvSpPr>
          <p:cNvPr id="7" name="Shape 194"/>
          <p:cNvSpPr txBox="1">
            <a:spLocks noGrp="1"/>
          </p:cNvSpPr>
          <p:nvPr>
            <p:ph type="body" idx="1"/>
          </p:nvPr>
        </p:nvSpPr>
        <p:spPr>
          <a:xfrm>
            <a:off x="457200" y="1820877"/>
            <a:ext cx="8229600" cy="37256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r>
              <a:rPr lang="en" dirty="0">
                <a:latin typeface="Rockwell" panose="02060603020205020403" pitchFamily="18" charset="0"/>
              </a:rPr>
              <a:t>What is a Hash pointer?</a:t>
            </a:r>
          </a:p>
          <a:p>
            <a:pPr marL="685800" lvl="1" indent="-342900">
              <a:buFont typeface="+mj-lt"/>
              <a:buAutoNum type="arabicPeriod"/>
            </a:pPr>
            <a:r>
              <a:rPr lang="en" dirty="0">
                <a:latin typeface="Rockwell" panose="02060603020205020403" pitchFamily="18" charset="0"/>
              </a:rPr>
              <a:t>Pointer to where some info/data is stored, and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" dirty="0">
                <a:latin typeface="Rockwell" panose="02060603020205020403" pitchFamily="18" charset="0"/>
              </a:rPr>
              <a:t>(Cryptographic) hash of the info.</a:t>
            </a:r>
          </a:p>
          <a:p>
            <a:pPr>
              <a:buNone/>
            </a:pPr>
            <a:endParaRPr dirty="0">
              <a:latin typeface="Rockwell" panose="02060603020205020403" pitchFamily="18" charset="0"/>
            </a:endParaRPr>
          </a:p>
          <a:p>
            <a:r>
              <a:rPr lang="en" dirty="0">
                <a:latin typeface="Rockwell" panose="02060603020205020403" pitchFamily="18" charset="0"/>
              </a:rPr>
              <a:t>What can you do with a hash pointer?</a:t>
            </a:r>
          </a:p>
          <a:p>
            <a:pPr lvl="1"/>
            <a:r>
              <a:rPr lang="en" dirty="0">
                <a:latin typeface="Rockwell" panose="02060603020205020403" pitchFamily="18" charset="0"/>
              </a:rPr>
              <a:t>Retrieve or get back the info/data.</a:t>
            </a:r>
          </a:p>
          <a:p>
            <a:pPr lvl="1"/>
            <a:r>
              <a:rPr lang="en" dirty="0">
                <a:latin typeface="Rockwell" panose="02060603020205020403" pitchFamily="18" charset="0"/>
              </a:rPr>
              <a:t>Verify that the info/data hasn’t changed.</a:t>
            </a:r>
          </a:p>
          <a:p>
            <a:pPr lvl="1"/>
            <a:r>
              <a:rPr lang="en" dirty="0">
                <a:latin typeface="Rockwell" panose="02060603020205020403" pitchFamily="18" charset="0"/>
              </a:rPr>
              <a:t>What else?</a:t>
            </a:r>
          </a:p>
          <a:p>
            <a:pPr marL="342900" lvl="1" indent="0">
              <a:buNone/>
            </a:pPr>
            <a:endParaRPr lang="en" dirty="0"/>
          </a:p>
        </p:txBody>
      </p:sp>
      <p:sp>
        <p:nvSpPr>
          <p:cNvPr id="2" name="Rectangle 1"/>
          <p:cNvSpPr/>
          <p:nvPr/>
        </p:nvSpPr>
        <p:spPr>
          <a:xfrm>
            <a:off x="374685" y="407664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kern="0" dirty="0">
                <a:solidFill>
                  <a:srgbClr val="FF0000"/>
                </a:solidFill>
                <a:cs typeface="Arial"/>
                <a:sym typeface="Arial"/>
              </a:rPr>
              <a:t>Use </a:t>
            </a:r>
            <a:r>
              <a:rPr lang="en-US" sz="20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hash pointers </a:t>
            </a:r>
            <a:r>
              <a:rPr lang="en-US" sz="2000" kern="0" dirty="0">
                <a:solidFill>
                  <a:srgbClr val="FF0000"/>
                </a:solidFill>
                <a:cs typeface="Arial"/>
                <a:sym typeface="Arial"/>
              </a:rPr>
              <a:t>to construct data structures such as blockchains!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8650" y="365127"/>
            <a:ext cx="8006064" cy="951208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Hash Pointers</a:t>
            </a:r>
          </a:p>
        </p:txBody>
      </p:sp>
    </p:spTree>
    <p:extLst>
      <p:ext uri="{BB962C8B-B14F-4D97-AF65-F5344CB8AC3E}">
        <p14:creationId xmlns:p14="http://schemas.microsoft.com/office/powerpoint/2010/main" val="348934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  <p:bldP spid="200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479774" y="1472773"/>
            <a:ext cx="7725678" cy="1247577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r>
              <a:rPr lang="en" dirty="0">
                <a:latin typeface="Rockwell" panose="02060603020205020403" pitchFamily="18" charset="0"/>
              </a:rPr>
              <a:t>What is a Blockchain?</a:t>
            </a:r>
          </a:p>
          <a:p>
            <a:pPr lvl="1"/>
            <a:r>
              <a:rPr lang="en" dirty="0">
                <a:latin typeface="Rockwell" panose="02060603020205020403" pitchFamily="18" charset="0"/>
              </a:rPr>
              <a:t>Linked </a:t>
            </a:r>
            <a:r>
              <a:rPr lang="en-US" dirty="0">
                <a:latin typeface="Rockwell" panose="02060603020205020403" pitchFamily="18" charset="0"/>
              </a:rPr>
              <a:t>or ordered</a:t>
            </a:r>
            <a:r>
              <a:rPr lang="en" dirty="0">
                <a:latin typeface="Rockwell" panose="02060603020205020403" pitchFamily="18" charset="0"/>
              </a:rPr>
              <a:t> list </a:t>
            </a:r>
            <a:r>
              <a:rPr lang="en-US" dirty="0">
                <a:latin typeface="Rockwell" panose="02060603020205020403" pitchFamily="18" charset="0"/>
              </a:rPr>
              <a:t>of</a:t>
            </a:r>
            <a:r>
              <a:rPr lang="en" dirty="0">
                <a:latin typeface="Rockwell" panose="02060603020205020403" pitchFamily="18" charset="0"/>
              </a:rPr>
              <a:t> hash pointers and data blocks.</a:t>
            </a:r>
          </a:p>
          <a:p>
            <a:r>
              <a:rPr lang="en" dirty="0">
                <a:latin typeface="Rockwell" panose="02060603020205020403" pitchFamily="18" charset="0"/>
              </a:rPr>
              <a:t>What is it used for?</a:t>
            </a:r>
          </a:p>
          <a:p>
            <a:pPr lvl="1"/>
            <a:r>
              <a:rPr lang="en" dirty="0">
                <a:latin typeface="Rockwell" panose="02060603020205020403" pitchFamily="18" charset="0"/>
              </a:rPr>
              <a:t>Tamper-evident log or register</a:t>
            </a:r>
          </a:p>
        </p:txBody>
      </p:sp>
      <p:grpSp>
        <p:nvGrpSpPr>
          <p:cNvPr id="214" name="Shape 214"/>
          <p:cNvGrpSpPr/>
          <p:nvPr/>
        </p:nvGrpSpPr>
        <p:grpSpPr>
          <a:xfrm>
            <a:off x="6204724" y="3440924"/>
            <a:ext cx="1344300" cy="2144400"/>
            <a:chOff x="5333050" y="2139900"/>
            <a:chExt cx="1344300" cy="2144400"/>
          </a:xfrm>
        </p:grpSpPr>
        <p:sp>
          <p:nvSpPr>
            <p:cNvPr id="215" name="Shape 215"/>
            <p:cNvSpPr/>
            <p:nvPr/>
          </p:nvSpPr>
          <p:spPr>
            <a:xfrm>
              <a:off x="5333050" y="2462100"/>
              <a:ext cx="1344300" cy="18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sz="2400" kern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data</a:t>
              </a:r>
            </a:p>
          </p:txBody>
        </p:sp>
        <p:sp>
          <p:nvSpPr>
            <p:cNvPr id="216" name="Shape 216"/>
            <p:cNvSpPr/>
            <p:nvPr/>
          </p:nvSpPr>
          <p:spPr>
            <a:xfrm>
              <a:off x="5333050" y="2139900"/>
              <a:ext cx="1344300" cy="3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kern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prev: H(  )</a:t>
              </a:r>
            </a:p>
          </p:txBody>
        </p:sp>
      </p:grpSp>
      <p:grpSp>
        <p:nvGrpSpPr>
          <p:cNvPr id="217" name="Shape 217"/>
          <p:cNvGrpSpPr/>
          <p:nvPr/>
        </p:nvGrpSpPr>
        <p:grpSpPr>
          <a:xfrm>
            <a:off x="3846124" y="3440924"/>
            <a:ext cx="1344300" cy="2144400"/>
            <a:chOff x="5333050" y="2139900"/>
            <a:chExt cx="1344300" cy="2144400"/>
          </a:xfrm>
        </p:grpSpPr>
        <p:sp>
          <p:nvSpPr>
            <p:cNvPr id="218" name="Shape 218"/>
            <p:cNvSpPr/>
            <p:nvPr/>
          </p:nvSpPr>
          <p:spPr>
            <a:xfrm>
              <a:off x="5333050" y="2462100"/>
              <a:ext cx="1344300" cy="18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sz="2400" kern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data</a:t>
              </a:r>
            </a:p>
          </p:txBody>
        </p:sp>
        <p:sp>
          <p:nvSpPr>
            <p:cNvPr id="219" name="Shape 219"/>
            <p:cNvSpPr/>
            <p:nvPr/>
          </p:nvSpPr>
          <p:spPr>
            <a:xfrm>
              <a:off x="5333050" y="2139900"/>
              <a:ext cx="1344300" cy="3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kern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prev: H(  )</a:t>
              </a:r>
            </a:p>
          </p:txBody>
        </p:sp>
      </p:grpSp>
      <p:sp>
        <p:nvSpPr>
          <p:cNvPr id="220" name="Shape 220"/>
          <p:cNvSpPr/>
          <p:nvPr/>
        </p:nvSpPr>
        <p:spPr>
          <a:xfrm>
            <a:off x="5190424" y="3196475"/>
            <a:ext cx="2066550" cy="1388825"/>
          </a:xfrm>
          <a:custGeom>
            <a:avLst/>
            <a:gdLst/>
            <a:ahLst/>
            <a:cxnLst/>
            <a:rect l="0" t="0" r="0" b="0"/>
            <a:pathLst>
              <a:path w="82662" h="55553" extrusionOk="0">
                <a:moveTo>
                  <a:pt x="82662" y="16888"/>
                </a:moveTo>
                <a:lnTo>
                  <a:pt x="82662" y="445"/>
                </a:lnTo>
                <a:lnTo>
                  <a:pt x="19554" y="0"/>
                </a:lnTo>
                <a:lnTo>
                  <a:pt x="19999" y="55553"/>
                </a:lnTo>
                <a:lnTo>
                  <a:pt x="0" y="55109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lg" len="lg"/>
            <a:tailEnd type="stealth" w="lg" len="lg"/>
          </a:ln>
        </p:spPr>
      </p:sp>
      <p:sp>
        <p:nvSpPr>
          <p:cNvPr id="221" name="Shape 221"/>
          <p:cNvSpPr/>
          <p:nvPr/>
        </p:nvSpPr>
        <p:spPr>
          <a:xfrm>
            <a:off x="2835099" y="3196475"/>
            <a:ext cx="2066550" cy="1388825"/>
          </a:xfrm>
          <a:custGeom>
            <a:avLst/>
            <a:gdLst/>
            <a:ahLst/>
            <a:cxnLst/>
            <a:rect l="0" t="0" r="0" b="0"/>
            <a:pathLst>
              <a:path w="82662" h="55553" extrusionOk="0">
                <a:moveTo>
                  <a:pt x="82662" y="16888"/>
                </a:moveTo>
                <a:lnTo>
                  <a:pt x="82662" y="445"/>
                </a:lnTo>
                <a:lnTo>
                  <a:pt x="19554" y="0"/>
                </a:lnTo>
                <a:lnTo>
                  <a:pt x="19999" y="55553"/>
                </a:lnTo>
                <a:lnTo>
                  <a:pt x="0" y="55109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lg" len="lg"/>
            <a:tailEnd type="stealth" w="lg" len="lg"/>
          </a:ln>
        </p:spPr>
      </p:sp>
      <p:grpSp>
        <p:nvGrpSpPr>
          <p:cNvPr id="222" name="Shape 222"/>
          <p:cNvGrpSpPr/>
          <p:nvPr/>
        </p:nvGrpSpPr>
        <p:grpSpPr>
          <a:xfrm>
            <a:off x="1487524" y="3440924"/>
            <a:ext cx="1344300" cy="2144400"/>
            <a:chOff x="5333050" y="2139900"/>
            <a:chExt cx="1344300" cy="2144400"/>
          </a:xfrm>
        </p:grpSpPr>
        <p:sp>
          <p:nvSpPr>
            <p:cNvPr id="223" name="Shape 223"/>
            <p:cNvSpPr/>
            <p:nvPr/>
          </p:nvSpPr>
          <p:spPr>
            <a:xfrm>
              <a:off x="5333050" y="2462100"/>
              <a:ext cx="1344300" cy="18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sz="2400" kern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data</a:t>
              </a:r>
            </a:p>
          </p:txBody>
        </p:sp>
        <p:sp>
          <p:nvSpPr>
            <p:cNvPr id="224" name="Shape 224"/>
            <p:cNvSpPr/>
            <p:nvPr/>
          </p:nvSpPr>
          <p:spPr>
            <a:xfrm>
              <a:off x="5333050" y="2139900"/>
              <a:ext cx="1344300" cy="3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kern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prev: H(  )</a:t>
              </a:r>
            </a:p>
          </p:txBody>
        </p:sp>
      </p:grpSp>
      <p:sp>
        <p:nvSpPr>
          <p:cNvPr id="225" name="Shape 225"/>
          <p:cNvSpPr/>
          <p:nvPr/>
        </p:nvSpPr>
        <p:spPr>
          <a:xfrm>
            <a:off x="628650" y="3196475"/>
            <a:ext cx="1917674" cy="1388825"/>
          </a:xfrm>
          <a:custGeom>
            <a:avLst/>
            <a:gdLst/>
            <a:ahLst/>
            <a:cxnLst/>
            <a:rect l="0" t="0" r="0" b="0"/>
            <a:pathLst>
              <a:path w="82662" h="55553" extrusionOk="0">
                <a:moveTo>
                  <a:pt x="82662" y="16888"/>
                </a:moveTo>
                <a:lnTo>
                  <a:pt x="82662" y="445"/>
                </a:lnTo>
                <a:lnTo>
                  <a:pt x="19554" y="0"/>
                </a:lnTo>
                <a:lnTo>
                  <a:pt x="19999" y="55553"/>
                </a:lnTo>
                <a:lnTo>
                  <a:pt x="0" y="55109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lg" len="lg"/>
            <a:tailEnd type="stealth" w="lg" len="lg"/>
          </a:ln>
        </p:spPr>
      </p:sp>
      <p:sp>
        <p:nvSpPr>
          <p:cNvPr id="19" name="Shape 202"/>
          <p:cNvSpPr txBox="1"/>
          <p:nvPr/>
        </p:nvSpPr>
        <p:spPr>
          <a:xfrm>
            <a:off x="628650" y="5795364"/>
            <a:ext cx="2799900" cy="4572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Head of the list (Genesis block)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28650" y="365127"/>
            <a:ext cx="8006064" cy="951208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Blockchains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3B1E5F-6557-4F7E-8189-07ECDF6943B2}"/>
              </a:ext>
            </a:extLst>
          </p:cNvPr>
          <p:cNvSpPr txBox="1"/>
          <p:nvPr/>
        </p:nvSpPr>
        <p:spPr>
          <a:xfrm>
            <a:off x="4756" y="4400634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NULL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D1FF3C-2139-4322-A9F6-64C56BC49F15}"/>
              </a:ext>
            </a:extLst>
          </p:cNvPr>
          <p:cNvCxnSpPr>
            <a:cxnSpLocks/>
          </p:cNvCxnSpPr>
          <p:nvPr/>
        </p:nvCxnSpPr>
        <p:spPr>
          <a:xfrm flipH="1">
            <a:off x="7549024" y="4598600"/>
            <a:ext cx="1085690" cy="0"/>
          </a:xfrm>
          <a:prstGeom prst="straightConnector1">
            <a:avLst/>
          </a:prstGeom>
          <a:noFill/>
          <a:ln w="38100" cap="flat" cmpd="sng">
            <a:solidFill>
              <a:srgbClr val="990000"/>
            </a:solidFill>
            <a:prstDash val="dash"/>
            <a:round/>
            <a:headEnd type="none" w="lg" len="lg"/>
            <a:tailEnd type="stealth" w="lg" len="lg"/>
          </a:ln>
        </p:spPr>
      </p:cxnSp>
    </p:spTree>
    <p:extLst>
      <p:ext uri="{BB962C8B-B14F-4D97-AF65-F5344CB8AC3E}">
        <p14:creationId xmlns:p14="http://schemas.microsoft.com/office/powerpoint/2010/main" val="151905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Shape 234"/>
          <p:cNvGrpSpPr/>
          <p:nvPr/>
        </p:nvGrpSpPr>
        <p:grpSpPr>
          <a:xfrm>
            <a:off x="6184285" y="2891411"/>
            <a:ext cx="1344300" cy="2144400"/>
            <a:chOff x="5333050" y="2139900"/>
            <a:chExt cx="1344300" cy="2144400"/>
          </a:xfrm>
        </p:grpSpPr>
        <p:sp>
          <p:nvSpPr>
            <p:cNvPr id="235" name="Shape 235"/>
            <p:cNvSpPr/>
            <p:nvPr/>
          </p:nvSpPr>
          <p:spPr>
            <a:xfrm>
              <a:off x="5333050" y="2462100"/>
              <a:ext cx="1344300" cy="18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sz="2400" kern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data</a:t>
              </a:r>
            </a:p>
          </p:txBody>
        </p:sp>
        <p:sp>
          <p:nvSpPr>
            <p:cNvPr id="236" name="Shape 236"/>
            <p:cNvSpPr/>
            <p:nvPr/>
          </p:nvSpPr>
          <p:spPr>
            <a:xfrm>
              <a:off x="5333050" y="2139900"/>
              <a:ext cx="1344300" cy="3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kern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prev: H(  )</a:t>
              </a:r>
            </a:p>
          </p:txBody>
        </p:sp>
      </p:grpSp>
      <p:grpSp>
        <p:nvGrpSpPr>
          <p:cNvPr id="237" name="Shape 237"/>
          <p:cNvGrpSpPr/>
          <p:nvPr/>
        </p:nvGrpSpPr>
        <p:grpSpPr>
          <a:xfrm>
            <a:off x="3825685" y="2891411"/>
            <a:ext cx="1344300" cy="2144400"/>
            <a:chOff x="5333050" y="2139900"/>
            <a:chExt cx="1344300" cy="2144400"/>
          </a:xfrm>
        </p:grpSpPr>
        <p:sp>
          <p:nvSpPr>
            <p:cNvPr id="238" name="Shape 238"/>
            <p:cNvSpPr/>
            <p:nvPr/>
          </p:nvSpPr>
          <p:spPr>
            <a:xfrm>
              <a:off x="5333050" y="2462100"/>
              <a:ext cx="1344300" cy="18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sz="2400" kern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data</a:t>
              </a:r>
            </a:p>
          </p:txBody>
        </p:sp>
        <p:sp>
          <p:nvSpPr>
            <p:cNvPr id="239" name="Shape 239"/>
            <p:cNvSpPr/>
            <p:nvPr/>
          </p:nvSpPr>
          <p:spPr>
            <a:xfrm>
              <a:off x="5333050" y="2139900"/>
              <a:ext cx="1344300" cy="3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kern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prev: H(  )</a:t>
              </a:r>
            </a:p>
          </p:txBody>
        </p:sp>
      </p:grpSp>
      <p:sp>
        <p:nvSpPr>
          <p:cNvPr id="240" name="Shape 240"/>
          <p:cNvSpPr/>
          <p:nvPr/>
        </p:nvSpPr>
        <p:spPr>
          <a:xfrm>
            <a:off x="5169985" y="2646962"/>
            <a:ext cx="2066550" cy="1388825"/>
          </a:xfrm>
          <a:custGeom>
            <a:avLst/>
            <a:gdLst/>
            <a:ahLst/>
            <a:cxnLst/>
            <a:rect l="0" t="0" r="0" b="0"/>
            <a:pathLst>
              <a:path w="82662" h="55553" extrusionOk="0">
                <a:moveTo>
                  <a:pt x="82662" y="16888"/>
                </a:moveTo>
                <a:lnTo>
                  <a:pt x="82662" y="445"/>
                </a:lnTo>
                <a:lnTo>
                  <a:pt x="19554" y="0"/>
                </a:lnTo>
                <a:lnTo>
                  <a:pt x="19999" y="55553"/>
                </a:lnTo>
                <a:lnTo>
                  <a:pt x="0" y="55109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lg" len="lg"/>
            <a:tailEnd type="stealth" w="lg" len="lg"/>
          </a:ln>
        </p:spPr>
      </p:sp>
      <p:sp>
        <p:nvSpPr>
          <p:cNvPr id="241" name="Shape 241"/>
          <p:cNvSpPr/>
          <p:nvPr/>
        </p:nvSpPr>
        <p:spPr>
          <a:xfrm>
            <a:off x="2814660" y="2646962"/>
            <a:ext cx="2066550" cy="1388825"/>
          </a:xfrm>
          <a:custGeom>
            <a:avLst/>
            <a:gdLst/>
            <a:ahLst/>
            <a:cxnLst/>
            <a:rect l="0" t="0" r="0" b="0"/>
            <a:pathLst>
              <a:path w="82662" h="55553" extrusionOk="0">
                <a:moveTo>
                  <a:pt x="82662" y="16888"/>
                </a:moveTo>
                <a:lnTo>
                  <a:pt x="82662" y="445"/>
                </a:lnTo>
                <a:lnTo>
                  <a:pt x="19554" y="0"/>
                </a:lnTo>
                <a:lnTo>
                  <a:pt x="19999" y="55553"/>
                </a:lnTo>
                <a:lnTo>
                  <a:pt x="0" y="55109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lg" len="lg"/>
            <a:tailEnd type="stealth" w="lg" len="lg"/>
          </a:ln>
        </p:spPr>
      </p:sp>
      <p:grpSp>
        <p:nvGrpSpPr>
          <p:cNvPr id="242" name="Shape 242"/>
          <p:cNvGrpSpPr/>
          <p:nvPr/>
        </p:nvGrpSpPr>
        <p:grpSpPr>
          <a:xfrm>
            <a:off x="1467085" y="2891411"/>
            <a:ext cx="1344300" cy="2144400"/>
            <a:chOff x="5333050" y="2139900"/>
            <a:chExt cx="1344300" cy="2144400"/>
          </a:xfrm>
        </p:grpSpPr>
        <p:sp>
          <p:nvSpPr>
            <p:cNvPr id="243" name="Shape 243"/>
            <p:cNvSpPr/>
            <p:nvPr/>
          </p:nvSpPr>
          <p:spPr>
            <a:xfrm>
              <a:off x="5333050" y="2462100"/>
              <a:ext cx="1344300" cy="18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sz="2400" kern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data</a:t>
              </a:r>
            </a:p>
          </p:txBody>
        </p:sp>
        <p:sp>
          <p:nvSpPr>
            <p:cNvPr id="244" name="Shape 244"/>
            <p:cNvSpPr/>
            <p:nvPr/>
          </p:nvSpPr>
          <p:spPr>
            <a:xfrm>
              <a:off x="5333050" y="2139900"/>
              <a:ext cx="1344300" cy="3222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 kern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prev: H(  )</a:t>
              </a:r>
            </a:p>
          </p:txBody>
        </p:sp>
      </p:grpSp>
      <p:sp>
        <p:nvSpPr>
          <p:cNvPr id="245" name="Shape 245"/>
          <p:cNvSpPr/>
          <p:nvPr/>
        </p:nvSpPr>
        <p:spPr>
          <a:xfrm>
            <a:off x="628649" y="2646962"/>
            <a:ext cx="1897235" cy="1388825"/>
          </a:xfrm>
          <a:custGeom>
            <a:avLst/>
            <a:gdLst/>
            <a:ahLst/>
            <a:cxnLst/>
            <a:rect l="0" t="0" r="0" b="0"/>
            <a:pathLst>
              <a:path w="82662" h="55553" extrusionOk="0">
                <a:moveTo>
                  <a:pt x="82662" y="16888"/>
                </a:moveTo>
                <a:lnTo>
                  <a:pt x="82662" y="445"/>
                </a:lnTo>
                <a:lnTo>
                  <a:pt x="19554" y="0"/>
                </a:lnTo>
                <a:lnTo>
                  <a:pt x="19999" y="55553"/>
                </a:lnTo>
                <a:lnTo>
                  <a:pt x="0" y="55109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lg" len="lg"/>
            <a:tailEnd type="stealth" w="lg" len="lg"/>
          </a:ln>
        </p:spPr>
      </p:sp>
      <p:sp>
        <p:nvSpPr>
          <p:cNvPr id="246" name="Shape 246"/>
          <p:cNvSpPr txBox="1"/>
          <p:nvPr/>
        </p:nvSpPr>
        <p:spPr>
          <a:xfrm>
            <a:off x="7236536" y="1764168"/>
            <a:ext cx="14141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600" kern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H(  )</a:t>
            </a:r>
          </a:p>
        </p:txBody>
      </p:sp>
      <p:sp>
        <p:nvSpPr>
          <p:cNvPr id="247" name="Shape 247"/>
          <p:cNvSpPr/>
          <p:nvPr/>
        </p:nvSpPr>
        <p:spPr>
          <a:xfrm>
            <a:off x="7528686" y="2316753"/>
            <a:ext cx="444425" cy="1765058"/>
          </a:xfrm>
          <a:custGeom>
            <a:avLst/>
            <a:gdLst/>
            <a:ahLst/>
            <a:cxnLst/>
            <a:rect l="0" t="0" r="0" b="0"/>
            <a:pathLst>
              <a:path w="17777" h="87106" extrusionOk="0">
                <a:moveTo>
                  <a:pt x="16888" y="0"/>
                </a:moveTo>
                <a:lnTo>
                  <a:pt x="17777" y="87106"/>
                </a:lnTo>
                <a:lnTo>
                  <a:pt x="0" y="87106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lg" len="lg"/>
            <a:tailEnd type="stealth" w="lg" len="lg"/>
          </a:ln>
        </p:spPr>
      </p:sp>
      <p:sp>
        <p:nvSpPr>
          <p:cNvPr id="249" name="Shape 249"/>
          <p:cNvSpPr/>
          <p:nvPr/>
        </p:nvSpPr>
        <p:spPr>
          <a:xfrm>
            <a:off x="1798635" y="3857687"/>
            <a:ext cx="444420" cy="688823"/>
          </a:xfrm>
          <a:prstGeom prst="lightningBolt">
            <a:avLst/>
          </a:prstGeom>
          <a:solidFill>
            <a:srgbClr val="FFFF00"/>
          </a:solidFill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" name="Shape 250"/>
          <p:cNvSpPr/>
          <p:nvPr/>
        </p:nvSpPr>
        <p:spPr>
          <a:xfrm>
            <a:off x="4275622" y="2848774"/>
            <a:ext cx="444420" cy="688823"/>
          </a:xfrm>
          <a:prstGeom prst="lightningBolt">
            <a:avLst/>
          </a:prstGeom>
          <a:solidFill>
            <a:srgbClr val="FFFF00"/>
          </a:solidFill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" name="Shape 251"/>
          <p:cNvSpPr/>
          <p:nvPr/>
        </p:nvSpPr>
        <p:spPr>
          <a:xfrm>
            <a:off x="6634222" y="2848774"/>
            <a:ext cx="444420" cy="688823"/>
          </a:xfrm>
          <a:prstGeom prst="lightningBolt">
            <a:avLst/>
          </a:prstGeom>
          <a:solidFill>
            <a:srgbClr val="FFFF00"/>
          </a:solidFill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28650" y="365127"/>
            <a:ext cx="8006064" cy="951208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Tamper-evident Log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254AAA-B71C-43D0-9180-3A7BA6E73C4F}"/>
              </a:ext>
            </a:extLst>
          </p:cNvPr>
          <p:cNvSpPr txBox="1"/>
          <p:nvPr/>
        </p:nvSpPr>
        <p:spPr>
          <a:xfrm>
            <a:off x="-27093" y="3851121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NULL</a:t>
            </a:r>
          </a:p>
        </p:txBody>
      </p:sp>
    </p:spTree>
    <p:extLst>
      <p:ext uri="{BB962C8B-B14F-4D97-AF65-F5344CB8AC3E}">
        <p14:creationId xmlns:p14="http://schemas.microsoft.com/office/powerpoint/2010/main" val="359628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Encryption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755576" y="1266534"/>
            <a:ext cx="7931224" cy="1080120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lvl="1" indent="0">
              <a:buNone/>
              <a:defRPr/>
            </a:pPr>
            <a:r>
              <a:rPr lang="en-US" dirty="0">
                <a:latin typeface="Rockwell" panose="02060603020205020403" pitchFamily="18" charset="0"/>
              </a:rPr>
              <a:t>Process of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transforming</a:t>
            </a:r>
            <a:r>
              <a:rPr lang="en-US" dirty="0">
                <a:latin typeface="Rockwell" panose="02060603020205020403" pitchFamily="18" charset="0"/>
              </a:rPr>
              <a:t> information (</a:t>
            </a:r>
            <a:r>
              <a:rPr lang="en-US" dirty="0" err="1">
                <a:latin typeface="Rockwell" panose="02060603020205020403" pitchFamily="18" charset="0"/>
              </a:rPr>
              <a:t>a.k.a</a:t>
            </a:r>
            <a:r>
              <a:rPr lang="en-US" dirty="0">
                <a:latin typeface="Rockwell" panose="02060603020205020403" pitchFamily="18" charset="0"/>
              </a:rPr>
              <a:t>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plaintext</a:t>
            </a:r>
            <a:r>
              <a:rPr lang="en-US" dirty="0">
                <a:latin typeface="Rockwell" panose="02060603020205020403" pitchFamily="18" charset="0"/>
              </a:rPr>
              <a:t>) into something that is unintelligible (</a:t>
            </a:r>
            <a:r>
              <a:rPr lang="en-US" dirty="0" err="1">
                <a:latin typeface="Rockwell" panose="02060603020205020403" pitchFamily="18" charset="0"/>
              </a:rPr>
              <a:t>a.k.a</a:t>
            </a:r>
            <a:r>
              <a:rPr lang="en-US" dirty="0">
                <a:latin typeface="Rockwell" panose="02060603020205020403" pitchFamily="18" charset="0"/>
              </a:rPr>
              <a:t>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ciphertext</a:t>
            </a:r>
            <a:r>
              <a:rPr lang="en-US" dirty="0">
                <a:latin typeface="Rockwell" panose="02060603020205020403" pitchFamily="18" charset="0"/>
              </a:rPr>
              <a:t>) to everyone except authorized receivers. </a:t>
            </a:r>
            <a:endParaRPr lang="en-US" sz="1800" dirty="0">
              <a:latin typeface="Rockwell" panose="02060603020205020403" pitchFamily="18" charset="0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306D5AE-36B3-450C-966F-AE3816F4DE3E}"/>
              </a:ext>
            </a:extLst>
          </p:cNvPr>
          <p:cNvSpPr txBox="1">
            <a:spLocks/>
          </p:cNvSpPr>
          <p:nvPr/>
        </p:nvSpPr>
        <p:spPr>
          <a:xfrm>
            <a:off x="3090664" y="2751529"/>
            <a:ext cx="3380474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>
                <a:latin typeface="Rockwell" panose="02060603020205020403" pitchFamily="18" charset="0"/>
              </a:rPr>
              <a:t>Encryption Techniques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F0A1339-0B12-4B98-B310-48F1E2AF5FF7}"/>
              </a:ext>
            </a:extLst>
          </p:cNvPr>
          <p:cNvSpPr txBox="1">
            <a:spLocks/>
          </p:cNvSpPr>
          <p:nvPr/>
        </p:nvSpPr>
        <p:spPr>
          <a:xfrm>
            <a:off x="1187623" y="3606522"/>
            <a:ext cx="3414521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>
                <a:latin typeface="Rockwell" panose="02060603020205020403" pitchFamily="18" charset="0"/>
              </a:rPr>
              <a:t>Symmetric Encryption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5E21244-937A-4904-99A5-4C38F3AD1AE7}"/>
              </a:ext>
            </a:extLst>
          </p:cNvPr>
          <p:cNvSpPr txBox="1">
            <a:spLocks/>
          </p:cNvSpPr>
          <p:nvPr/>
        </p:nvSpPr>
        <p:spPr>
          <a:xfrm>
            <a:off x="5466927" y="3606522"/>
            <a:ext cx="3315331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>
                <a:latin typeface="Rockwell" panose="02060603020205020403" pitchFamily="18" charset="0"/>
              </a:rPr>
              <a:t>Public-key Encryption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CEE2F1A-08EB-404E-B734-EE41480753AF}"/>
              </a:ext>
            </a:extLst>
          </p:cNvPr>
          <p:cNvSpPr txBox="1">
            <a:spLocks/>
          </p:cNvSpPr>
          <p:nvPr/>
        </p:nvSpPr>
        <p:spPr>
          <a:xfrm>
            <a:off x="457199" y="4458835"/>
            <a:ext cx="2205613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>
                <a:latin typeface="Rockwell" panose="02060603020205020403" pitchFamily="18" charset="0"/>
              </a:rPr>
              <a:t>Block Ciphers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8CDD39-EE1A-4216-A1E6-FB9A3378BDA5}"/>
              </a:ext>
            </a:extLst>
          </p:cNvPr>
          <p:cNvSpPr txBox="1">
            <a:spLocks/>
          </p:cNvSpPr>
          <p:nvPr/>
        </p:nvSpPr>
        <p:spPr>
          <a:xfrm>
            <a:off x="3085390" y="4458835"/>
            <a:ext cx="2365124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dirty="0">
                <a:latin typeface="Rockwell" panose="02060603020205020403" pitchFamily="18" charset="0"/>
              </a:rPr>
              <a:t>Stream Ciphers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6C8A59D-CC07-49BE-ACAA-F3ED244AFD09}"/>
              </a:ext>
            </a:extLst>
          </p:cNvPr>
          <p:cNvSpPr txBox="1">
            <a:spLocks/>
          </p:cNvSpPr>
          <p:nvPr/>
        </p:nvSpPr>
        <p:spPr>
          <a:xfrm>
            <a:off x="611560" y="5118236"/>
            <a:ext cx="2051252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i="1" dirty="0">
                <a:solidFill>
                  <a:srgbClr val="FF0000"/>
                </a:solidFill>
                <a:latin typeface="Rockwell" panose="02060603020205020403" pitchFamily="18" charset="0"/>
              </a:rPr>
              <a:t>e.g., DES, AES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D73F15-6E99-4188-AAAD-289C072B2DE8}"/>
              </a:ext>
            </a:extLst>
          </p:cNvPr>
          <p:cNvSpPr/>
          <p:nvPr/>
        </p:nvSpPr>
        <p:spPr>
          <a:xfrm>
            <a:off x="3496311" y="5311148"/>
            <a:ext cx="15070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400" b="1" i="1" dirty="0">
                <a:solidFill>
                  <a:srgbClr val="FF0000"/>
                </a:solidFill>
                <a:latin typeface="Rockwell" panose="02060603020205020403" pitchFamily="18" charset="0"/>
              </a:rPr>
              <a:t>e.g., RC4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991B3B3-32F2-490B-8B60-47B38B25AFEB}"/>
              </a:ext>
            </a:extLst>
          </p:cNvPr>
          <p:cNvSpPr txBox="1">
            <a:spLocks/>
          </p:cNvSpPr>
          <p:nvPr/>
        </p:nvSpPr>
        <p:spPr>
          <a:xfrm>
            <a:off x="6144278" y="4109331"/>
            <a:ext cx="1944216" cy="12324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i="1" dirty="0">
                <a:solidFill>
                  <a:srgbClr val="FF0000"/>
                </a:solidFill>
                <a:latin typeface="Rockwell" panose="02060603020205020403" pitchFamily="18" charset="0"/>
              </a:rPr>
              <a:t>e.g., RSA, </a:t>
            </a:r>
            <a:r>
              <a:rPr lang="en-US" i="1" dirty="0" err="1">
                <a:solidFill>
                  <a:srgbClr val="FF0000"/>
                </a:solidFill>
                <a:latin typeface="Rockwell" panose="02060603020205020403" pitchFamily="18" charset="0"/>
              </a:rPr>
              <a:t>ElGamal</a:t>
            </a:r>
            <a:r>
              <a:rPr lang="en-US" i="1" dirty="0">
                <a:solidFill>
                  <a:srgbClr val="FF0000"/>
                </a:solidFill>
                <a:latin typeface="Rockwell" panose="02060603020205020403" pitchFamily="18" charset="0"/>
              </a:rPr>
              <a:t>, Elliptic Curve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18D2E2C-93DC-45E3-8F68-743852881CF5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flipH="1">
            <a:off x="2894884" y="3391291"/>
            <a:ext cx="1886017" cy="215231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0C676AF-0AB2-4607-B578-742C23C7A8E0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4780901" y="3391291"/>
            <a:ext cx="2343692" cy="215231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869F71F-F7A5-49E2-90F0-87F1915ED0B7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flipH="1">
            <a:off x="1560006" y="4246284"/>
            <a:ext cx="1334878" cy="212551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D274F1C-129A-4C10-B22C-9A0E655784BE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>
            <a:off x="2894884" y="4246284"/>
            <a:ext cx="1373068" cy="212551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78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2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0342"/>
            <a:ext cx="7886700" cy="121246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Symmetric Encryption</a:t>
            </a:r>
            <a:endParaRPr lang="en-AU" dirty="0">
              <a:latin typeface="Rockwell" panose="02060603020205020403" pitchFamily="18" charset="0"/>
              <a:ea typeface="Yu Gothic UI Semibold" panose="020B0700000000000000" pitchFamily="34" charset="-128"/>
            </a:endParaRPr>
          </a:p>
        </p:txBody>
      </p:sp>
      <p:sp>
        <p:nvSpPr>
          <p:cNvPr id="200707" name="Rectangle 3"/>
          <p:cNvSpPr>
            <a:spLocks noGrp="1" noChangeArrowheads="1"/>
          </p:cNvSpPr>
          <p:nvPr>
            <p:ph idx="1"/>
          </p:nvPr>
        </p:nvSpPr>
        <p:spPr>
          <a:xfrm>
            <a:off x="376813" y="1523146"/>
            <a:ext cx="8229600" cy="732709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n-US" sz="2000" dirty="0">
                <a:latin typeface="Rockwell" panose="02060603020205020403" pitchFamily="18" charset="0"/>
              </a:rPr>
              <a:t>Algorithm uses the same key for encryption and decryption - also referred to as </a:t>
            </a:r>
            <a:r>
              <a:rPr lang="en-US" sz="2000" u="sng" dirty="0">
                <a:solidFill>
                  <a:srgbClr val="FF0000"/>
                </a:solidFill>
                <a:latin typeface="Rockwell" panose="02060603020205020403" pitchFamily="18" charset="0"/>
              </a:rPr>
              <a:t>single-key</a:t>
            </a:r>
            <a:r>
              <a:rPr lang="en-US" sz="2000" dirty="0">
                <a:latin typeface="Rockwell" panose="02060603020205020403" pitchFamily="18" charset="0"/>
              </a:rPr>
              <a:t> encryption.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913641" y="3280531"/>
            <a:ext cx="1423448" cy="1677971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Encryption Algorithm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703216" y="3280530"/>
            <a:ext cx="1423448" cy="1677971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Decryption Algorithm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02813" y="5081050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22593" y="5081050"/>
            <a:ext cx="98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Receiver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25361" y="2752628"/>
            <a:ext cx="1" cy="52790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414939" y="2752628"/>
            <a:ext cx="1" cy="52790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72915" y="244541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62493" y="2383296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489435" y="4119515"/>
            <a:ext cx="424206" cy="94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5096" y="3944277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“Hello”</a:t>
            </a:r>
          </a:p>
        </p:txBody>
      </p:sp>
      <p:cxnSp>
        <p:nvCxnSpPr>
          <p:cNvPr id="19" name="Straight Arrow Connector 18"/>
          <p:cNvCxnSpPr>
            <a:endCxn id="20" idx="1"/>
          </p:cNvCxnSpPr>
          <p:nvPr/>
        </p:nvCxnSpPr>
        <p:spPr>
          <a:xfrm>
            <a:off x="3374794" y="4110087"/>
            <a:ext cx="51197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86768" y="3925421"/>
            <a:ext cx="947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“$%</a:t>
            </a:r>
            <a:r>
              <a:rPr lang="en-US" dirty="0" err="1"/>
              <a:t>fg</a:t>
            </a:r>
            <a:r>
              <a:rPr lang="en-US" dirty="0"/>
              <a:t>#”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921911" y="4110087"/>
            <a:ext cx="7813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543461" y="3953705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“Hello”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119255" y="4128943"/>
            <a:ext cx="424206" cy="94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72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" grpId="0"/>
      <p:bldP spid="9" grpId="0"/>
      <p:bldP spid="6" grpId="0"/>
      <p:bldP spid="14" grpId="0"/>
      <p:bldP spid="15" grpId="0"/>
      <p:bldP spid="20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0342"/>
            <a:ext cx="7886700" cy="1212465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Public-Key Encryption</a:t>
            </a:r>
            <a:endParaRPr lang="en-AU" dirty="0">
              <a:latin typeface="Rockwell" panose="02060603020205020403" pitchFamily="18" charset="0"/>
              <a:ea typeface="Yu Gothic UI Semibold" panose="020B0700000000000000" pitchFamily="34" charset="-128"/>
            </a:endParaRPr>
          </a:p>
        </p:txBody>
      </p:sp>
      <p:sp>
        <p:nvSpPr>
          <p:cNvPr id="200707" name="Rectangle 3"/>
          <p:cNvSpPr>
            <a:spLocks noGrp="1" noChangeArrowheads="1"/>
          </p:cNvSpPr>
          <p:nvPr>
            <p:ph idx="1"/>
          </p:nvPr>
        </p:nvSpPr>
        <p:spPr>
          <a:xfrm>
            <a:off x="376813" y="1319754"/>
            <a:ext cx="8229600" cy="936102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1800" b="1" dirty="0">
                <a:solidFill>
                  <a:srgbClr val="FF0000"/>
                </a:solidFill>
                <a:latin typeface="Rockwell" panose="02060603020205020403" pitchFamily="18" charset="0"/>
              </a:rPr>
              <a:t>Asymmetric</a:t>
            </a:r>
            <a:r>
              <a:rPr lang="en-US" sz="1800" dirty="0">
                <a:latin typeface="Rockwell" panose="02060603020205020403" pitchFamily="18" charset="0"/>
              </a:rPr>
              <a:t> - uses two separate keys:</a:t>
            </a:r>
          </a:p>
          <a:p>
            <a:pPr lvl="1"/>
            <a:r>
              <a:rPr lang="en-US" sz="1800" u="sng" dirty="0">
                <a:solidFill>
                  <a:srgbClr val="FF0000"/>
                </a:solidFill>
                <a:latin typeface="Rockwell" panose="02060603020205020403" pitchFamily="18" charset="0"/>
              </a:rPr>
              <a:t>Public key</a:t>
            </a:r>
            <a:r>
              <a:rPr lang="en-US" sz="1800" dirty="0">
                <a:latin typeface="Rockwell" panose="02060603020205020403" pitchFamily="18" charset="0"/>
              </a:rPr>
              <a:t> is made public for others to use.</a:t>
            </a:r>
          </a:p>
          <a:p>
            <a:pPr lvl="1"/>
            <a:r>
              <a:rPr lang="en-US" sz="1800" u="sng" dirty="0">
                <a:solidFill>
                  <a:srgbClr val="FF0000"/>
                </a:solidFill>
                <a:latin typeface="Rockwell" panose="02060603020205020403" pitchFamily="18" charset="0"/>
              </a:rPr>
              <a:t>Private key</a:t>
            </a:r>
            <a:r>
              <a:rPr lang="en-US" sz="1800" dirty="0">
                <a:latin typeface="Rockwell" panose="02060603020205020403" pitchFamily="18" charset="0"/>
              </a:rPr>
              <a:t> is secret and is never released.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913641" y="3280531"/>
            <a:ext cx="1423448" cy="1677971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Encryption Algorithm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703216" y="3280530"/>
            <a:ext cx="1423448" cy="1677971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Decryption Algorithm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02813" y="5081050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22593" y="5081050"/>
            <a:ext cx="98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Receiver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25361" y="2752628"/>
            <a:ext cx="1" cy="52790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414939" y="2752628"/>
            <a:ext cx="1" cy="52790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94273" y="2440522"/>
            <a:ext cx="149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KPublic</a:t>
            </a:r>
            <a:r>
              <a:rPr lang="en-US" baseline="-25000" dirty="0"/>
              <a:t>{Receiver}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22043" y="2378405"/>
            <a:ext cx="1584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KPrivate</a:t>
            </a:r>
            <a:r>
              <a:rPr lang="en-US" baseline="-25000" dirty="0"/>
              <a:t>{Receiver}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489435" y="4119515"/>
            <a:ext cx="424206" cy="94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5096" y="3944277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“Hello”</a:t>
            </a:r>
          </a:p>
        </p:txBody>
      </p:sp>
      <p:cxnSp>
        <p:nvCxnSpPr>
          <p:cNvPr id="19" name="Straight Arrow Connector 18"/>
          <p:cNvCxnSpPr>
            <a:endCxn id="20" idx="1"/>
          </p:cNvCxnSpPr>
          <p:nvPr/>
        </p:nvCxnSpPr>
        <p:spPr>
          <a:xfrm>
            <a:off x="3374794" y="4110087"/>
            <a:ext cx="51197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86768" y="3925421"/>
            <a:ext cx="947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“$%</a:t>
            </a:r>
            <a:r>
              <a:rPr lang="en-US" dirty="0" err="1"/>
              <a:t>fg</a:t>
            </a:r>
            <a:r>
              <a:rPr lang="en-US" dirty="0"/>
              <a:t>#”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921911" y="4110087"/>
            <a:ext cx="7813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543461" y="3953705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“Hello”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119255" y="4128943"/>
            <a:ext cx="424206" cy="94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42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" grpId="0"/>
      <p:bldP spid="9" grpId="0"/>
      <p:bldP spid="6" grpId="0"/>
      <p:bldP spid="14" grpId="0"/>
      <p:bldP spid="15" grpId="0"/>
      <p:bldP spid="20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0342"/>
            <a:ext cx="7886700" cy="1212465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Digital Signatures</a:t>
            </a:r>
            <a:endParaRPr lang="en-AU" dirty="0">
              <a:latin typeface="Rockwell" panose="02060603020205020403" pitchFamily="18" charset="0"/>
              <a:ea typeface="Yu Gothic UI Semibold" panose="020B0700000000000000" pitchFamily="34" charset="-128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913641" y="2498105"/>
            <a:ext cx="1423448" cy="1677971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Encryption Algorithm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703216" y="2498104"/>
            <a:ext cx="1423448" cy="1677971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Decryption Algorithm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02813" y="4298624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22593" y="4298624"/>
            <a:ext cx="98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Receiver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25361" y="1970202"/>
            <a:ext cx="1" cy="52790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414939" y="1970202"/>
            <a:ext cx="1" cy="52790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94273" y="1658096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KPrivate</a:t>
            </a:r>
            <a:r>
              <a:rPr lang="en-US" baseline="-25000" dirty="0"/>
              <a:t>{Sender}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22043" y="1595979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KPublic</a:t>
            </a:r>
            <a:r>
              <a:rPr lang="en-US" baseline="-25000" dirty="0"/>
              <a:t>{Sender}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489435" y="3337089"/>
            <a:ext cx="424206" cy="94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5096" y="3161851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“Hello”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318259" y="3346517"/>
            <a:ext cx="507805" cy="94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76673" y="3023351"/>
            <a:ext cx="1032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“Hello” +</a:t>
            </a:r>
          </a:p>
          <a:p>
            <a:r>
              <a:rPr lang="en-US" dirty="0"/>
              <a:t>“$%</a:t>
            </a:r>
            <a:r>
              <a:rPr lang="en-US" dirty="0" err="1"/>
              <a:t>fg</a:t>
            </a:r>
            <a:r>
              <a:rPr lang="en-US" dirty="0"/>
              <a:t>#”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899452" y="3327662"/>
            <a:ext cx="803764" cy="22960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543461" y="3171279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“Hello”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119255" y="3346517"/>
            <a:ext cx="424206" cy="942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814920" y="3327719"/>
            <a:ext cx="1074656" cy="537325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634474" y="3811816"/>
            <a:ext cx="1532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Sender’s signature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4732281" y="3311518"/>
            <a:ext cx="2811180" cy="11717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784005" y="3442465"/>
            <a:ext cx="313621" cy="1040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110387" y="4463680"/>
            <a:ext cx="17413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If they match, signature is verified!</a:t>
            </a:r>
          </a:p>
          <a:p>
            <a:pPr algn="ctr"/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Sender, indeed created that signature!</a:t>
            </a:r>
          </a:p>
        </p:txBody>
      </p:sp>
      <p:sp>
        <p:nvSpPr>
          <p:cNvPr id="39" name="Rectangle 3"/>
          <p:cNvSpPr>
            <a:spLocks noGrp="1" noChangeArrowheads="1"/>
          </p:cNvSpPr>
          <p:nvPr>
            <p:ph idx="1"/>
          </p:nvPr>
        </p:nvSpPr>
        <p:spPr>
          <a:xfrm>
            <a:off x="625096" y="5829497"/>
            <a:ext cx="8229600" cy="73270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n-US" sz="2000" dirty="0">
                <a:latin typeface="Rockwell" panose="02060603020205020403" pitchFamily="18" charset="0"/>
              </a:rPr>
              <a:t>Why?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2000" dirty="0">
                <a:latin typeface="Rockwell" panose="02060603020205020403" pitchFamily="18" charset="0"/>
              </a:rPr>
              <a:t>Only sender knows his/her private key </a:t>
            </a:r>
            <a:r>
              <a:rPr lang="en-US" sz="2000" dirty="0">
                <a:latin typeface="Rockwell" panose="02060603020205020403" pitchFamily="18" charset="0"/>
                <a:sym typeface="Wingdings" panose="05000000000000000000" pitchFamily="2" charset="2"/>
              </a:rPr>
              <a:t> Only sender can create signature, anyone can verify!</a:t>
            </a:r>
            <a:endParaRPr lang="en-US" sz="20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68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" grpId="0"/>
      <p:bldP spid="9" grpId="0"/>
      <p:bldP spid="6" grpId="0"/>
      <p:bldP spid="14" grpId="0"/>
      <p:bldP spid="15" grpId="0"/>
      <p:bldP spid="20" grpId="0"/>
      <p:bldP spid="23" grpId="0"/>
      <p:bldP spid="10" grpId="0" animBg="1"/>
      <p:bldP spid="13" grpId="0"/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 lvl="0"/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Digital Signature Properties</a:t>
            </a:r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sz="2400" dirty="0">
                <a:latin typeface="Rockwell" panose="02060603020205020403" pitchFamily="18" charset="0"/>
              </a:rPr>
              <a:t>Same as properties we need from handwritten signatures:</a:t>
            </a:r>
          </a:p>
          <a:p>
            <a:pPr lvl="1"/>
            <a:endParaRPr lang="en" sz="2000" dirty="0">
              <a:latin typeface="Rockwell" panose="02060603020205020403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  <a:latin typeface="Rockwell" panose="02060603020205020403" pitchFamily="18" charset="0"/>
              </a:rPr>
              <a:t>Security: </a:t>
            </a:r>
            <a:r>
              <a:rPr lang="en-US" sz="2000" dirty="0">
                <a:latin typeface="Rockwell" panose="02060603020205020403" pitchFamily="18" charset="0"/>
              </a:rPr>
              <a:t>o</a:t>
            </a:r>
            <a:r>
              <a:rPr lang="en" sz="2000" dirty="0">
                <a:latin typeface="Rockwell" panose="02060603020205020403" pitchFamily="18" charset="0"/>
              </a:rPr>
              <a:t>nly you can sign </a:t>
            </a:r>
            <a:r>
              <a:rPr lang="en-US" sz="2000" dirty="0">
                <a:latin typeface="Rockwell" panose="02060603020205020403" pitchFamily="18" charset="0"/>
              </a:rPr>
              <a:t>as yourself</a:t>
            </a:r>
            <a:r>
              <a:rPr lang="en" sz="2000" dirty="0">
                <a:latin typeface="Rockwell" panose="02060603020205020403" pitchFamily="18" charset="0"/>
              </a:rPr>
              <a:t>, but anyone can verify </a:t>
            </a:r>
            <a:r>
              <a:rPr lang="en-US" sz="2000" dirty="0">
                <a:latin typeface="Rockwell" panose="02060603020205020403" pitchFamily="18" charset="0"/>
              </a:rPr>
              <a:t>that your signature was indeed made by you.</a:t>
            </a:r>
            <a:endParaRPr lang="en" sz="2000" dirty="0">
              <a:latin typeface="Rockwell" panose="02060603020205020403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endParaRPr lang="en" sz="2000" dirty="0">
              <a:latin typeface="Rockwell" panose="02060603020205020403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solidFill>
                  <a:srgbClr val="FF0000"/>
                </a:solidFill>
                <a:latin typeface="Rockwell" panose="02060603020205020403" pitchFamily="18" charset="0"/>
              </a:rPr>
              <a:t>U</a:t>
            </a:r>
            <a:r>
              <a:rPr lang="en" sz="2000" dirty="0">
                <a:solidFill>
                  <a:srgbClr val="FF0000"/>
                </a:solidFill>
                <a:latin typeface="Rockwell" panose="02060603020205020403" pitchFamily="18" charset="0"/>
              </a:rPr>
              <a:t>nforgeability: </a:t>
            </a:r>
            <a:r>
              <a:rPr lang="en" sz="2000" dirty="0">
                <a:latin typeface="Rockwell" panose="02060603020205020403" pitchFamily="18" charset="0"/>
              </a:rPr>
              <a:t>signature tied to a particular document - can’t be cut-and-pasted to another document.</a:t>
            </a:r>
          </a:p>
        </p:txBody>
      </p:sp>
    </p:spTree>
    <p:extLst>
      <p:ext uri="{BB962C8B-B14F-4D97-AF65-F5344CB8AC3E}">
        <p14:creationId xmlns:p14="http://schemas.microsoft.com/office/powerpoint/2010/main" val="3484581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006064" cy="951208"/>
          </a:xfrm>
        </p:spPr>
        <p:txBody>
          <a:bodyPr/>
          <a:lstStyle/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Talk Outline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446963"/>
            <a:ext cx="7886700" cy="47300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latin typeface="Rockwell" panose="02060603020205020403" pitchFamily="18" charset="0"/>
              </a:rPr>
              <a:t>Crypto Background</a:t>
            </a:r>
          </a:p>
          <a:p>
            <a:endParaRPr lang="en-US" dirty="0">
              <a:latin typeface="Rockwell" panose="02060603020205020403" pitchFamily="18" charset="0"/>
            </a:endParaRPr>
          </a:p>
          <a:p>
            <a:r>
              <a:rPr lang="en-US" dirty="0">
                <a:latin typeface="Rockwell" panose="02060603020205020403" pitchFamily="18" charset="0"/>
              </a:rPr>
              <a:t>Bitcoin Details</a:t>
            </a:r>
          </a:p>
          <a:p>
            <a:endParaRPr lang="en-US" dirty="0">
              <a:latin typeface="Rockwell" panose="02060603020205020403" pitchFamily="18" charset="0"/>
            </a:endParaRPr>
          </a:p>
          <a:p>
            <a:r>
              <a:rPr lang="en-US" dirty="0">
                <a:latin typeface="Rockwell" panose="02060603020205020403" pitchFamily="18" charset="0"/>
              </a:rPr>
              <a:t>What’s Next</a:t>
            </a:r>
          </a:p>
        </p:txBody>
      </p:sp>
    </p:spTree>
    <p:extLst>
      <p:ext uri="{BB962C8B-B14F-4D97-AF65-F5344CB8AC3E}">
        <p14:creationId xmlns:p14="http://schemas.microsoft.com/office/powerpoint/2010/main" val="367708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006064" cy="951208"/>
          </a:xfrm>
        </p:spPr>
        <p:txBody>
          <a:bodyPr/>
          <a:lstStyle/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Barter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D79B3A-A7B7-4E43-AC7F-4C85D84F5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73" y="1348095"/>
            <a:ext cx="1289253" cy="148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136133-9DB0-4DAD-9681-EB00BEDF6F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67" y="4519065"/>
            <a:ext cx="1336968" cy="13615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51C025-2B7D-45C4-9A8F-D69A02A3D042}"/>
              </a:ext>
            </a:extLst>
          </p:cNvPr>
          <p:cNvSpPr txBox="1"/>
          <p:nvPr/>
        </p:nvSpPr>
        <p:spPr>
          <a:xfrm>
            <a:off x="-492687" y="7610901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 tooltip="https://commons.wikimedia.org/wiki/File:Tools.sv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-sa/3.0/"/>
              </a:rPr>
              <a:t>CC BY-SA</a:t>
            </a:r>
            <a:endParaRPr lang="en-US" sz="9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F04DAB-5A33-48FB-AB7F-E9D51E6F1B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73" y="4232648"/>
            <a:ext cx="403990" cy="5642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305534-7A26-4E81-BE17-78557F617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729" y="2266684"/>
            <a:ext cx="403990" cy="5642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975349C-7650-4450-B5A4-E1D293F378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697" y="1227688"/>
            <a:ext cx="524065" cy="4828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D15176A-52BB-4B6D-8259-A30D4551FCD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817" y="5639205"/>
            <a:ext cx="524065" cy="482824"/>
          </a:xfrm>
          <a:prstGeom prst="rect">
            <a:avLst/>
          </a:prstGeom>
        </p:spPr>
      </p:pic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0F26B977-18C3-4745-86F9-EA1AEF55850C}"/>
              </a:ext>
            </a:extLst>
          </p:cNvPr>
          <p:cNvSpPr/>
          <p:nvPr/>
        </p:nvSpPr>
        <p:spPr>
          <a:xfrm rot="18905892">
            <a:off x="2235888" y="3113923"/>
            <a:ext cx="1757100" cy="501677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05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L 0.22032 -0.359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7" y="-179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22222E-6 L -0.24496 0.4182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57" y="2090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91314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 lvl="0"/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What is Bitcoin?</a:t>
            </a:r>
            <a:endParaRPr lang="en" dirty="0">
              <a:latin typeface="Rockwell" panose="02060603020205020403" pitchFamily="18" charset="0"/>
              <a:ea typeface="Yu Gothic UI Semibold" panose="020B0700000000000000" pitchFamily="34" charset="-128"/>
            </a:endParaRPr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457200" y="1307969"/>
            <a:ext cx="8229600" cy="4967573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Rockwell" panose="02060603020205020403" pitchFamily="18" charset="0"/>
              </a:rPr>
              <a:t>Digital cash or financial instrument: </a:t>
            </a:r>
          </a:p>
          <a:p>
            <a:pPr marL="0" indent="0">
              <a:buNone/>
            </a:pPr>
            <a:r>
              <a:rPr lang="en-US" sz="2400" dirty="0">
                <a:latin typeface="Rockwell" panose="02060603020205020403" pitchFamily="18" charset="0"/>
              </a:rPr>
              <a:t>	</a:t>
            </a:r>
          </a:p>
          <a:p>
            <a:r>
              <a:rPr lang="en-US" sz="2000" dirty="0">
                <a:latin typeface="Rockwell" panose="02060603020205020403" pitchFamily="18" charset="0"/>
              </a:rPr>
              <a:t>Proposed in 2009 by an anonymous author under pen name  “</a:t>
            </a:r>
            <a:r>
              <a:rPr lang="en-US" sz="2000" b="1" dirty="0">
                <a:solidFill>
                  <a:srgbClr val="FF0000"/>
                </a:solidFill>
                <a:latin typeface="Rockwell" panose="02060603020205020403" pitchFamily="18" charset="0"/>
              </a:rPr>
              <a:t>Satoshi </a:t>
            </a:r>
            <a:r>
              <a:rPr lang="en-US" sz="2000" b="1" dirty="0" err="1">
                <a:solidFill>
                  <a:srgbClr val="FF0000"/>
                </a:solidFill>
                <a:latin typeface="Rockwell" panose="02060603020205020403" pitchFamily="18" charset="0"/>
              </a:rPr>
              <a:t>Nakamoto</a:t>
            </a:r>
            <a:r>
              <a:rPr lang="en-US" sz="2000" dirty="0">
                <a:latin typeface="Rockwell" panose="02060603020205020403" pitchFamily="18" charset="0"/>
              </a:rPr>
              <a:t>” on the </a:t>
            </a:r>
            <a:r>
              <a:rPr lang="en-US" sz="2000" dirty="0" err="1">
                <a:latin typeface="Rockwell" panose="02060603020205020403" pitchFamily="18" charset="0"/>
              </a:rPr>
              <a:t>cypherpunks</a:t>
            </a:r>
            <a:r>
              <a:rPr lang="en-US" sz="2000" dirty="0">
                <a:latin typeface="Rockwell" panose="02060603020205020403" pitchFamily="18" charset="0"/>
              </a:rPr>
              <a:t> mailing list.</a:t>
            </a:r>
          </a:p>
          <a:p>
            <a:endParaRPr lang="en-US" sz="2000" dirty="0">
              <a:latin typeface="Rockwell" panose="02060603020205020403" pitchFamily="18" charset="0"/>
            </a:endParaRPr>
          </a:p>
          <a:p>
            <a:r>
              <a:rPr lang="en-US" sz="2000" dirty="0">
                <a:latin typeface="Rockwell" panose="02060603020205020403" pitchFamily="18" charset="0"/>
              </a:rPr>
              <a:t>Is managed in a </a:t>
            </a:r>
            <a:r>
              <a:rPr lang="en-US" sz="2000" u="sng" dirty="0">
                <a:solidFill>
                  <a:srgbClr val="FF0000"/>
                </a:solidFill>
                <a:latin typeface="Rockwell" panose="02060603020205020403" pitchFamily="18" charset="0"/>
              </a:rPr>
              <a:t>completely distributed</a:t>
            </a:r>
            <a:r>
              <a:rPr lang="en-US" sz="2000" dirty="0">
                <a:latin typeface="Rockwell" panose="02060603020205020403" pitchFamily="18" charset="0"/>
              </a:rPr>
              <a:t> manner.</a:t>
            </a:r>
          </a:p>
          <a:p>
            <a:pPr lvl="1"/>
            <a:r>
              <a:rPr lang="en-US" sz="1800" dirty="0">
                <a:latin typeface="Rockwell" panose="02060603020205020403" pitchFamily="18" charset="0"/>
              </a:rPr>
              <a:t>No central authority or government controls Bitcoins.</a:t>
            </a:r>
          </a:p>
          <a:p>
            <a:endParaRPr lang="en-US" sz="2000" dirty="0">
              <a:latin typeface="Rockwell" panose="02060603020205020403" pitchFamily="18" charset="0"/>
            </a:endParaRPr>
          </a:p>
          <a:p>
            <a:r>
              <a:rPr lang="en-US" sz="2000" dirty="0">
                <a:latin typeface="Rockwell" panose="02060603020205020403" pitchFamily="18" charset="0"/>
              </a:rPr>
              <a:t>Can be (and is) used for online and other </a:t>
            </a:r>
            <a:r>
              <a:rPr lang="en-US" sz="2000" u="sng" dirty="0">
                <a:solidFill>
                  <a:srgbClr val="FF0000"/>
                </a:solidFill>
                <a:latin typeface="Rockwell" panose="02060603020205020403" pitchFamily="18" charset="0"/>
              </a:rPr>
              <a:t>transactions</a:t>
            </a:r>
            <a:r>
              <a:rPr lang="en-US" sz="2000" dirty="0">
                <a:latin typeface="Rockwell" panose="02060603020205020403" pitchFamily="18" charset="0"/>
              </a:rPr>
              <a:t> and to settle debts.</a:t>
            </a:r>
            <a:endParaRPr lang="en-US" sz="1800" dirty="0">
              <a:latin typeface="Rockwell" panose="02060603020205020403" pitchFamily="18" charset="0"/>
            </a:endParaRPr>
          </a:p>
          <a:p>
            <a:endParaRPr lang="en-US" sz="2400" dirty="0">
              <a:latin typeface="Rockwell" panose="02060603020205020403" pitchFamily="18" charset="0"/>
            </a:endParaRPr>
          </a:p>
          <a:p>
            <a:r>
              <a:rPr lang="en-US" sz="2000" dirty="0">
                <a:latin typeface="Rockwell" panose="02060603020205020403" pitchFamily="18" charset="0"/>
              </a:rPr>
              <a:t>Can be (and is) </a:t>
            </a:r>
            <a:r>
              <a:rPr lang="en-US" sz="2000" u="sng" dirty="0">
                <a:solidFill>
                  <a:srgbClr val="FF0000"/>
                </a:solidFill>
                <a:latin typeface="Rockwell" panose="02060603020205020403" pitchFamily="18" charset="0"/>
              </a:rPr>
              <a:t>exchanged</a:t>
            </a:r>
            <a:r>
              <a:rPr lang="en-US" sz="2000" dirty="0">
                <a:latin typeface="Rockwell" panose="02060603020205020403" pitchFamily="18" charset="0"/>
              </a:rPr>
              <a:t> for other fiat currency.</a:t>
            </a:r>
          </a:p>
          <a:p>
            <a:pPr lvl="1"/>
            <a:r>
              <a:rPr lang="en-US" sz="1800" dirty="0">
                <a:latin typeface="Rockwell" panose="02060603020205020403" pitchFamily="18" charset="0"/>
              </a:rPr>
              <a:t>By means of Bitcoin exchanges.</a:t>
            </a:r>
          </a:p>
          <a:p>
            <a:endParaRPr lang="en-US" sz="2000" dirty="0">
              <a:latin typeface="Rockwell" panose="02060603020205020403" pitchFamily="18" charset="0"/>
            </a:endParaRPr>
          </a:p>
          <a:p>
            <a:r>
              <a:rPr lang="en-US" sz="2000" dirty="0">
                <a:latin typeface="Rockwell" panose="02060603020205020403" pitchFamily="18" charset="0"/>
              </a:rPr>
              <a:t>Can be (and is) </a:t>
            </a:r>
            <a:r>
              <a:rPr lang="en-US" sz="2000" u="sng" dirty="0">
                <a:solidFill>
                  <a:srgbClr val="FF0000"/>
                </a:solidFill>
                <a:latin typeface="Rockwell" panose="02060603020205020403" pitchFamily="18" charset="0"/>
              </a:rPr>
              <a:t>traded</a:t>
            </a:r>
            <a:r>
              <a:rPr lang="en-US" sz="2000" dirty="0">
                <a:latin typeface="Rockwell" panose="02060603020205020403" pitchFamily="18" charset="0"/>
              </a:rPr>
              <a:t> as other fiat currency.</a:t>
            </a:r>
          </a:p>
          <a:p>
            <a:pPr lvl="1"/>
            <a:r>
              <a:rPr lang="en-US" sz="1800" dirty="0">
                <a:latin typeface="Rockwell" panose="02060603020205020403" pitchFamily="18" charset="0"/>
              </a:rPr>
              <a:t>It is what gives Bitcoins its value!</a:t>
            </a:r>
          </a:p>
        </p:txBody>
      </p:sp>
    </p:spTree>
    <p:extLst>
      <p:ext uri="{BB962C8B-B14F-4D97-AF65-F5344CB8AC3E}">
        <p14:creationId xmlns:p14="http://schemas.microsoft.com/office/powerpoint/2010/main" val="4270538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 lvl="0"/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Bitcoin Summary</a:t>
            </a:r>
            <a:endParaRPr lang="en" dirty="0">
              <a:latin typeface="Rockwell" panose="02060603020205020403" pitchFamily="18" charset="0"/>
              <a:ea typeface="Yu Gothic UI Semibold" panose="020B0700000000000000" pitchFamily="34" charset="-128"/>
            </a:endParaRPr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A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purely distributed system </a:t>
            </a:r>
            <a:r>
              <a:rPr lang="en-US" dirty="0">
                <a:latin typeface="Rockwell" panose="02060603020205020403" pitchFamily="18" charset="0"/>
              </a:rPr>
              <a:t>that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records</a:t>
            </a:r>
            <a:r>
              <a:rPr lang="en-US" dirty="0">
                <a:latin typeface="Rockwell" panose="02060603020205020403" pitchFamily="18" charset="0"/>
              </a:rPr>
              <a:t> and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maintains</a:t>
            </a:r>
            <a:r>
              <a:rPr lang="en-US" dirty="0">
                <a:latin typeface="Rockwell" panose="02060603020205020403" pitchFamily="18" charset="0"/>
              </a:rPr>
              <a:t> an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immutable</a:t>
            </a:r>
            <a:r>
              <a:rPr lang="en-US" dirty="0">
                <a:latin typeface="Rockwell" panose="02060603020205020403" pitchFamily="18" charset="0"/>
              </a:rPr>
              <a:t> and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consistent ledger </a:t>
            </a:r>
            <a:r>
              <a:rPr lang="en-US" dirty="0">
                <a:latin typeface="Rockwell" panose="02060603020205020403" pitchFamily="18" charset="0"/>
              </a:rPr>
              <a:t>(a.k.a. Block chain) of transactions.</a:t>
            </a:r>
          </a:p>
          <a:p>
            <a:endParaRPr lang="en-US" dirty="0">
              <a:latin typeface="Rockwell" panose="02060603020205020403" pitchFamily="18" charset="0"/>
            </a:endParaRPr>
          </a:p>
          <a:p>
            <a:r>
              <a:rPr lang="en-US" dirty="0">
                <a:latin typeface="Rockwell" panose="02060603020205020403" pitchFamily="18" charset="0"/>
              </a:rPr>
              <a:t>Three Important Aspects of Bitcoins: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u="sng" dirty="0">
                <a:latin typeface="Rockwell" panose="02060603020205020403" pitchFamily="18" charset="0"/>
              </a:rPr>
              <a:t>Data structures </a:t>
            </a:r>
            <a:r>
              <a:rPr lang="en-US" dirty="0">
                <a:latin typeface="Rockwell" panose="02060603020205020403" pitchFamily="18" charset="0"/>
                <a:sym typeface="Wingdings" panose="05000000000000000000" pitchFamily="2" charset="2"/>
              </a:rPr>
              <a:t> </a:t>
            </a:r>
            <a:r>
              <a:rPr lang="en-US" sz="2000" i="1" dirty="0">
                <a:solidFill>
                  <a:srgbClr val="FF0000"/>
                </a:solidFill>
                <a:latin typeface="Rockwell" panose="02060603020205020403" pitchFamily="18" charset="0"/>
                <a:sym typeface="Wingdings" panose="05000000000000000000" pitchFamily="2" charset="2"/>
              </a:rPr>
              <a:t>what is stored in these ledgers</a:t>
            </a:r>
            <a:r>
              <a:rPr lang="en-US" dirty="0">
                <a:latin typeface="Rockwell" panose="02060603020205020403" pitchFamily="18" charset="0"/>
                <a:sym typeface="Wingdings" panose="05000000000000000000" pitchFamily="2" charset="2"/>
              </a:rPr>
              <a:t>?</a:t>
            </a:r>
            <a:endParaRPr lang="en-US" dirty="0">
              <a:latin typeface="Rockwell" panose="02060603020205020403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u="sng" dirty="0">
                <a:latin typeface="Rockwell" panose="02060603020205020403" pitchFamily="18" charset="0"/>
              </a:rPr>
              <a:t>Bitcoin peer-to-peer network </a:t>
            </a:r>
            <a:r>
              <a:rPr lang="en-US" dirty="0">
                <a:latin typeface="Rockwell" panose="02060603020205020403" pitchFamily="18" charset="0"/>
                <a:sym typeface="Wingdings" panose="05000000000000000000" pitchFamily="2" charset="2"/>
              </a:rPr>
              <a:t> </a:t>
            </a:r>
            <a:r>
              <a:rPr lang="en-US" sz="2000" i="1" dirty="0">
                <a:solidFill>
                  <a:srgbClr val="FF0000"/>
                </a:solidFill>
                <a:latin typeface="Rockwell" panose="02060603020205020403" pitchFamily="18" charset="0"/>
                <a:sym typeface="Wingdings" panose="05000000000000000000" pitchFamily="2" charset="2"/>
              </a:rPr>
              <a:t>who maintains these ledgers</a:t>
            </a:r>
            <a:r>
              <a:rPr lang="en-US" dirty="0">
                <a:latin typeface="Rockwell" panose="02060603020205020403" pitchFamily="18" charset="0"/>
                <a:sym typeface="Wingdings" panose="05000000000000000000" pitchFamily="2" charset="2"/>
              </a:rPr>
              <a:t>?</a:t>
            </a:r>
            <a:endParaRPr lang="en-US" dirty="0">
              <a:latin typeface="Rockwell" panose="02060603020205020403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u="sng" dirty="0">
                <a:latin typeface="Rockwell" panose="02060603020205020403" pitchFamily="18" charset="0"/>
              </a:rPr>
              <a:t>Consensus</a:t>
            </a:r>
            <a:r>
              <a:rPr lang="en-US" dirty="0">
                <a:latin typeface="Rockwell" panose="02060603020205020403" pitchFamily="18" charset="0"/>
              </a:rPr>
              <a:t> </a:t>
            </a:r>
            <a:r>
              <a:rPr lang="en-US" dirty="0">
                <a:latin typeface="Rockwell" panose="02060603020205020403" pitchFamily="18" charset="0"/>
                <a:sym typeface="Wingdings" panose="05000000000000000000" pitchFamily="2" charset="2"/>
              </a:rPr>
              <a:t> </a:t>
            </a:r>
            <a:r>
              <a:rPr lang="en-US" sz="2000" i="1" dirty="0">
                <a:solidFill>
                  <a:srgbClr val="FF0000"/>
                </a:solidFill>
                <a:latin typeface="Rockwell" panose="02060603020205020403" pitchFamily="18" charset="0"/>
                <a:sym typeface="Wingdings" panose="05000000000000000000" pitchFamily="2" charset="2"/>
              </a:rPr>
              <a:t>how is the consistency and immutability of these ledgers maintained</a:t>
            </a:r>
            <a:r>
              <a:rPr lang="en-US" dirty="0">
                <a:latin typeface="Rockwell" panose="02060603020205020403" pitchFamily="18" charset="0"/>
                <a:sym typeface="Wingdings" panose="05000000000000000000" pitchFamily="2" charset="2"/>
              </a:rPr>
              <a:t>?</a:t>
            </a:r>
            <a:endParaRPr lang="en-US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18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A Bitcoin </a:t>
            </a:r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T</a:t>
            </a:r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ransaction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2039800" y="1751377"/>
            <a:ext cx="8229600" cy="41456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SzPct val="122222"/>
              <a:buNone/>
            </a:pPr>
            <a:r>
              <a:rPr lang="en" sz="1000" dirty="0"/>
              <a:t>{</a:t>
            </a:r>
            <a:br>
              <a:rPr lang="en" sz="1000" dirty="0"/>
            </a:br>
            <a:r>
              <a:rPr lang="en" sz="1000" dirty="0"/>
              <a:t>      "hash":"5a42590fbe0a90ee8e8747244d6c84f0db1a3a24e8f1b95b10c9e050990b8b6b",</a:t>
            </a:r>
            <a:br>
              <a:rPr lang="en" sz="1000" dirty="0"/>
            </a:br>
            <a:r>
              <a:rPr lang="en" sz="1000" dirty="0"/>
              <a:t>      "ver":1,</a:t>
            </a:r>
            <a:br>
              <a:rPr lang="en" sz="1000" dirty="0"/>
            </a:br>
            <a:r>
              <a:rPr lang="en" sz="1000" dirty="0"/>
              <a:t>      "vin_sz":2,</a:t>
            </a:r>
            <a:br>
              <a:rPr lang="en" sz="1000" dirty="0"/>
            </a:br>
            <a:r>
              <a:rPr lang="en" sz="1000" dirty="0"/>
              <a:t>      "vout_sz":1,</a:t>
            </a:r>
            <a:br>
              <a:rPr lang="en" sz="1000" dirty="0"/>
            </a:br>
            <a:r>
              <a:rPr lang="en" sz="1000" dirty="0"/>
              <a:t>      "lock_time":0,</a:t>
            </a:r>
            <a:br>
              <a:rPr lang="en" sz="1000" dirty="0"/>
            </a:br>
            <a:r>
              <a:rPr lang="en" sz="1000" dirty="0"/>
              <a:t>      "size":404,</a:t>
            </a:r>
            <a:br>
              <a:rPr lang="en" sz="1000" dirty="0"/>
            </a:br>
            <a:r>
              <a:rPr lang="en" sz="1000" dirty="0"/>
              <a:t>      "in":[</a:t>
            </a:r>
            <a:br>
              <a:rPr lang="en" sz="1000" dirty="0"/>
            </a:br>
            <a:r>
              <a:rPr lang="en" sz="1000" dirty="0"/>
              <a:t>        {</a:t>
            </a:r>
            <a:br>
              <a:rPr lang="en" sz="1000" dirty="0"/>
            </a:br>
            <a:r>
              <a:rPr lang="en" sz="1000" dirty="0"/>
              <a:t>          "prev_out":{</a:t>
            </a:r>
            <a:br>
              <a:rPr lang="en" sz="1000" dirty="0"/>
            </a:br>
            <a:r>
              <a:rPr lang="en" sz="1000" dirty="0"/>
              <a:t>            "hash":"3be4ac9728a0823cf5e2deb2e86fc0bd2aa503a91d307b42ba76117d79280260",</a:t>
            </a:r>
            <a:br>
              <a:rPr lang="en" sz="1000" dirty="0"/>
            </a:br>
            <a:r>
              <a:rPr lang="en" sz="1000" dirty="0"/>
              <a:t>            "n":0</a:t>
            </a:r>
            <a:br>
              <a:rPr lang="en" sz="1000" dirty="0"/>
            </a:br>
            <a:r>
              <a:rPr lang="en" sz="1000" dirty="0"/>
              <a:t>          }, </a:t>
            </a:r>
          </a:p>
          <a:p>
            <a:pPr indent="387350">
              <a:buClr>
                <a:schemeClr val="dk1"/>
              </a:buClr>
              <a:buSzPct val="122222"/>
              <a:buNone/>
            </a:pPr>
            <a:r>
              <a:rPr lang="en" sz="1000" dirty="0"/>
              <a:t>"scriptSig":"30440..."</a:t>
            </a:r>
            <a:br>
              <a:rPr lang="en" sz="1000" dirty="0"/>
            </a:br>
            <a:r>
              <a:rPr lang="en" sz="1000" dirty="0"/>
              <a:t>        },</a:t>
            </a:r>
            <a:br>
              <a:rPr lang="en" sz="1000" dirty="0"/>
            </a:br>
            <a:r>
              <a:rPr lang="en" sz="1000" dirty="0"/>
              <a:t>        {</a:t>
            </a:r>
            <a:br>
              <a:rPr lang="en" sz="1000" dirty="0"/>
            </a:br>
            <a:r>
              <a:rPr lang="en" sz="1000" dirty="0"/>
              <a:t>          "prev_out":{</a:t>
            </a:r>
            <a:br>
              <a:rPr lang="en" sz="1000" dirty="0"/>
            </a:br>
            <a:r>
              <a:rPr lang="en" sz="1000" dirty="0"/>
              <a:t>            "hash":"7508e6ab259b4df0fd5147bab0c949d81473db4518f81afc5c3f52f91ff6b34e",</a:t>
            </a:r>
            <a:br>
              <a:rPr lang="en" sz="1000" dirty="0"/>
            </a:br>
            <a:r>
              <a:rPr lang="en" sz="1000" dirty="0"/>
              <a:t>            "n":0</a:t>
            </a:r>
            <a:br>
              <a:rPr lang="en" sz="1000" dirty="0"/>
            </a:br>
            <a:r>
              <a:rPr lang="en" sz="1000" dirty="0"/>
              <a:t>          },</a:t>
            </a:r>
            <a:br>
              <a:rPr lang="en" sz="1000" dirty="0"/>
            </a:br>
            <a:r>
              <a:rPr lang="en" sz="1000" dirty="0"/>
              <a:t>          "scriptSig":"3f3a4ce81...."</a:t>
            </a:r>
            <a:br>
              <a:rPr lang="en" sz="1000" dirty="0"/>
            </a:br>
            <a:r>
              <a:rPr lang="en" sz="1000" dirty="0"/>
              <a:t>        }</a:t>
            </a:r>
            <a:br>
              <a:rPr lang="en" sz="1000" dirty="0"/>
            </a:br>
            <a:r>
              <a:rPr lang="en" sz="1000" dirty="0"/>
              <a:t>      ],</a:t>
            </a:r>
            <a:br>
              <a:rPr lang="en" sz="1000" dirty="0"/>
            </a:br>
            <a:r>
              <a:rPr lang="en" sz="1000" dirty="0"/>
              <a:t>      "out":[</a:t>
            </a:r>
            <a:br>
              <a:rPr lang="en" sz="1000" dirty="0"/>
            </a:br>
            <a:r>
              <a:rPr lang="en" sz="1000" dirty="0"/>
              <a:t>        {</a:t>
            </a:r>
            <a:br>
              <a:rPr lang="en" sz="1000" dirty="0"/>
            </a:br>
            <a:r>
              <a:rPr lang="en" sz="1000" dirty="0"/>
              <a:t>          "value":"10.12287097",</a:t>
            </a:r>
            <a:br>
              <a:rPr lang="en" sz="1000" dirty="0"/>
            </a:br>
            <a:r>
              <a:rPr lang="en" sz="1000" dirty="0"/>
              <a:t>          "scriptPubKey":"OP_DUP OP_HASH160 69e02e18b5705a05dd6b28ed517716c894b3d42e OP_EQUALVERIFY OP_CHECKSIG"</a:t>
            </a:r>
            <a:br>
              <a:rPr lang="en" sz="1000" dirty="0"/>
            </a:br>
            <a:r>
              <a:rPr lang="en" sz="1000" dirty="0"/>
              <a:t>        }</a:t>
            </a:r>
            <a:br>
              <a:rPr lang="en" sz="1000" dirty="0"/>
            </a:br>
            <a:r>
              <a:rPr lang="en" sz="1000" dirty="0"/>
              <a:t>      ]</a:t>
            </a:r>
          </a:p>
          <a:p>
            <a:pPr>
              <a:buClr>
                <a:schemeClr val="dk1"/>
              </a:buClr>
              <a:buSzPct val="122222"/>
              <a:buNone/>
            </a:pPr>
            <a:r>
              <a:rPr lang="en" sz="1000" dirty="0"/>
              <a:t>}</a:t>
            </a:r>
          </a:p>
          <a:p>
            <a:pPr indent="0">
              <a:buNone/>
            </a:pPr>
            <a:endParaRPr sz="1000" dirty="0"/>
          </a:p>
        </p:txBody>
      </p:sp>
      <p:sp>
        <p:nvSpPr>
          <p:cNvPr id="126" name="Shape 126"/>
          <p:cNvSpPr/>
          <p:nvPr/>
        </p:nvSpPr>
        <p:spPr>
          <a:xfrm>
            <a:off x="1763800" y="2016575"/>
            <a:ext cx="276000" cy="754500"/>
          </a:xfrm>
          <a:prstGeom prst="leftBrace">
            <a:avLst>
              <a:gd name="adj1" fmla="val 8333"/>
              <a:gd name="adj2" fmla="val 486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1763800" y="2868276"/>
            <a:ext cx="276000" cy="2074199"/>
          </a:xfrm>
          <a:prstGeom prst="leftBrace">
            <a:avLst>
              <a:gd name="adj1" fmla="val 8333"/>
              <a:gd name="adj2" fmla="val 486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8" name="Shape 128"/>
          <p:cNvSpPr/>
          <p:nvPr/>
        </p:nvSpPr>
        <p:spPr>
          <a:xfrm>
            <a:off x="1763800" y="5039675"/>
            <a:ext cx="276000" cy="857400"/>
          </a:xfrm>
          <a:prstGeom prst="leftBrace">
            <a:avLst>
              <a:gd name="adj1" fmla="val 8333"/>
              <a:gd name="adj2" fmla="val 486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9" name="Shape 129"/>
          <p:cNvSpPr txBox="1"/>
          <p:nvPr/>
        </p:nvSpPr>
        <p:spPr>
          <a:xfrm>
            <a:off x="280551" y="3693725"/>
            <a:ext cx="1173299" cy="42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>
                <a:latin typeface="Rockwell" panose="02060603020205020403" pitchFamily="18" charset="0"/>
              </a:rPr>
              <a:t>input</a:t>
            </a:r>
            <a:r>
              <a:rPr lang="en" dirty="0"/>
              <a:t>(s)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280551" y="2251825"/>
            <a:ext cx="1173299" cy="42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>
                <a:latin typeface="Rockwell" panose="02060603020205020403" pitchFamily="18" charset="0"/>
              </a:rPr>
              <a:t>metadata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280551" y="5164575"/>
            <a:ext cx="1173299" cy="42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>
                <a:latin typeface="Rockwell" panose="02060603020205020403" pitchFamily="18" charset="0"/>
              </a:rPr>
              <a:t>output(s)</a:t>
            </a:r>
          </a:p>
        </p:txBody>
      </p:sp>
    </p:spTree>
    <p:extLst>
      <p:ext uri="{BB962C8B-B14F-4D97-AF65-F5344CB8AC3E}">
        <p14:creationId xmlns:p14="http://schemas.microsoft.com/office/powerpoint/2010/main" val="120598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Transaction Metadata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1947825" y="1797076"/>
            <a:ext cx="8229600" cy="41456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>
              <a:buNone/>
            </a:pPr>
            <a:r>
              <a:rPr lang="en" sz="2400" dirty="0"/>
              <a:t>{</a:t>
            </a:r>
            <a:br>
              <a:rPr lang="en" sz="2400" dirty="0"/>
            </a:br>
            <a:r>
              <a:rPr lang="en" sz="2400" dirty="0"/>
              <a:t>    "hash":"5a42590...b8b6b",</a:t>
            </a:r>
            <a:br>
              <a:rPr lang="en" sz="2400" dirty="0"/>
            </a:br>
            <a:r>
              <a:rPr lang="en" sz="2400" dirty="0"/>
              <a:t>      "ver":1,</a:t>
            </a:r>
            <a:br>
              <a:rPr lang="en" sz="2400" dirty="0"/>
            </a:br>
            <a:r>
              <a:rPr lang="en" sz="2400" dirty="0"/>
              <a:t>      "vin_sz":2,</a:t>
            </a:r>
            <a:br>
              <a:rPr lang="en" sz="2400" dirty="0"/>
            </a:br>
            <a:r>
              <a:rPr lang="en" sz="2400" dirty="0"/>
              <a:t>      "vout_sz":1,</a:t>
            </a:r>
            <a:br>
              <a:rPr lang="en" sz="2400" dirty="0"/>
            </a:br>
            <a:r>
              <a:rPr lang="en" sz="2400" dirty="0"/>
              <a:t>      "lock_time":0,</a:t>
            </a:r>
            <a:br>
              <a:rPr lang="en" sz="2400" dirty="0"/>
            </a:br>
            <a:r>
              <a:rPr lang="en" sz="2400" dirty="0"/>
              <a:t>      "size":404,</a:t>
            </a:r>
          </a:p>
          <a:p>
            <a:pPr>
              <a:buNone/>
            </a:pPr>
            <a:r>
              <a:rPr lang="en" dirty="0"/>
              <a:t>...</a:t>
            </a:r>
          </a:p>
          <a:p>
            <a:pPr>
              <a:buNone/>
            </a:pPr>
            <a:r>
              <a:rPr lang="en" dirty="0"/>
              <a:t>}</a:t>
            </a:r>
          </a:p>
        </p:txBody>
      </p:sp>
      <p:sp>
        <p:nvSpPr>
          <p:cNvPr id="138" name="Shape 138"/>
          <p:cNvSpPr/>
          <p:nvPr/>
        </p:nvSpPr>
        <p:spPr>
          <a:xfrm>
            <a:off x="1763801" y="2675126"/>
            <a:ext cx="321899" cy="699347"/>
          </a:xfrm>
          <a:prstGeom prst="leftBrace">
            <a:avLst>
              <a:gd name="adj1" fmla="val 8333"/>
              <a:gd name="adj2" fmla="val 486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9" name="Shape 139"/>
          <p:cNvSpPr txBox="1"/>
          <p:nvPr/>
        </p:nvSpPr>
        <p:spPr>
          <a:xfrm>
            <a:off x="322863" y="3869924"/>
            <a:ext cx="1483199" cy="42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dirty="0">
                <a:latin typeface="Rockwell" panose="02060603020205020403" pitchFamily="18" charset="0"/>
              </a:rPr>
              <a:t>housekeeping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326527" y="2796178"/>
            <a:ext cx="1483199" cy="42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dirty="0">
                <a:latin typeface="Rockwell" panose="02060603020205020403" pitchFamily="18" charset="0"/>
              </a:rPr>
              <a:t>housekeeping</a:t>
            </a:r>
          </a:p>
        </p:txBody>
      </p:sp>
      <p:sp>
        <p:nvSpPr>
          <p:cNvPr id="141" name="Shape 141"/>
          <p:cNvSpPr/>
          <p:nvPr/>
        </p:nvSpPr>
        <p:spPr>
          <a:xfrm>
            <a:off x="1809774" y="3949408"/>
            <a:ext cx="276000" cy="256500"/>
          </a:xfrm>
          <a:prstGeom prst="leftBrace">
            <a:avLst>
              <a:gd name="adj1" fmla="val 8333"/>
              <a:gd name="adj2" fmla="val 486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2" name="Shape 142"/>
          <p:cNvSpPr txBox="1"/>
          <p:nvPr/>
        </p:nvSpPr>
        <p:spPr>
          <a:xfrm>
            <a:off x="230525" y="2217325"/>
            <a:ext cx="1579200" cy="42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dirty="0">
                <a:latin typeface="Rockwell" panose="02060603020205020403" pitchFamily="18" charset="0"/>
              </a:rPr>
              <a:t>transaction hash</a:t>
            </a:r>
          </a:p>
        </p:txBody>
      </p:sp>
      <p:sp>
        <p:nvSpPr>
          <p:cNvPr id="143" name="Shape 143"/>
          <p:cNvSpPr/>
          <p:nvPr/>
        </p:nvSpPr>
        <p:spPr>
          <a:xfrm>
            <a:off x="1759800" y="2300725"/>
            <a:ext cx="276000" cy="256500"/>
          </a:xfrm>
          <a:prstGeom prst="leftBrace">
            <a:avLst>
              <a:gd name="adj1" fmla="val 8333"/>
              <a:gd name="adj2" fmla="val 486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4" name="Shape 144"/>
          <p:cNvSpPr txBox="1"/>
          <p:nvPr/>
        </p:nvSpPr>
        <p:spPr>
          <a:xfrm>
            <a:off x="151981" y="3433697"/>
            <a:ext cx="1703806" cy="4587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dirty="0">
                <a:latin typeface="Rockwell" panose="02060603020205020403" pitchFamily="18" charset="0"/>
              </a:rPr>
              <a:t>“not valid before”</a:t>
            </a:r>
          </a:p>
        </p:txBody>
      </p:sp>
      <p:sp>
        <p:nvSpPr>
          <p:cNvPr id="145" name="Shape 145"/>
          <p:cNvSpPr/>
          <p:nvPr/>
        </p:nvSpPr>
        <p:spPr>
          <a:xfrm>
            <a:off x="1786749" y="3533690"/>
            <a:ext cx="276000" cy="256500"/>
          </a:xfrm>
          <a:prstGeom prst="leftBrace">
            <a:avLst>
              <a:gd name="adj1" fmla="val 8333"/>
              <a:gd name="adj2" fmla="val 486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Shape 146">
            <a:extLst>
              <a:ext uri="{FF2B5EF4-FFF2-40B4-BE49-F238E27FC236}">
                <a16:creationId xmlns:a16="http://schemas.microsoft.com/office/drawing/2014/main" id="{EC2AC3D9-CF8C-4D22-B69D-D53A35144539}"/>
              </a:ext>
            </a:extLst>
          </p:cNvPr>
          <p:cNvSpPr/>
          <p:nvPr/>
        </p:nvSpPr>
        <p:spPr>
          <a:xfrm>
            <a:off x="5912381" y="2104525"/>
            <a:ext cx="1895399" cy="452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1600" dirty="0"/>
              <a:t>also serves as a unique ID</a:t>
            </a:r>
            <a:endParaRPr lang="en" sz="1600" dirty="0"/>
          </a:p>
        </p:txBody>
      </p:sp>
    </p:spTree>
    <p:extLst>
      <p:ext uri="{BB962C8B-B14F-4D97-AF65-F5344CB8AC3E}">
        <p14:creationId xmlns:p14="http://schemas.microsoft.com/office/powerpoint/2010/main" val="185392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Transaction </a:t>
            </a:r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I</a:t>
            </a:r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nputs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1993825" y="1961401"/>
            <a:ext cx="8229600" cy="41219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>
              <a:buNone/>
            </a:pPr>
            <a:r>
              <a:rPr lang="en" sz="2000" dirty="0"/>
              <a:t>      "in":[</a:t>
            </a:r>
            <a:br>
              <a:rPr lang="en" sz="2000" dirty="0"/>
            </a:br>
            <a:r>
              <a:rPr lang="en" sz="2000" dirty="0"/>
              <a:t>        {</a:t>
            </a:r>
            <a:br>
              <a:rPr lang="en" sz="2000" dirty="0"/>
            </a:br>
            <a:r>
              <a:rPr lang="en" sz="2000" dirty="0"/>
              <a:t>          "prev_out":{</a:t>
            </a:r>
            <a:br>
              <a:rPr lang="en" sz="2000" dirty="0"/>
            </a:br>
            <a:r>
              <a:rPr lang="en" sz="2000" dirty="0"/>
              <a:t>            "hash":"3be4...80260",</a:t>
            </a:r>
            <a:br>
              <a:rPr lang="en" sz="2000" dirty="0"/>
            </a:br>
            <a:r>
              <a:rPr lang="en" sz="2000" dirty="0"/>
              <a:t>            "n":0</a:t>
            </a:r>
            <a:br>
              <a:rPr lang="en" sz="2000" dirty="0"/>
            </a:br>
            <a:r>
              <a:rPr lang="en" sz="2000" dirty="0"/>
              <a:t>          }, </a:t>
            </a:r>
          </a:p>
          <a:p>
            <a:pPr indent="457200">
              <a:buNone/>
            </a:pPr>
            <a:r>
              <a:rPr lang="en" sz="2000" dirty="0"/>
              <a:t>"scriptSig":"30440....3f3a4ce81"</a:t>
            </a:r>
            <a:br>
              <a:rPr lang="en" sz="2000" dirty="0"/>
            </a:br>
            <a:r>
              <a:rPr lang="en" sz="2000" dirty="0"/>
              <a:t>        },</a:t>
            </a:r>
            <a:br>
              <a:rPr lang="en" sz="2000" dirty="0"/>
            </a:br>
            <a:r>
              <a:rPr lang="en" sz="2000" dirty="0"/>
              <a:t>      ... </a:t>
            </a:r>
          </a:p>
          <a:p>
            <a:pPr>
              <a:buNone/>
            </a:pPr>
            <a:r>
              <a:rPr lang="en" sz="2000" dirty="0"/>
              <a:t>      ],</a:t>
            </a:r>
          </a:p>
        </p:txBody>
      </p:sp>
      <p:sp>
        <p:nvSpPr>
          <p:cNvPr id="153" name="Shape 153"/>
          <p:cNvSpPr/>
          <p:nvPr/>
        </p:nvSpPr>
        <p:spPr>
          <a:xfrm>
            <a:off x="1868700" y="2713177"/>
            <a:ext cx="276000" cy="754500"/>
          </a:xfrm>
          <a:prstGeom prst="leftBrace">
            <a:avLst>
              <a:gd name="adj1" fmla="val 8333"/>
              <a:gd name="adj2" fmla="val 486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1888001" y="3726708"/>
            <a:ext cx="234599" cy="340199"/>
          </a:xfrm>
          <a:prstGeom prst="leftBrace">
            <a:avLst>
              <a:gd name="adj1" fmla="val 8333"/>
              <a:gd name="adj2" fmla="val 486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1868700" y="4392560"/>
            <a:ext cx="193200" cy="423300"/>
          </a:xfrm>
          <a:prstGeom prst="leftBrace">
            <a:avLst>
              <a:gd name="adj1" fmla="val 8333"/>
              <a:gd name="adj2" fmla="val 486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6" name="Shape 156"/>
          <p:cNvSpPr txBox="1"/>
          <p:nvPr/>
        </p:nvSpPr>
        <p:spPr>
          <a:xfrm>
            <a:off x="792002" y="3685156"/>
            <a:ext cx="1173299" cy="42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dirty="0">
                <a:latin typeface="Rockwell" panose="02060603020205020403" pitchFamily="18" charset="0"/>
              </a:rPr>
              <a:t>signature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653144" y="2713178"/>
            <a:ext cx="1234858" cy="57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dirty="0">
                <a:latin typeface="Rockwell" panose="02060603020205020403" pitchFamily="18" charset="0"/>
              </a:rPr>
              <a:t>previous</a:t>
            </a:r>
          </a:p>
          <a:p>
            <a:r>
              <a:rPr lang="en" sz="1600" dirty="0">
                <a:latin typeface="Rockwell" panose="02060603020205020403" pitchFamily="18" charset="0"/>
              </a:rPr>
              <a:t>transaction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371789" y="4345310"/>
            <a:ext cx="1443999" cy="51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dirty="0">
                <a:latin typeface="Rockwell" panose="02060603020205020403" pitchFamily="18" charset="0"/>
              </a:rPr>
              <a:t>(more inputs)</a:t>
            </a:r>
          </a:p>
        </p:txBody>
      </p:sp>
    </p:spTree>
    <p:extLst>
      <p:ext uri="{BB962C8B-B14F-4D97-AF65-F5344CB8AC3E}">
        <p14:creationId xmlns:p14="http://schemas.microsoft.com/office/powerpoint/2010/main" val="15418399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Transaction </a:t>
            </a:r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O</a:t>
            </a:r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utputs</a:t>
            </a:r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1671788" y="2088992"/>
            <a:ext cx="6791729" cy="41219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>
              <a:buNone/>
            </a:pPr>
            <a:r>
              <a:rPr lang="en" sz="2000" dirty="0"/>
              <a:t>  "out":[</a:t>
            </a:r>
          </a:p>
          <a:p>
            <a:pPr>
              <a:buNone/>
            </a:pPr>
            <a:r>
              <a:rPr lang="en" sz="2000" dirty="0"/>
              <a:t>        {</a:t>
            </a:r>
          </a:p>
          <a:p>
            <a:pPr>
              <a:buNone/>
            </a:pPr>
            <a:r>
              <a:rPr lang="en" sz="2000" dirty="0"/>
              <a:t>          "value":"10.12287097",</a:t>
            </a:r>
          </a:p>
          <a:p>
            <a:pPr>
              <a:buNone/>
            </a:pPr>
            <a:r>
              <a:rPr lang="en" sz="2000" dirty="0"/>
              <a:t>          "scriptPubKey":"OP_DUP OP_HASH160 69e...3d42e OP_EQUALVERIFY OP_CHECKSIG"</a:t>
            </a:r>
          </a:p>
          <a:p>
            <a:pPr>
              <a:buNone/>
            </a:pPr>
            <a:r>
              <a:rPr lang="en" sz="2000" dirty="0"/>
              <a:t>        },</a:t>
            </a:r>
          </a:p>
          <a:p>
            <a:pPr>
              <a:buNone/>
            </a:pPr>
            <a:r>
              <a:rPr lang="en" sz="2000" dirty="0"/>
              <a:t>	  ...</a:t>
            </a:r>
          </a:p>
          <a:p>
            <a:pPr>
              <a:buNone/>
            </a:pPr>
            <a:r>
              <a:rPr lang="en" sz="2000" dirty="0"/>
              <a:t>      ]</a:t>
            </a:r>
          </a:p>
          <a:p>
            <a:pPr>
              <a:buNone/>
            </a:pPr>
            <a:endParaRPr sz="2000" dirty="0"/>
          </a:p>
          <a:p>
            <a:pPr>
              <a:buNone/>
            </a:pPr>
            <a:endParaRPr sz="2000" dirty="0"/>
          </a:p>
        </p:txBody>
      </p:sp>
      <p:sp>
        <p:nvSpPr>
          <p:cNvPr id="165" name="Shape 165"/>
          <p:cNvSpPr/>
          <p:nvPr/>
        </p:nvSpPr>
        <p:spPr>
          <a:xfrm>
            <a:off x="1549250" y="2750664"/>
            <a:ext cx="297300" cy="340199"/>
          </a:xfrm>
          <a:prstGeom prst="leftBrace">
            <a:avLst>
              <a:gd name="adj1" fmla="val 8333"/>
              <a:gd name="adj2" fmla="val 486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1555270" y="4064878"/>
            <a:ext cx="193200" cy="423300"/>
          </a:xfrm>
          <a:prstGeom prst="leftBrace">
            <a:avLst>
              <a:gd name="adj1" fmla="val 8333"/>
              <a:gd name="adj2" fmla="val 486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7" name="Shape 167"/>
          <p:cNvSpPr txBox="1"/>
          <p:nvPr/>
        </p:nvSpPr>
        <p:spPr>
          <a:xfrm>
            <a:off x="200967" y="2709112"/>
            <a:ext cx="1348283" cy="42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dirty="0">
                <a:latin typeface="Rockwell" panose="02060603020205020403" pitchFamily="18" charset="0"/>
              </a:rPr>
              <a:t>output value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280551" y="3408549"/>
            <a:ext cx="1173299" cy="57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dirty="0">
                <a:latin typeface="Rockwell" panose="02060603020205020403" pitchFamily="18" charset="0"/>
              </a:rPr>
              <a:t>recipient address??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9187" y="4042282"/>
            <a:ext cx="1566000" cy="51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dirty="0">
                <a:latin typeface="Rockwell" panose="02060603020205020403" pitchFamily="18" charset="0"/>
              </a:rPr>
              <a:t>(more outputs)</a:t>
            </a:r>
          </a:p>
        </p:txBody>
      </p:sp>
      <p:cxnSp>
        <p:nvCxnSpPr>
          <p:cNvPr id="171" name="Shape 171"/>
          <p:cNvCxnSpPr>
            <a:cxnSpLocks/>
            <a:stCxn id="168" idx="3"/>
          </p:cNvCxnSpPr>
          <p:nvPr/>
        </p:nvCxnSpPr>
        <p:spPr>
          <a:xfrm flipV="1">
            <a:off x="1453849" y="3301844"/>
            <a:ext cx="4975272" cy="393955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2" name="Shape 172"/>
          <p:cNvSpPr/>
          <p:nvPr/>
        </p:nvSpPr>
        <p:spPr>
          <a:xfrm>
            <a:off x="6429122" y="2863626"/>
            <a:ext cx="1500599" cy="574499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946BA-7F6A-4466-BCA1-3843D09B4841}"/>
              </a:ext>
            </a:extLst>
          </p:cNvPr>
          <p:cNvSpPr txBox="1"/>
          <p:nvPr/>
        </p:nvSpPr>
        <p:spPr>
          <a:xfrm>
            <a:off x="457200" y="4954832"/>
            <a:ext cx="8006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Rockwell" panose="02060603020205020403" pitchFamily="18" charset="0"/>
              </a:rPr>
              <a:t>Sum of all output values less than or equal to sum of all input values!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Rockwell" panose="02060603020205020403" pitchFamily="18" charset="0"/>
              </a:rPr>
              <a:t>If sum of all output values less than sum of all input values, then difference goes to miner as a transaction fee</a:t>
            </a:r>
          </a:p>
        </p:txBody>
      </p:sp>
    </p:spTree>
    <p:extLst>
      <p:ext uri="{BB962C8B-B14F-4D97-AF65-F5344CB8AC3E}">
        <p14:creationId xmlns:p14="http://schemas.microsoft.com/office/powerpoint/2010/main" val="358915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 txBox="1">
            <a:spLocks noGrp="1"/>
          </p:cNvSpPr>
          <p:nvPr>
            <p:ph type="title"/>
          </p:nvPr>
        </p:nvSpPr>
        <p:spPr>
          <a:xfrm>
            <a:off x="457201" y="525839"/>
            <a:ext cx="8229600" cy="8574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Bitcoin </a:t>
            </a:r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B</a:t>
            </a:r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locks</a:t>
            </a:r>
          </a:p>
        </p:txBody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457201" y="1647930"/>
            <a:ext cx="8348399" cy="399387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r>
              <a:rPr lang="en" sz="2400" dirty="0">
                <a:latin typeface="Rockwell" panose="02060603020205020403" pitchFamily="18" charset="0"/>
              </a:rPr>
              <a:t>In a Bitcoin system, multiple transactions are bundled together in blocks. </a:t>
            </a:r>
          </a:p>
          <a:p>
            <a:pPr lvl="1"/>
            <a:r>
              <a:rPr lang="en" sz="2000" dirty="0">
                <a:latin typeface="Rockwell" panose="02060603020205020403" pitchFamily="18" charset="0"/>
              </a:rPr>
              <a:t>Rather than recording individual transactions into the ledger (or Blockchain), the system records blocks</a:t>
            </a:r>
          </a:p>
          <a:p>
            <a:endParaRPr lang="en" sz="2400" dirty="0">
              <a:latin typeface="Rockwell" panose="02060603020205020403" pitchFamily="18" charset="0"/>
            </a:endParaRPr>
          </a:p>
          <a:p>
            <a:r>
              <a:rPr lang="en" sz="2400" dirty="0">
                <a:latin typeface="Rockwell" panose="02060603020205020403" pitchFamily="18" charset="0"/>
              </a:rPr>
              <a:t>Why bundle transactions together?</a:t>
            </a:r>
          </a:p>
          <a:p>
            <a:pPr lvl="1"/>
            <a:r>
              <a:rPr lang="en" sz="2000" dirty="0">
                <a:latin typeface="Rockwell" panose="02060603020205020403" pitchFamily="18" charset="0"/>
              </a:rPr>
              <a:t>Efficiency!</a:t>
            </a:r>
          </a:p>
        </p:txBody>
      </p:sp>
    </p:spTree>
    <p:extLst>
      <p:ext uri="{BB962C8B-B14F-4D97-AF65-F5344CB8AC3E}">
        <p14:creationId xmlns:p14="http://schemas.microsoft.com/office/powerpoint/2010/main" val="288264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Shape 399"/>
          <p:cNvGrpSpPr/>
          <p:nvPr/>
        </p:nvGrpSpPr>
        <p:grpSpPr>
          <a:xfrm>
            <a:off x="3891475" y="2528951"/>
            <a:ext cx="1344300" cy="701999"/>
            <a:chOff x="5333050" y="2139900"/>
            <a:chExt cx="1344300" cy="701999"/>
          </a:xfrm>
        </p:grpSpPr>
        <p:sp>
          <p:nvSpPr>
            <p:cNvPr id="400" name="Shape 400"/>
            <p:cNvSpPr/>
            <p:nvPr/>
          </p:nvSpPr>
          <p:spPr>
            <a:xfrm>
              <a:off x="5333050" y="2462100"/>
              <a:ext cx="1344300" cy="379799"/>
            </a:xfrm>
            <a:prstGeom prst="rect">
              <a:avLst/>
            </a:prstGeom>
            <a:solidFill>
              <a:srgbClr val="CCCCCC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>
                  <a:latin typeface="Trebuchet MS"/>
                  <a:ea typeface="Trebuchet MS"/>
                  <a:cs typeface="Trebuchet MS"/>
                  <a:sym typeface="Trebuchet MS"/>
                </a:rPr>
                <a:t>trans: H(  )</a:t>
              </a:r>
            </a:p>
          </p:txBody>
        </p:sp>
        <p:sp>
          <p:nvSpPr>
            <p:cNvPr id="401" name="Shape 401"/>
            <p:cNvSpPr/>
            <p:nvPr/>
          </p:nvSpPr>
          <p:spPr>
            <a:xfrm>
              <a:off x="5333050" y="2139900"/>
              <a:ext cx="1344300" cy="322200"/>
            </a:xfrm>
            <a:prstGeom prst="rect">
              <a:avLst/>
            </a:prstGeom>
            <a:solidFill>
              <a:srgbClr val="CCCCCC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>
                  <a:latin typeface="Trebuchet MS"/>
                  <a:ea typeface="Trebuchet MS"/>
                  <a:cs typeface="Trebuchet MS"/>
                  <a:sym typeface="Trebuchet MS"/>
                </a:rPr>
                <a:t>prev: H(  )</a:t>
              </a:r>
            </a:p>
          </p:txBody>
        </p:sp>
      </p:grpSp>
      <p:sp>
        <p:nvSpPr>
          <p:cNvPr id="402" name="Shape 402"/>
          <p:cNvSpPr txBox="1">
            <a:spLocks noGrp="1"/>
          </p:cNvSpPr>
          <p:nvPr>
            <p:ph type="title"/>
          </p:nvPr>
        </p:nvSpPr>
        <p:spPr>
          <a:xfrm>
            <a:off x="440425" y="475544"/>
            <a:ext cx="8229600" cy="8574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Bitcoin </a:t>
            </a:r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B</a:t>
            </a:r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lock </a:t>
            </a:r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S</a:t>
            </a:r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tructure</a:t>
            </a:r>
          </a:p>
        </p:txBody>
      </p:sp>
      <p:sp>
        <p:nvSpPr>
          <p:cNvPr id="403" name="Shape 403"/>
          <p:cNvSpPr/>
          <p:nvPr/>
        </p:nvSpPr>
        <p:spPr>
          <a:xfrm>
            <a:off x="2902675" y="2378478"/>
            <a:ext cx="2066550" cy="542891"/>
          </a:xfrm>
          <a:custGeom>
            <a:avLst/>
            <a:gdLst/>
            <a:ahLst/>
            <a:cxnLst/>
            <a:rect l="0" t="0" r="0" b="0"/>
            <a:pathLst>
              <a:path w="82662" h="55553" extrusionOk="0">
                <a:moveTo>
                  <a:pt x="82662" y="16888"/>
                </a:moveTo>
                <a:lnTo>
                  <a:pt x="82662" y="445"/>
                </a:lnTo>
                <a:lnTo>
                  <a:pt x="19554" y="0"/>
                </a:lnTo>
                <a:lnTo>
                  <a:pt x="19999" y="55553"/>
                </a:lnTo>
                <a:lnTo>
                  <a:pt x="0" y="55109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lg" len="lg"/>
            <a:tailEnd type="stealth" w="lg" len="lg"/>
          </a:ln>
        </p:spPr>
      </p:sp>
      <p:grpSp>
        <p:nvGrpSpPr>
          <p:cNvPr id="404" name="Shape 404"/>
          <p:cNvGrpSpPr/>
          <p:nvPr/>
        </p:nvGrpSpPr>
        <p:grpSpPr>
          <a:xfrm>
            <a:off x="1558375" y="2578176"/>
            <a:ext cx="1344300" cy="701999"/>
            <a:chOff x="5333050" y="2139900"/>
            <a:chExt cx="1344300" cy="701999"/>
          </a:xfrm>
        </p:grpSpPr>
        <p:sp>
          <p:nvSpPr>
            <p:cNvPr id="405" name="Shape 405"/>
            <p:cNvSpPr/>
            <p:nvPr/>
          </p:nvSpPr>
          <p:spPr>
            <a:xfrm>
              <a:off x="5333050" y="2462100"/>
              <a:ext cx="1344300" cy="379799"/>
            </a:xfrm>
            <a:prstGeom prst="rect">
              <a:avLst/>
            </a:prstGeom>
            <a:solidFill>
              <a:srgbClr val="CCCCCC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>
                  <a:latin typeface="Trebuchet MS"/>
                  <a:ea typeface="Trebuchet MS"/>
                  <a:cs typeface="Trebuchet MS"/>
                  <a:sym typeface="Trebuchet MS"/>
                </a:rPr>
                <a:t>trans: H(  )</a:t>
              </a:r>
            </a:p>
          </p:txBody>
        </p:sp>
        <p:sp>
          <p:nvSpPr>
            <p:cNvPr id="406" name="Shape 406"/>
            <p:cNvSpPr/>
            <p:nvPr/>
          </p:nvSpPr>
          <p:spPr>
            <a:xfrm>
              <a:off x="5333050" y="2139900"/>
              <a:ext cx="1344300" cy="322200"/>
            </a:xfrm>
            <a:prstGeom prst="rect">
              <a:avLst/>
            </a:prstGeom>
            <a:solidFill>
              <a:srgbClr val="CCCCCC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>
                  <a:latin typeface="Trebuchet MS"/>
                  <a:ea typeface="Trebuchet MS"/>
                  <a:cs typeface="Trebuchet MS"/>
                  <a:sym typeface="Trebuchet MS"/>
                </a:rPr>
                <a:t>prev: H(  )</a:t>
              </a:r>
            </a:p>
          </p:txBody>
        </p:sp>
      </p:grpSp>
      <p:sp>
        <p:nvSpPr>
          <p:cNvPr id="407" name="Shape 407"/>
          <p:cNvSpPr/>
          <p:nvPr/>
        </p:nvSpPr>
        <p:spPr>
          <a:xfrm>
            <a:off x="550650" y="2415303"/>
            <a:ext cx="2066550" cy="542891"/>
          </a:xfrm>
          <a:custGeom>
            <a:avLst/>
            <a:gdLst/>
            <a:ahLst/>
            <a:cxnLst/>
            <a:rect l="0" t="0" r="0" b="0"/>
            <a:pathLst>
              <a:path w="82662" h="55553" extrusionOk="0">
                <a:moveTo>
                  <a:pt x="82662" y="16888"/>
                </a:moveTo>
                <a:lnTo>
                  <a:pt x="82662" y="445"/>
                </a:lnTo>
                <a:lnTo>
                  <a:pt x="19554" y="0"/>
                </a:lnTo>
                <a:lnTo>
                  <a:pt x="19999" y="55553"/>
                </a:lnTo>
                <a:lnTo>
                  <a:pt x="0" y="55109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lg" len="lg"/>
            <a:tailEnd type="stealth" w="lg" len="lg"/>
          </a:ln>
        </p:spPr>
      </p:sp>
      <p:grpSp>
        <p:nvGrpSpPr>
          <p:cNvPr id="408" name="Shape 408"/>
          <p:cNvGrpSpPr/>
          <p:nvPr/>
        </p:nvGrpSpPr>
        <p:grpSpPr>
          <a:xfrm>
            <a:off x="6243500" y="2528951"/>
            <a:ext cx="1344300" cy="701999"/>
            <a:chOff x="5333050" y="2139900"/>
            <a:chExt cx="1344300" cy="701999"/>
          </a:xfrm>
        </p:grpSpPr>
        <p:sp>
          <p:nvSpPr>
            <p:cNvPr id="409" name="Shape 409"/>
            <p:cNvSpPr/>
            <p:nvPr/>
          </p:nvSpPr>
          <p:spPr>
            <a:xfrm>
              <a:off x="5333050" y="2462100"/>
              <a:ext cx="1344300" cy="379799"/>
            </a:xfrm>
            <a:prstGeom prst="rect">
              <a:avLst/>
            </a:prstGeom>
            <a:solidFill>
              <a:srgbClr val="CCCCCC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>
                  <a:latin typeface="Trebuchet MS"/>
                  <a:ea typeface="Trebuchet MS"/>
                  <a:cs typeface="Trebuchet MS"/>
                  <a:sym typeface="Trebuchet MS"/>
                </a:rPr>
                <a:t>trans: H(  )</a:t>
              </a:r>
            </a:p>
          </p:txBody>
        </p:sp>
        <p:sp>
          <p:nvSpPr>
            <p:cNvPr id="410" name="Shape 410"/>
            <p:cNvSpPr/>
            <p:nvPr/>
          </p:nvSpPr>
          <p:spPr>
            <a:xfrm>
              <a:off x="5333050" y="2139900"/>
              <a:ext cx="1344300" cy="322200"/>
            </a:xfrm>
            <a:prstGeom prst="rect">
              <a:avLst/>
            </a:prstGeom>
            <a:solidFill>
              <a:srgbClr val="CCCCCC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ctr"/>
              <a:r>
                <a:rPr lang="en">
                  <a:latin typeface="Trebuchet MS"/>
                  <a:ea typeface="Trebuchet MS"/>
                  <a:cs typeface="Trebuchet MS"/>
                  <a:sym typeface="Trebuchet MS"/>
                </a:rPr>
                <a:t>prev: H(  )</a:t>
              </a:r>
            </a:p>
          </p:txBody>
        </p:sp>
      </p:grpSp>
      <p:sp>
        <p:nvSpPr>
          <p:cNvPr id="411" name="Shape 411"/>
          <p:cNvSpPr/>
          <p:nvPr/>
        </p:nvSpPr>
        <p:spPr>
          <a:xfrm>
            <a:off x="5254700" y="2378478"/>
            <a:ext cx="2066550" cy="542891"/>
          </a:xfrm>
          <a:custGeom>
            <a:avLst/>
            <a:gdLst/>
            <a:ahLst/>
            <a:cxnLst/>
            <a:rect l="0" t="0" r="0" b="0"/>
            <a:pathLst>
              <a:path w="82662" h="55553" extrusionOk="0">
                <a:moveTo>
                  <a:pt x="82662" y="16888"/>
                </a:moveTo>
                <a:lnTo>
                  <a:pt x="82662" y="445"/>
                </a:lnTo>
                <a:lnTo>
                  <a:pt x="19554" y="0"/>
                </a:lnTo>
                <a:lnTo>
                  <a:pt x="19999" y="55553"/>
                </a:lnTo>
                <a:lnTo>
                  <a:pt x="0" y="55109"/>
                </a:lnTo>
              </a:path>
            </a:pathLst>
          </a:custGeom>
          <a:noFill/>
          <a:ln w="38100" cap="flat" cmpd="sng">
            <a:solidFill>
              <a:srgbClr val="990000"/>
            </a:solidFill>
            <a:prstDash val="solid"/>
            <a:round/>
            <a:headEnd type="none" w="lg" len="lg"/>
            <a:tailEnd type="stealth" w="lg" len="lg"/>
          </a:ln>
        </p:spPr>
      </p:sp>
      <p:sp>
        <p:nvSpPr>
          <p:cNvPr id="412" name="Shape 412"/>
          <p:cNvSpPr txBox="1"/>
          <p:nvPr/>
        </p:nvSpPr>
        <p:spPr>
          <a:xfrm>
            <a:off x="4332300" y="3715987"/>
            <a:ext cx="1344300" cy="4572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H(  )   H(  )</a:t>
            </a:r>
          </a:p>
        </p:txBody>
      </p:sp>
      <p:sp>
        <p:nvSpPr>
          <p:cNvPr id="413" name="Shape 413"/>
          <p:cNvSpPr txBox="1"/>
          <p:nvPr/>
        </p:nvSpPr>
        <p:spPr>
          <a:xfrm>
            <a:off x="3480400" y="4573125"/>
            <a:ext cx="1344300" cy="4572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H(  )   H(  )</a:t>
            </a:r>
          </a:p>
        </p:txBody>
      </p:sp>
      <p:sp>
        <p:nvSpPr>
          <p:cNvPr id="414" name="Shape 414"/>
          <p:cNvSpPr txBox="1"/>
          <p:nvPr/>
        </p:nvSpPr>
        <p:spPr>
          <a:xfrm>
            <a:off x="5445800" y="4573125"/>
            <a:ext cx="1344300" cy="4572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H(  )   H(  )</a:t>
            </a:r>
          </a:p>
        </p:txBody>
      </p:sp>
      <p:sp>
        <p:nvSpPr>
          <p:cNvPr id="415" name="Shape 415"/>
          <p:cNvSpPr/>
          <p:nvPr/>
        </p:nvSpPr>
        <p:spPr>
          <a:xfrm>
            <a:off x="4111475" y="3950925"/>
            <a:ext cx="638366" cy="622200"/>
          </a:xfrm>
          <a:custGeom>
            <a:avLst/>
            <a:gdLst/>
            <a:ahLst/>
            <a:cxnLst/>
            <a:rect l="0" t="0" r="0" b="0"/>
            <a:pathLst>
              <a:path w="62219" h="24888" extrusionOk="0">
                <a:moveTo>
                  <a:pt x="62219" y="0"/>
                </a:moveTo>
                <a:lnTo>
                  <a:pt x="62219" y="17333"/>
                </a:lnTo>
                <a:lnTo>
                  <a:pt x="0" y="17333"/>
                </a:lnTo>
                <a:lnTo>
                  <a:pt x="0" y="24888"/>
                </a:lnTo>
              </a:path>
            </a:pathLst>
          </a:custGeom>
          <a:noFill/>
          <a:ln w="19050" cap="flat" cmpd="sng">
            <a:solidFill>
              <a:srgbClr val="990000"/>
            </a:solidFill>
            <a:prstDash val="solid"/>
            <a:round/>
            <a:headEnd type="none" w="lg" len="lg"/>
            <a:tailEnd type="stealth" w="lg" len="lg"/>
          </a:ln>
        </p:spPr>
      </p:sp>
      <p:sp>
        <p:nvSpPr>
          <p:cNvPr id="416" name="Shape 416"/>
          <p:cNvSpPr/>
          <p:nvPr/>
        </p:nvSpPr>
        <p:spPr>
          <a:xfrm flipH="1">
            <a:off x="5363556" y="3950925"/>
            <a:ext cx="766538" cy="622200"/>
          </a:xfrm>
          <a:custGeom>
            <a:avLst/>
            <a:gdLst/>
            <a:ahLst/>
            <a:cxnLst/>
            <a:rect l="0" t="0" r="0" b="0"/>
            <a:pathLst>
              <a:path w="62219" h="24888" extrusionOk="0">
                <a:moveTo>
                  <a:pt x="62219" y="0"/>
                </a:moveTo>
                <a:lnTo>
                  <a:pt x="62219" y="17333"/>
                </a:lnTo>
                <a:lnTo>
                  <a:pt x="0" y="17333"/>
                </a:lnTo>
                <a:lnTo>
                  <a:pt x="0" y="24888"/>
                </a:lnTo>
              </a:path>
            </a:pathLst>
          </a:custGeom>
          <a:noFill/>
          <a:ln w="19050" cap="flat" cmpd="sng">
            <a:solidFill>
              <a:srgbClr val="990000"/>
            </a:solidFill>
            <a:prstDash val="solid"/>
            <a:round/>
            <a:headEnd type="none" w="lg" len="lg"/>
            <a:tailEnd type="stealth" w="lg" len="lg"/>
          </a:ln>
        </p:spPr>
      </p:sp>
      <p:cxnSp>
        <p:nvCxnSpPr>
          <p:cNvPr id="417" name="Shape 417"/>
          <p:cNvCxnSpPr/>
          <p:nvPr/>
        </p:nvCxnSpPr>
        <p:spPr>
          <a:xfrm flipH="1">
            <a:off x="4980474" y="3129788"/>
            <a:ext cx="44400" cy="586199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18" name="Shape 418"/>
          <p:cNvCxnSpPr>
            <a:endCxn id="419" idx="0"/>
          </p:cNvCxnSpPr>
          <p:nvPr/>
        </p:nvCxnSpPr>
        <p:spPr>
          <a:xfrm flipH="1">
            <a:off x="3237100" y="4865325"/>
            <a:ext cx="670500" cy="6837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20" name="Shape 420"/>
          <p:cNvCxnSpPr>
            <a:endCxn id="421" idx="0"/>
          </p:cNvCxnSpPr>
          <p:nvPr/>
        </p:nvCxnSpPr>
        <p:spPr>
          <a:xfrm>
            <a:off x="4546825" y="4829925"/>
            <a:ext cx="16800" cy="7191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19" name="Shape 419"/>
          <p:cNvSpPr txBox="1"/>
          <p:nvPr/>
        </p:nvSpPr>
        <p:spPr>
          <a:xfrm>
            <a:off x="2708950" y="5549026"/>
            <a:ext cx="1056300" cy="301799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1200"/>
              <a:t>transaction</a:t>
            </a:r>
          </a:p>
        </p:txBody>
      </p:sp>
      <p:sp>
        <p:nvSpPr>
          <p:cNvPr id="421" name="Shape 421"/>
          <p:cNvSpPr txBox="1"/>
          <p:nvPr/>
        </p:nvSpPr>
        <p:spPr>
          <a:xfrm>
            <a:off x="4035475" y="5549026"/>
            <a:ext cx="1056300" cy="301799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1200"/>
              <a:t>transaction</a:t>
            </a:r>
          </a:p>
        </p:txBody>
      </p:sp>
      <p:cxnSp>
        <p:nvCxnSpPr>
          <p:cNvPr id="422" name="Shape 422"/>
          <p:cNvCxnSpPr>
            <a:endCxn id="423" idx="0"/>
          </p:cNvCxnSpPr>
          <p:nvPr/>
        </p:nvCxnSpPr>
        <p:spPr>
          <a:xfrm flipH="1">
            <a:off x="5890150" y="4816725"/>
            <a:ext cx="13500" cy="7323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24" name="Shape 424"/>
          <p:cNvCxnSpPr>
            <a:endCxn id="425" idx="0"/>
          </p:cNvCxnSpPr>
          <p:nvPr/>
        </p:nvCxnSpPr>
        <p:spPr>
          <a:xfrm>
            <a:off x="6525050" y="4843425"/>
            <a:ext cx="793200" cy="705600"/>
          </a:xfrm>
          <a:prstGeom prst="straightConnector1">
            <a:avLst/>
          </a:prstGeom>
          <a:noFill/>
          <a:ln w="19050" cap="flat" cmpd="sng">
            <a:solidFill>
              <a:srgbClr val="99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23" name="Shape 423"/>
          <p:cNvSpPr txBox="1"/>
          <p:nvPr/>
        </p:nvSpPr>
        <p:spPr>
          <a:xfrm>
            <a:off x="5362000" y="5549026"/>
            <a:ext cx="1056300" cy="301799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1200"/>
              <a:t>transaction</a:t>
            </a:r>
          </a:p>
        </p:txBody>
      </p:sp>
      <p:sp>
        <p:nvSpPr>
          <p:cNvPr id="425" name="Shape 425"/>
          <p:cNvSpPr txBox="1"/>
          <p:nvPr/>
        </p:nvSpPr>
        <p:spPr>
          <a:xfrm>
            <a:off x="6790100" y="5549026"/>
            <a:ext cx="1056300" cy="301799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en" sz="1200"/>
              <a:t>transaction</a:t>
            </a:r>
          </a:p>
        </p:txBody>
      </p:sp>
      <p:sp>
        <p:nvSpPr>
          <p:cNvPr id="426" name="Shape 426"/>
          <p:cNvSpPr/>
          <p:nvPr/>
        </p:nvSpPr>
        <p:spPr>
          <a:xfrm>
            <a:off x="284075" y="2117876"/>
            <a:ext cx="7785600" cy="131399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27" name="Shape 427"/>
          <p:cNvSpPr/>
          <p:nvPr/>
        </p:nvSpPr>
        <p:spPr>
          <a:xfrm>
            <a:off x="2521251" y="3618475"/>
            <a:ext cx="5548499" cy="23256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28" name="Shape 428"/>
          <p:cNvSpPr txBox="1"/>
          <p:nvPr/>
        </p:nvSpPr>
        <p:spPr>
          <a:xfrm>
            <a:off x="1225124" y="1691750"/>
            <a:ext cx="2422427" cy="3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>
                <a:latin typeface="Rockwell" panose="02060603020205020403" pitchFamily="18" charset="0"/>
              </a:rPr>
              <a:t>Hash chain of blocks</a:t>
            </a:r>
          </a:p>
        </p:txBody>
      </p:sp>
      <p:sp>
        <p:nvSpPr>
          <p:cNvPr id="429" name="Shape 429"/>
          <p:cNvSpPr txBox="1"/>
          <p:nvPr/>
        </p:nvSpPr>
        <p:spPr>
          <a:xfrm>
            <a:off x="168675" y="4321025"/>
            <a:ext cx="2352600" cy="3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dirty="0">
                <a:latin typeface="Rockwell" panose="02060603020205020403" pitchFamily="18" charset="0"/>
              </a:rPr>
              <a:t>Hash tree (Merkle tree) of transactions in each block</a:t>
            </a:r>
          </a:p>
        </p:txBody>
      </p:sp>
    </p:spTree>
    <p:extLst>
      <p:ext uri="{BB962C8B-B14F-4D97-AF65-F5344CB8AC3E}">
        <p14:creationId xmlns:p14="http://schemas.microsoft.com/office/powerpoint/2010/main" val="111760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A Bitcoin block</a:t>
            </a:r>
          </a:p>
        </p:txBody>
      </p:sp>
      <p:sp>
        <p:nvSpPr>
          <p:cNvPr id="435" name="Shape 435"/>
          <p:cNvSpPr txBox="1">
            <a:spLocks noGrp="1"/>
          </p:cNvSpPr>
          <p:nvPr>
            <p:ph type="body" idx="1"/>
          </p:nvPr>
        </p:nvSpPr>
        <p:spPr>
          <a:xfrm>
            <a:off x="2123929" y="1646027"/>
            <a:ext cx="8229600" cy="41219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>
              <a:buNone/>
            </a:pPr>
            <a:r>
              <a:rPr lang="en" sz="1000" dirty="0"/>
              <a:t>{</a:t>
            </a:r>
          </a:p>
          <a:p>
            <a:pPr>
              <a:buNone/>
            </a:pPr>
            <a:r>
              <a:rPr lang="en" sz="1000" dirty="0"/>
              <a:t>  "hash":"00000000000000001aad2...",</a:t>
            </a:r>
          </a:p>
          <a:p>
            <a:pPr>
              <a:buNone/>
            </a:pPr>
            <a:r>
              <a:rPr lang="en" sz="1000" dirty="0"/>
              <a:t>  "ver":2,</a:t>
            </a:r>
          </a:p>
          <a:p>
            <a:pPr>
              <a:buNone/>
            </a:pPr>
            <a:r>
              <a:rPr lang="en" sz="1000" dirty="0"/>
              <a:t>  "prev_block":"00000000000000003043...",</a:t>
            </a:r>
          </a:p>
          <a:p>
            <a:pPr>
              <a:buNone/>
            </a:pPr>
            <a:r>
              <a:rPr lang="en" sz="1000" dirty="0"/>
              <a:t>  "time":1391279636,</a:t>
            </a:r>
          </a:p>
          <a:p>
            <a:pPr>
              <a:buNone/>
            </a:pPr>
            <a:r>
              <a:rPr lang="en" sz="1000" dirty="0"/>
              <a:t>  "bits":419558700,</a:t>
            </a:r>
          </a:p>
          <a:p>
            <a:pPr>
              <a:buNone/>
            </a:pPr>
            <a:r>
              <a:rPr lang="en" sz="1000" dirty="0"/>
              <a:t>  "nonce":459459841,</a:t>
            </a:r>
          </a:p>
          <a:p>
            <a:pPr>
              <a:buNone/>
            </a:pPr>
            <a:r>
              <a:rPr lang="en" sz="1000" dirty="0"/>
              <a:t>  "mrkl_root":"89776...",</a:t>
            </a:r>
          </a:p>
          <a:p>
            <a:pPr>
              <a:buNone/>
            </a:pPr>
            <a:r>
              <a:rPr lang="en" sz="1000" dirty="0"/>
              <a:t>  "n_tx":354,</a:t>
            </a:r>
          </a:p>
          <a:p>
            <a:pPr>
              <a:buNone/>
            </a:pPr>
            <a:r>
              <a:rPr lang="en" sz="1000" dirty="0"/>
              <a:t>  "size":181520,</a:t>
            </a:r>
          </a:p>
          <a:p>
            <a:pPr>
              <a:buNone/>
            </a:pPr>
            <a:r>
              <a:rPr lang="en" sz="1000" dirty="0"/>
              <a:t>  "tx":[</a:t>
            </a:r>
          </a:p>
          <a:p>
            <a:pPr>
              <a:buNone/>
            </a:pPr>
            <a:r>
              <a:rPr lang="en" sz="1000" dirty="0"/>
              <a:t>    ...</a:t>
            </a:r>
          </a:p>
          <a:p>
            <a:pPr>
              <a:buNone/>
            </a:pPr>
            <a:r>
              <a:rPr lang="en" sz="1000" dirty="0"/>
              <a:t>  ],</a:t>
            </a:r>
          </a:p>
          <a:p>
            <a:pPr>
              <a:buNone/>
            </a:pPr>
            <a:r>
              <a:rPr lang="en" sz="1000" dirty="0"/>
              <a:t>  "mrkl_tree":[</a:t>
            </a:r>
          </a:p>
          <a:p>
            <a:pPr>
              <a:buNone/>
            </a:pPr>
            <a:r>
              <a:rPr lang="en" sz="1000" dirty="0"/>
              <a:t>    "6bd5eb25...",</a:t>
            </a:r>
          </a:p>
          <a:p>
            <a:pPr>
              <a:buNone/>
            </a:pPr>
            <a:r>
              <a:rPr lang="en" sz="1000" dirty="0"/>
              <a:t>    ...</a:t>
            </a:r>
          </a:p>
          <a:p>
            <a:pPr>
              <a:buNone/>
            </a:pPr>
            <a:r>
              <a:rPr lang="en" sz="1000" dirty="0"/>
              <a:t>    "89776cdb..."</a:t>
            </a:r>
          </a:p>
          <a:p>
            <a:pPr>
              <a:buNone/>
            </a:pPr>
            <a:r>
              <a:rPr lang="en" sz="1000" dirty="0"/>
              <a:t>  ]</a:t>
            </a:r>
          </a:p>
          <a:p>
            <a:pPr>
              <a:buNone/>
            </a:pPr>
            <a:r>
              <a:rPr lang="en" sz="1000" dirty="0"/>
              <a:t>}</a:t>
            </a:r>
          </a:p>
        </p:txBody>
      </p:sp>
      <p:sp>
        <p:nvSpPr>
          <p:cNvPr id="436" name="Shape 436"/>
          <p:cNvSpPr/>
          <p:nvPr/>
        </p:nvSpPr>
        <p:spPr>
          <a:xfrm>
            <a:off x="1763800" y="1952783"/>
            <a:ext cx="276000" cy="1255500"/>
          </a:xfrm>
          <a:prstGeom prst="leftBrace">
            <a:avLst>
              <a:gd name="adj1" fmla="val 8333"/>
              <a:gd name="adj2" fmla="val 486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7" name="Shape 437"/>
          <p:cNvSpPr/>
          <p:nvPr/>
        </p:nvSpPr>
        <p:spPr>
          <a:xfrm>
            <a:off x="1763800" y="3282969"/>
            <a:ext cx="276000" cy="2400000"/>
          </a:xfrm>
          <a:prstGeom prst="leftBrace">
            <a:avLst>
              <a:gd name="adj1" fmla="val 8333"/>
              <a:gd name="adj2" fmla="val 486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8" name="Shape 438"/>
          <p:cNvSpPr txBox="1"/>
          <p:nvPr/>
        </p:nvSpPr>
        <p:spPr>
          <a:xfrm>
            <a:off x="333975" y="4218819"/>
            <a:ext cx="1335300" cy="52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dirty="0">
                <a:latin typeface="Rockwell" panose="02060603020205020403" pitchFamily="18" charset="0"/>
              </a:rPr>
              <a:t>Transaction data</a:t>
            </a:r>
          </a:p>
        </p:txBody>
      </p:sp>
      <p:sp>
        <p:nvSpPr>
          <p:cNvPr id="439" name="Shape 439"/>
          <p:cNvSpPr txBox="1"/>
          <p:nvPr/>
        </p:nvSpPr>
        <p:spPr>
          <a:xfrm>
            <a:off x="333975" y="2349777"/>
            <a:ext cx="1281900" cy="67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dirty="0">
                <a:latin typeface="Rockwell" panose="02060603020205020403" pitchFamily="18" charset="0"/>
              </a:rPr>
              <a:t>Block header</a:t>
            </a:r>
          </a:p>
        </p:txBody>
      </p:sp>
    </p:spTree>
    <p:extLst>
      <p:ext uri="{BB962C8B-B14F-4D97-AF65-F5344CB8AC3E}">
        <p14:creationId xmlns:p14="http://schemas.microsoft.com/office/powerpoint/2010/main" val="35427835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>
            <a:spLocks noGrp="1"/>
          </p:cNvSpPr>
          <p:nvPr>
            <p:ph type="title"/>
          </p:nvPr>
        </p:nvSpPr>
        <p:spPr>
          <a:xfrm>
            <a:off x="457200" y="406774"/>
            <a:ext cx="8229600" cy="905171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A </a:t>
            </a:r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Bitcoin block header</a:t>
            </a:r>
          </a:p>
        </p:txBody>
      </p:sp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2187725" y="1878751"/>
            <a:ext cx="8229600" cy="41219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>
              <a:buNone/>
            </a:pPr>
            <a:r>
              <a:rPr lang="en" sz="2000" dirty="0"/>
              <a:t>{</a:t>
            </a:r>
          </a:p>
          <a:p>
            <a:pPr>
              <a:buNone/>
            </a:pPr>
            <a:r>
              <a:rPr lang="en" sz="2000" dirty="0"/>
              <a:t>  "hash":"00000000000000001aad2...",</a:t>
            </a:r>
          </a:p>
          <a:p>
            <a:pPr>
              <a:buNone/>
            </a:pPr>
            <a:r>
              <a:rPr lang="en" sz="2000" dirty="0"/>
              <a:t>  "ver":2,</a:t>
            </a:r>
          </a:p>
          <a:p>
            <a:pPr>
              <a:buNone/>
            </a:pPr>
            <a:r>
              <a:rPr lang="en" sz="2000" dirty="0"/>
              <a:t>  "prev_block":"00000000000000003043...",</a:t>
            </a:r>
          </a:p>
          <a:p>
            <a:pPr>
              <a:buNone/>
            </a:pPr>
            <a:r>
              <a:rPr lang="en" sz="2000" dirty="0"/>
              <a:t>  "time":1391279636,</a:t>
            </a:r>
          </a:p>
          <a:p>
            <a:pPr>
              <a:buNone/>
            </a:pPr>
            <a:r>
              <a:rPr lang="en" sz="2000" dirty="0"/>
              <a:t>  "bits":419558700,</a:t>
            </a:r>
          </a:p>
          <a:p>
            <a:pPr>
              <a:buNone/>
            </a:pPr>
            <a:r>
              <a:rPr lang="en" sz="2000" dirty="0"/>
              <a:t>  "nonce":459459841, </a:t>
            </a:r>
          </a:p>
          <a:p>
            <a:pPr>
              <a:buNone/>
            </a:pPr>
            <a:r>
              <a:rPr lang="en" sz="2000" dirty="0"/>
              <a:t>  "mrkl_root":"89776...",</a:t>
            </a:r>
          </a:p>
          <a:p>
            <a:pPr>
              <a:buNone/>
            </a:pPr>
            <a:r>
              <a:rPr lang="en" sz="2000" dirty="0"/>
              <a:t>  ...</a:t>
            </a:r>
          </a:p>
          <a:p>
            <a:pPr>
              <a:buNone/>
            </a:pPr>
            <a:r>
              <a:rPr lang="en" sz="2000" dirty="0"/>
              <a:t>}</a:t>
            </a:r>
          </a:p>
        </p:txBody>
      </p:sp>
      <p:sp>
        <p:nvSpPr>
          <p:cNvPr id="446" name="Shape 446"/>
          <p:cNvSpPr txBox="1"/>
          <p:nvPr/>
        </p:nvSpPr>
        <p:spPr>
          <a:xfrm>
            <a:off x="298450" y="3000300"/>
            <a:ext cx="12819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dirty="0"/>
              <a:t>mining puzzle information</a:t>
            </a:r>
          </a:p>
        </p:txBody>
      </p:sp>
      <p:cxnSp>
        <p:nvCxnSpPr>
          <p:cNvPr id="447" name="Shape 447"/>
          <p:cNvCxnSpPr/>
          <p:nvPr/>
        </p:nvCxnSpPr>
        <p:spPr>
          <a:xfrm flipV="1">
            <a:off x="1207375" y="2370045"/>
            <a:ext cx="1100900" cy="80428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48" name="Shape 448"/>
          <p:cNvCxnSpPr/>
          <p:nvPr/>
        </p:nvCxnSpPr>
        <p:spPr>
          <a:xfrm>
            <a:off x="1322825" y="3414149"/>
            <a:ext cx="985450" cy="340942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49" name="Shape 449"/>
          <p:cNvCxnSpPr/>
          <p:nvPr/>
        </p:nvCxnSpPr>
        <p:spPr>
          <a:xfrm>
            <a:off x="1322775" y="3689225"/>
            <a:ext cx="985500" cy="34825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50" name="Shape 450"/>
          <p:cNvSpPr/>
          <p:nvPr/>
        </p:nvSpPr>
        <p:spPr>
          <a:xfrm>
            <a:off x="6755900" y="2208679"/>
            <a:ext cx="417300" cy="2545796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51" name="Shape 451"/>
          <p:cNvSpPr txBox="1"/>
          <p:nvPr/>
        </p:nvSpPr>
        <p:spPr>
          <a:xfrm>
            <a:off x="7277775" y="3082225"/>
            <a:ext cx="12819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dirty="0"/>
              <a:t>hashed during mining</a:t>
            </a:r>
          </a:p>
        </p:txBody>
      </p:sp>
      <p:sp>
        <p:nvSpPr>
          <p:cNvPr id="452" name="Shape 452"/>
          <p:cNvSpPr txBox="1"/>
          <p:nvPr/>
        </p:nvSpPr>
        <p:spPr>
          <a:xfrm>
            <a:off x="7277775" y="4807800"/>
            <a:ext cx="12819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dirty="0"/>
              <a:t>not hashed</a:t>
            </a:r>
          </a:p>
        </p:txBody>
      </p:sp>
      <p:sp>
        <p:nvSpPr>
          <p:cNvPr id="453" name="Shape 453"/>
          <p:cNvSpPr/>
          <p:nvPr/>
        </p:nvSpPr>
        <p:spPr>
          <a:xfrm>
            <a:off x="6755900" y="4807800"/>
            <a:ext cx="417300" cy="399600"/>
          </a:xfrm>
          <a:prstGeom prst="rightBrace">
            <a:avLst>
              <a:gd name="adj1" fmla="val 8333"/>
              <a:gd name="adj2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488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006064" cy="951208"/>
          </a:xfrm>
        </p:spPr>
        <p:txBody>
          <a:bodyPr/>
          <a:lstStyle/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Barter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D79B3A-A7B7-4E43-AC7F-4C85D84F5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73" y="1348095"/>
            <a:ext cx="1289253" cy="148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136133-9DB0-4DAD-9681-EB00BEDF6F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67" y="4519065"/>
            <a:ext cx="1336968" cy="1361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8E9BF6-E4A7-4FE7-B20B-6E59FB3D5B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665" y="4519065"/>
            <a:ext cx="1362734" cy="14568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51C025-2B7D-45C4-9A8F-D69A02A3D042}"/>
              </a:ext>
            </a:extLst>
          </p:cNvPr>
          <p:cNvSpPr txBox="1"/>
          <p:nvPr/>
        </p:nvSpPr>
        <p:spPr>
          <a:xfrm>
            <a:off x="-492687" y="7610901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6" tooltip="https://commons.wikimedia.org/wiki/File:Tools.sv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7" tooltip="https://creativecommons.org/licenses/by-sa/3.0/"/>
              </a:rPr>
              <a:t>CC BY-SA</a:t>
            </a:r>
            <a:endParaRPr lang="en-US" sz="9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F04DAB-5A33-48FB-AB7F-E9D51E6F1B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73" y="4232648"/>
            <a:ext cx="403990" cy="5642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305534-7A26-4E81-BE17-78557F617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399" y="5639205"/>
            <a:ext cx="403990" cy="5642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975349C-7650-4450-B5A4-E1D293F378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697" y="1227688"/>
            <a:ext cx="524065" cy="4828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D15176A-52BB-4B6D-8259-A30D4551FCD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817" y="5639205"/>
            <a:ext cx="524065" cy="4828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E186168-0D43-44BB-8713-0978799456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697" y="2481215"/>
            <a:ext cx="650308" cy="563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CF852AA-A914-4B34-893F-2D5384DD29E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240" y="4181818"/>
            <a:ext cx="650308" cy="563600"/>
          </a:xfrm>
          <a:prstGeom prst="rect">
            <a:avLst/>
          </a:prstGeom>
        </p:spPr>
      </p:pic>
      <p:sp>
        <p:nvSpPr>
          <p:cNvPr id="38" name="Arrow: Right 37">
            <a:extLst>
              <a:ext uri="{FF2B5EF4-FFF2-40B4-BE49-F238E27FC236}">
                <a16:creationId xmlns:a16="http://schemas.microsoft.com/office/drawing/2014/main" id="{939D00E4-661E-4F36-9363-B31CCDE23333}"/>
              </a:ext>
            </a:extLst>
          </p:cNvPr>
          <p:cNvSpPr/>
          <p:nvPr/>
        </p:nvSpPr>
        <p:spPr>
          <a:xfrm rot="19640978">
            <a:off x="2127089" y="3167688"/>
            <a:ext cx="1618447" cy="36981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B43E98BB-FB3E-459E-8915-01E7A289F595}"/>
              </a:ext>
            </a:extLst>
          </p:cNvPr>
          <p:cNvSpPr/>
          <p:nvPr/>
        </p:nvSpPr>
        <p:spPr>
          <a:xfrm rot="2382762">
            <a:off x="5707058" y="3453211"/>
            <a:ext cx="1618447" cy="36981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84D4F52D-19B9-462F-BEE1-FE98D2A06FA4}"/>
              </a:ext>
            </a:extLst>
          </p:cNvPr>
          <p:cNvSpPr/>
          <p:nvPr/>
        </p:nvSpPr>
        <p:spPr>
          <a:xfrm rot="10800000">
            <a:off x="3982473" y="5259759"/>
            <a:ext cx="1618447" cy="36981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35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See for yourself!</a:t>
            </a:r>
          </a:p>
        </p:txBody>
      </p:sp>
      <p:pic>
        <p:nvPicPr>
          <p:cNvPr id="475" name="Shape 4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987" y="1920625"/>
            <a:ext cx="8658024" cy="34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Shape 476"/>
          <p:cNvSpPr txBox="1"/>
          <p:nvPr/>
        </p:nvSpPr>
        <p:spPr>
          <a:xfrm>
            <a:off x="821044" y="5576140"/>
            <a:ext cx="7501910" cy="35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3200" dirty="0">
                <a:latin typeface="Rockwell" panose="02060603020205020403" pitchFamily="18" charset="0"/>
              </a:rPr>
              <a:t>blockchain.info (and many other sites)</a:t>
            </a:r>
          </a:p>
        </p:txBody>
      </p:sp>
    </p:spTree>
    <p:extLst>
      <p:ext uri="{BB962C8B-B14F-4D97-AF65-F5344CB8AC3E}">
        <p14:creationId xmlns:p14="http://schemas.microsoft.com/office/powerpoint/2010/main" val="35885519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 lvl="0"/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Bitcoin Summary</a:t>
            </a:r>
            <a:endParaRPr lang="en" dirty="0">
              <a:latin typeface="Rockwell" panose="02060603020205020403" pitchFamily="18" charset="0"/>
              <a:ea typeface="Yu Gothic UI Semibold" panose="020B0700000000000000" pitchFamily="34" charset="-128"/>
            </a:endParaRPr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A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purely distributed system </a:t>
            </a:r>
            <a:r>
              <a:rPr lang="en-US" dirty="0">
                <a:latin typeface="Rockwell" panose="02060603020205020403" pitchFamily="18" charset="0"/>
              </a:rPr>
              <a:t>that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records</a:t>
            </a:r>
            <a:r>
              <a:rPr lang="en-US" dirty="0">
                <a:latin typeface="Rockwell" panose="02060603020205020403" pitchFamily="18" charset="0"/>
              </a:rPr>
              <a:t> and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maintains</a:t>
            </a:r>
            <a:r>
              <a:rPr lang="en-US" dirty="0">
                <a:latin typeface="Rockwell" panose="02060603020205020403" pitchFamily="18" charset="0"/>
              </a:rPr>
              <a:t> an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immutable</a:t>
            </a:r>
            <a:r>
              <a:rPr lang="en-US" dirty="0">
                <a:latin typeface="Rockwell" panose="02060603020205020403" pitchFamily="18" charset="0"/>
              </a:rPr>
              <a:t> and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consistent ledger </a:t>
            </a:r>
            <a:r>
              <a:rPr lang="en-US" dirty="0">
                <a:latin typeface="Rockwell" panose="02060603020205020403" pitchFamily="18" charset="0"/>
              </a:rPr>
              <a:t>(</a:t>
            </a:r>
            <a:r>
              <a:rPr lang="en-US" dirty="0" err="1">
                <a:latin typeface="Rockwell" panose="02060603020205020403" pitchFamily="18" charset="0"/>
              </a:rPr>
              <a:t>a.k.a</a:t>
            </a:r>
            <a:r>
              <a:rPr lang="en-US" dirty="0">
                <a:latin typeface="Rockwell" panose="02060603020205020403" pitchFamily="18" charset="0"/>
              </a:rPr>
              <a:t> </a:t>
            </a:r>
            <a:r>
              <a:rPr lang="en-US" dirty="0" err="1">
                <a:latin typeface="Rockwell" panose="02060603020205020403" pitchFamily="18" charset="0"/>
              </a:rPr>
              <a:t>Blockchain</a:t>
            </a:r>
            <a:r>
              <a:rPr lang="en-US" dirty="0">
                <a:latin typeface="Rockwell" panose="02060603020205020403" pitchFamily="18" charset="0"/>
              </a:rPr>
              <a:t>) of transactions.</a:t>
            </a:r>
          </a:p>
          <a:p>
            <a:endParaRPr lang="en-US" dirty="0">
              <a:latin typeface="Rockwell" panose="02060603020205020403" pitchFamily="18" charset="0"/>
            </a:endParaRPr>
          </a:p>
          <a:p>
            <a:r>
              <a:rPr lang="en-US" dirty="0">
                <a:latin typeface="Rockwell" panose="02060603020205020403" pitchFamily="18" charset="0"/>
              </a:rPr>
              <a:t>Three Important Aspects of Bitcoins :</a:t>
            </a:r>
          </a:p>
          <a:p>
            <a:pPr lvl="1"/>
            <a:r>
              <a:rPr lang="en-US" dirty="0">
                <a:solidFill>
                  <a:schemeClr val="accent2"/>
                </a:solidFill>
                <a:latin typeface="Rockwell" panose="02060603020205020403" pitchFamily="18" charset="0"/>
              </a:rPr>
              <a:t>Data structures.</a:t>
            </a:r>
          </a:p>
          <a:p>
            <a:pPr lvl="1"/>
            <a:r>
              <a:rPr lang="en-US" dirty="0">
                <a:latin typeface="Rockwell" panose="02060603020205020403" pitchFamily="18" charset="0"/>
              </a:rPr>
              <a:t>Bitcoin peer-to-peer network.</a:t>
            </a:r>
          </a:p>
          <a:p>
            <a:pPr lvl="1"/>
            <a:r>
              <a:rPr lang="en-US" dirty="0">
                <a:latin typeface="Rockwell" panose="02060603020205020403" pitchFamily="18" charset="0"/>
              </a:rPr>
              <a:t>Consensus.</a:t>
            </a:r>
          </a:p>
        </p:txBody>
      </p:sp>
    </p:spTree>
    <p:extLst>
      <p:ext uri="{BB962C8B-B14F-4D97-AF65-F5344CB8AC3E}">
        <p14:creationId xmlns:p14="http://schemas.microsoft.com/office/powerpoint/2010/main" val="34038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Bitcoin P2P network</a:t>
            </a:r>
          </a:p>
        </p:txBody>
      </p:sp>
      <p:sp>
        <p:nvSpPr>
          <p:cNvPr id="487" name="Shape 487"/>
          <p:cNvSpPr txBox="1">
            <a:spLocks noGrp="1"/>
          </p:cNvSpPr>
          <p:nvPr>
            <p:ph type="body" idx="1"/>
          </p:nvPr>
        </p:nvSpPr>
        <p:spPr>
          <a:xfrm>
            <a:off x="457200" y="1509823"/>
            <a:ext cx="8348399" cy="4380614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0"/>
            <a:r>
              <a:rPr lang="en-US" sz="2000" dirty="0">
                <a:latin typeface="Rockwell" panose="02060603020205020403" pitchFamily="18" charset="0"/>
              </a:rPr>
              <a:t>Nodes run a Bitcoin reference (or other) client on TCP port 8333 implementing an a</a:t>
            </a:r>
            <a:r>
              <a:rPr lang="en" sz="2000" dirty="0">
                <a:latin typeface="Rockwell" panose="02060603020205020403" pitchFamily="18" charset="0"/>
              </a:rPr>
              <a:t>d-hoc </a:t>
            </a:r>
            <a:r>
              <a:rPr lang="en-US" sz="2000" dirty="0">
                <a:latin typeface="Rockwell" panose="02060603020205020403" pitchFamily="18" charset="0"/>
              </a:rPr>
              <a:t>communication </a:t>
            </a:r>
            <a:r>
              <a:rPr lang="en" sz="2000" dirty="0">
                <a:latin typeface="Rockwell" panose="02060603020205020403" pitchFamily="18" charset="0"/>
              </a:rPr>
              <a:t>protocol.</a:t>
            </a:r>
          </a:p>
          <a:p>
            <a:pPr marL="0"/>
            <a:endParaRPr lang="en" sz="2000" dirty="0">
              <a:latin typeface="Rockwell" panose="02060603020205020403" pitchFamily="18" charset="0"/>
            </a:endParaRPr>
          </a:p>
          <a:p>
            <a:pPr marL="0"/>
            <a:r>
              <a:rPr lang="en" sz="2000" dirty="0">
                <a:latin typeface="Rockwell" panose="02060603020205020403" pitchFamily="18" charset="0"/>
              </a:rPr>
              <a:t>Nodes typically:</a:t>
            </a:r>
          </a:p>
          <a:p>
            <a:pPr marL="457200" lvl="1"/>
            <a:r>
              <a:rPr lang="en" sz="1600" dirty="0">
                <a:latin typeface="Rockwell" panose="02060603020205020403" pitchFamily="18" charset="0"/>
              </a:rPr>
              <a:t>Create transactions</a:t>
            </a:r>
          </a:p>
          <a:p>
            <a:pPr marL="457200" lvl="1"/>
            <a:r>
              <a:rPr lang="en" sz="1600" dirty="0">
                <a:latin typeface="Rockwell" panose="02060603020205020403" pitchFamily="18" charset="0"/>
              </a:rPr>
              <a:t>Forward transactions</a:t>
            </a:r>
          </a:p>
          <a:p>
            <a:pPr marL="457200" lvl="1"/>
            <a:r>
              <a:rPr lang="en" sz="1600" dirty="0">
                <a:latin typeface="Rockwell" panose="02060603020205020403" pitchFamily="18" charset="0"/>
              </a:rPr>
              <a:t>Validate transactions</a:t>
            </a:r>
          </a:p>
          <a:p>
            <a:pPr marL="457200" lvl="1"/>
            <a:r>
              <a:rPr lang="en" sz="1600" dirty="0">
                <a:latin typeface="Rockwell" panose="02060603020205020403" pitchFamily="18" charset="0"/>
              </a:rPr>
              <a:t>Add transaction blocks on</a:t>
            </a:r>
            <a:r>
              <a:rPr lang="en-US" sz="1600" dirty="0">
                <a:latin typeface="Rockwell" panose="02060603020205020403" pitchFamily="18" charset="0"/>
              </a:rPr>
              <a:t>to the Blockchain</a:t>
            </a:r>
          </a:p>
          <a:p>
            <a:pPr marL="457200" lvl="1"/>
            <a:endParaRPr lang="en" sz="2000" dirty="0">
              <a:latin typeface="Rockwell" panose="02060603020205020403" pitchFamily="18" charset="0"/>
            </a:endParaRPr>
          </a:p>
          <a:p>
            <a:pPr marL="0"/>
            <a:r>
              <a:rPr lang="en" sz="2000" dirty="0">
                <a:latin typeface="Rockwell" panose="02060603020205020403" pitchFamily="18" charset="0"/>
              </a:rPr>
              <a:t>Ad-hoc network has random topology – </a:t>
            </a:r>
            <a:r>
              <a:rPr lang="en-US" sz="2000" dirty="0">
                <a:latin typeface="Rockwell" panose="02060603020205020403" pitchFamily="18" charset="0"/>
              </a:rPr>
              <a:t>no centralized coordinating service or authority</a:t>
            </a:r>
          </a:p>
          <a:p>
            <a:pPr marL="0"/>
            <a:endParaRPr lang="en" sz="2000" dirty="0">
              <a:latin typeface="Rockwell" panose="02060603020205020403" pitchFamily="18" charset="0"/>
            </a:endParaRPr>
          </a:p>
          <a:p>
            <a:pPr marL="0"/>
            <a:r>
              <a:rPr lang="en" sz="2000" dirty="0">
                <a:latin typeface="Rockwell" panose="02060603020205020403" pitchFamily="18" charset="0"/>
              </a:rPr>
              <a:t>All nodes are equal – </a:t>
            </a:r>
            <a:r>
              <a:rPr lang="en-US" sz="2000" dirty="0">
                <a:latin typeface="Rockwell" panose="02060603020205020403" pitchFamily="18" charset="0"/>
              </a:rPr>
              <a:t>however two types of nodes typically found:</a:t>
            </a:r>
          </a:p>
          <a:p>
            <a:pPr marL="457200" lvl="1"/>
            <a:r>
              <a:rPr lang="en-US" sz="1600" dirty="0">
                <a:latin typeface="Rockwell" panose="02060603020205020403" pitchFamily="18" charset="0"/>
              </a:rPr>
              <a:t>Fully validating nodes</a:t>
            </a:r>
          </a:p>
          <a:p>
            <a:pPr marL="457200" lvl="1"/>
            <a:r>
              <a:rPr lang="en-US" sz="1600" dirty="0">
                <a:latin typeface="Rockwell" panose="02060603020205020403" pitchFamily="18" charset="0"/>
              </a:rPr>
              <a:t>Thin clients or SPV nodes</a:t>
            </a:r>
          </a:p>
          <a:p>
            <a:pPr marL="457200" lvl="1"/>
            <a:endParaRPr lang="en" sz="2000" dirty="0">
              <a:latin typeface="Rockwell" panose="02060603020205020403" pitchFamily="18" charset="0"/>
            </a:endParaRPr>
          </a:p>
          <a:p>
            <a:pPr marL="0"/>
            <a:r>
              <a:rPr lang="en" sz="2000" dirty="0">
                <a:latin typeface="Rockwell" panose="02060603020205020403" pitchFamily="18" charset="0"/>
              </a:rPr>
              <a:t>New nodes can join any time - </a:t>
            </a:r>
            <a:r>
              <a:rPr lang="en-US" sz="2000" dirty="0">
                <a:latin typeface="Rockwell" panose="02060603020205020403" pitchFamily="18" charset="0"/>
              </a:rPr>
              <a:t>f</a:t>
            </a:r>
            <a:r>
              <a:rPr lang="en" sz="2000" dirty="0">
                <a:latin typeface="Rockwell" panose="02060603020205020403" pitchFamily="18" charset="0"/>
              </a:rPr>
              <a:t>orget non-responding nodes after 3 hours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2B0282-36AA-4156-94A8-8190DDCDA1B5}"/>
              </a:ext>
            </a:extLst>
          </p:cNvPr>
          <p:cNvSpPr txBox="1"/>
          <p:nvPr/>
        </p:nvSpPr>
        <p:spPr>
          <a:xfrm>
            <a:off x="4795283" y="3094075"/>
            <a:ext cx="1946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More on this later!</a:t>
            </a:r>
          </a:p>
        </p:txBody>
      </p:sp>
    </p:spTree>
    <p:extLst>
      <p:ext uri="{BB962C8B-B14F-4D97-AF65-F5344CB8AC3E}">
        <p14:creationId xmlns:p14="http://schemas.microsoft.com/office/powerpoint/2010/main" val="50195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4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How big is t</a:t>
            </a:r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he Bitcoin</a:t>
            </a:r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 network?</a:t>
            </a:r>
          </a:p>
        </p:txBody>
      </p:sp>
      <p:sp>
        <p:nvSpPr>
          <p:cNvPr id="487" name="Shape 487"/>
          <p:cNvSpPr txBox="1">
            <a:spLocks noGrp="1"/>
          </p:cNvSpPr>
          <p:nvPr>
            <p:ph type="body" idx="1"/>
          </p:nvPr>
        </p:nvSpPr>
        <p:spPr>
          <a:xfrm>
            <a:off x="457200" y="1509823"/>
            <a:ext cx="8348399" cy="4380614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0"/>
            <a:r>
              <a:rPr lang="en" dirty="0">
                <a:latin typeface="Rockwell" panose="02060603020205020403" pitchFamily="18" charset="0"/>
              </a:rPr>
              <a:t>Impossible to measure exactly.</a:t>
            </a:r>
          </a:p>
          <a:p>
            <a:pPr marL="0"/>
            <a:endParaRPr lang="en" dirty="0">
              <a:latin typeface="Rockwell" panose="02060603020205020403" pitchFamily="18" charset="0"/>
            </a:endParaRPr>
          </a:p>
          <a:p>
            <a:pPr marL="0"/>
            <a:r>
              <a:rPr lang="en" dirty="0">
                <a:latin typeface="Rockwell" panose="02060603020205020403" pitchFamily="18" charset="0"/>
              </a:rPr>
              <a:t>Estimates - up to 1M </a:t>
            </a:r>
            <a:r>
              <a:rPr lang="en-US" dirty="0">
                <a:latin typeface="Rockwell" panose="02060603020205020403" pitchFamily="18" charset="0"/>
              </a:rPr>
              <a:t>new </a:t>
            </a:r>
            <a:r>
              <a:rPr lang="en" dirty="0">
                <a:latin typeface="Rockwell" panose="02060603020205020403" pitchFamily="18" charset="0"/>
              </a:rPr>
              <a:t>IP addresses/month. (2015)</a:t>
            </a:r>
          </a:p>
          <a:p>
            <a:pPr marL="0" indent="0">
              <a:buNone/>
            </a:pPr>
            <a:endParaRPr lang="en" dirty="0">
              <a:latin typeface="Rockwell" panose="02060603020205020403" pitchFamily="18" charset="0"/>
            </a:endParaRPr>
          </a:p>
          <a:p>
            <a:pPr marL="0"/>
            <a:r>
              <a:rPr lang="en" dirty="0">
                <a:latin typeface="Rockwell" panose="02060603020205020403" pitchFamily="18" charset="0"/>
              </a:rPr>
              <a:t>Only about 5-10k “full</a:t>
            </a:r>
            <a:r>
              <a:rPr lang="en-US" dirty="0">
                <a:latin typeface="Rockwell" panose="02060603020205020403" pitchFamily="18" charset="0"/>
              </a:rPr>
              <a:t>y validating</a:t>
            </a:r>
            <a:r>
              <a:rPr lang="en" dirty="0">
                <a:latin typeface="Rockwell" panose="02060603020205020403" pitchFamily="18" charset="0"/>
              </a:rPr>
              <a:t> nodes”</a:t>
            </a:r>
          </a:p>
          <a:p>
            <a:pPr marL="457200" lvl="1"/>
            <a:r>
              <a:rPr lang="en" dirty="0">
                <a:latin typeface="Rockwell" panose="02060603020205020403" pitchFamily="18" charset="0"/>
              </a:rPr>
              <a:t>This number may be dropping!</a:t>
            </a:r>
            <a:endParaRPr lang="en" sz="3200" dirty="0">
              <a:latin typeface="Rockwell" panose="02060603020205020403" pitchFamily="18" charset="0"/>
            </a:endParaRPr>
          </a:p>
          <a:p>
            <a:pPr marL="0"/>
            <a:endParaRPr lang="en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96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Shape 6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Fully-validating nodes</a:t>
            </a:r>
          </a:p>
        </p:txBody>
      </p:sp>
      <p:sp>
        <p:nvSpPr>
          <p:cNvPr id="637" name="Shape 637"/>
          <p:cNvSpPr txBox="1">
            <a:spLocks noGrp="1"/>
          </p:cNvSpPr>
          <p:nvPr>
            <p:ph type="body" idx="1"/>
          </p:nvPr>
        </p:nvSpPr>
        <p:spPr>
          <a:xfrm>
            <a:off x="457201" y="1708220"/>
            <a:ext cx="8348399" cy="2934118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457200"/>
            <a:r>
              <a:rPr lang="en" dirty="0">
                <a:latin typeface="Rockwell" panose="02060603020205020403" pitchFamily="18" charset="0"/>
              </a:rPr>
              <a:t>Permanently connected</a:t>
            </a:r>
          </a:p>
          <a:p>
            <a:pPr marL="457200"/>
            <a:r>
              <a:rPr lang="en" dirty="0">
                <a:latin typeface="Rockwell" panose="02060603020205020403" pitchFamily="18" charset="0"/>
              </a:rPr>
              <a:t>Store entire block chain</a:t>
            </a:r>
          </a:p>
          <a:p>
            <a:pPr marL="457200"/>
            <a:r>
              <a:rPr lang="en" dirty="0">
                <a:latin typeface="Rockwell" panose="02060603020205020403" pitchFamily="18" charset="0"/>
              </a:rPr>
              <a:t>Hear and forward every node/transaction</a:t>
            </a:r>
          </a:p>
          <a:p>
            <a:pPr marL="457200"/>
            <a:r>
              <a:rPr lang="en" dirty="0">
                <a:latin typeface="Rockwell" panose="02060603020205020403" pitchFamily="18" charset="0"/>
              </a:rPr>
              <a:t>Only about 5-10k “full nodes”</a:t>
            </a:r>
          </a:p>
          <a:p>
            <a:pPr marL="914400" lvl="1"/>
            <a:r>
              <a:rPr lang="en" dirty="0">
                <a:latin typeface="Rockwell" panose="02060603020205020403" pitchFamily="18" charset="0"/>
              </a:rPr>
              <a:t>Permanently connected</a:t>
            </a:r>
          </a:p>
          <a:p>
            <a:pPr marL="914400" lvl="1"/>
            <a:r>
              <a:rPr lang="en" dirty="0">
                <a:latin typeface="Rockwell" panose="02060603020205020403" pitchFamily="18" charset="0"/>
              </a:rPr>
              <a:t>Fully-validate</a:t>
            </a:r>
          </a:p>
          <a:p>
            <a:pPr marL="914400" lvl="1"/>
            <a:r>
              <a:rPr lang="en" dirty="0">
                <a:latin typeface="Rockwell" panose="02060603020205020403" pitchFamily="18" charset="0"/>
              </a:rPr>
              <a:t>This number may be dropping!</a:t>
            </a:r>
          </a:p>
          <a:p>
            <a:pPr marL="457200"/>
            <a:endParaRPr lang="en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6672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1">
        <a:schemeClr val="bg1"/>
      </p:bgRef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Thin/SPV clients</a:t>
            </a:r>
          </a:p>
        </p:txBody>
      </p:sp>
      <p:sp>
        <p:nvSpPr>
          <p:cNvPr id="657" name="Shape 657"/>
          <p:cNvSpPr txBox="1">
            <a:spLocks noGrp="1"/>
          </p:cNvSpPr>
          <p:nvPr>
            <p:ph type="body" idx="1"/>
          </p:nvPr>
        </p:nvSpPr>
        <p:spPr>
          <a:xfrm>
            <a:off x="457201" y="2057401"/>
            <a:ext cx="8348399" cy="34925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>
              <a:buNone/>
            </a:pPr>
            <a:r>
              <a:rPr lang="en" sz="2000" dirty="0">
                <a:latin typeface="Rockwell" panose="02060603020205020403" pitchFamily="18" charset="0"/>
              </a:rPr>
              <a:t>SPV – Simplified Payment Verification (e.g., Wallet nodes)</a:t>
            </a:r>
          </a:p>
          <a:p>
            <a:pPr>
              <a:buNone/>
            </a:pPr>
            <a:endParaRPr lang="en" sz="2000" dirty="0">
              <a:latin typeface="Rockwell" panose="02060603020205020403" pitchFamily="18" charset="0"/>
            </a:endParaRPr>
          </a:p>
          <a:p>
            <a:pPr>
              <a:buNone/>
            </a:pPr>
            <a:r>
              <a:rPr lang="en" sz="2000" b="1" u="sng" dirty="0">
                <a:latin typeface="Rockwell" panose="02060603020205020403" pitchFamily="18" charset="0"/>
              </a:rPr>
              <a:t>Idea: Don’t store everything</a:t>
            </a:r>
          </a:p>
          <a:p>
            <a:r>
              <a:rPr lang="en" sz="2000" dirty="0">
                <a:latin typeface="Rockwell" panose="02060603020205020403" pitchFamily="18" charset="0"/>
              </a:rPr>
              <a:t>Store block headers – verify the puzzle was solved correctly, but cannot verify every transaction in each blocl!</a:t>
            </a:r>
          </a:p>
          <a:p>
            <a:r>
              <a:rPr lang="en" sz="2000" dirty="0">
                <a:latin typeface="Rockwell" panose="02060603020205020403" pitchFamily="18" charset="0"/>
              </a:rPr>
              <a:t>Validate only those transactions that affect them </a:t>
            </a:r>
            <a:r>
              <a:rPr lang="en" sz="2000" dirty="0">
                <a:latin typeface="Rockwell" panose="02060603020205020403" pitchFamily="18" charset="0"/>
                <a:sym typeface="Wingdings" panose="05000000000000000000" pitchFamily="2" charset="2"/>
              </a:rPr>
              <a:t> By r</a:t>
            </a:r>
            <a:r>
              <a:rPr lang="en" sz="2000" dirty="0">
                <a:latin typeface="Rockwell" panose="02060603020205020403" pitchFamily="18" charset="0"/>
              </a:rPr>
              <a:t>equesting transactions as needed</a:t>
            </a:r>
          </a:p>
          <a:p>
            <a:pPr marL="914400" lvl="1">
              <a:lnSpc>
                <a:spcPct val="100000"/>
              </a:lnSpc>
              <a:spcBef>
                <a:spcPts val="400"/>
              </a:spcBef>
            </a:pPr>
            <a:r>
              <a:rPr lang="en" sz="2000" dirty="0">
                <a:latin typeface="Rockwell" panose="02060603020205020403" pitchFamily="18" charset="0"/>
              </a:rPr>
              <a:t>To verify incoming payment</a:t>
            </a:r>
          </a:p>
          <a:p>
            <a:pPr marL="914400" lvl="1">
              <a:lnSpc>
                <a:spcPct val="100000"/>
              </a:lnSpc>
              <a:spcBef>
                <a:spcPts val="400"/>
              </a:spcBef>
            </a:pPr>
            <a:r>
              <a:rPr lang="en" sz="2000" dirty="0">
                <a:latin typeface="Rockwell" panose="02060603020205020403" pitchFamily="18" charset="0"/>
              </a:rPr>
              <a:t>Trust fully-validating nodes</a:t>
            </a:r>
          </a:p>
          <a:p>
            <a:pPr>
              <a:lnSpc>
                <a:spcPct val="100000"/>
              </a:lnSpc>
              <a:spcBef>
                <a:spcPts val="600"/>
              </a:spcBef>
              <a:buNone/>
            </a:pPr>
            <a:r>
              <a:rPr lang="en" sz="2000" dirty="0">
                <a:latin typeface="Rockwell" panose="02060603020205020403" pitchFamily="18" charset="0"/>
              </a:rPr>
              <a:t>1000x cost savings! Requires only a few tens of Megabytes (compare to tens of Gigabytes needed for fully validating nodes)</a:t>
            </a:r>
          </a:p>
          <a:p>
            <a:pPr>
              <a:buNone/>
            </a:pPr>
            <a:endParaRPr sz="20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491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 lvl="0"/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Bitcoin Summary</a:t>
            </a:r>
            <a:endParaRPr lang="en" dirty="0">
              <a:latin typeface="Rockwell" panose="02060603020205020403" pitchFamily="18" charset="0"/>
              <a:ea typeface="Yu Gothic UI Semibold" panose="020B0700000000000000" pitchFamily="34" charset="-128"/>
            </a:endParaRPr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A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purely distributed system </a:t>
            </a:r>
            <a:r>
              <a:rPr lang="en-US" dirty="0">
                <a:latin typeface="Rockwell" panose="02060603020205020403" pitchFamily="18" charset="0"/>
              </a:rPr>
              <a:t>that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records</a:t>
            </a:r>
            <a:r>
              <a:rPr lang="en-US" dirty="0">
                <a:latin typeface="Rockwell" panose="02060603020205020403" pitchFamily="18" charset="0"/>
              </a:rPr>
              <a:t> and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maintains</a:t>
            </a:r>
            <a:r>
              <a:rPr lang="en-US" dirty="0">
                <a:latin typeface="Rockwell" panose="02060603020205020403" pitchFamily="18" charset="0"/>
              </a:rPr>
              <a:t> an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immutable</a:t>
            </a:r>
            <a:r>
              <a:rPr lang="en-US" dirty="0">
                <a:latin typeface="Rockwell" panose="02060603020205020403" pitchFamily="18" charset="0"/>
              </a:rPr>
              <a:t> and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</a:rPr>
              <a:t>consistent ledger </a:t>
            </a:r>
            <a:r>
              <a:rPr lang="en-US" dirty="0">
                <a:latin typeface="Rockwell" panose="02060603020205020403" pitchFamily="18" charset="0"/>
              </a:rPr>
              <a:t>(</a:t>
            </a:r>
            <a:r>
              <a:rPr lang="en-US" dirty="0" err="1">
                <a:latin typeface="Rockwell" panose="02060603020205020403" pitchFamily="18" charset="0"/>
              </a:rPr>
              <a:t>a.k.a</a:t>
            </a:r>
            <a:r>
              <a:rPr lang="en-US" dirty="0">
                <a:latin typeface="Rockwell" panose="02060603020205020403" pitchFamily="18" charset="0"/>
              </a:rPr>
              <a:t> </a:t>
            </a:r>
            <a:r>
              <a:rPr lang="en-US" dirty="0" err="1">
                <a:latin typeface="Rockwell" panose="02060603020205020403" pitchFamily="18" charset="0"/>
              </a:rPr>
              <a:t>Blockchain</a:t>
            </a:r>
            <a:r>
              <a:rPr lang="en-US" dirty="0">
                <a:latin typeface="Rockwell" panose="02060603020205020403" pitchFamily="18" charset="0"/>
              </a:rPr>
              <a:t>) of transactions.</a:t>
            </a:r>
          </a:p>
          <a:p>
            <a:endParaRPr lang="en-US" dirty="0">
              <a:latin typeface="Rockwell" panose="02060603020205020403" pitchFamily="18" charset="0"/>
            </a:endParaRPr>
          </a:p>
          <a:p>
            <a:r>
              <a:rPr lang="en-US" dirty="0">
                <a:latin typeface="Rockwell" panose="02060603020205020403" pitchFamily="18" charset="0"/>
              </a:rPr>
              <a:t>Three Important Aspects of Bitcoins</a:t>
            </a:r>
          </a:p>
          <a:p>
            <a:pPr lvl="1"/>
            <a:r>
              <a:rPr lang="en-US" dirty="0">
                <a:solidFill>
                  <a:schemeClr val="accent2"/>
                </a:solidFill>
                <a:latin typeface="Rockwell" panose="02060603020205020403" pitchFamily="18" charset="0"/>
              </a:rPr>
              <a:t>Data structures.</a:t>
            </a:r>
          </a:p>
          <a:p>
            <a:pPr lvl="1"/>
            <a:r>
              <a:rPr lang="en-US" dirty="0">
                <a:solidFill>
                  <a:schemeClr val="accent2"/>
                </a:solidFill>
                <a:latin typeface="Rockwell" panose="02060603020205020403" pitchFamily="18" charset="0"/>
              </a:rPr>
              <a:t>Bitcoin peer-to-peer network.</a:t>
            </a:r>
          </a:p>
          <a:p>
            <a:pPr lvl="1"/>
            <a:r>
              <a:rPr lang="en-US">
                <a:latin typeface="Rockwell" panose="02060603020205020403" pitchFamily="18" charset="0"/>
              </a:rPr>
              <a:t>Consensus.</a:t>
            </a:r>
            <a:endParaRPr lang="en-US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24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457200" y="379942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  <a:buSzPct val="25000"/>
            </a:pPr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Bitcoin Consensus</a:t>
            </a:r>
            <a:endParaRPr lang="en" dirty="0">
              <a:latin typeface="Rockwell" panose="02060603020205020403" pitchFamily="18" charset="0"/>
              <a:ea typeface="Yu Gothic UI Semibold" panose="020B0700000000000000" pitchFamily="34" charset="-128"/>
              <a:sym typeface="Trebuchet MS"/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457200" y="1346480"/>
            <a:ext cx="8229600" cy="5221294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/>
          <a:p>
            <a:pPr marL="457200" indent="-381000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dirty="0">
                <a:latin typeface="Rockwell" panose="02060603020205020403" pitchFamily="18" charset="0"/>
                <a:sym typeface="Trebuchet MS"/>
              </a:rPr>
              <a:t>Bitcoin Consensus – most important functionality of the Bitcoin P2P network.</a:t>
            </a:r>
          </a:p>
          <a:p>
            <a:pPr marL="76200" indent="0">
              <a:lnSpc>
                <a:spcPct val="100000"/>
              </a:lnSpc>
              <a:buClr>
                <a:schemeClr val="dk1"/>
              </a:buClr>
              <a:buSzPct val="100000"/>
              <a:buNone/>
            </a:pPr>
            <a:endParaRPr lang="en-US" dirty="0">
              <a:latin typeface="Rockwell" panose="02060603020205020403" pitchFamily="18" charset="0"/>
              <a:sym typeface="Trebuchet MS"/>
            </a:endParaRPr>
          </a:p>
          <a:p>
            <a:pPr marL="457200" indent="-381000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dirty="0">
                <a:latin typeface="Rockwell" panose="02060603020205020403" pitchFamily="18" charset="0"/>
                <a:sym typeface="Trebuchet MS"/>
              </a:rPr>
              <a:t>What do Bitcoin nodes need to reach a</a:t>
            </a:r>
            <a:r>
              <a:rPr lang="en" dirty="0">
                <a:latin typeface="Rockwell" panose="02060603020205020403" pitchFamily="18" charset="0"/>
                <a:sym typeface="Trebuchet MS"/>
              </a:rPr>
              <a:t> consensus </a:t>
            </a:r>
            <a:r>
              <a:rPr lang="en-US" dirty="0">
                <a:latin typeface="Rockwell" panose="02060603020205020403" pitchFamily="18" charset="0"/>
                <a:sym typeface="Trebuchet MS"/>
              </a:rPr>
              <a:t>on?</a:t>
            </a:r>
            <a:endParaRPr lang="en-US" dirty="0">
              <a:solidFill>
                <a:schemeClr val="dk1"/>
              </a:solidFill>
              <a:latin typeface="Rockwell" panose="02060603020205020403" pitchFamily="18" charset="0"/>
              <a:sym typeface="Trebuchet MS"/>
            </a:endParaRPr>
          </a:p>
          <a:p>
            <a:pPr marL="914400" lvl="1" indent="-381000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Which</a:t>
            </a: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</a:t>
            </a:r>
            <a:r>
              <a:rPr lang="en" u="sng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transactions</a:t>
            </a: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</a:t>
            </a:r>
            <a:r>
              <a:rPr lang="en-US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were broadcast on the network.</a:t>
            </a:r>
            <a:endParaRPr lang="en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914400" lvl="1" indent="-381000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u="sng" dirty="0">
                <a:solidFill>
                  <a:schemeClr val="dk1"/>
                </a:solidFill>
                <a:latin typeface="Rockwell" panose="02060603020205020403" pitchFamily="18" charset="0"/>
                <a:sym typeface="Trebuchet MS"/>
              </a:rPr>
              <a:t>Order</a:t>
            </a:r>
            <a:r>
              <a:rPr lang="en-US" dirty="0">
                <a:solidFill>
                  <a:schemeClr val="dk1"/>
                </a:solidFill>
                <a:latin typeface="Rockwell" panose="02060603020205020403" pitchFamily="18" charset="0"/>
                <a:sym typeface="Trebuchet MS"/>
              </a:rPr>
              <a:t> in which these transactions occurred.</a:t>
            </a:r>
          </a:p>
          <a:p>
            <a:pPr marL="914400" lvl="1" indent="-381000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dirty="0">
                <a:solidFill>
                  <a:schemeClr val="dk1"/>
                </a:solidFill>
                <a:latin typeface="Rockwell" panose="02060603020205020403" pitchFamily="18" charset="0"/>
                <a:sym typeface="Trebuchet MS"/>
              </a:rPr>
              <a:t>Transactions are valid (output&lt;=input and not double spent).</a:t>
            </a:r>
          </a:p>
          <a:p>
            <a:pPr marL="457200" indent="-381000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●"/>
            </a:pPr>
            <a:endParaRPr lang="en-US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76200" indent="0">
              <a:lnSpc>
                <a:spcPct val="100000"/>
              </a:lnSpc>
              <a:buClr>
                <a:schemeClr val="dk1"/>
              </a:buClr>
              <a:buSzPct val="100000"/>
              <a:buNone/>
            </a:pPr>
            <a:r>
              <a:rPr lang="en-US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Result of the consensus protocol: </a:t>
            </a:r>
            <a:r>
              <a:rPr lang="en-US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Consistent, valid and immutable global transaction ledger.</a:t>
            </a:r>
            <a:endParaRPr lang="en" dirty="0">
              <a:solidFill>
                <a:srgbClr val="FF0000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7789775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525">
            <a:extLst>
              <a:ext uri="{FF2B5EF4-FFF2-40B4-BE49-F238E27FC236}">
                <a16:creationId xmlns:a16="http://schemas.microsoft.com/office/drawing/2014/main" id="{C79EF2F2-0218-48A2-962C-6CE647E0D2F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84755" y="2605596"/>
            <a:ext cx="359546" cy="4927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4BE4035-410B-4322-A4A6-5C8B1199674B}"/>
              </a:ext>
            </a:extLst>
          </p:cNvPr>
          <p:cNvSpPr/>
          <p:nvPr/>
        </p:nvSpPr>
        <p:spPr>
          <a:xfrm>
            <a:off x="2175098" y="1071251"/>
            <a:ext cx="518096" cy="500270"/>
          </a:xfrm>
          <a:prstGeom prst="ellipse">
            <a:avLst/>
          </a:prstGeom>
          <a:solidFill>
            <a:srgbClr val="00B050">
              <a:alpha val="5500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</a:t>
            </a:r>
            <a:r>
              <a:rPr lang="en-US" sz="1350" baseline="-25000" dirty="0"/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B99988C-E4D2-49CC-B0FE-48DBFAAF70D0}"/>
              </a:ext>
            </a:extLst>
          </p:cNvPr>
          <p:cNvSpPr/>
          <p:nvPr/>
        </p:nvSpPr>
        <p:spPr>
          <a:xfrm>
            <a:off x="4758638" y="1071250"/>
            <a:ext cx="518096" cy="500270"/>
          </a:xfrm>
          <a:prstGeom prst="ellipse">
            <a:avLst/>
          </a:prstGeom>
          <a:solidFill>
            <a:srgbClr val="00B050">
              <a:alpha val="5500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</a:t>
            </a:r>
            <a:r>
              <a:rPr lang="en-US" sz="1350" baseline="-25000" dirty="0"/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5A9465E-AEE6-4904-B6CB-405A238F9A05}"/>
              </a:ext>
            </a:extLst>
          </p:cNvPr>
          <p:cNvSpPr/>
          <p:nvPr/>
        </p:nvSpPr>
        <p:spPr>
          <a:xfrm>
            <a:off x="5989861" y="4336049"/>
            <a:ext cx="518096" cy="500270"/>
          </a:xfrm>
          <a:prstGeom prst="ellipse">
            <a:avLst/>
          </a:prstGeom>
          <a:solidFill>
            <a:srgbClr val="00B050">
              <a:alpha val="5500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</a:t>
            </a:r>
            <a:r>
              <a:rPr lang="en-US" sz="1350" baseline="-25000" dirty="0"/>
              <a:t>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607A33-77AA-49AA-A86A-598B9DB197E3}"/>
              </a:ext>
            </a:extLst>
          </p:cNvPr>
          <p:cNvSpPr/>
          <p:nvPr/>
        </p:nvSpPr>
        <p:spPr>
          <a:xfrm>
            <a:off x="5989861" y="2685843"/>
            <a:ext cx="518096" cy="500270"/>
          </a:xfrm>
          <a:prstGeom prst="ellipse">
            <a:avLst/>
          </a:prstGeom>
          <a:solidFill>
            <a:srgbClr val="00B050">
              <a:alpha val="5500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</a:t>
            </a:r>
            <a:r>
              <a:rPr lang="en-US" sz="1350" baseline="-25000" dirty="0"/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E104E8-2551-41B9-BF8D-A8112F927951}"/>
              </a:ext>
            </a:extLst>
          </p:cNvPr>
          <p:cNvSpPr/>
          <p:nvPr/>
        </p:nvSpPr>
        <p:spPr>
          <a:xfrm>
            <a:off x="4344301" y="4971843"/>
            <a:ext cx="518096" cy="500270"/>
          </a:xfrm>
          <a:prstGeom prst="ellipse">
            <a:avLst/>
          </a:prstGeom>
          <a:solidFill>
            <a:srgbClr val="00B050">
              <a:alpha val="5500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</a:t>
            </a:r>
            <a:r>
              <a:rPr lang="en-US" sz="1350" baseline="-25000" dirty="0"/>
              <a:t>5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28261FC-9CAF-4CE1-9C7D-E16E0B4FAE61}"/>
              </a:ext>
            </a:extLst>
          </p:cNvPr>
          <p:cNvSpPr/>
          <p:nvPr/>
        </p:nvSpPr>
        <p:spPr>
          <a:xfrm>
            <a:off x="2110804" y="4364624"/>
            <a:ext cx="518096" cy="500270"/>
          </a:xfrm>
          <a:prstGeom prst="ellipse">
            <a:avLst/>
          </a:prstGeom>
          <a:solidFill>
            <a:srgbClr val="FF0000">
              <a:alpha val="5500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</a:t>
            </a:r>
            <a:r>
              <a:rPr lang="en-US" sz="1350" baseline="-25000" dirty="0"/>
              <a:t>6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3B13F5-90E3-484A-AE9A-0C7691005532}"/>
              </a:ext>
            </a:extLst>
          </p:cNvPr>
          <p:cNvCxnSpPr>
            <a:cxnSpLocks/>
          </p:cNvCxnSpPr>
          <p:nvPr/>
        </p:nvCxnSpPr>
        <p:spPr>
          <a:xfrm>
            <a:off x="2628901" y="1498258"/>
            <a:ext cx="1547207" cy="110733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433187E-B010-4024-BB3B-B8C8CD9918E8}"/>
              </a:ext>
            </a:extLst>
          </p:cNvPr>
          <p:cNvCxnSpPr>
            <a:cxnSpLocks/>
            <a:stCxn id="4" idx="3"/>
            <a:endCxn id="2" idx="0"/>
          </p:cNvCxnSpPr>
          <p:nvPr/>
        </p:nvCxnSpPr>
        <p:spPr>
          <a:xfrm flipH="1">
            <a:off x="4164529" y="1498258"/>
            <a:ext cx="669983" cy="110733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796A640-F199-40E0-AF22-7C9347CD6A48}"/>
              </a:ext>
            </a:extLst>
          </p:cNvPr>
          <p:cNvCxnSpPr>
            <a:cxnSpLocks/>
            <a:stCxn id="6" idx="2"/>
            <a:endCxn id="2" idx="3"/>
          </p:cNvCxnSpPr>
          <p:nvPr/>
        </p:nvCxnSpPr>
        <p:spPr>
          <a:xfrm flipH="1" flipV="1">
            <a:off x="4344301" y="2851952"/>
            <a:ext cx="1645560" cy="8402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390FDC7-3264-438E-B900-B71F026D3F29}"/>
              </a:ext>
            </a:extLst>
          </p:cNvPr>
          <p:cNvCxnSpPr>
            <a:cxnSpLocks/>
            <a:stCxn id="5" idx="1"/>
            <a:endCxn id="2" idx="3"/>
          </p:cNvCxnSpPr>
          <p:nvPr/>
        </p:nvCxnSpPr>
        <p:spPr>
          <a:xfrm flipH="1" flipV="1">
            <a:off x="4344301" y="2851952"/>
            <a:ext cx="1721433" cy="155736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20F8FE5-7432-4288-81D3-26C9109F55A3}"/>
              </a:ext>
            </a:extLst>
          </p:cNvPr>
          <p:cNvCxnSpPr>
            <a:cxnSpLocks/>
            <a:stCxn id="7" idx="0"/>
            <a:endCxn id="2" idx="2"/>
          </p:cNvCxnSpPr>
          <p:nvPr/>
        </p:nvCxnSpPr>
        <p:spPr>
          <a:xfrm flipH="1" flipV="1">
            <a:off x="4164528" y="3098308"/>
            <a:ext cx="438821" cy="187353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74F0E65-32AD-40A4-A649-DB326FCBC79C}"/>
              </a:ext>
            </a:extLst>
          </p:cNvPr>
          <p:cNvCxnSpPr>
            <a:cxnSpLocks/>
            <a:stCxn id="8" idx="7"/>
            <a:endCxn id="2" idx="2"/>
          </p:cNvCxnSpPr>
          <p:nvPr/>
        </p:nvCxnSpPr>
        <p:spPr>
          <a:xfrm flipV="1">
            <a:off x="2553027" y="3098307"/>
            <a:ext cx="1611501" cy="13395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A0FEACD-34C9-49CA-8601-18542673841D}"/>
              </a:ext>
            </a:extLst>
          </p:cNvPr>
          <p:cNvSpPr txBox="1"/>
          <p:nvPr/>
        </p:nvSpPr>
        <p:spPr>
          <a:xfrm>
            <a:off x="6814039" y="1498257"/>
            <a:ext cx="2177519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/>
              <a:t>Client-server architecture</a:t>
            </a:r>
          </a:p>
        </p:txBody>
      </p:sp>
      <p:grpSp>
        <p:nvGrpSpPr>
          <p:cNvPr id="29" name="Shape 122">
            <a:extLst>
              <a:ext uri="{FF2B5EF4-FFF2-40B4-BE49-F238E27FC236}">
                <a16:creationId xmlns:a16="http://schemas.microsoft.com/office/drawing/2014/main" id="{F0EBEFBB-80B5-4349-B81D-2BAC4F06CF8B}"/>
              </a:ext>
            </a:extLst>
          </p:cNvPr>
          <p:cNvGrpSpPr/>
          <p:nvPr/>
        </p:nvGrpSpPr>
        <p:grpSpPr>
          <a:xfrm>
            <a:off x="1291590" y="2698244"/>
            <a:ext cx="361843" cy="422147"/>
            <a:chOff x="5334000" y="1284975"/>
            <a:chExt cx="762000" cy="905774"/>
          </a:xfrm>
        </p:grpSpPr>
        <p:sp>
          <p:nvSpPr>
            <p:cNvPr id="30" name="Shape 123">
              <a:extLst>
                <a:ext uri="{FF2B5EF4-FFF2-40B4-BE49-F238E27FC236}">
                  <a16:creationId xmlns:a16="http://schemas.microsoft.com/office/drawing/2014/main" id="{AD894C22-11B8-43AE-9293-E2608DDA8FE2}"/>
                </a:ext>
              </a:extLst>
            </p:cNvPr>
            <p:cNvSpPr/>
            <p:nvPr/>
          </p:nvSpPr>
          <p:spPr>
            <a:xfrm>
              <a:off x="5334000" y="1284975"/>
              <a:ext cx="762000" cy="228720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31" name="Shape 124">
              <a:extLst>
                <a:ext uri="{FF2B5EF4-FFF2-40B4-BE49-F238E27FC236}">
                  <a16:creationId xmlns:a16="http://schemas.microsoft.com/office/drawing/2014/main" id="{219F2630-BDD8-4705-8F3C-337F44258622}"/>
                </a:ext>
              </a:extLst>
            </p:cNvPr>
            <p:cNvSpPr/>
            <p:nvPr/>
          </p:nvSpPr>
          <p:spPr>
            <a:xfrm>
              <a:off x="5334000" y="1513575"/>
              <a:ext cx="762000" cy="22364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32" name="Shape 125">
              <a:extLst>
                <a:ext uri="{FF2B5EF4-FFF2-40B4-BE49-F238E27FC236}">
                  <a16:creationId xmlns:a16="http://schemas.microsoft.com/office/drawing/2014/main" id="{6FE8265B-414E-4580-8C8E-4F73E8401553}"/>
                </a:ext>
              </a:extLst>
            </p:cNvPr>
            <p:cNvSpPr/>
            <p:nvPr/>
          </p:nvSpPr>
          <p:spPr>
            <a:xfrm>
              <a:off x="5334000" y="1733549"/>
              <a:ext cx="762000" cy="21676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…</a:t>
              </a:r>
            </a:p>
          </p:txBody>
        </p:sp>
        <p:sp>
          <p:nvSpPr>
            <p:cNvPr id="33" name="Shape 126">
              <a:extLst>
                <a:ext uri="{FF2B5EF4-FFF2-40B4-BE49-F238E27FC236}">
                  <a16:creationId xmlns:a16="http://schemas.microsoft.com/office/drawing/2014/main" id="{878CC44A-0A96-4B14-A7BB-3D9434FCFD96}"/>
                </a:ext>
              </a:extLst>
            </p:cNvPr>
            <p:cNvSpPr/>
            <p:nvPr/>
          </p:nvSpPr>
          <p:spPr>
            <a:xfrm>
              <a:off x="5334000" y="1950311"/>
              <a:ext cx="762000" cy="240437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</p:grpSp>
      <p:grpSp>
        <p:nvGrpSpPr>
          <p:cNvPr id="34" name="Shape 122">
            <a:extLst>
              <a:ext uri="{FF2B5EF4-FFF2-40B4-BE49-F238E27FC236}">
                <a16:creationId xmlns:a16="http://schemas.microsoft.com/office/drawing/2014/main" id="{1D0999D0-70E9-44E0-9903-2BC59D83328C}"/>
              </a:ext>
            </a:extLst>
          </p:cNvPr>
          <p:cNvGrpSpPr/>
          <p:nvPr/>
        </p:nvGrpSpPr>
        <p:grpSpPr>
          <a:xfrm>
            <a:off x="1749240" y="2696234"/>
            <a:ext cx="361843" cy="422147"/>
            <a:chOff x="5334000" y="1284975"/>
            <a:chExt cx="762000" cy="905774"/>
          </a:xfrm>
        </p:grpSpPr>
        <p:sp>
          <p:nvSpPr>
            <p:cNvPr id="35" name="Shape 123">
              <a:extLst>
                <a:ext uri="{FF2B5EF4-FFF2-40B4-BE49-F238E27FC236}">
                  <a16:creationId xmlns:a16="http://schemas.microsoft.com/office/drawing/2014/main" id="{4A1737EA-551B-4BD3-8E83-88EE857267B2}"/>
                </a:ext>
              </a:extLst>
            </p:cNvPr>
            <p:cNvSpPr/>
            <p:nvPr/>
          </p:nvSpPr>
          <p:spPr>
            <a:xfrm>
              <a:off x="5334000" y="1284975"/>
              <a:ext cx="762000" cy="228720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36" name="Shape 124">
              <a:extLst>
                <a:ext uri="{FF2B5EF4-FFF2-40B4-BE49-F238E27FC236}">
                  <a16:creationId xmlns:a16="http://schemas.microsoft.com/office/drawing/2014/main" id="{97D6B02B-6BA9-45C5-A3E3-D978E12059C7}"/>
                </a:ext>
              </a:extLst>
            </p:cNvPr>
            <p:cNvSpPr/>
            <p:nvPr/>
          </p:nvSpPr>
          <p:spPr>
            <a:xfrm>
              <a:off x="5334000" y="1513575"/>
              <a:ext cx="762000" cy="22364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37" name="Shape 125">
              <a:extLst>
                <a:ext uri="{FF2B5EF4-FFF2-40B4-BE49-F238E27FC236}">
                  <a16:creationId xmlns:a16="http://schemas.microsoft.com/office/drawing/2014/main" id="{3C276A79-54E1-40CF-82CD-2923FC348D9F}"/>
                </a:ext>
              </a:extLst>
            </p:cNvPr>
            <p:cNvSpPr/>
            <p:nvPr/>
          </p:nvSpPr>
          <p:spPr>
            <a:xfrm>
              <a:off x="5334000" y="1733549"/>
              <a:ext cx="762000" cy="21676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…</a:t>
              </a:r>
            </a:p>
          </p:txBody>
        </p:sp>
        <p:sp>
          <p:nvSpPr>
            <p:cNvPr id="38" name="Shape 126">
              <a:extLst>
                <a:ext uri="{FF2B5EF4-FFF2-40B4-BE49-F238E27FC236}">
                  <a16:creationId xmlns:a16="http://schemas.microsoft.com/office/drawing/2014/main" id="{30B40763-D906-412D-82BD-97FA245AC181}"/>
                </a:ext>
              </a:extLst>
            </p:cNvPr>
            <p:cNvSpPr/>
            <p:nvPr/>
          </p:nvSpPr>
          <p:spPr>
            <a:xfrm>
              <a:off x="5334000" y="1950311"/>
              <a:ext cx="762000" cy="240437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ADA26CD-CBF9-4E2B-A98A-F0FB5A7D25C2}"/>
              </a:ext>
            </a:extLst>
          </p:cNvPr>
          <p:cNvCxnSpPr>
            <a:stCxn id="36" idx="1"/>
            <a:endCxn id="31" idx="3"/>
          </p:cNvCxnSpPr>
          <p:nvPr/>
        </p:nvCxnSpPr>
        <p:spPr>
          <a:xfrm flipH="1">
            <a:off x="1653433" y="2854892"/>
            <a:ext cx="95807" cy="2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9" name="Shape 122">
            <a:extLst>
              <a:ext uri="{FF2B5EF4-FFF2-40B4-BE49-F238E27FC236}">
                <a16:creationId xmlns:a16="http://schemas.microsoft.com/office/drawing/2014/main" id="{58FDD464-4E00-4E02-A4B8-C8E780EAD8ED}"/>
              </a:ext>
            </a:extLst>
          </p:cNvPr>
          <p:cNvGrpSpPr/>
          <p:nvPr/>
        </p:nvGrpSpPr>
        <p:grpSpPr>
          <a:xfrm>
            <a:off x="2195872" y="2696234"/>
            <a:ext cx="361843" cy="422147"/>
            <a:chOff x="5334000" y="1284975"/>
            <a:chExt cx="762000" cy="905774"/>
          </a:xfrm>
        </p:grpSpPr>
        <p:sp>
          <p:nvSpPr>
            <p:cNvPr id="50" name="Shape 123">
              <a:extLst>
                <a:ext uri="{FF2B5EF4-FFF2-40B4-BE49-F238E27FC236}">
                  <a16:creationId xmlns:a16="http://schemas.microsoft.com/office/drawing/2014/main" id="{4436F4B9-8212-4267-AFAC-AF6B1BC6811A}"/>
                </a:ext>
              </a:extLst>
            </p:cNvPr>
            <p:cNvSpPr/>
            <p:nvPr/>
          </p:nvSpPr>
          <p:spPr>
            <a:xfrm>
              <a:off x="5334000" y="1284975"/>
              <a:ext cx="762000" cy="228720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51" name="Shape 124">
              <a:extLst>
                <a:ext uri="{FF2B5EF4-FFF2-40B4-BE49-F238E27FC236}">
                  <a16:creationId xmlns:a16="http://schemas.microsoft.com/office/drawing/2014/main" id="{EB4DEDD2-B08A-46F6-B4FD-1B69E93A9CB6}"/>
                </a:ext>
              </a:extLst>
            </p:cNvPr>
            <p:cNvSpPr/>
            <p:nvPr/>
          </p:nvSpPr>
          <p:spPr>
            <a:xfrm>
              <a:off x="5334000" y="1513575"/>
              <a:ext cx="762000" cy="22364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52" name="Shape 125">
              <a:extLst>
                <a:ext uri="{FF2B5EF4-FFF2-40B4-BE49-F238E27FC236}">
                  <a16:creationId xmlns:a16="http://schemas.microsoft.com/office/drawing/2014/main" id="{5F1BC28C-5E55-4104-AE14-BF2A4E952029}"/>
                </a:ext>
              </a:extLst>
            </p:cNvPr>
            <p:cNvSpPr/>
            <p:nvPr/>
          </p:nvSpPr>
          <p:spPr>
            <a:xfrm>
              <a:off x="5334000" y="1733549"/>
              <a:ext cx="762000" cy="21676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…</a:t>
              </a:r>
            </a:p>
          </p:txBody>
        </p:sp>
        <p:sp>
          <p:nvSpPr>
            <p:cNvPr id="53" name="Shape 126">
              <a:extLst>
                <a:ext uri="{FF2B5EF4-FFF2-40B4-BE49-F238E27FC236}">
                  <a16:creationId xmlns:a16="http://schemas.microsoft.com/office/drawing/2014/main" id="{E6216910-210D-4993-96C5-D88CF8C11446}"/>
                </a:ext>
              </a:extLst>
            </p:cNvPr>
            <p:cNvSpPr/>
            <p:nvPr/>
          </p:nvSpPr>
          <p:spPr>
            <a:xfrm>
              <a:off x="5334000" y="1950311"/>
              <a:ext cx="762000" cy="240437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5DA37D9-669E-48FD-87A6-4F2BE5AB1496}"/>
              </a:ext>
            </a:extLst>
          </p:cNvPr>
          <p:cNvCxnSpPr>
            <a:stCxn id="51" idx="1"/>
          </p:cNvCxnSpPr>
          <p:nvPr/>
        </p:nvCxnSpPr>
        <p:spPr>
          <a:xfrm flipH="1">
            <a:off x="2100065" y="2854892"/>
            <a:ext cx="95807" cy="2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7F24B8A3-D9D1-4D8B-9DAC-43A425025979}"/>
              </a:ext>
            </a:extLst>
          </p:cNvPr>
          <p:cNvSpPr txBox="1"/>
          <p:nvPr/>
        </p:nvSpPr>
        <p:spPr>
          <a:xfrm>
            <a:off x="1202002" y="3164012"/>
            <a:ext cx="136814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Scrooge maintains consistent and valid blockchain (tamper-evident ledger)</a:t>
            </a:r>
          </a:p>
        </p:txBody>
      </p:sp>
      <p:sp>
        <p:nvSpPr>
          <p:cNvPr id="56" name="Shape 123">
            <a:extLst>
              <a:ext uri="{FF2B5EF4-FFF2-40B4-BE49-F238E27FC236}">
                <a16:creationId xmlns:a16="http://schemas.microsoft.com/office/drawing/2014/main" id="{5DB44B44-91FA-4E66-B17A-75BD3277CF9B}"/>
              </a:ext>
            </a:extLst>
          </p:cNvPr>
          <p:cNvSpPr/>
          <p:nvPr/>
        </p:nvSpPr>
        <p:spPr>
          <a:xfrm>
            <a:off x="1670589" y="1209856"/>
            <a:ext cx="361843" cy="106598"/>
          </a:xfrm>
          <a:prstGeom prst="rect">
            <a:avLst/>
          </a:prstGeom>
          <a:solidFill>
            <a:srgbClr val="D1E0AF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T1</a:t>
            </a:r>
          </a:p>
        </p:txBody>
      </p:sp>
      <p:sp>
        <p:nvSpPr>
          <p:cNvPr id="57" name="Shape 123">
            <a:extLst>
              <a:ext uri="{FF2B5EF4-FFF2-40B4-BE49-F238E27FC236}">
                <a16:creationId xmlns:a16="http://schemas.microsoft.com/office/drawing/2014/main" id="{CE3AE4C5-41DB-4B03-971A-201E5AA35D10}"/>
              </a:ext>
            </a:extLst>
          </p:cNvPr>
          <p:cNvSpPr/>
          <p:nvPr/>
        </p:nvSpPr>
        <p:spPr>
          <a:xfrm>
            <a:off x="6806714" y="3164011"/>
            <a:ext cx="361843" cy="106598"/>
          </a:xfrm>
          <a:prstGeom prst="rect">
            <a:avLst/>
          </a:prstGeom>
          <a:solidFill>
            <a:srgbClr val="D1E0AF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T3</a:t>
            </a:r>
          </a:p>
        </p:txBody>
      </p:sp>
      <p:sp>
        <p:nvSpPr>
          <p:cNvPr id="58" name="Shape 123">
            <a:extLst>
              <a:ext uri="{FF2B5EF4-FFF2-40B4-BE49-F238E27FC236}">
                <a16:creationId xmlns:a16="http://schemas.microsoft.com/office/drawing/2014/main" id="{17F951D9-0D59-40D8-8C0D-FDFE674002C9}"/>
              </a:ext>
            </a:extLst>
          </p:cNvPr>
          <p:cNvSpPr/>
          <p:nvPr/>
        </p:nvSpPr>
        <p:spPr>
          <a:xfrm>
            <a:off x="4953758" y="5163106"/>
            <a:ext cx="361843" cy="106598"/>
          </a:xfrm>
          <a:prstGeom prst="rect">
            <a:avLst/>
          </a:prstGeom>
          <a:solidFill>
            <a:srgbClr val="D1E0AF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T5</a:t>
            </a:r>
          </a:p>
        </p:txBody>
      </p:sp>
      <p:sp>
        <p:nvSpPr>
          <p:cNvPr id="59" name="Shape 123">
            <a:extLst>
              <a:ext uri="{FF2B5EF4-FFF2-40B4-BE49-F238E27FC236}">
                <a16:creationId xmlns:a16="http://schemas.microsoft.com/office/drawing/2014/main" id="{816C1BC4-1C74-4FB0-B396-5B6E86D94AC4}"/>
              </a:ext>
            </a:extLst>
          </p:cNvPr>
          <p:cNvSpPr/>
          <p:nvPr/>
        </p:nvSpPr>
        <p:spPr>
          <a:xfrm>
            <a:off x="2693194" y="4811595"/>
            <a:ext cx="361843" cy="106598"/>
          </a:xfrm>
          <a:prstGeom prst="rect">
            <a:avLst/>
          </a:prstGeom>
          <a:solidFill>
            <a:srgbClr val="FF0000">
              <a:alpha val="55000"/>
            </a:srgbClr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T6</a:t>
            </a:r>
          </a:p>
        </p:txBody>
      </p:sp>
      <p:sp>
        <p:nvSpPr>
          <p:cNvPr id="60" name="Shape 123">
            <a:extLst>
              <a:ext uri="{FF2B5EF4-FFF2-40B4-BE49-F238E27FC236}">
                <a16:creationId xmlns:a16="http://schemas.microsoft.com/office/drawing/2014/main" id="{4E30112E-2931-4297-9E57-9EA0FE9A4416}"/>
              </a:ext>
            </a:extLst>
          </p:cNvPr>
          <p:cNvSpPr/>
          <p:nvPr/>
        </p:nvSpPr>
        <p:spPr>
          <a:xfrm>
            <a:off x="3135754" y="2691943"/>
            <a:ext cx="361843" cy="106598"/>
          </a:xfrm>
          <a:prstGeom prst="rect">
            <a:avLst/>
          </a:prstGeom>
          <a:solidFill>
            <a:srgbClr val="D1E0AF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T1</a:t>
            </a:r>
          </a:p>
        </p:txBody>
      </p:sp>
      <p:sp>
        <p:nvSpPr>
          <p:cNvPr id="61" name="Shape 123">
            <a:extLst>
              <a:ext uri="{FF2B5EF4-FFF2-40B4-BE49-F238E27FC236}">
                <a16:creationId xmlns:a16="http://schemas.microsoft.com/office/drawing/2014/main" id="{C2189685-80BF-4029-9279-AC5771356340}"/>
              </a:ext>
            </a:extLst>
          </p:cNvPr>
          <p:cNvSpPr/>
          <p:nvPr/>
        </p:nvSpPr>
        <p:spPr>
          <a:xfrm>
            <a:off x="3135753" y="2807510"/>
            <a:ext cx="361843" cy="106598"/>
          </a:xfrm>
          <a:prstGeom prst="rect">
            <a:avLst/>
          </a:prstGeom>
          <a:solidFill>
            <a:srgbClr val="D1E0AF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T3</a:t>
            </a:r>
          </a:p>
        </p:txBody>
      </p:sp>
      <p:sp>
        <p:nvSpPr>
          <p:cNvPr id="62" name="Shape 123">
            <a:extLst>
              <a:ext uri="{FF2B5EF4-FFF2-40B4-BE49-F238E27FC236}">
                <a16:creationId xmlns:a16="http://schemas.microsoft.com/office/drawing/2014/main" id="{ECB8F6F7-B0E1-4318-8A67-790BD500FA9A}"/>
              </a:ext>
            </a:extLst>
          </p:cNvPr>
          <p:cNvSpPr/>
          <p:nvPr/>
        </p:nvSpPr>
        <p:spPr>
          <a:xfrm>
            <a:off x="3135753" y="2923077"/>
            <a:ext cx="361843" cy="106598"/>
          </a:xfrm>
          <a:prstGeom prst="rect">
            <a:avLst/>
          </a:prstGeom>
          <a:solidFill>
            <a:srgbClr val="D1E0AF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T5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415366F-17CB-4363-B387-9127A6AA61C9}"/>
              </a:ext>
            </a:extLst>
          </p:cNvPr>
          <p:cNvCxnSpPr>
            <a:stCxn id="61" idx="1"/>
            <a:endCxn id="51" idx="3"/>
          </p:cNvCxnSpPr>
          <p:nvPr/>
        </p:nvCxnSpPr>
        <p:spPr>
          <a:xfrm flipH="1" flipV="1">
            <a:off x="2557714" y="2854893"/>
            <a:ext cx="578039" cy="5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EAA21810-FB9A-4DB4-B33D-342141C1922B}"/>
              </a:ext>
            </a:extLst>
          </p:cNvPr>
          <p:cNvSpPr/>
          <p:nvPr/>
        </p:nvSpPr>
        <p:spPr>
          <a:xfrm>
            <a:off x="243468" y="5557973"/>
            <a:ext cx="323500" cy="337342"/>
          </a:xfrm>
          <a:prstGeom prst="ellipse">
            <a:avLst/>
          </a:prstGeom>
          <a:solidFill>
            <a:srgbClr val="00B050">
              <a:alpha val="5500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620DF8-AFFF-4E1C-8EF2-34E2C93F1410}"/>
              </a:ext>
            </a:extLst>
          </p:cNvPr>
          <p:cNvSpPr txBox="1"/>
          <p:nvPr/>
        </p:nvSpPr>
        <p:spPr>
          <a:xfrm>
            <a:off x="556228" y="5591096"/>
            <a:ext cx="15888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Honest nodes/users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20B0C91-6F30-4E1B-A65F-B95BF8C29C03}"/>
              </a:ext>
            </a:extLst>
          </p:cNvPr>
          <p:cNvSpPr/>
          <p:nvPr/>
        </p:nvSpPr>
        <p:spPr>
          <a:xfrm>
            <a:off x="2257391" y="5557973"/>
            <a:ext cx="323500" cy="337342"/>
          </a:xfrm>
          <a:prstGeom prst="ellipse">
            <a:avLst/>
          </a:prstGeom>
          <a:solidFill>
            <a:srgbClr val="FF0000">
              <a:alpha val="5500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8EB7DE6-8FC3-4E10-891C-3EC4D1B366A2}"/>
              </a:ext>
            </a:extLst>
          </p:cNvPr>
          <p:cNvSpPr txBox="1"/>
          <p:nvPr/>
        </p:nvSpPr>
        <p:spPr>
          <a:xfrm>
            <a:off x="2570151" y="5591096"/>
            <a:ext cx="17638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Malicious nodes/users</a:t>
            </a:r>
          </a:p>
        </p:txBody>
      </p:sp>
      <p:sp>
        <p:nvSpPr>
          <p:cNvPr id="47" name="Shape 110">
            <a:extLst>
              <a:ext uri="{FF2B5EF4-FFF2-40B4-BE49-F238E27FC236}">
                <a16:creationId xmlns:a16="http://schemas.microsoft.com/office/drawing/2014/main" id="{DF06A22D-D5C0-484C-A6C4-6181D858C0C1}"/>
              </a:ext>
            </a:extLst>
          </p:cNvPr>
          <p:cNvSpPr txBox="1">
            <a:spLocks/>
          </p:cNvSpPr>
          <p:nvPr/>
        </p:nvSpPr>
        <p:spPr>
          <a:xfrm>
            <a:off x="719712" y="10993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chemeClr val="dk1"/>
              </a:buClr>
              <a:buSzPct val="25000"/>
            </a:pPr>
            <a:r>
              <a:rPr lang="en-US" sz="3600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How Centralized Consensus Works</a:t>
            </a:r>
            <a:endParaRPr lang="en" sz="3600" dirty="0">
              <a:latin typeface="Rockwell" panose="02060603020205020403" pitchFamily="18" charset="0"/>
              <a:ea typeface="Yu Gothic UI Semibold" panose="020B0700000000000000" pitchFamily="34" charset="-128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3163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23554 -0.0409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4" y="-206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08737 -0.3960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-1981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0.10078 -0.3099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-1550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0.2168 0.295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27" grpId="0" animBg="1"/>
      <p:bldP spid="55" grpId="0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1" grpId="0" animBg="1"/>
      <p:bldP spid="6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4BE4035-410B-4322-A4A6-5C8B1199674B}"/>
              </a:ext>
            </a:extLst>
          </p:cNvPr>
          <p:cNvSpPr/>
          <p:nvPr/>
        </p:nvSpPr>
        <p:spPr>
          <a:xfrm>
            <a:off x="2175098" y="1633942"/>
            <a:ext cx="518096" cy="500270"/>
          </a:xfrm>
          <a:prstGeom prst="ellipse">
            <a:avLst/>
          </a:prstGeom>
          <a:solidFill>
            <a:srgbClr val="00B050">
              <a:alpha val="5500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</a:t>
            </a:r>
            <a:r>
              <a:rPr lang="en-US" sz="1350" baseline="-25000" dirty="0"/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B99988C-E4D2-49CC-B0FE-48DBFAAF70D0}"/>
              </a:ext>
            </a:extLst>
          </p:cNvPr>
          <p:cNvSpPr/>
          <p:nvPr/>
        </p:nvSpPr>
        <p:spPr>
          <a:xfrm>
            <a:off x="4758638" y="1633941"/>
            <a:ext cx="518096" cy="500270"/>
          </a:xfrm>
          <a:prstGeom prst="ellipse">
            <a:avLst/>
          </a:prstGeom>
          <a:solidFill>
            <a:srgbClr val="00B050">
              <a:alpha val="5500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</a:t>
            </a:r>
            <a:r>
              <a:rPr lang="en-US" sz="1350" baseline="-25000" dirty="0"/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5A9465E-AEE6-4904-B6CB-405A238F9A05}"/>
              </a:ext>
            </a:extLst>
          </p:cNvPr>
          <p:cNvSpPr/>
          <p:nvPr/>
        </p:nvSpPr>
        <p:spPr>
          <a:xfrm>
            <a:off x="5989861" y="4898740"/>
            <a:ext cx="518096" cy="500270"/>
          </a:xfrm>
          <a:prstGeom prst="ellipse">
            <a:avLst/>
          </a:prstGeom>
          <a:solidFill>
            <a:srgbClr val="00B050">
              <a:alpha val="5500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</a:t>
            </a:r>
            <a:r>
              <a:rPr lang="en-US" sz="1350" baseline="-25000" dirty="0"/>
              <a:t>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607A33-77AA-49AA-A86A-598B9DB197E3}"/>
              </a:ext>
            </a:extLst>
          </p:cNvPr>
          <p:cNvSpPr/>
          <p:nvPr/>
        </p:nvSpPr>
        <p:spPr>
          <a:xfrm>
            <a:off x="5989861" y="3248534"/>
            <a:ext cx="518096" cy="500270"/>
          </a:xfrm>
          <a:prstGeom prst="ellipse">
            <a:avLst/>
          </a:prstGeom>
          <a:solidFill>
            <a:srgbClr val="00B050">
              <a:alpha val="5500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</a:t>
            </a:r>
            <a:r>
              <a:rPr lang="en-US" sz="1350" baseline="-25000" dirty="0"/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E104E8-2551-41B9-BF8D-A8112F927951}"/>
              </a:ext>
            </a:extLst>
          </p:cNvPr>
          <p:cNvSpPr/>
          <p:nvPr/>
        </p:nvSpPr>
        <p:spPr>
          <a:xfrm>
            <a:off x="4344301" y="5534534"/>
            <a:ext cx="518096" cy="500270"/>
          </a:xfrm>
          <a:prstGeom prst="ellipse">
            <a:avLst/>
          </a:prstGeom>
          <a:solidFill>
            <a:srgbClr val="00B050">
              <a:alpha val="5500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</a:t>
            </a:r>
            <a:r>
              <a:rPr lang="en-US" sz="1350" baseline="-25000" dirty="0"/>
              <a:t>5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28261FC-9CAF-4CE1-9C7D-E16E0B4FAE61}"/>
              </a:ext>
            </a:extLst>
          </p:cNvPr>
          <p:cNvSpPr/>
          <p:nvPr/>
        </p:nvSpPr>
        <p:spPr>
          <a:xfrm>
            <a:off x="2110804" y="4927315"/>
            <a:ext cx="518096" cy="500270"/>
          </a:xfrm>
          <a:prstGeom prst="ellipse">
            <a:avLst/>
          </a:prstGeom>
          <a:solidFill>
            <a:srgbClr val="FF0000">
              <a:alpha val="55000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</a:t>
            </a:r>
            <a:r>
              <a:rPr lang="en-US" sz="1350" baseline="-25000" dirty="0"/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0FEACD-34C9-49CA-8601-18542673841D}"/>
              </a:ext>
            </a:extLst>
          </p:cNvPr>
          <p:cNvSpPr txBox="1"/>
          <p:nvPr/>
        </p:nvSpPr>
        <p:spPr>
          <a:xfrm>
            <a:off x="7206024" y="2740298"/>
            <a:ext cx="1952714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500" dirty="0"/>
              <a:t>Peer-peer architecture</a:t>
            </a:r>
          </a:p>
        </p:txBody>
      </p:sp>
      <p:grpSp>
        <p:nvGrpSpPr>
          <p:cNvPr id="29" name="Shape 122">
            <a:extLst>
              <a:ext uri="{FF2B5EF4-FFF2-40B4-BE49-F238E27FC236}">
                <a16:creationId xmlns:a16="http://schemas.microsoft.com/office/drawing/2014/main" id="{F0EBEFBB-80B5-4349-B81D-2BAC4F06CF8B}"/>
              </a:ext>
            </a:extLst>
          </p:cNvPr>
          <p:cNvGrpSpPr/>
          <p:nvPr/>
        </p:nvGrpSpPr>
        <p:grpSpPr>
          <a:xfrm>
            <a:off x="1168715" y="2243121"/>
            <a:ext cx="361843" cy="422147"/>
            <a:chOff x="5334000" y="1284975"/>
            <a:chExt cx="762000" cy="905774"/>
          </a:xfrm>
        </p:grpSpPr>
        <p:sp>
          <p:nvSpPr>
            <p:cNvPr id="30" name="Shape 123">
              <a:extLst>
                <a:ext uri="{FF2B5EF4-FFF2-40B4-BE49-F238E27FC236}">
                  <a16:creationId xmlns:a16="http://schemas.microsoft.com/office/drawing/2014/main" id="{AD894C22-11B8-43AE-9293-E2608DDA8FE2}"/>
                </a:ext>
              </a:extLst>
            </p:cNvPr>
            <p:cNvSpPr/>
            <p:nvPr/>
          </p:nvSpPr>
          <p:spPr>
            <a:xfrm>
              <a:off x="5334000" y="1284975"/>
              <a:ext cx="762000" cy="228720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31" name="Shape 124">
              <a:extLst>
                <a:ext uri="{FF2B5EF4-FFF2-40B4-BE49-F238E27FC236}">
                  <a16:creationId xmlns:a16="http://schemas.microsoft.com/office/drawing/2014/main" id="{219F2630-BDD8-4705-8F3C-337F44258622}"/>
                </a:ext>
              </a:extLst>
            </p:cNvPr>
            <p:cNvSpPr/>
            <p:nvPr/>
          </p:nvSpPr>
          <p:spPr>
            <a:xfrm>
              <a:off x="5334000" y="1513575"/>
              <a:ext cx="762000" cy="22364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32" name="Shape 125">
              <a:extLst>
                <a:ext uri="{FF2B5EF4-FFF2-40B4-BE49-F238E27FC236}">
                  <a16:creationId xmlns:a16="http://schemas.microsoft.com/office/drawing/2014/main" id="{6FE8265B-414E-4580-8C8E-4F73E8401553}"/>
                </a:ext>
              </a:extLst>
            </p:cNvPr>
            <p:cNvSpPr/>
            <p:nvPr/>
          </p:nvSpPr>
          <p:spPr>
            <a:xfrm>
              <a:off x="5334000" y="1733549"/>
              <a:ext cx="762000" cy="21676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…</a:t>
              </a:r>
            </a:p>
          </p:txBody>
        </p:sp>
        <p:sp>
          <p:nvSpPr>
            <p:cNvPr id="33" name="Shape 126">
              <a:extLst>
                <a:ext uri="{FF2B5EF4-FFF2-40B4-BE49-F238E27FC236}">
                  <a16:creationId xmlns:a16="http://schemas.microsoft.com/office/drawing/2014/main" id="{878CC44A-0A96-4B14-A7BB-3D9434FCFD96}"/>
                </a:ext>
              </a:extLst>
            </p:cNvPr>
            <p:cNvSpPr/>
            <p:nvPr/>
          </p:nvSpPr>
          <p:spPr>
            <a:xfrm>
              <a:off x="5334000" y="1950311"/>
              <a:ext cx="762000" cy="240437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</p:grpSp>
      <p:grpSp>
        <p:nvGrpSpPr>
          <p:cNvPr id="34" name="Shape 122">
            <a:extLst>
              <a:ext uri="{FF2B5EF4-FFF2-40B4-BE49-F238E27FC236}">
                <a16:creationId xmlns:a16="http://schemas.microsoft.com/office/drawing/2014/main" id="{1D0999D0-70E9-44E0-9903-2BC59D83328C}"/>
              </a:ext>
            </a:extLst>
          </p:cNvPr>
          <p:cNvGrpSpPr/>
          <p:nvPr/>
        </p:nvGrpSpPr>
        <p:grpSpPr>
          <a:xfrm>
            <a:off x="1626365" y="2241111"/>
            <a:ext cx="361843" cy="422147"/>
            <a:chOff x="5334000" y="1284975"/>
            <a:chExt cx="762000" cy="905774"/>
          </a:xfrm>
        </p:grpSpPr>
        <p:sp>
          <p:nvSpPr>
            <p:cNvPr id="35" name="Shape 123">
              <a:extLst>
                <a:ext uri="{FF2B5EF4-FFF2-40B4-BE49-F238E27FC236}">
                  <a16:creationId xmlns:a16="http://schemas.microsoft.com/office/drawing/2014/main" id="{4A1737EA-551B-4BD3-8E83-88EE857267B2}"/>
                </a:ext>
              </a:extLst>
            </p:cNvPr>
            <p:cNvSpPr/>
            <p:nvPr/>
          </p:nvSpPr>
          <p:spPr>
            <a:xfrm>
              <a:off x="5334000" y="1284975"/>
              <a:ext cx="762000" cy="228720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36" name="Shape 124">
              <a:extLst>
                <a:ext uri="{FF2B5EF4-FFF2-40B4-BE49-F238E27FC236}">
                  <a16:creationId xmlns:a16="http://schemas.microsoft.com/office/drawing/2014/main" id="{97D6B02B-6BA9-45C5-A3E3-D978E12059C7}"/>
                </a:ext>
              </a:extLst>
            </p:cNvPr>
            <p:cNvSpPr/>
            <p:nvPr/>
          </p:nvSpPr>
          <p:spPr>
            <a:xfrm>
              <a:off x="5334000" y="1513575"/>
              <a:ext cx="762000" cy="22364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37" name="Shape 125">
              <a:extLst>
                <a:ext uri="{FF2B5EF4-FFF2-40B4-BE49-F238E27FC236}">
                  <a16:creationId xmlns:a16="http://schemas.microsoft.com/office/drawing/2014/main" id="{3C276A79-54E1-40CF-82CD-2923FC348D9F}"/>
                </a:ext>
              </a:extLst>
            </p:cNvPr>
            <p:cNvSpPr/>
            <p:nvPr/>
          </p:nvSpPr>
          <p:spPr>
            <a:xfrm>
              <a:off x="5334000" y="1733549"/>
              <a:ext cx="762000" cy="21676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…</a:t>
              </a:r>
            </a:p>
          </p:txBody>
        </p:sp>
        <p:sp>
          <p:nvSpPr>
            <p:cNvPr id="38" name="Shape 126">
              <a:extLst>
                <a:ext uri="{FF2B5EF4-FFF2-40B4-BE49-F238E27FC236}">
                  <a16:creationId xmlns:a16="http://schemas.microsoft.com/office/drawing/2014/main" id="{30B40763-D906-412D-82BD-97FA245AC181}"/>
                </a:ext>
              </a:extLst>
            </p:cNvPr>
            <p:cNvSpPr/>
            <p:nvPr/>
          </p:nvSpPr>
          <p:spPr>
            <a:xfrm>
              <a:off x="5334000" y="1950311"/>
              <a:ext cx="762000" cy="240437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ADA26CD-CBF9-4E2B-A98A-F0FB5A7D25C2}"/>
              </a:ext>
            </a:extLst>
          </p:cNvPr>
          <p:cNvCxnSpPr>
            <a:stCxn id="36" idx="1"/>
            <a:endCxn id="31" idx="3"/>
          </p:cNvCxnSpPr>
          <p:nvPr/>
        </p:nvCxnSpPr>
        <p:spPr>
          <a:xfrm flipH="1">
            <a:off x="1530558" y="2399769"/>
            <a:ext cx="95807" cy="2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9" name="Shape 122">
            <a:extLst>
              <a:ext uri="{FF2B5EF4-FFF2-40B4-BE49-F238E27FC236}">
                <a16:creationId xmlns:a16="http://schemas.microsoft.com/office/drawing/2014/main" id="{58FDD464-4E00-4E02-A4B8-C8E780EAD8ED}"/>
              </a:ext>
            </a:extLst>
          </p:cNvPr>
          <p:cNvGrpSpPr/>
          <p:nvPr/>
        </p:nvGrpSpPr>
        <p:grpSpPr>
          <a:xfrm>
            <a:off x="2072997" y="2241111"/>
            <a:ext cx="361843" cy="422147"/>
            <a:chOff x="5334000" y="1284975"/>
            <a:chExt cx="762000" cy="905774"/>
          </a:xfrm>
        </p:grpSpPr>
        <p:sp>
          <p:nvSpPr>
            <p:cNvPr id="50" name="Shape 123">
              <a:extLst>
                <a:ext uri="{FF2B5EF4-FFF2-40B4-BE49-F238E27FC236}">
                  <a16:creationId xmlns:a16="http://schemas.microsoft.com/office/drawing/2014/main" id="{4436F4B9-8212-4267-AFAC-AF6B1BC6811A}"/>
                </a:ext>
              </a:extLst>
            </p:cNvPr>
            <p:cNvSpPr/>
            <p:nvPr/>
          </p:nvSpPr>
          <p:spPr>
            <a:xfrm>
              <a:off x="5334000" y="1284975"/>
              <a:ext cx="762000" cy="228720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51" name="Shape 124">
              <a:extLst>
                <a:ext uri="{FF2B5EF4-FFF2-40B4-BE49-F238E27FC236}">
                  <a16:creationId xmlns:a16="http://schemas.microsoft.com/office/drawing/2014/main" id="{EB4DEDD2-B08A-46F6-B4FD-1B69E93A9CB6}"/>
                </a:ext>
              </a:extLst>
            </p:cNvPr>
            <p:cNvSpPr/>
            <p:nvPr/>
          </p:nvSpPr>
          <p:spPr>
            <a:xfrm>
              <a:off x="5334000" y="1513575"/>
              <a:ext cx="762000" cy="22364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52" name="Shape 125">
              <a:extLst>
                <a:ext uri="{FF2B5EF4-FFF2-40B4-BE49-F238E27FC236}">
                  <a16:creationId xmlns:a16="http://schemas.microsoft.com/office/drawing/2014/main" id="{5F1BC28C-5E55-4104-AE14-BF2A4E952029}"/>
                </a:ext>
              </a:extLst>
            </p:cNvPr>
            <p:cNvSpPr/>
            <p:nvPr/>
          </p:nvSpPr>
          <p:spPr>
            <a:xfrm>
              <a:off x="5334000" y="1733549"/>
              <a:ext cx="762000" cy="21676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…</a:t>
              </a:r>
            </a:p>
          </p:txBody>
        </p:sp>
        <p:sp>
          <p:nvSpPr>
            <p:cNvPr id="53" name="Shape 126">
              <a:extLst>
                <a:ext uri="{FF2B5EF4-FFF2-40B4-BE49-F238E27FC236}">
                  <a16:creationId xmlns:a16="http://schemas.microsoft.com/office/drawing/2014/main" id="{E6216910-210D-4993-96C5-D88CF8C11446}"/>
                </a:ext>
              </a:extLst>
            </p:cNvPr>
            <p:cNvSpPr/>
            <p:nvPr/>
          </p:nvSpPr>
          <p:spPr>
            <a:xfrm>
              <a:off x="5334000" y="1950311"/>
              <a:ext cx="762000" cy="240437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5DA37D9-669E-48FD-87A6-4F2BE5AB1496}"/>
              </a:ext>
            </a:extLst>
          </p:cNvPr>
          <p:cNvCxnSpPr>
            <a:stCxn id="51" idx="1"/>
          </p:cNvCxnSpPr>
          <p:nvPr/>
        </p:nvCxnSpPr>
        <p:spPr>
          <a:xfrm flipH="1">
            <a:off x="1977190" y="2399769"/>
            <a:ext cx="95807" cy="2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7F24B8A3-D9D1-4D8B-9DAC-43A425025979}"/>
              </a:ext>
            </a:extLst>
          </p:cNvPr>
          <p:cNvSpPr txBox="1"/>
          <p:nvPr/>
        </p:nvSpPr>
        <p:spPr>
          <a:xfrm>
            <a:off x="1079126" y="2708889"/>
            <a:ext cx="1368149" cy="5078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/>
              <a:t>Each node maintains a copy of the blockchain (tamper-evident ledger)</a:t>
            </a:r>
          </a:p>
        </p:txBody>
      </p:sp>
      <p:sp>
        <p:nvSpPr>
          <p:cNvPr id="56" name="Shape 123">
            <a:extLst>
              <a:ext uri="{FF2B5EF4-FFF2-40B4-BE49-F238E27FC236}">
                <a16:creationId xmlns:a16="http://schemas.microsoft.com/office/drawing/2014/main" id="{5DB44B44-91FA-4E66-B17A-75BD3277CF9B}"/>
              </a:ext>
            </a:extLst>
          </p:cNvPr>
          <p:cNvSpPr/>
          <p:nvPr/>
        </p:nvSpPr>
        <p:spPr>
          <a:xfrm>
            <a:off x="1672545" y="1674319"/>
            <a:ext cx="361843" cy="106598"/>
          </a:xfrm>
          <a:prstGeom prst="rect">
            <a:avLst/>
          </a:prstGeom>
          <a:solidFill>
            <a:srgbClr val="D1E0AF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T1</a:t>
            </a:r>
          </a:p>
        </p:txBody>
      </p:sp>
      <p:sp>
        <p:nvSpPr>
          <p:cNvPr id="58" name="Shape 123">
            <a:extLst>
              <a:ext uri="{FF2B5EF4-FFF2-40B4-BE49-F238E27FC236}">
                <a16:creationId xmlns:a16="http://schemas.microsoft.com/office/drawing/2014/main" id="{17F951D9-0D59-40D8-8C0D-FDFE674002C9}"/>
              </a:ext>
            </a:extLst>
          </p:cNvPr>
          <p:cNvSpPr/>
          <p:nvPr/>
        </p:nvSpPr>
        <p:spPr>
          <a:xfrm>
            <a:off x="4953758" y="5801235"/>
            <a:ext cx="361843" cy="106598"/>
          </a:xfrm>
          <a:prstGeom prst="rect">
            <a:avLst/>
          </a:prstGeom>
          <a:solidFill>
            <a:srgbClr val="D1E0AF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T5</a:t>
            </a:r>
          </a:p>
        </p:txBody>
      </p:sp>
      <p:sp>
        <p:nvSpPr>
          <p:cNvPr id="59" name="Shape 123">
            <a:extLst>
              <a:ext uri="{FF2B5EF4-FFF2-40B4-BE49-F238E27FC236}">
                <a16:creationId xmlns:a16="http://schemas.microsoft.com/office/drawing/2014/main" id="{816C1BC4-1C74-4FB0-B396-5B6E86D94AC4}"/>
              </a:ext>
            </a:extLst>
          </p:cNvPr>
          <p:cNvSpPr/>
          <p:nvPr/>
        </p:nvSpPr>
        <p:spPr>
          <a:xfrm>
            <a:off x="2621322" y="5369310"/>
            <a:ext cx="361843" cy="106598"/>
          </a:xfrm>
          <a:prstGeom prst="rect">
            <a:avLst/>
          </a:prstGeom>
          <a:solidFill>
            <a:srgbClr val="FF0000">
              <a:alpha val="55000"/>
            </a:srgbClr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T6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415366F-17CB-4363-B387-9127A6AA61C9}"/>
              </a:ext>
            </a:extLst>
          </p:cNvPr>
          <p:cNvCxnSpPr>
            <a:cxnSpLocks/>
          </p:cNvCxnSpPr>
          <p:nvPr/>
        </p:nvCxnSpPr>
        <p:spPr>
          <a:xfrm flipH="1" flipV="1">
            <a:off x="6646230" y="1807118"/>
            <a:ext cx="439940" cy="73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Shape 122">
            <a:extLst>
              <a:ext uri="{FF2B5EF4-FFF2-40B4-BE49-F238E27FC236}">
                <a16:creationId xmlns:a16="http://schemas.microsoft.com/office/drawing/2014/main" id="{5F4D5A18-566B-43DA-AA17-2214BD5F1C50}"/>
              </a:ext>
            </a:extLst>
          </p:cNvPr>
          <p:cNvGrpSpPr/>
          <p:nvPr/>
        </p:nvGrpSpPr>
        <p:grpSpPr>
          <a:xfrm>
            <a:off x="5393889" y="1635117"/>
            <a:ext cx="361843" cy="422147"/>
            <a:chOff x="5334000" y="1284975"/>
            <a:chExt cx="762000" cy="905774"/>
          </a:xfrm>
        </p:grpSpPr>
        <p:sp>
          <p:nvSpPr>
            <p:cNvPr id="44" name="Shape 123">
              <a:extLst>
                <a:ext uri="{FF2B5EF4-FFF2-40B4-BE49-F238E27FC236}">
                  <a16:creationId xmlns:a16="http://schemas.microsoft.com/office/drawing/2014/main" id="{15B20E21-2414-41CF-95AE-40B66CE5777D}"/>
                </a:ext>
              </a:extLst>
            </p:cNvPr>
            <p:cNvSpPr/>
            <p:nvPr/>
          </p:nvSpPr>
          <p:spPr>
            <a:xfrm>
              <a:off x="5334000" y="1284975"/>
              <a:ext cx="762000" cy="228720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45" name="Shape 124">
              <a:extLst>
                <a:ext uri="{FF2B5EF4-FFF2-40B4-BE49-F238E27FC236}">
                  <a16:creationId xmlns:a16="http://schemas.microsoft.com/office/drawing/2014/main" id="{FC2AABCB-AE40-4483-8F04-CC14240DABA8}"/>
                </a:ext>
              </a:extLst>
            </p:cNvPr>
            <p:cNvSpPr/>
            <p:nvPr/>
          </p:nvSpPr>
          <p:spPr>
            <a:xfrm>
              <a:off x="5334000" y="1513575"/>
              <a:ext cx="762000" cy="22364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46" name="Shape 125">
              <a:extLst>
                <a:ext uri="{FF2B5EF4-FFF2-40B4-BE49-F238E27FC236}">
                  <a16:creationId xmlns:a16="http://schemas.microsoft.com/office/drawing/2014/main" id="{73E83349-9443-4CD6-94D5-C73A37612DF6}"/>
                </a:ext>
              </a:extLst>
            </p:cNvPr>
            <p:cNvSpPr/>
            <p:nvPr/>
          </p:nvSpPr>
          <p:spPr>
            <a:xfrm>
              <a:off x="5334000" y="1733549"/>
              <a:ext cx="762000" cy="21676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…</a:t>
              </a:r>
            </a:p>
          </p:txBody>
        </p:sp>
        <p:sp>
          <p:nvSpPr>
            <p:cNvPr id="47" name="Shape 126">
              <a:extLst>
                <a:ext uri="{FF2B5EF4-FFF2-40B4-BE49-F238E27FC236}">
                  <a16:creationId xmlns:a16="http://schemas.microsoft.com/office/drawing/2014/main" id="{97FB1F97-E03D-414C-AC15-6EAD0959267D}"/>
                </a:ext>
              </a:extLst>
            </p:cNvPr>
            <p:cNvSpPr/>
            <p:nvPr/>
          </p:nvSpPr>
          <p:spPr>
            <a:xfrm>
              <a:off x="5334000" y="1950311"/>
              <a:ext cx="762000" cy="240437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</p:grpSp>
      <p:grpSp>
        <p:nvGrpSpPr>
          <p:cNvPr id="48" name="Shape 122">
            <a:extLst>
              <a:ext uri="{FF2B5EF4-FFF2-40B4-BE49-F238E27FC236}">
                <a16:creationId xmlns:a16="http://schemas.microsoft.com/office/drawing/2014/main" id="{214E463A-5898-4183-A9F4-3F080373A693}"/>
              </a:ext>
            </a:extLst>
          </p:cNvPr>
          <p:cNvGrpSpPr/>
          <p:nvPr/>
        </p:nvGrpSpPr>
        <p:grpSpPr>
          <a:xfrm>
            <a:off x="5851539" y="1633107"/>
            <a:ext cx="361843" cy="422147"/>
            <a:chOff x="5334000" y="1284975"/>
            <a:chExt cx="762000" cy="905774"/>
          </a:xfrm>
        </p:grpSpPr>
        <p:sp>
          <p:nvSpPr>
            <p:cNvPr id="63" name="Shape 123">
              <a:extLst>
                <a:ext uri="{FF2B5EF4-FFF2-40B4-BE49-F238E27FC236}">
                  <a16:creationId xmlns:a16="http://schemas.microsoft.com/office/drawing/2014/main" id="{805DD9A6-79AA-43BF-8680-0B98D36C1D53}"/>
                </a:ext>
              </a:extLst>
            </p:cNvPr>
            <p:cNvSpPr/>
            <p:nvPr/>
          </p:nvSpPr>
          <p:spPr>
            <a:xfrm>
              <a:off x="5334000" y="1284975"/>
              <a:ext cx="762000" cy="228720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66" name="Shape 124">
              <a:extLst>
                <a:ext uri="{FF2B5EF4-FFF2-40B4-BE49-F238E27FC236}">
                  <a16:creationId xmlns:a16="http://schemas.microsoft.com/office/drawing/2014/main" id="{E73ED4F9-0868-4FB0-9E07-EEB10AD847C4}"/>
                </a:ext>
              </a:extLst>
            </p:cNvPr>
            <p:cNvSpPr/>
            <p:nvPr/>
          </p:nvSpPr>
          <p:spPr>
            <a:xfrm>
              <a:off x="5334000" y="1513575"/>
              <a:ext cx="762000" cy="22364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67" name="Shape 125">
              <a:extLst>
                <a:ext uri="{FF2B5EF4-FFF2-40B4-BE49-F238E27FC236}">
                  <a16:creationId xmlns:a16="http://schemas.microsoft.com/office/drawing/2014/main" id="{714CC644-57AA-4712-8D74-952F4D03051C}"/>
                </a:ext>
              </a:extLst>
            </p:cNvPr>
            <p:cNvSpPr/>
            <p:nvPr/>
          </p:nvSpPr>
          <p:spPr>
            <a:xfrm>
              <a:off x="5334000" y="1733549"/>
              <a:ext cx="762000" cy="21676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…</a:t>
              </a:r>
            </a:p>
          </p:txBody>
        </p:sp>
        <p:sp>
          <p:nvSpPr>
            <p:cNvPr id="68" name="Shape 126">
              <a:extLst>
                <a:ext uri="{FF2B5EF4-FFF2-40B4-BE49-F238E27FC236}">
                  <a16:creationId xmlns:a16="http://schemas.microsoft.com/office/drawing/2014/main" id="{0DB3C0FC-4AB3-4432-9AFA-3AE958000762}"/>
                </a:ext>
              </a:extLst>
            </p:cNvPr>
            <p:cNvSpPr/>
            <p:nvPr/>
          </p:nvSpPr>
          <p:spPr>
            <a:xfrm>
              <a:off x="5334000" y="1950311"/>
              <a:ext cx="762000" cy="240437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</p:grp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836C744-D174-4787-9710-024339385974}"/>
              </a:ext>
            </a:extLst>
          </p:cNvPr>
          <p:cNvCxnSpPr>
            <a:stCxn id="66" idx="1"/>
            <a:endCxn id="45" idx="3"/>
          </p:cNvCxnSpPr>
          <p:nvPr/>
        </p:nvCxnSpPr>
        <p:spPr>
          <a:xfrm flipH="1">
            <a:off x="5755732" y="1791765"/>
            <a:ext cx="95807" cy="2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0" name="Shape 122">
            <a:extLst>
              <a:ext uri="{FF2B5EF4-FFF2-40B4-BE49-F238E27FC236}">
                <a16:creationId xmlns:a16="http://schemas.microsoft.com/office/drawing/2014/main" id="{0CAAA8C7-94C7-443D-B2FE-F41D793F3E4A}"/>
              </a:ext>
            </a:extLst>
          </p:cNvPr>
          <p:cNvGrpSpPr/>
          <p:nvPr/>
        </p:nvGrpSpPr>
        <p:grpSpPr>
          <a:xfrm>
            <a:off x="6298170" y="1633107"/>
            <a:ext cx="361843" cy="422147"/>
            <a:chOff x="5334000" y="1284975"/>
            <a:chExt cx="762000" cy="905774"/>
          </a:xfrm>
        </p:grpSpPr>
        <p:sp>
          <p:nvSpPr>
            <p:cNvPr id="71" name="Shape 123">
              <a:extLst>
                <a:ext uri="{FF2B5EF4-FFF2-40B4-BE49-F238E27FC236}">
                  <a16:creationId xmlns:a16="http://schemas.microsoft.com/office/drawing/2014/main" id="{5A016501-D2A9-4C94-A4E9-4D4785984896}"/>
                </a:ext>
              </a:extLst>
            </p:cNvPr>
            <p:cNvSpPr/>
            <p:nvPr/>
          </p:nvSpPr>
          <p:spPr>
            <a:xfrm>
              <a:off x="5334000" y="1284975"/>
              <a:ext cx="762000" cy="228720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72" name="Shape 124">
              <a:extLst>
                <a:ext uri="{FF2B5EF4-FFF2-40B4-BE49-F238E27FC236}">
                  <a16:creationId xmlns:a16="http://schemas.microsoft.com/office/drawing/2014/main" id="{4FF83639-BD10-48F1-8B54-95A87A98048C}"/>
                </a:ext>
              </a:extLst>
            </p:cNvPr>
            <p:cNvSpPr/>
            <p:nvPr/>
          </p:nvSpPr>
          <p:spPr>
            <a:xfrm>
              <a:off x="5334000" y="1513575"/>
              <a:ext cx="762000" cy="22364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73" name="Shape 125">
              <a:extLst>
                <a:ext uri="{FF2B5EF4-FFF2-40B4-BE49-F238E27FC236}">
                  <a16:creationId xmlns:a16="http://schemas.microsoft.com/office/drawing/2014/main" id="{52D9D9A9-4ED6-4452-B906-99B7F23C2310}"/>
                </a:ext>
              </a:extLst>
            </p:cNvPr>
            <p:cNvSpPr/>
            <p:nvPr/>
          </p:nvSpPr>
          <p:spPr>
            <a:xfrm>
              <a:off x="5334000" y="1733549"/>
              <a:ext cx="762000" cy="21676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…</a:t>
              </a:r>
            </a:p>
          </p:txBody>
        </p:sp>
        <p:sp>
          <p:nvSpPr>
            <p:cNvPr id="74" name="Shape 126">
              <a:extLst>
                <a:ext uri="{FF2B5EF4-FFF2-40B4-BE49-F238E27FC236}">
                  <a16:creationId xmlns:a16="http://schemas.microsoft.com/office/drawing/2014/main" id="{A52C5F6D-7DF2-4435-A526-6C1013721467}"/>
                </a:ext>
              </a:extLst>
            </p:cNvPr>
            <p:cNvSpPr/>
            <p:nvPr/>
          </p:nvSpPr>
          <p:spPr>
            <a:xfrm>
              <a:off x="5334000" y="1950311"/>
              <a:ext cx="762000" cy="240437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</p:grp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815256F-18BB-42F6-82AF-7CC77BD19625}"/>
              </a:ext>
            </a:extLst>
          </p:cNvPr>
          <p:cNvCxnSpPr>
            <a:stCxn id="72" idx="1"/>
          </p:cNvCxnSpPr>
          <p:nvPr/>
        </p:nvCxnSpPr>
        <p:spPr>
          <a:xfrm flipH="1">
            <a:off x="6202363" y="1791765"/>
            <a:ext cx="95807" cy="2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7" name="Shape 122">
            <a:extLst>
              <a:ext uri="{FF2B5EF4-FFF2-40B4-BE49-F238E27FC236}">
                <a16:creationId xmlns:a16="http://schemas.microsoft.com/office/drawing/2014/main" id="{EADF1D08-2243-49A9-B01D-340C0AF33D2A}"/>
              </a:ext>
            </a:extLst>
          </p:cNvPr>
          <p:cNvGrpSpPr/>
          <p:nvPr/>
        </p:nvGrpSpPr>
        <p:grpSpPr>
          <a:xfrm>
            <a:off x="6661521" y="3337052"/>
            <a:ext cx="361843" cy="422147"/>
            <a:chOff x="5334000" y="1284975"/>
            <a:chExt cx="762000" cy="905774"/>
          </a:xfrm>
        </p:grpSpPr>
        <p:sp>
          <p:nvSpPr>
            <p:cNvPr id="78" name="Shape 123">
              <a:extLst>
                <a:ext uri="{FF2B5EF4-FFF2-40B4-BE49-F238E27FC236}">
                  <a16:creationId xmlns:a16="http://schemas.microsoft.com/office/drawing/2014/main" id="{9D76E64C-DB27-46F2-8373-E8D24AA818E8}"/>
                </a:ext>
              </a:extLst>
            </p:cNvPr>
            <p:cNvSpPr/>
            <p:nvPr/>
          </p:nvSpPr>
          <p:spPr>
            <a:xfrm>
              <a:off x="5334000" y="1284975"/>
              <a:ext cx="762000" cy="228720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79" name="Shape 124">
              <a:extLst>
                <a:ext uri="{FF2B5EF4-FFF2-40B4-BE49-F238E27FC236}">
                  <a16:creationId xmlns:a16="http://schemas.microsoft.com/office/drawing/2014/main" id="{3A198204-3189-481A-A803-C1554BA3C321}"/>
                </a:ext>
              </a:extLst>
            </p:cNvPr>
            <p:cNvSpPr/>
            <p:nvPr/>
          </p:nvSpPr>
          <p:spPr>
            <a:xfrm>
              <a:off x="5334000" y="1513575"/>
              <a:ext cx="762000" cy="22364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80" name="Shape 125">
              <a:extLst>
                <a:ext uri="{FF2B5EF4-FFF2-40B4-BE49-F238E27FC236}">
                  <a16:creationId xmlns:a16="http://schemas.microsoft.com/office/drawing/2014/main" id="{98C11D29-9FF8-4326-9530-B828565EE73A}"/>
                </a:ext>
              </a:extLst>
            </p:cNvPr>
            <p:cNvSpPr/>
            <p:nvPr/>
          </p:nvSpPr>
          <p:spPr>
            <a:xfrm>
              <a:off x="5334000" y="1733549"/>
              <a:ext cx="762000" cy="21676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…</a:t>
              </a:r>
            </a:p>
          </p:txBody>
        </p:sp>
        <p:sp>
          <p:nvSpPr>
            <p:cNvPr id="81" name="Shape 126">
              <a:extLst>
                <a:ext uri="{FF2B5EF4-FFF2-40B4-BE49-F238E27FC236}">
                  <a16:creationId xmlns:a16="http://schemas.microsoft.com/office/drawing/2014/main" id="{81CF8F4B-911D-42FC-AE0C-1D0686C995DA}"/>
                </a:ext>
              </a:extLst>
            </p:cNvPr>
            <p:cNvSpPr/>
            <p:nvPr/>
          </p:nvSpPr>
          <p:spPr>
            <a:xfrm>
              <a:off x="5334000" y="1950311"/>
              <a:ext cx="762000" cy="240437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</p:grpSp>
      <p:grpSp>
        <p:nvGrpSpPr>
          <p:cNvPr id="82" name="Shape 122">
            <a:extLst>
              <a:ext uri="{FF2B5EF4-FFF2-40B4-BE49-F238E27FC236}">
                <a16:creationId xmlns:a16="http://schemas.microsoft.com/office/drawing/2014/main" id="{042A73A0-E353-4A86-90E2-515EF24DCEBC}"/>
              </a:ext>
            </a:extLst>
          </p:cNvPr>
          <p:cNvGrpSpPr/>
          <p:nvPr/>
        </p:nvGrpSpPr>
        <p:grpSpPr>
          <a:xfrm>
            <a:off x="7119171" y="3335042"/>
            <a:ext cx="361843" cy="422147"/>
            <a:chOff x="5334000" y="1284975"/>
            <a:chExt cx="762000" cy="905774"/>
          </a:xfrm>
        </p:grpSpPr>
        <p:sp>
          <p:nvSpPr>
            <p:cNvPr id="83" name="Shape 123">
              <a:extLst>
                <a:ext uri="{FF2B5EF4-FFF2-40B4-BE49-F238E27FC236}">
                  <a16:creationId xmlns:a16="http://schemas.microsoft.com/office/drawing/2014/main" id="{0A52813E-736F-4C03-9D90-7788073ACA8A}"/>
                </a:ext>
              </a:extLst>
            </p:cNvPr>
            <p:cNvSpPr/>
            <p:nvPr/>
          </p:nvSpPr>
          <p:spPr>
            <a:xfrm>
              <a:off x="5334000" y="1284975"/>
              <a:ext cx="762000" cy="228720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84" name="Shape 124">
              <a:extLst>
                <a:ext uri="{FF2B5EF4-FFF2-40B4-BE49-F238E27FC236}">
                  <a16:creationId xmlns:a16="http://schemas.microsoft.com/office/drawing/2014/main" id="{269C934E-F0F6-4A93-835C-15D0987039D2}"/>
                </a:ext>
              </a:extLst>
            </p:cNvPr>
            <p:cNvSpPr/>
            <p:nvPr/>
          </p:nvSpPr>
          <p:spPr>
            <a:xfrm>
              <a:off x="5334000" y="1513575"/>
              <a:ext cx="762000" cy="22364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85" name="Shape 125">
              <a:extLst>
                <a:ext uri="{FF2B5EF4-FFF2-40B4-BE49-F238E27FC236}">
                  <a16:creationId xmlns:a16="http://schemas.microsoft.com/office/drawing/2014/main" id="{ABB4ACC4-8459-4B88-B884-E9677742DCEC}"/>
                </a:ext>
              </a:extLst>
            </p:cNvPr>
            <p:cNvSpPr/>
            <p:nvPr/>
          </p:nvSpPr>
          <p:spPr>
            <a:xfrm>
              <a:off x="5334000" y="1733549"/>
              <a:ext cx="762000" cy="21676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…</a:t>
              </a:r>
            </a:p>
          </p:txBody>
        </p:sp>
        <p:sp>
          <p:nvSpPr>
            <p:cNvPr id="86" name="Shape 126">
              <a:extLst>
                <a:ext uri="{FF2B5EF4-FFF2-40B4-BE49-F238E27FC236}">
                  <a16:creationId xmlns:a16="http://schemas.microsoft.com/office/drawing/2014/main" id="{938BFB2B-2532-4FC8-83BC-509AF17337F4}"/>
                </a:ext>
              </a:extLst>
            </p:cNvPr>
            <p:cNvSpPr/>
            <p:nvPr/>
          </p:nvSpPr>
          <p:spPr>
            <a:xfrm>
              <a:off x="5334000" y="1950311"/>
              <a:ext cx="762000" cy="240437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</p:grp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9C7E8DA3-2A44-4921-B1D9-C498A32E8852}"/>
              </a:ext>
            </a:extLst>
          </p:cNvPr>
          <p:cNvCxnSpPr>
            <a:stCxn id="84" idx="1"/>
            <a:endCxn id="79" idx="3"/>
          </p:cNvCxnSpPr>
          <p:nvPr/>
        </p:nvCxnSpPr>
        <p:spPr>
          <a:xfrm flipH="1">
            <a:off x="7023364" y="3493700"/>
            <a:ext cx="95807" cy="2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8" name="Shape 122">
            <a:extLst>
              <a:ext uri="{FF2B5EF4-FFF2-40B4-BE49-F238E27FC236}">
                <a16:creationId xmlns:a16="http://schemas.microsoft.com/office/drawing/2014/main" id="{A0C94D58-75C1-4E11-987B-3CCC958D85EC}"/>
              </a:ext>
            </a:extLst>
          </p:cNvPr>
          <p:cNvGrpSpPr/>
          <p:nvPr/>
        </p:nvGrpSpPr>
        <p:grpSpPr>
          <a:xfrm>
            <a:off x="7565802" y="3335042"/>
            <a:ext cx="361843" cy="422147"/>
            <a:chOff x="5334000" y="1284975"/>
            <a:chExt cx="762000" cy="905774"/>
          </a:xfrm>
        </p:grpSpPr>
        <p:sp>
          <p:nvSpPr>
            <p:cNvPr id="89" name="Shape 123">
              <a:extLst>
                <a:ext uri="{FF2B5EF4-FFF2-40B4-BE49-F238E27FC236}">
                  <a16:creationId xmlns:a16="http://schemas.microsoft.com/office/drawing/2014/main" id="{AC94798F-FC82-417C-A71F-FDB9D679B6FE}"/>
                </a:ext>
              </a:extLst>
            </p:cNvPr>
            <p:cNvSpPr/>
            <p:nvPr/>
          </p:nvSpPr>
          <p:spPr>
            <a:xfrm>
              <a:off x="5334000" y="1284975"/>
              <a:ext cx="762000" cy="228720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90" name="Shape 124">
              <a:extLst>
                <a:ext uri="{FF2B5EF4-FFF2-40B4-BE49-F238E27FC236}">
                  <a16:creationId xmlns:a16="http://schemas.microsoft.com/office/drawing/2014/main" id="{0E4CF268-E117-4AB5-A334-F183782D5B37}"/>
                </a:ext>
              </a:extLst>
            </p:cNvPr>
            <p:cNvSpPr/>
            <p:nvPr/>
          </p:nvSpPr>
          <p:spPr>
            <a:xfrm>
              <a:off x="5334000" y="1513575"/>
              <a:ext cx="762000" cy="22364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91" name="Shape 125">
              <a:extLst>
                <a:ext uri="{FF2B5EF4-FFF2-40B4-BE49-F238E27FC236}">
                  <a16:creationId xmlns:a16="http://schemas.microsoft.com/office/drawing/2014/main" id="{D33A7D78-5472-41B2-965B-028D3D863ED0}"/>
                </a:ext>
              </a:extLst>
            </p:cNvPr>
            <p:cNvSpPr/>
            <p:nvPr/>
          </p:nvSpPr>
          <p:spPr>
            <a:xfrm>
              <a:off x="5334000" y="1733549"/>
              <a:ext cx="762000" cy="21676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…</a:t>
              </a:r>
            </a:p>
          </p:txBody>
        </p:sp>
        <p:sp>
          <p:nvSpPr>
            <p:cNvPr id="92" name="Shape 126">
              <a:extLst>
                <a:ext uri="{FF2B5EF4-FFF2-40B4-BE49-F238E27FC236}">
                  <a16:creationId xmlns:a16="http://schemas.microsoft.com/office/drawing/2014/main" id="{585C690F-6BA3-4B6B-A0CA-205FB4E3A2ED}"/>
                </a:ext>
              </a:extLst>
            </p:cNvPr>
            <p:cNvSpPr/>
            <p:nvPr/>
          </p:nvSpPr>
          <p:spPr>
            <a:xfrm>
              <a:off x="5334000" y="1950311"/>
              <a:ext cx="762000" cy="240437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</p:grp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5BB9F207-E8F0-4B19-893D-333F5DAC3A51}"/>
              </a:ext>
            </a:extLst>
          </p:cNvPr>
          <p:cNvCxnSpPr>
            <a:stCxn id="90" idx="1"/>
          </p:cNvCxnSpPr>
          <p:nvPr/>
        </p:nvCxnSpPr>
        <p:spPr>
          <a:xfrm flipH="1">
            <a:off x="7469995" y="3493700"/>
            <a:ext cx="95807" cy="2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5" name="Shape 122">
            <a:extLst>
              <a:ext uri="{FF2B5EF4-FFF2-40B4-BE49-F238E27FC236}">
                <a16:creationId xmlns:a16="http://schemas.microsoft.com/office/drawing/2014/main" id="{E418D658-E32B-4D66-A68E-DBABFFCA0DA3}"/>
              </a:ext>
            </a:extLst>
          </p:cNvPr>
          <p:cNvGrpSpPr/>
          <p:nvPr/>
        </p:nvGrpSpPr>
        <p:grpSpPr>
          <a:xfrm>
            <a:off x="6758835" y="5017655"/>
            <a:ext cx="361843" cy="422147"/>
            <a:chOff x="5334000" y="1284975"/>
            <a:chExt cx="762000" cy="905774"/>
          </a:xfrm>
        </p:grpSpPr>
        <p:sp>
          <p:nvSpPr>
            <p:cNvPr id="96" name="Shape 123">
              <a:extLst>
                <a:ext uri="{FF2B5EF4-FFF2-40B4-BE49-F238E27FC236}">
                  <a16:creationId xmlns:a16="http://schemas.microsoft.com/office/drawing/2014/main" id="{6AACA899-8220-4528-9942-D4EE1F3A453B}"/>
                </a:ext>
              </a:extLst>
            </p:cNvPr>
            <p:cNvSpPr/>
            <p:nvPr/>
          </p:nvSpPr>
          <p:spPr>
            <a:xfrm>
              <a:off x="5334000" y="1284975"/>
              <a:ext cx="762000" cy="228720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97" name="Shape 124">
              <a:extLst>
                <a:ext uri="{FF2B5EF4-FFF2-40B4-BE49-F238E27FC236}">
                  <a16:creationId xmlns:a16="http://schemas.microsoft.com/office/drawing/2014/main" id="{ED3BF592-73DF-4586-8E58-A81F512D7DF0}"/>
                </a:ext>
              </a:extLst>
            </p:cNvPr>
            <p:cNvSpPr/>
            <p:nvPr/>
          </p:nvSpPr>
          <p:spPr>
            <a:xfrm>
              <a:off x="5334000" y="1513575"/>
              <a:ext cx="762000" cy="22364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98" name="Shape 125">
              <a:extLst>
                <a:ext uri="{FF2B5EF4-FFF2-40B4-BE49-F238E27FC236}">
                  <a16:creationId xmlns:a16="http://schemas.microsoft.com/office/drawing/2014/main" id="{0653FB03-39AE-46D6-94C8-143EC4963AAA}"/>
                </a:ext>
              </a:extLst>
            </p:cNvPr>
            <p:cNvSpPr/>
            <p:nvPr/>
          </p:nvSpPr>
          <p:spPr>
            <a:xfrm>
              <a:off x="5334000" y="1733549"/>
              <a:ext cx="762000" cy="21676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…</a:t>
              </a:r>
            </a:p>
          </p:txBody>
        </p:sp>
        <p:sp>
          <p:nvSpPr>
            <p:cNvPr id="99" name="Shape 126">
              <a:extLst>
                <a:ext uri="{FF2B5EF4-FFF2-40B4-BE49-F238E27FC236}">
                  <a16:creationId xmlns:a16="http://schemas.microsoft.com/office/drawing/2014/main" id="{C4C55E18-01EC-4813-82F8-411584C47343}"/>
                </a:ext>
              </a:extLst>
            </p:cNvPr>
            <p:cNvSpPr/>
            <p:nvPr/>
          </p:nvSpPr>
          <p:spPr>
            <a:xfrm>
              <a:off x="5334000" y="1950311"/>
              <a:ext cx="762000" cy="240437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</p:grpSp>
      <p:grpSp>
        <p:nvGrpSpPr>
          <p:cNvPr id="100" name="Shape 122">
            <a:extLst>
              <a:ext uri="{FF2B5EF4-FFF2-40B4-BE49-F238E27FC236}">
                <a16:creationId xmlns:a16="http://schemas.microsoft.com/office/drawing/2014/main" id="{038A830F-AC30-488F-8EA3-1148999C21B5}"/>
              </a:ext>
            </a:extLst>
          </p:cNvPr>
          <p:cNvGrpSpPr/>
          <p:nvPr/>
        </p:nvGrpSpPr>
        <p:grpSpPr>
          <a:xfrm>
            <a:off x="7216485" y="5015645"/>
            <a:ext cx="361843" cy="422147"/>
            <a:chOff x="5334000" y="1284975"/>
            <a:chExt cx="762000" cy="905774"/>
          </a:xfrm>
        </p:grpSpPr>
        <p:sp>
          <p:nvSpPr>
            <p:cNvPr id="101" name="Shape 123">
              <a:extLst>
                <a:ext uri="{FF2B5EF4-FFF2-40B4-BE49-F238E27FC236}">
                  <a16:creationId xmlns:a16="http://schemas.microsoft.com/office/drawing/2014/main" id="{12A876A9-45F4-4778-9F4F-2231AAB848D0}"/>
                </a:ext>
              </a:extLst>
            </p:cNvPr>
            <p:cNvSpPr/>
            <p:nvPr/>
          </p:nvSpPr>
          <p:spPr>
            <a:xfrm>
              <a:off x="5334000" y="1284975"/>
              <a:ext cx="762000" cy="228720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102" name="Shape 124">
              <a:extLst>
                <a:ext uri="{FF2B5EF4-FFF2-40B4-BE49-F238E27FC236}">
                  <a16:creationId xmlns:a16="http://schemas.microsoft.com/office/drawing/2014/main" id="{D9D606F4-9B3F-4022-BC5B-D3A9DF20B52B}"/>
                </a:ext>
              </a:extLst>
            </p:cNvPr>
            <p:cNvSpPr/>
            <p:nvPr/>
          </p:nvSpPr>
          <p:spPr>
            <a:xfrm>
              <a:off x="5334000" y="1513575"/>
              <a:ext cx="762000" cy="22364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103" name="Shape 125">
              <a:extLst>
                <a:ext uri="{FF2B5EF4-FFF2-40B4-BE49-F238E27FC236}">
                  <a16:creationId xmlns:a16="http://schemas.microsoft.com/office/drawing/2014/main" id="{492432D5-CD57-4685-B206-6FCF739BAE72}"/>
                </a:ext>
              </a:extLst>
            </p:cNvPr>
            <p:cNvSpPr/>
            <p:nvPr/>
          </p:nvSpPr>
          <p:spPr>
            <a:xfrm>
              <a:off x="5334000" y="1733549"/>
              <a:ext cx="762000" cy="21676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…</a:t>
              </a:r>
            </a:p>
          </p:txBody>
        </p:sp>
        <p:sp>
          <p:nvSpPr>
            <p:cNvPr id="104" name="Shape 126">
              <a:extLst>
                <a:ext uri="{FF2B5EF4-FFF2-40B4-BE49-F238E27FC236}">
                  <a16:creationId xmlns:a16="http://schemas.microsoft.com/office/drawing/2014/main" id="{162F5C28-BBFF-48BF-8447-69FD3935C3DF}"/>
                </a:ext>
              </a:extLst>
            </p:cNvPr>
            <p:cNvSpPr/>
            <p:nvPr/>
          </p:nvSpPr>
          <p:spPr>
            <a:xfrm>
              <a:off x="5334000" y="1950311"/>
              <a:ext cx="762000" cy="240437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</p:grp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2C75049D-8E67-4E4B-85AB-D203BE3056B0}"/>
              </a:ext>
            </a:extLst>
          </p:cNvPr>
          <p:cNvCxnSpPr>
            <a:stCxn id="102" idx="1"/>
            <a:endCxn id="97" idx="3"/>
          </p:cNvCxnSpPr>
          <p:nvPr/>
        </p:nvCxnSpPr>
        <p:spPr>
          <a:xfrm flipH="1">
            <a:off x="7120678" y="5174303"/>
            <a:ext cx="95807" cy="2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6" name="Shape 122">
            <a:extLst>
              <a:ext uri="{FF2B5EF4-FFF2-40B4-BE49-F238E27FC236}">
                <a16:creationId xmlns:a16="http://schemas.microsoft.com/office/drawing/2014/main" id="{21807F33-C014-4C56-A206-16F0B246F213}"/>
              </a:ext>
            </a:extLst>
          </p:cNvPr>
          <p:cNvGrpSpPr/>
          <p:nvPr/>
        </p:nvGrpSpPr>
        <p:grpSpPr>
          <a:xfrm>
            <a:off x="7663117" y="5015645"/>
            <a:ext cx="361843" cy="422147"/>
            <a:chOff x="5334000" y="1284975"/>
            <a:chExt cx="762000" cy="905774"/>
          </a:xfrm>
        </p:grpSpPr>
        <p:sp>
          <p:nvSpPr>
            <p:cNvPr id="107" name="Shape 123">
              <a:extLst>
                <a:ext uri="{FF2B5EF4-FFF2-40B4-BE49-F238E27FC236}">
                  <a16:creationId xmlns:a16="http://schemas.microsoft.com/office/drawing/2014/main" id="{29A8BFB9-44B6-4373-9B65-BDA32F0F8535}"/>
                </a:ext>
              </a:extLst>
            </p:cNvPr>
            <p:cNvSpPr/>
            <p:nvPr/>
          </p:nvSpPr>
          <p:spPr>
            <a:xfrm>
              <a:off x="5334000" y="1284975"/>
              <a:ext cx="762000" cy="228720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108" name="Shape 124">
              <a:extLst>
                <a:ext uri="{FF2B5EF4-FFF2-40B4-BE49-F238E27FC236}">
                  <a16:creationId xmlns:a16="http://schemas.microsoft.com/office/drawing/2014/main" id="{D5C11393-F293-4199-A110-A426ABFF2D59}"/>
                </a:ext>
              </a:extLst>
            </p:cNvPr>
            <p:cNvSpPr/>
            <p:nvPr/>
          </p:nvSpPr>
          <p:spPr>
            <a:xfrm>
              <a:off x="5334000" y="1513575"/>
              <a:ext cx="762000" cy="22364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109" name="Shape 125">
              <a:extLst>
                <a:ext uri="{FF2B5EF4-FFF2-40B4-BE49-F238E27FC236}">
                  <a16:creationId xmlns:a16="http://schemas.microsoft.com/office/drawing/2014/main" id="{8F5EE361-9145-40CA-8711-F2A95B565FB6}"/>
                </a:ext>
              </a:extLst>
            </p:cNvPr>
            <p:cNvSpPr/>
            <p:nvPr/>
          </p:nvSpPr>
          <p:spPr>
            <a:xfrm>
              <a:off x="5334000" y="1733549"/>
              <a:ext cx="762000" cy="21676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…</a:t>
              </a:r>
            </a:p>
          </p:txBody>
        </p:sp>
        <p:sp>
          <p:nvSpPr>
            <p:cNvPr id="110" name="Shape 126">
              <a:extLst>
                <a:ext uri="{FF2B5EF4-FFF2-40B4-BE49-F238E27FC236}">
                  <a16:creationId xmlns:a16="http://schemas.microsoft.com/office/drawing/2014/main" id="{EB37BC9B-1A19-44BD-962A-E2CBDC9B94C2}"/>
                </a:ext>
              </a:extLst>
            </p:cNvPr>
            <p:cNvSpPr/>
            <p:nvPr/>
          </p:nvSpPr>
          <p:spPr>
            <a:xfrm>
              <a:off x="5334000" y="1950311"/>
              <a:ext cx="762000" cy="240437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</p:grp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1F45496E-0EA7-46EA-AF95-C91227763CA7}"/>
              </a:ext>
            </a:extLst>
          </p:cNvPr>
          <p:cNvCxnSpPr>
            <a:stCxn id="108" idx="1"/>
          </p:cNvCxnSpPr>
          <p:nvPr/>
        </p:nvCxnSpPr>
        <p:spPr>
          <a:xfrm flipH="1">
            <a:off x="7567310" y="5174303"/>
            <a:ext cx="95807" cy="2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3" name="Shape 122">
            <a:extLst>
              <a:ext uri="{FF2B5EF4-FFF2-40B4-BE49-F238E27FC236}">
                <a16:creationId xmlns:a16="http://schemas.microsoft.com/office/drawing/2014/main" id="{D9D66A00-A223-4858-A9CE-A2837F87DCE1}"/>
              </a:ext>
            </a:extLst>
          </p:cNvPr>
          <p:cNvGrpSpPr/>
          <p:nvPr/>
        </p:nvGrpSpPr>
        <p:grpSpPr>
          <a:xfrm>
            <a:off x="2938583" y="5935476"/>
            <a:ext cx="361843" cy="422147"/>
            <a:chOff x="5334000" y="1284975"/>
            <a:chExt cx="762000" cy="905774"/>
          </a:xfrm>
        </p:grpSpPr>
        <p:sp>
          <p:nvSpPr>
            <p:cNvPr id="114" name="Shape 123">
              <a:extLst>
                <a:ext uri="{FF2B5EF4-FFF2-40B4-BE49-F238E27FC236}">
                  <a16:creationId xmlns:a16="http://schemas.microsoft.com/office/drawing/2014/main" id="{2C88A3F9-6FA3-405D-873A-2B33F97A0AD9}"/>
                </a:ext>
              </a:extLst>
            </p:cNvPr>
            <p:cNvSpPr/>
            <p:nvPr/>
          </p:nvSpPr>
          <p:spPr>
            <a:xfrm>
              <a:off x="5334000" y="1284975"/>
              <a:ext cx="762000" cy="228720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115" name="Shape 124">
              <a:extLst>
                <a:ext uri="{FF2B5EF4-FFF2-40B4-BE49-F238E27FC236}">
                  <a16:creationId xmlns:a16="http://schemas.microsoft.com/office/drawing/2014/main" id="{CF4EF547-C212-47D6-BFB6-453D14899A1B}"/>
                </a:ext>
              </a:extLst>
            </p:cNvPr>
            <p:cNvSpPr/>
            <p:nvPr/>
          </p:nvSpPr>
          <p:spPr>
            <a:xfrm>
              <a:off x="5334000" y="1513575"/>
              <a:ext cx="762000" cy="22364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116" name="Shape 125">
              <a:extLst>
                <a:ext uri="{FF2B5EF4-FFF2-40B4-BE49-F238E27FC236}">
                  <a16:creationId xmlns:a16="http://schemas.microsoft.com/office/drawing/2014/main" id="{C8288429-C406-421A-9E94-671C2520D3C4}"/>
                </a:ext>
              </a:extLst>
            </p:cNvPr>
            <p:cNvSpPr/>
            <p:nvPr/>
          </p:nvSpPr>
          <p:spPr>
            <a:xfrm>
              <a:off x="5334000" y="1733549"/>
              <a:ext cx="762000" cy="21676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…</a:t>
              </a:r>
            </a:p>
          </p:txBody>
        </p:sp>
        <p:sp>
          <p:nvSpPr>
            <p:cNvPr id="117" name="Shape 126">
              <a:extLst>
                <a:ext uri="{FF2B5EF4-FFF2-40B4-BE49-F238E27FC236}">
                  <a16:creationId xmlns:a16="http://schemas.microsoft.com/office/drawing/2014/main" id="{12782E4E-B30E-41F5-8A89-71939F9C6358}"/>
                </a:ext>
              </a:extLst>
            </p:cNvPr>
            <p:cNvSpPr/>
            <p:nvPr/>
          </p:nvSpPr>
          <p:spPr>
            <a:xfrm>
              <a:off x="5334000" y="1950311"/>
              <a:ext cx="762000" cy="240437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</p:grpSp>
      <p:grpSp>
        <p:nvGrpSpPr>
          <p:cNvPr id="118" name="Shape 122">
            <a:extLst>
              <a:ext uri="{FF2B5EF4-FFF2-40B4-BE49-F238E27FC236}">
                <a16:creationId xmlns:a16="http://schemas.microsoft.com/office/drawing/2014/main" id="{D002756B-653E-4B7A-8FD3-950710A85F77}"/>
              </a:ext>
            </a:extLst>
          </p:cNvPr>
          <p:cNvGrpSpPr/>
          <p:nvPr/>
        </p:nvGrpSpPr>
        <p:grpSpPr>
          <a:xfrm>
            <a:off x="3396233" y="5933466"/>
            <a:ext cx="361843" cy="422147"/>
            <a:chOff x="5334000" y="1284975"/>
            <a:chExt cx="762000" cy="905774"/>
          </a:xfrm>
        </p:grpSpPr>
        <p:sp>
          <p:nvSpPr>
            <p:cNvPr id="119" name="Shape 123">
              <a:extLst>
                <a:ext uri="{FF2B5EF4-FFF2-40B4-BE49-F238E27FC236}">
                  <a16:creationId xmlns:a16="http://schemas.microsoft.com/office/drawing/2014/main" id="{B7BD6AB3-BFE7-401E-BFE8-D4901FAC93F8}"/>
                </a:ext>
              </a:extLst>
            </p:cNvPr>
            <p:cNvSpPr/>
            <p:nvPr/>
          </p:nvSpPr>
          <p:spPr>
            <a:xfrm>
              <a:off x="5334000" y="1284975"/>
              <a:ext cx="762000" cy="228720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120" name="Shape 124">
              <a:extLst>
                <a:ext uri="{FF2B5EF4-FFF2-40B4-BE49-F238E27FC236}">
                  <a16:creationId xmlns:a16="http://schemas.microsoft.com/office/drawing/2014/main" id="{C761DE56-F093-4958-ACAE-1A22CBB38CB1}"/>
                </a:ext>
              </a:extLst>
            </p:cNvPr>
            <p:cNvSpPr/>
            <p:nvPr/>
          </p:nvSpPr>
          <p:spPr>
            <a:xfrm>
              <a:off x="5334000" y="1513575"/>
              <a:ext cx="762000" cy="22364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121" name="Shape 125">
              <a:extLst>
                <a:ext uri="{FF2B5EF4-FFF2-40B4-BE49-F238E27FC236}">
                  <a16:creationId xmlns:a16="http://schemas.microsoft.com/office/drawing/2014/main" id="{C8E35A76-7A4A-4CC0-A7BB-530B564EC9CD}"/>
                </a:ext>
              </a:extLst>
            </p:cNvPr>
            <p:cNvSpPr/>
            <p:nvPr/>
          </p:nvSpPr>
          <p:spPr>
            <a:xfrm>
              <a:off x="5334000" y="1733549"/>
              <a:ext cx="762000" cy="21676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…</a:t>
              </a:r>
            </a:p>
          </p:txBody>
        </p:sp>
        <p:sp>
          <p:nvSpPr>
            <p:cNvPr id="122" name="Shape 126">
              <a:extLst>
                <a:ext uri="{FF2B5EF4-FFF2-40B4-BE49-F238E27FC236}">
                  <a16:creationId xmlns:a16="http://schemas.microsoft.com/office/drawing/2014/main" id="{377ACD8D-64BB-4F6A-B46C-3D33B0A145AB}"/>
                </a:ext>
              </a:extLst>
            </p:cNvPr>
            <p:cNvSpPr/>
            <p:nvPr/>
          </p:nvSpPr>
          <p:spPr>
            <a:xfrm>
              <a:off x="5334000" y="1950311"/>
              <a:ext cx="762000" cy="240437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</p:grp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13C4D259-B4B4-4AA3-9126-EBFBC02BBE6E}"/>
              </a:ext>
            </a:extLst>
          </p:cNvPr>
          <p:cNvCxnSpPr>
            <a:stCxn id="120" idx="1"/>
            <a:endCxn id="115" idx="3"/>
          </p:cNvCxnSpPr>
          <p:nvPr/>
        </p:nvCxnSpPr>
        <p:spPr>
          <a:xfrm flipH="1">
            <a:off x="3300426" y="6092125"/>
            <a:ext cx="95807" cy="2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4" name="Shape 122">
            <a:extLst>
              <a:ext uri="{FF2B5EF4-FFF2-40B4-BE49-F238E27FC236}">
                <a16:creationId xmlns:a16="http://schemas.microsoft.com/office/drawing/2014/main" id="{11E95ED7-9BC3-4177-9047-0EF02FD15EE5}"/>
              </a:ext>
            </a:extLst>
          </p:cNvPr>
          <p:cNvGrpSpPr/>
          <p:nvPr/>
        </p:nvGrpSpPr>
        <p:grpSpPr>
          <a:xfrm>
            <a:off x="3842865" y="5933466"/>
            <a:ext cx="361843" cy="422147"/>
            <a:chOff x="5334000" y="1284975"/>
            <a:chExt cx="762000" cy="905774"/>
          </a:xfrm>
        </p:grpSpPr>
        <p:sp>
          <p:nvSpPr>
            <p:cNvPr id="125" name="Shape 123">
              <a:extLst>
                <a:ext uri="{FF2B5EF4-FFF2-40B4-BE49-F238E27FC236}">
                  <a16:creationId xmlns:a16="http://schemas.microsoft.com/office/drawing/2014/main" id="{1D3C94C5-559C-4CBB-AC89-24115530592C}"/>
                </a:ext>
              </a:extLst>
            </p:cNvPr>
            <p:cNvSpPr/>
            <p:nvPr/>
          </p:nvSpPr>
          <p:spPr>
            <a:xfrm>
              <a:off x="5334000" y="1284975"/>
              <a:ext cx="762000" cy="228720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126" name="Shape 124">
              <a:extLst>
                <a:ext uri="{FF2B5EF4-FFF2-40B4-BE49-F238E27FC236}">
                  <a16:creationId xmlns:a16="http://schemas.microsoft.com/office/drawing/2014/main" id="{FD76ACA7-6026-4D3E-9751-422231B535BC}"/>
                </a:ext>
              </a:extLst>
            </p:cNvPr>
            <p:cNvSpPr/>
            <p:nvPr/>
          </p:nvSpPr>
          <p:spPr>
            <a:xfrm>
              <a:off x="5334000" y="1513575"/>
              <a:ext cx="762000" cy="22364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127" name="Shape 125">
              <a:extLst>
                <a:ext uri="{FF2B5EF4-FFF2-40B4-BE49-F238E27FC236}">
                  <a16:creationId xmlns:a16="http://schemas.microsoft.com/office/drawing/2014/main" id="{2523714E-4E06-43D0-9B6D-980BA398774C}"/>
                </a:ext>
              </a:extLst>
            </p:cNvPr>
            <p:cNvSpPr/>
            <p:nvPr/>
          </p:nvSpPr>
          <p:spPr>
            <a:xfrm>
              <a:off x="5334000" y="1733549"/>
              <a:ext cx="762000" cy="21676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…</a:t>
              </a:r>
            </a:p>
          </p:txBody>
        </p:sp>
        <p:sp>
          <p:nvSpPr>
            <p:cNvPr id="128" name="Shape 126">
              <a:extLst>
                <a:ext uri="{FF2B5EF4-FFF2-40B4-BE49-F238E27FC236}">
                  <a16:creationId xmlns:a16="http://schemas.microsoft.com/office/drawing/2014/main" id="{69A522C9-F815-4C43-8AB9-2224D048EB53}"/>
                </a:ext>
              </a:extLst>
            </p:cNvPr>
            <p:cNvSpPr/>
            <p:nvPr/>
          </p:nvSpPr>
          <p:spPr>
            <a:xfrm>
              <a:off x="5334000" y="1950311"/>
              <a:ext cx="762000" cy="240437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</p:grp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8B78849C-A522-4F6F-AEE3-5865355C0361}"/>
              </a:ext>
            </a:extLst>
          </p:cNvPr>
          <p:cNvCxnSpPr>
            <a:stCxn id="126" idx="1"/>
          </p:cNvCxnSpPr>
          <p:nvPr/>
        </p:nvCxnSpPr>
        <p:spPr>
          <a:xfrm flipH="1">
            <a:off x="3747058" y="6092125"/>
            <a:ext cx="95807" cy="2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9BF92C8C-E361-4640-A755-E5A2D7006711}"/>
              </a:ext>
            </a:extLst>
          </p:cNvPr>
          <p:cNvCxnSpPr>
            <a:cxnSpLocks/>
            <a:stCxn id="3" idx="6"/>
            <a:endCxn id="4" idx="2"/>
          </p:cNvCxnSpPr>
          <p:nvPr/>
        </p:nvCxnSpPr>
        <p:spPr>
          <a:xfrm flipV="1">
            <a:off x="2693194" y="1884077"/>
            <a:ext cx="2065445" cy="1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6B881B0C-A3F3-42E6-97EC-224CE3E161A0}"/>
              </a:ext>
            </a:extLst>
          </p:cNvPr>
          <p:cNvCxnSpPr>
            <a:cxnSpLocks/>
            <a:stCxn id="3" idx="6"/>
            <a:endCxn id="6" idx="2"/>
          </p:cNvCxnSpPr>
          <p:nvPr/>
        </p:nvCxnSpPr>
        <p:spPr>
          <a:xfrm>
            <a:off x="2693194" y="1884077"/>
            <a:ext cx="3296667" cy="1614592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8AA4BC0F-BEF2-4408-9C3A-6EE5A31DDEAD}"/>
              </a:ext>
            </a:extLst>
          </p:cNvPr>
          <p:cNvCxnSpPr>
            <a:cxnSpLocks/>
            <a:stCxn id="7" idx="0"/>
            <a:endCxn id="4" idx="4"/>
          </p:cNvCxnSpPr>
          <p:nvPr/>
        </p:nvCxnSpPr>
        <p:spPr>
          <a:xfrm flipV="1">
            <a:off x="4603348" y="2134212"/>
            <a:ext cx="414338" cy="3400322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DC755F09-9A92-437E-A507-3BC23C77F79C}"/>
              </a:ext>
            </a:extLst>
          </p:cNvPr>
          <p:cNvCxnSpPr>
            <a:cxnSpLocks/>
            <a:stCxn id="7" idx="6"/>
            <a:endCxn id="5" idx="3"/>
          </p:cNvCxnSpPr>
          <p:nvPr/>
        </p:nvCxnSpPr>
        <p:spPr>
          <a:xfrm flipV="1">
            <a:off x="4862396" y="5325747"/>
            <a:ext cx="1203338" cy="458922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03504952-DEFD-4441-B69F-08E6F96E4720}"/>
              </a:ext>
            </a:extLst>
          </p:cNvPr>
          <p:cNvCxnSpPr>
            <a:cxnSpLocks/>
            <a:stCxn id="8" idx="7"/>
            <a:endCxn id="4" idx="3"/>
          </p:cNvCxnSpPr>
          <p:nvPr/>
        </p:nvCxnSpPr>
        <p:spPr>
          <a:xfrm flipV="1">
            <a:off x="2553028" y="2060948"/>
            <a:ext cx="2281484" cy="293963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Shape 123">
            <a:extLst>
              <a:ext uri="{FF2B5EF4-FFF2-40B4-BE49-F238E27FC236}">
                <a16:creationId xmlns:a16="http://schemas.microsoft.com/office/drawing/2014/main" id="{A41A03F3-4A8E-4E59-80E8-C78B31F40554}"/>
              </a:ext>
            </a:extLst>
          </p:cNvPr>
          <p:cNvSpPr/>
          <p:nvPr/>
        </p:nvSpPr>
        <p:spPr>
          <a:xfrm>
            <a:off x="1672545" y="1678308"/>
            <a:ext cx="361843" cy="106598"/>
          </a:xfrm>
          <a:prstGeom prst="rect">
            <a:avLst/>
          </a:prstGeom>
          <a:solidFill>
            <a:srgbClr val="D1E0AF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T1</a:t>
            </a:r>
          </a:p>
        </p:txBody>
      </p:sp>
      <p:sp>
        <p:nvSpPr>
          <p:cNvPr id="138" name="Shape 123">
            <a:extLst>
              <a:ext uri="{FF2B5EF4-FFF2-40B4-BE49-F238E27FC236}">
                <a16:creationId xmlns:a16="http://schemas.microsoft.com/office/drawing/2014/main" id="{B8380B13-D997-48AF-981F-E969D068EA8E}"/>
              </a:ext>
            </a:extLst>
          </p:cNvPr>
          <p:cNvSpPr/>
          <p:nvPr/>
        </p:nvSpPr>
        <p:spPr>
          <a:xfrm>
            <a:off x="4953757" y="5805867"/>
            <a:ext cx="361843" cy="106598"/>
          </a:xfrm>
          <a:prstGeom prst="rect">
            <a:avLst/>
          </a:prstGeom>
          <a:solidFill>
            <a:srgbClr val="D1E0AF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T5</a:t>
            </a:r>
          </a:p>
        </p:txBody>
      </p:sp>
      <p:sp>
        <p:nvSpPr>
          <p:cNvPr id="139" name="Shape 123">
            <a:extLst>
              <a:ext uri="{FF2B5EF4-FFF2-40B4-BE49-F238E27FC236}">
                <a16:creationId xmlns:a16="http://schemas.microsoft.com/office/drawing/2014/main" id="{A059324C-6F3E-4435-AEF1-3E54824F4404}"/>
              </a:ext>
            </a:extLst>
          </p:cNvPr>
          <p:cNvSpPr/>
          <p:nvPr/>
        </p:nvSpPr>
        <p:spPr>
          <a:xfrm>
            <a:off x="7021611" y="1708489"/>
            <a:ext cx="361843" cy="106598"/>
          </a:xfrm>
          <a:prstGeom prst="rect">
            <a:avLst/>
          </a:prstGeom>
          <a:solidFill>
            <a:srgbClr val="D1E0AF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T1</a:t>
            </a:r>
          </a:p>
        </p:txBody>
      </p:sp>
      <p:sp>
        <p:nvSpPr>
          <p:cNvPr id="140" name="Shape 123">
            <a:extLst>
              <a:ext uri="{FF2B5EF4-FFF2-40B4-BE49-F238E27FC236}">
                <a16:creationId xmlns:a16="http://schemas.microsoft.com/office/drawing/2014/main" id="{15338C7D-3B3F-43D4-8202-84DC41BB1983}"/>
              </a:ext>
            </a:extLst>
          </p:cNvPr>
          <p:cNvSpPr/>
          <p:nvPr/>
        </p:nvSpPr>
        <p:spPr>
          <a:xfrm>
            <a:off x="8361133" y="3334986"/>
            <a:ext cx="361843" cy="106598"/>
          </a:xfrm>
          <a:prstGeom prst="rect">
            <a:avLst/>
          </a:prstGeom>
          <a:solidFill>
            <a:srgbClr val="D1E0AF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T1</a:t>
            </a:r>
          </a:p>
        </p:txBody>
      </p:sp>
      <p:sp>
        <p:nvSpPr>
          <p:cNvPr id="141" name="Shape 123">
            <a:extLst>
              <a:ext uri="{FF2B5EF4-FFF2-40B4-BE49-F238E27FC236}">
                <a16:creationId xmlns:a16="http://schemas.microsoft.com/office/drawing/2014/main" id="{DB678672-2099-4B58-B1D9-D0874FCB3FFF}"/>
              </a:ext>
            </a:extLst>
          </p:cNvPr>
          <p:cNvSpPr/>
          <p:nvPr/>
        </p:nvSpPr>
        <p:spPr>
          <a:xfrm>
            <a:off x="7021611" y="1817097"/>
            <a:ext cx="361843" cy="106598"/>
          </a:xfrm>
          <a:prstGeom prst="rect">
            <a:avLst/>
          </a:prstGeom>
          <a:solidFill>
            <a:srgbClr val="D1E0AF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T5</a:t>
            </a:r>
          </a:p>
        </p:txBody>
      </p:sp>
      <p:sp>
        <p:nvSpPr>
          <p:cNvPr id="142" name="Shape 123">
            <a:extLst>
              <a:ext uri="{FF2B5EF4-FFF2-40B4-BE49-F238E27FC236}">
                <a16:creationId xmlns:a16="http://schemas.microsoft.com/office/drawing/2014/main" id="{5A050077-EBFA-46AA-B134-60FF99F58459}"/>
              </a:ext>
            </a:extLst>
          </p:cNvPr>
          <p:cNvSpPr/>
          <p:nvPr/>
        </p:nvSpPr>
        <p:spPr>
          <a:xfrm>
            <a:off x="8359178" y="5042277"/>
            <a:ext cx="361843" cy="106598"/>
          </a:xfrm>
          <a:prstGeom prst="rect">
            <a:avLst/>
          </a:prstGeom>
          <a:solidFill>
            <a:srgbClr val="D1E0AF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T5</a:t>
            </a:r>
          </a:p>
        </p:txBody>
      </p:sp>
      <p:sp>
        <p:nvSpPr>
          <p:cNvPr id="143" name="Shape 123">
            <a:extLst>
              <a:ext uri="{FF2B5EF4-FFF2-40B4-BE49-F238E27FC236}">
                <a16:creationId xmlns:a16="http://schemas.microsoft.com/office/drawing/2014/main" id="{327B7D47-D4AC-425C-9884-87C2C54A56A6}"/>
              </a:ext>
            </a:extLst>
          </p:cNvPr>
          <p:cNvSpPr/>
          <p:nvPr/>
        </p:nvSpPr>
        <p:spPr>
          <a:xfrm>
            <a:off x="2742984" y="2384609"/>
            <a:ext cx="361843" cy="106598"/>
          </a:xfrm>
          <a:prstGeom prst="rect">
            <a:avLst/>
          </a:prstGeom>
          <a:solidFill>
            <a:srgbClr val="D1E0AF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T1</a:t>
            </a:r>
          </a:p>
        </p:txBody>
      </p:sp>
      <p:sp>
        <p:nvSpPr>
          <p:cNvPr id="145" name="Shape 123">
            <a:extLst>
              <a:ext uri="{FF2B5EF4-FFF2-40B4-BE49-F238E27FC236}">
                <a16:creationId xmlns:a16="http://schemas.microsoft.com/office/drawing/2014/main" id="{D01BADF6-CD07-4B8F-8623-C7FBFC583038}"/>
              </a:ext>
            </a:extLst>
          </p:cNvPr>
          <p:cNvSpPr/>
          <p:nvPr/>
        </p:nvSpPr>
        <p:spPr>
          <a:xfrm>
            <a:off x="4396796" y="6131664"/>
            <a:ext cx="361843" cy="106598"/>
          </a:xfrm>
          <a:prstGeom prst="rect">
            <a:avLst/>
          </a:prstGeom>
          <a:solidFill>
            <a:srgbClr val="D1E0AF"/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T5</a:t>
            </a:r>
          </a:p>
        </p:txBody>
      </p:sp>
      <p:grpSp>
        <p:nvGrpSpPr>
          <p:cNvPr id="146" name="Shape 122">
            <a:extLst>
              <a:ext uri="{FF2B5EF4-FFF2-40B4-BE49-F238E27FC236}">
                <a16:creationId xmlns:a16="http://schemas.microsoft.com/office/drawing/2014/main" id="{CE345F46-D6E7-4BE8-B056-8A5647C1FCDF}"/>
              </a:ext>
            </a:extLst>
          </p:cNvPr>
          <p:cNvGrpSpPr/>
          <p:nvPr/>
        </p:nvGrpSpPr>
        <p:grpSpPr>
          <a:xfrm>
            <a:off x="265415" y="4512559"/>
            <a:ext cx="361843" cy="422147"/>
            <a:chOff x="5334000" y="1284975"/>
            <a:chExt cx="762000" cy="905774"/>
          </a:xfrm>
        </p:grpSpPr>
        <p:sp>
          <p:nvSpPr>
            <p:cNvPr id="147" name="Shape 123">
              <a:extLst>
                <a:ext uri="{FF2B5EF4-FFF2-40B4-BE49-F238E27FC236}">
                  <a16:creationId xmlns:a16="http://schemas.microsoft.com/office/drawing/2014/main" id="{6E5AD24F-DFF7-4915-A2B8-63D929AECA95}"/>
                </a:ext>
              </a:extLst>
            </p:cNvPr>
            <p:cNvSpPr/>
            <p:nvPr/>
          </p:nvSpPr>
          <p:spPr>
            <a:xfrm>
              <a:off x="5334000" y="1284975"/>
              <a:ext cx="762000" cy="228720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148" name="Shape 124">
              <a:extLst>
                <a:ext uri="{FF2B5EF4-FFF2-40B4-BE49-F238E27FC236}">
                  <a16:creationId xmlns:a16="http://schemas.microsoft.com/office/drawing/2014/main" id="{381AFC34-341C-42C6-8708-A5D01D074175}"/>
                </a:ext>
              </a:extLst>
            </p:cNvPr>
            <p:cNvSpPr/>
            <p:nvPr/>
          </p:nvSpPr>
          <p:spPr>
            <a:xfrm>
              <a:off x="5334000" y="1513575"/>
              <a:ext cx="762000" cy="22364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149" name="Shape 125">
              <a:extLst>
                <a:ext uri="{FF2B5EF4-FFF2-40B4-BE49-F238E27FC236}">
                  <a16:creationId xmlns:a16="http://schemas.microsoft.com/office/drawing/2014/main" id="{EBEBC062-E65E-4057-B580-51CF2147B309}"/>
                </a:ext>
              </a:extLst>
            </p:cNvPr>
            <p:cNvSpPr/>
            <p:nvPr/>
          </p:nvSpPr>
          <p:spPr>
            <a:xfrm>
              <a:off x="5334000" y="1733549"/>
              <a:ext cx="762000" cy="21676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…</a:t>
              </a:r>
            </a:p>
          </p:txBody>
        </p:sp>
        <p:sp>
          <p:nvSpPr>
            <p:cNvPr id="150" name="Shape 126">
              <a:extLst>
                <a:ext uri="{FF2B5EF4-FFF2-40B4-BE49-F238E27FC236}">
                  <a16:creationId xmlns:a16="http://schemas.microsoft.com/office/drawing/2014/main" id="{EF415CFC-2D6D-48EE-91F5-8F5CB3E85871}"/>
                </a:ext>
              </a:extLst>
            </p:cNvPr>
            <p:cNvSpPr/>
            <p:nvPr/>
          </p:nvSpPr>
          <p:spPr>
            <a:xfrm>
              <a:off x="5334000" y="1950311"/>
              <a:ext cx="762000" cy="240437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</p:grpSp>
      <p:grpSp>
        <p:nvGrpSpPr>
          <p:cNvPr id="151" name="Shape 122">
            <a:extLst>
              <a:ext uri="{FF2B5EF4-FFF2-40B4-BE49-F238E27FC236}">
                <a16:creationId xmlns:a16="http://schemas.microsoft.com/office/drawing/2014/main" id="{2F91C23E-F337-4F8C-9940-AEA7E872BB07}"/>
              </a:ext>
            </a:extLst>
          </p:cNvPr>
          <p:cNvGrpSpPr/>
          <p:nvPr/>
        </p:nvGrpSpPr>
        <p:grpSpPr>
          <a:xfrm>
            <a:off x="723065" y="4510549"/>
            <a:ext cx="361843" cy="422147"/>
            <a:chOff x="5334000" y="1284975"/>
            <a:chExt cx="762000" cy="905774"/>
          </a:xfrm>
        </p:grpSpPr>
        <p:sp>
          <p:nvSpPr>
            <p:cNvPr id="152" name="Shape 123">
              <a:extLst>
                <a:ext uri="{FF2B5EF4-FFF2-40B4-BE49-F238E27FC236}">
                  <a16:creationId xmlns:a16="http://schemas.microsoft.com/office/drawing/2014/main" id="{3E7E9C19-5570-4899-B357-FB6CBC3648FD}"/>
                </a:ext>
              </a:extLst>
            </p:cNvPr>
            <p:cNvSpPr/>
            <p:nvPr/>
          </p:nvSpPr>
          <p:spPr>
            <a:xfrm>
              <a:off x="5334000" y="1284975"/>
              <a:ext cx="762000" cy="228720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153" name="Shape 124">
              <a:extLst>
                <a:ext uri="{FF2B5EF4-FFF2-40B4-BE49-F238E27FC236}">
                  <a16:creationId xmlns:a16="http://schemas.microsoft.com/office/drawing/2014/main" id="{4F73857F-8CB2-47CB-B6FE-0E2A5F5EF9A1}"/>
                </a:ext>
              </a:extLst>
            </p:cNvPr>
            <p:cNvSpPr/>
            <p:nvPr/>
          </p:nvSpPr>
          <p:spPr>
            <a:xfrm>
              <a:off x="5334000" y="1513575"/>
              <a:ext cx="762000" cy="22364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154" name="Shape 125">
              <a:extLst>
                <a:ext uri="{FF2B5EF4-FFF2-40B4-BE49-F238E27FC236}">
                  <a16:creationId xmlns:a16="http://schemas.microsoft.com/office/drawing/2014/main" id="{CF601593-D5BB-4DED-95F5-D33E0ED21DD8}"/>
                </a:ext>
              </a:extLst>
            </p:cNvPr>
            <p:cNvSpPr/>
            <p:nvPr/>
          </p:nvSpPr>
          <p:spPr>
            <a:xfrm>
              <a:off x="5334000" y="1733549"/>
              <a:ext cx="762000" cy="21676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…</a:t>
              </a:r>
            </a:p>
          </p:txBody>
        </p:sp>
        <p:sp>
          <p:nvSpPr>
            <p:cNvPr id="155" name="Shape 126">
              <a:extLst>
                <a:ext uri="{FF2B5EF4-FFF2-40B4-BE49-F238E27FC236}">
                  <a16:creationId xmlns:a16="http://schemas.microsoft.com/office/drawing/2014/main" id="{02121597-3C5B-4098-80A0-EEE1145B72FC}"/>
                </a:ext>
              </a:extLst>
            </p:cNvPr>
            <p:cNvSpPr/>
            <p:nvPr/>
          </p:nvSpPr>
          <p:spPr>
            <a:xfrm>
              <a:off x="5334000" y="1950311"/>
              <a:ext cx="762000" cy="240437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</p:grp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1FBCCA05-C436-4768-8193-02B90EE7FE9C}"/>
              </a:ext>
            </a:extLst>
          </p:cNvPr>
          <p:cNvCxnSpPr>
            <a:stCxn id="153" idx="1"/>
            <a:endCxn id="148" idx="3"/>
          </p:cNvCxnSpPr>
          <p:nvPr/>
        </p:nvCxnSpPr>
        <p:spPr>
          <a:xfrm flipH="1">
            <a:off x="627258" y="4669207"/>
            <a:ext cx="95807" cy="2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7" name="Shape 122">
            <a:extLst>
              <a:ext uri="{FF2B5EF4-FFF2-40B4-BE49-F238E27FC236}">
                <a16:creationId xmlns:a16="http://schemas.microsoft.com/office/drawing/2014/main" id="{B11A083B-01FC-4246-B218-1CBCB9284B65}"/>
              </a:ext>
            </a:extLst>
          </p:cNvPr>
          <p:cNvGrpSpPr/>
          <p:nvPr/>
        </p:nvGrpSpPr>
        <p:grpSpPr>
          <a:xfrm>
            <a:off x="1169697" y="4510549"/>
            <a:ext cx="361843" cy="422147"/>
            <a:chOff x="5334000" y="1284975"/>
            <a:chExt cx="762000" cy="905774"/>
          </a:xfrm>
        </p:grpSpPr>
        <p:sp>
          <p:nvSpPr>
            <p:cNvPr id="158" name="Shape 123">
              <a:extLst>
                <a:ext uri="{FF2B5EF4-FFF2-40B4-BE49-F238E27FC236}">
                  <a16:creationId xmlns:a16="http://schemas.microsoft.com/office/drawing/2014/main" id="{5CF2FFE3-9116-47E5-A2F0-640B4BD0F5A0}"/>
                </a:ext>
              </a:extLst>
            </p:cNvPr>
            <p:cNvSpPr/>
            <p:nvPr/>
          </p:nvSpPr>
          <p:spPr>
            <a:xfrm>
              <a:off x="5334000" y="1284975"/>
              <a:ext cx="762000" cy="228720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159" name="Shape 124">
              <a:extLst>
                <a:ext uri="{FF2B5EF4-FFF2-40B4-BE49-F238E27FC236}">
                  <a16:creationId xmlns:a16="http://schemas.microsoft.com/office/drawing/2014/main" id="{4107E8D4-560B-484C-85D6-899E13E33BD8}"/>
                </a:ext>
              </a:extLst>
            </p:cNvPr>
            <p:cNvSpPr/>
            <p:nvPr/>
          </p:nvSpPr>
          <p:spPr>
            <a:xfrm>
              <a:off x="5334000" y="1513575"/>
              <a:ext cx="762000" cy="22364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  <p:sp>
          <p:nvSpPr>
            <p:cNvPr id="160" name="Shape 125">
              <a:extLst>
                <a:ext uri="{FF2B5EF4-FFF2-40B4-BE49-F238E27FC236}">
                  <a16:creationId xmlns:a16="http://schemas.microsoft.com/office/drawing/2014/main" id="{22271984-BC62-4543-9376-C04F4052E172}"/>
                </a:ext>
              </a:extLst>
            </p:cNvPr>
            <p:cNvSpPr/>
            <p:nvPr/>
          </p:nvSpPr>
          <p:spPr>
            <a:xfrm>
              <a:off x="5334000" y="1733549"/>
              <a:ext cx="762000" cy="216762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…</a:t>
              </a:r>
            </a:p>
          </p:txBody>
        </p:sp>
        <p:sp>
          <p:nvSpPr>
            <p:cNvPr id="161" name="Shape 126">
              <a:extLst>
                <a:ext uri="{FF2B5EF4-FFF2-40B4-BE49-F238E27FC236}">
                  <a16:creationId xmlns:a16="http://schemas.microsoft.com/office/drawing/2014/main" id="{B793160D-8C2B-4CB8-83CE-0EBC3986377B}"/>
                </a:ext>
              </a:extLst>
            </p:cNvPr>
            <p:cNvSpPr/>
            <p:nvPr/>
          </p:nvSpPr>
          <p:spPr>
            <a:xfrm>
              <a:off x="5334000" y="1950311"/>
              <a:ext cx="762000" cy="240437"/>
            </a:xfrm>
            <a:prstGeom prst="rect">
              <a:avLst/>
            </a:prstGeom>
            <a:solidFill>
              <a:srgbClr val="D1E0AF"/>
            </a:solidFill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68569" tIns="68569" rIns="68569" bIns="68569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600" dirty="0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Tx</a:t>
              </a:r>
            </a:p>
          </p:txBody>
        </p:sp>
      </p:grp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D4198BF7-D86C-496E-8DDF-E43C173D742D}"/>
              </a:ext>
            </a:extLst>
          </p:cNvPr>
          <p:cNvCxnSpPr>
            <a:stCxn id="159" idx="1"/>
          </p:cNvCxnSpPr>
          <p:nvPr/>
        </p:nvCxnSpPr>
        <p:spPr>
          <a:xfrm flipH="1">
            <a:off x="1073890" y="4669207"/>
            <a:ext cx="95807" cy="2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3" name="Shape 123">
            <a:extLst>
              <a:ext uri="{FF2B5EF4-FFF2-40B4-BE49-F238E27FC236}">
                <a16:creationId xmlns:a16="http://schemas.microsoft.com/office/drawing/2014/main" id="{4039BF37-9A99-41A9-B6D5-DE6580EFAB99}"/>
              </a:ext>
            </a:extLst>
          </p:cNvPr>
          <p:cNvSpPr/>
          <p:nvPr/>
        </p:nvSpPr>
        <p:spPr>
          <a:xfrm>
            <a:off x="1744553" y="4669895"/>
            <a:ext cx="361843" cy="106598"/>
          </a:xfrm>
          <a:prstGeom prst="rect">
            <a:avLst/>
          </a:prstGeom>
          <a:solidFill>
            <a:srgbClr val="FF0000">
              <a:alpha val="55000"/>
            </a:srgbClr>
          </a:solidFill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6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5B928B-DAC2-4A4C-AD5B-357E0A594EBB}"/>
              </a:ext>
            </a:extLst>
          </p:cNvPr>
          <p:cNvSpPr txBox="1"/>
          <p:nvPr/>
        </p:nvSpPr>
        <p:spPr>
          <a:xfrm>
            <a:off x="1853466" y="3849171"/>
            <a:ext cx="556088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rgbClr val="00B0F0"/>
                </a:solidFill>
              </a:rPr>
              <a:t>Nodes run some consensus algorithm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E038190-291E-4B39-98E5-BE0191455F8D}"/>
              </a:ext>
            </a:extLst>
          </p:cNvPr>
          <p:cNvSpPr/>
          <p:nvPr/>
        </p:nvSpPr>
        <p:spPr>
          <a:xfrm>
            <a:off x="6886325" y="1633107"/>
            <a:ext cx="675457" cy="435264"/>
          </a:xfrm>
          <a:prstGeom prst="ellipse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456216-B9ED-4798-821F-68AAEC7DFEB4}"/>
              </a:ext>
            </a:extLst>
          </p:cNvPr>
          <p:cNvSpPr txBox="1"/>
          <p:nvPr/>
        </p:nvSpPr>
        <p:spPr>
          <a:xfrm>
            <a:off x="7543820" y="1481857"/>
            <a:ext cx="1133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B0F0"/>
                </a:solidFill>
              </a:rPr>
              <a:t>N</a:t>
            </a:r>
            <a:r>
              <a:rPr lang="en-US" sz="1350" baseline="-25000" dirty="0">
                <a:solidFill>
                  <a:srgbClr val="00B0F0"/>
                </a:solidFill>
              </a:rPr>
              <a:t>2</a:t>
            </a:r>
            <a:r>
              <a:rPr lang="en-US" sz="1350" dirty="0">
                <a:solidFill>
                  <a:srgbClr val="00B0F0"/>
                </a:solidFill>
              </a:rPr>
              <a:t> is selected by the consensus algorithm</a:t>
            </a:r>
          </a:p>
        </p:txBody>
      </p:sp>
      <p:cxnSp>
        <p:nvCxnSpPr>
          <p:cNvPr id="165" name="Connector: Curved 164">
            <a:extLst>
              <a:ext uri="{FF2B5EF4-FFF2-40B4-BE49-F238E27FC236}">
                <a16:creationId xmlns:a16="http://schemas.microsoft.com/office/drawing/2014/main" id="{A3BFCADA-42C8-4BFA-B672-2416C08D8040}"/>
              </a:ext>
            </a:extLst>
          </p:cNvPr>
          <p:cNvCxnSpPr>
            <a:stCxn id="26" idx="0"/>
            <a:endCxn id="3" idx="0"/>
          </p:cNvCxnSpPr>
          <p:nvPr/>
        </p:nvCxnSpPr>
        <p:spPr>
          <a:xfrm rot="16200000" flipH="1" flipV="1">
            <a:off x="4828683" y="-761430"/>
            <a:ext cx="835" cy="4789907"/>
          </a:xfrm>
          <a:prstGeom prst="curvedConnector3">
            <a:avLst>
              <a:gd name="adj1" fmla="val -20539084"/>
            </a:avLst>
          </a:prstGeom>
          <a:ln w="254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6" name="Connector: Curved 165">
            <a:extLst>
              <a:ext uri="{FF2B5EF4-FFF2-40B4-BE49-F238E27FC236}">
                <a16:creationId xmlns:a16="http://schemas.microsoft.com/office/drawing/2014/main" id="{9029A6D5-5090-4C5D-9CE8-F448504D2121}"/>
              </a:ext>
            </a:extLst>
          </p:cNvPr>
          <p:cNvCxnSpPr>
            <a:cxnSpLocks/>
            <a:stCxn id="26" idx="4"/>
            <a:endCxn id="6" idx="6"/>
          </p:cNvCxnSpPr>
          <p:nvPr/>
        </p:nvCxnSpPr>
        <p:spPr>
          <a:xfrm rot="5400000">
            <a:off x="6150856" y="2425471"/>
            <a:ext cx="1430298" cy="716097"/>
          </a:xfrm>
          <a:prstGeom prst="curvedConnector2">
            <a:avLst/>
          </a:prstGeom>
          <a:ln w="254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9" name="Connector: Curved 168">
            <a:extLst>
              <a:ext uri="{FF2B5EF4-FFF2-40B4-BE49-F238E27FC236}">
                <a16:creationId xmlns:a16="http://schemas.microsoft.com/office/drawing/2014/main" id="{BA51F519-65F3-4752-860D-5F949F803964}"/>
              </a:ext>
            </a:extLst>
          </p:cNvPr>
          <p:cNvCxnSpPr>
            <a:cxnSpLocks/>
            <a:endCxn id="5" idx="6"/>
          </p:cNvCxnSpPr>
          <p:nvPr/>
        </p:nvCxnSpPr>
        <p:spPr>
          <a:xfrm rot="5400000">
            <a:off x="5459959" y="3065011"/>
            <a:ext cx="3131861" cy="1035866"/>
          </a:xfrm>
          <a:prstGeom prst="curvedConnector2">
            <a:avLst/>
          </a:prstGeom>
          <a:ln w="254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2" name="Connector: Curved 171">
            <a:extLst>
              <a:ext uri="{FF2B5EF4-FFF2-40B4-BE49-F238E27FC236}">
                <a16:creationId xmlns:a16="http://schemas.microsoft.com/office/drawing/2014/main" id="{547A7697-A3D6-4D98-BF03-0C640B64FBF5}"/>
              </a:ext>
            </a:extLst>
          </p:cNvPr>
          <p:cNvCxnSpPr>
            <a:cxnSpLocks/>
            <a:stCxn id="26" idx="2"/>
            <a:endCxn id="7" idx="7"/>
          </p:cNvCxnSpPr>
          <p:nvPr/>
        </p:nvCxnSpPr>
        <p:spPr>
          <a:xfrm rot="10800000" flipV="1">
            <a:off x="4786525" y="1850739"/>
            <a:ext cx="2099801" cy="3757058"/>
          </a:xfrm>
          <a:prstGeom prst="curvedConnector2">
            <a:avLst/>
          </a:prstGeom>
          <a:ln w="254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6" name="Connector: Curved 175">
            <a:extLst>
              <a:ext uri="{FF2B5EF4-FFF2-40B4-BE49-F238E27FC236}">
                <a16:creationId xmlns:a16="http://schemas.microsoft.com/office/drawing/2014/main" id="{5D5E0DC8-0982-42DC-B080-C7A7C638CD7E}"/>
              </a:ext>
            </a:extLst>
          </p:cNvPr>
          <p:cNvCxnSpPr>
            <a:cxnSpLocks/>
            <a:stCxn id="26" idx="4"/>
            <a:endCxn id="8" idx="6"/>
          </p:cNvCxnSpPr>
          <p:nvPr/>
        </p:nvCxnSpPr>
        <p:spPr>
          <a:xfrm rot="5400000">
            <a:off x="3371938" y="1325334"/>
            <a:ext cx="3109079" cy="4595153"/>
          </a:xfrm>
          <a:prstGeom prst="curvedConnector2">
            <a:avLst/>
          </a:prstGeom>
          <a:ln w="254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9" name="TextBox 178">
            <a:extLst>
              <a:ext uri="{FF2B5EF4-FFF2-40B4-BE49-F238E27FC236}">
                <a16:creationId xmlns:a16="http://schemas.microsoft.com/office/drawing/2014/main" id="{3B682339-71F0-40A7-82FB-EA4FBB9169AA}"/>
              </a:ext>
            </a:extLst>
          </p:cNvPr>
          <p:cNvSpPr txBox="1"/>
          <p:nvPr/>
        </p:nvSpPr>
        <p:spPr>
          <a:xfrm>
            <a:off x="1844674" y="3805701"/>
            <a:ext cx="5910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B0F0"/>
                </a:solidFill>
              </a:rPr>
              <a:t>New block forwarded to all nodes who update their blockchains</a:t>
            </a:r>
          </a:p>
        </p:txBody>
      </p:sp>
      <p:sp>
        <p:nvSpPr>
          <p:cNvPr id="144" name="Shape 110">
            <a:extLst>
              <a:ext uri="{FF2B5EF4-FFF2-40B4-BE49-F238E27FC236}">
                <a16:creationId xmlns:a16="http://schemas.microsoft.com/office/drawing/2014/main" id="{936524BC-1E43-4E9D-A58D-CFE4E89CEEBF}"/>
              </a:ext>
            </a:extLst>
          </p:cNvPr>
          <p:cNvSpPr txBox="1">
            <a:spLocks/>
          </p:cNvSpPr>
          <p:nvPr/>
        </p:nvSpPr>
        <p:spPr>
          <a:xfrm>
            <a:off x="695717" y="6240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chemeClr val="dk1"/>
              </a:buClr>
              <a:buSzPct val="25000"/>
            </a:pPr>
            <a:r>
              <a:rPr lang="en-US" sz="3600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How Bitcoin Consensus Works</a:t>
            </a:r>
            <a:endParaRPr lang="en" sz="3600" dirty="0">
              <a:latin typeface="Rockwell" panose="02060603020205020403" pitchFamily="18" charset="0"/>
              <a:ea typeface="Yu Gothic UI Semibold" panose="020B0700000000000000" pitchFamily="34" charset="-128"/>
              <a:sym typeface="Trebuchet M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B805B9-37C2-4941-B95A-586F345E3BF4}"/>
              </a:ext>
            </a:extLst>
          </p:cNvPr>
          <p:cNvSpPr/>
          <p:nvPr/>
        </p:nvSpPr>
        <p:spPr>
          <a:xfrm>
            <a:off x="503479" y="3409529"/>
            <a:ext cx="826085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ct val="100000"/>
            </a:pPr>
            <a:r>
              <a:rPr lang="en" sz="2700" b="1" dirty="0">
                <a:solidFill>
                  <a:srgbClr val="00B0F0"/>
                </a:solidFill>
                <a:sym typeface="Trebuchet MS"/>
              </a:rPr>
              <a:t>Nodes </a:t>
            </a:r>
            <a:r>
              <a:rPr lang="en-US" sz="2700" b="1" dirty="0">
                <a:solidFill>
                  <a:srgbClr val="00B0F0"/>
                </a:solidFill>
                <a:sym typeface="Trebuchet MS"/>
              </a:rPr>
              <a:t>implicitly </a:t>
            </a:r>
            <a:r>
              <a:rPr lang="en" sz="2700" b="1" dirty="0">
                <a:solidFill>
                  <a:srgbClr val="00B0F0"/>
                </a:solidFill>
                <a:sym typeface="Trebuchet MS"/>
              </a:rPr>
              <a:t>accept (</a:t>
            </a:r>
            <a:r>
              <a:rPr lang="en-US" sz="2700" b="1" dirty="0">
                <a:solidFill>
                  <a:srgbClr val="FF0000"/>
                </a:solidFill>
                <a:sym typeface="Trebuchet MS"/>
              </a:rPr>
              <a:t>reject</a:t>
            </a:r>
            <a:r>
              <a:rPr lang="en" sz="2700" b="1" dirty="0">
                <a:solidFill>
                  <a:srgbClr val="00B0F0"/>
                </a:solidFill>
                <a:sym typeface="Trebuchet MS"/>
              </a:rPr>
              <a:t>) th</a:t>
            </a:r>
            <a:r>
              <a:rPr lang="en-US" sz="2700" b="1" dirty="0">
                <a:solidFill>
                  <a:srgbClr val="00B0F0"/>
                </a:solidFill>
                <a:sym typeface="Trebuchet MS"/>
              </a:rPr>
              <a:t>is </a:t>
            </a:r>
            <a:r>
              <a:rPr lang="en" sz="2700" b="1" dirty="0">
                <a:solidFill>
                  <a:srgbClr val="00B0F0"/>
                </a:solidFill>
                <a:sym typeface="Trebuchet MS"/>
              </a:rPr>
              <a:t>block by </a:t>
            </a:r>
            <a:r>
              <a:rPr lang="en-US" sz="2700" b="1" dirty="0">
                <a:solidFill>
                  <a:srgbClr val="00B0F0"/>
                </a:solidFill>
                <a:sym typeface="Trebuchet MS"/>
              </a:rPr>
              <a:t>building on top of it (</a:t>
            </a:r>
            <a:r>
              <a:rPr lang="en-US" sz="2700" b="1" dirty="0">
                <a:solidFill>
                  <a:srgbClr val="FF0000"/>
                </a:solidFill>
                <a:sym typeface="Trebuchet MS"/>
              </a:rPr>
              <a:t>or not</a:t>
            </a:r>
            <a:r>
              <a:rPr lang="en-US" sz="2700" b="1" dirty="0">
                <a:solidFill>
                  <a:srgbClr val="00B0F0"/>
                </a:solidFill>
                <a:sym typeface="Trebuchet MS"/>
              </a:rPr>
              <a:t>) when they are selected next by the consensus algorithm</a:t>
            </a:r>
            <a:endParaRPr lang="en" sz="2700" b="1" dirty="0">
              <a:solidFill>
                <a:srgbClr val="00B0F0"/>
              </a:solidFill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3162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0.29532 -0.00602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6" y="-301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0.41862 0.34074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17037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23568 -0.59884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4" y="-29954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0.00976 -0.6713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" y="-3356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0.11797 -0.05324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-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27" grpId="0" animBg="1"/>
      <p:bldP spid="55" grpId="0" animBg="1"/>
      <p:bldP spid="56" grpId="0" animBg="1"/>
      <p:bldP spid="56" grpId="1" animBg="1"/>
      <p:bldP spid="56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136" grpId="0" animBg="1"/>
      <p:bldP spid="136" grpId="1" animBg="1"/>
      <p:bldP spid="136" grpId="2" animBg="1"/>
      <p:bldP spid="138" grpId="0" animBg="1"/>
      <p:bldP spid="138" grpId="1" animBg="1"/>
      <p:bldP spid="138" grpId="2" animBg="1"/>
      <p:bldP spid="139" grpId="0" animBg="1"/>
      <p:bldP spid="140" grpId="0" animBg="1"/>
      <p:bldP spid="141" grpId="0" animBg="1"/>
      <p:bldP spid="142" grpId="0" animBg="1"/>
      <p:bldP spid="143" grpId="0" animBg="1"/>
      <p:bldP spid="145" grpId="0" animBg="1"/>
      <p:bldP spid="163" grpId="0" animBg="1"/>
      <p:bldP spid="25" grpId="0" build="allAtOnce"/>
      <p:bldP spid="25" grpId="1" build="allAtOnce"/>
      <p:bldP spid="26" grpId="0" animBg="1"/>
      <p:bldP spid="28" grpId="0"/>
      <p:bldP spid="179" grpId="0"/>
      <p:bldP spid="179" grpId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006064" cy="951208"/>
          </a:xfrm>
        </p:spPr>
        <p:txBody>
          <a:bodyPr/>
          <a:lstStyle/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Credit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D79B3A-A7B7-4E43-AC7F-4C85D84F5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73" y="1348095"/>
            <a:ext cx="1289253" cy="148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136133-9DB0-4DAD-9681-EB00BEDF6F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67" y="4519065"/>
            <a:ext cx="1336968" cy="1361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8E9BF6-E4A7-4FE7-B20B-6E59FB3D5B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665" y="4519065"/>
            <a:ext cx="1362734" cy="14568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51C025-2B7D-45C4-9A8F-D69A02A3D042}"/>
              </a:ext>
            </a:extLst>
          </p:cNvPr>
          <p:cNvSpPr txBox="1"/>
          <p:nvPr/>
        </p:nvSpPr>
        <p:spPr>
          <a:xfrm>
            <a:off x="-492687" y="7610901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6" tooltip="https://commons.wikimedia.org/wiki/File:Tools.sv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7" tooltip="https://creativecommons.org/licenses/by-sa/3.0/"/>
              </a:rPr>
              <a:t>CC BY-SA</a:t>
            </a:r>
            <a:endParaRPr lang="en-US" sz="9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F04DAB-5A33-48FB-AB7F-E9D51E6F1B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73" y="4232648"/>
            <a:ext cx="403990" cy="5642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305534-7A26-4E81-BE17-78557F617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399" y="5639205"/>
            <a:ext cx="403990" cy="5642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975349C-7650-4450-B5A4-E1D293F378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697" y="1227688"/>
            <a:ext cx="524065" cy="4828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D15176A-52BB-4B6D-8259-A30D4551FCD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817" y="5639205"/>
            <a:ext cx="524065" cy="4828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E186168-0D43-44BB-8713-0978799456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697" y="2481215"/>
            <a:ext cx="650308" cy="563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CF852AA-A914-4B34-893F-2D5384DD29E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240" y="4181818"/>
            <a:ext cx="650308" cy="563600"/>
          </a:xfrm>
          <a:prstGeom prst="rect">
            <a:avLst/>
          </a:prstGeom>
        </p:spPr>
      </p:pic>
      <p:sp>
        <p:nvSpPr>
          <p:cNvPr id="3" name="Arrow: Left-Right 2">
            <a:extLst>
              <a:ext uri="{FF2B5EF4-FFF2-40B4-BE49-F238E27FC236}">
                <a16:creationId xmlns:a16="http://schemas.microsoft.com/office/drawing/2014/main" id="{CAFF6853-F879-482B-B6BC-6E308CC632A3}"/>
              </a:ext>
            </a:extLst>
          </p:cNvPr>
          <p:cNvSpPr/>
          <p:nvPr/>
        </p:nvSpPr>
        <p:spPr>
          <a:xfrm rot="18362581">
            <a:off x="2337921" y="3110352"/>
            <a:ext cx="1503030" cy="411982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D62CE0-9A6E-4D84-9A26-8F5A2045B717}"/>
              </a:ext>
            </a:extLst>
          </p:cNvPr>
          <p:cNvSpPr txBox="1"/>
          <p:nvPr/>
        </p:nvSpPr>
        <p:spPr>
          <a:xfrm>
            <a:off x="2237073" y="5619007"/>
            <a:ext cx="2654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Rockwell" panose="02060603020205020403" pitchFamily="18" charset="0"/>
              </a:rPr>
              <a:t>Favor or Credit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E40E90-9013-4C77-B7D9-E9D0D9E27C6A}"/>
              </a:ext>
            </a:extLst>
          </p:cNvPr>
          <p:cNvSpPr txBox="1"/>
          <p:nvPr/>
        </p:nvSpPr>
        <p:spPr>
          <a:xfrm>
            <a:off x="4684099" y="1192749"/>
            <a:ext cx="987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Rockwell" panose="02060603020205020403" pitchFamily="18" charset="0"/>
              </a:rPr>
              <a:t>Debt</a:t>
            </a:r>
          </a:p>
        </p:txBody>
      </p:sp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94446B0D-D8E0-4FA6-9718-DF505599DAD2}"/>
              </a:ext>
            </a:extLst>
          </p:cNvPr>
          <p:cNvSpPr/>
          <p:nvPr/>
        </p:nvSpPr>
        <p:spPr>
          <a:xfrm rot="2222924">
            <a:off x="5288157" y="3468308"/>
            <a:ext cx="1503030" cy="411982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74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2222E-6 L 0.33941 0.2553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62" y="1275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39775 -0.3997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-200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775 -0.39977 L -0.61719 -0.204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97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18" grpId="0"/>
      <p:bldP spid="18" grpId="1"/>
      <p:bldP spid="19" grpId="0" animBg="1"/>
      <p:bldP spid="19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  <a:buSzPct val="25000"/>
            </a:pPr>
            <a:r>
              <a:rPr lang="en" sz="3600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How consensus </a:t>
            </a:r>
            <a:r>
              <a:rPr lang="en" sz="3600" u="sng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could</a:t>
            </a:r>
            <a:r>
              <a:rPr lang="en" sz="3600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 work in Bitcoin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At any given time (</a:t>
            </a:r>
            <a:r>
              <a:rPr lang="en-US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in the bitcoin peer-to-peer network</a:t>
            </a: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):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sz="24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457200" indent="-381000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All nodes have a sequence of </a:t>
            </a:r>
            <a:r>
              <a:rPr lang="en" sz="2400" u="sng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blocks of transactions</a:t>
            </a: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called, ledger or block chain</a:t>
            </a: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) they’ve reached consensus on</a:t>
            </a:r>
          </a:p>
          <a:p>
            <a:pPr marL="457200" indent="-381000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Each node has a set of outstanding transactions it’s heard about (</a:t>
            </a:r>
            <a:r>
              <a:rPr lang="en-US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but not yet included in the block chain</a:t>
            </a: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)</a:t>
            </a:r>
          </a:p>
          <a:p>
            <a:pPr marL="800100" lvl="1" indent="-381000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1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For these transactions </a:t>
            </a:r>
            <a:r>
              <a:rPr lang="en-US" sz="21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consensus has not yet happened</a:t>
            </a:r>
          </a:p>
          <a:p>
            <a:pPr marL="800100" lvl="1" indent="-381000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US" sz="21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Each node may have a slightly different outstanding transaction pool</a:t>
            </a:r>
            <a:r>
              <a:rPr lang="en" sz="21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27137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91425" rIns="91425" bIns="91425" rtlCol="0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Consensus algorithm (simplified)</a:t>
            </a:r>
          </a:p>
        </p:txBody>
      </p:sp>
      <p:sp>
        <p:nvSpPr>
          <p:cNvPr id="228" name="Shape 22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New transactions are broadcast to all nodes</a:t>
            </a:r>
          </a:p>
          <a:p>
            <a:pPr marL="514350" indent="-51435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Each node collects new transactions into a block</a:t>
            </a:r>
          </a:p>
          <a:p>
            <a:pPr marL="514350" indent="-51435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In each round a </a:t>
            </a:r>
            <a:r>
              <a:rPr lang="en" sz="2400" u="sng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random</a:t>
            </a: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node gets to broadcast its block</a:t>
            </a:r>
          </a:p>
          <a:p>
            <a:pPr marL="514350" indent="-51435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Other nodes accept the block only if all transactions in it are valid (unspent, valid signatures)</a:t>
            </a:r>
          </a:p>
          <a:p>
            <a:pPr marL="514350" indent="-514350">
              <a:lnSpc>
                <a:spcPct val="100000"/>
              </a:lnSpc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Nodes express their acceptance of the block by including its hash in the next block they create</a:t>
            </a:r>
          </a:p>
        </p:txBody>
      </p:sp>
    </p:spTree>
    <p:extLst>
      <p:ext uri="{BB962C8B-B14F-4D97-AF65-F5344CB8AC3E}">
        <p14:creationId xmlns:p14="http://schemas.microsoft.com/office/powerpoint/2010/main" val="7464142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751596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  <a:buSzPct val="25000"/>
            </a:pPr>
            <a:r>
              <a:rPr lang="en" sz="3600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Why consensus </a:t>
            </a:r>
            <a:r>
              <a:rPr lang="en-US" sz="3600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in Bitcoin </a:t>
            </a:r>
            <a:r>
              <a:rPr lang="en" sz="3600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is hard?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/>
          <a:p>
            <a:pPr marL="457200" indent="-457200">
              <a:lnSpc>
                <a:spcPct val="100000"/>
              </a:lnSpc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Nodes may </a:t>
            </a:r>
            <a:r>
              <a:rPr lang="en" sz="2400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crash</a:t>
            </a: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or become </a:t>
            </a:r>
            <a:r>
              <a:rPr lang="en" sz="2400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offline</a:t>
            </a: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.</a:t>
            </a:r>
          </a:p>
          <a:p>
            <a:pPr marL="457200" indent="-457200">
              <a:lnSpc>
                <a:spcPct val="100000"/>
              </a:lnSpc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Peer-to-peer </a:t>
            </a:r>
            <a:r>
              <a:rPr lang="en-US" sz="2400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n</a:t>
            </a:r>
            <a:r>
              <a:rPr lang="en" sz="2400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etwork is imperfect</a:t>
            </a:r>
            <a:r>
              <a:rPr lang="en" sz="2400" dirty="0"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.</a:t>
            </a:r>
          </a:p>
          <a:p>
            <a:pPr lvl="1"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" sz="2000" dirty="0">
                <a:solidFill>
                  <a:schemeClr val="dk1"/>
                </a:solidFill>
                <a:latin typeface="Rockwell" panose="02060603020205020403" pitchFamily="18" charset="0"/>
                <a:sym typeface="Trebuchet MS"/>
              </a:rPr>
              <a:t>Not all pairs of nodes connected (</a:t>
            </a:r>
            <a:r>
              <a:rPr lang="en-US" sz="2000" dirty="0">
                <a:solidFill>
                  <a:schemeClr val="dk1"/>
                </a:solidFill>
                <a:latin typeface="Rockwell" panose="02060603020205020403" pitchFamily="18" charset="0"/>
                <a:sym typeface="Trebuchet MS"/>
              </a:rPr>
              <a:t>and may participate</a:t>
            </a:r>
            <a:r>
              <a:rPr lang="en" sz="2000" dirty="0">
                <a:solidFill>
                  <a:schemeClr val="dk1"/>
                </a:solidFill>
                <a:latin typeface="Rockwell" panose="02060603020205020403" pitchFamily="18" charset="0"/>
                <a:sym typeface="Trebuchet MS"/>
              </a:rPr>
              <a:t>).</a:t>
            </a:r>
          </a:p>
          <a:p>
            <a:pPr lvl="1"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" sz="2000" dirty="0">
                <a:solidFill>
                  <a:schemeClr val="dk1"/>
                </a:solidFill>
                <a:latin typeface="Rockwell" panose="02060603020205020403" pitchFamily="18" charset="0"/>
                <a:sym typeface="Trebuchet MS"/>
              </a:rPr>
              <a:t>Faults in network.</a:t>
            </a:r>
          </a:p>
          <a:p>
            <a:pPr lvl="1"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" sz="2000" dirty="0">
                <a:solidFill>
                  <a:schemeClr val="dk1"/>
                </a:solidFill>
                <a:latin typeface="Rockwell" panose="02060603020205020403" pitchFamily="18" charset="0"/>
                <a:sym typeface="Trebuchet MS"/>
              </a:rPr>
              <a:t>Latency.</a:t>
            </a:r>
          </a:p>
          <a:p>
            <a:pPr marL="914400" lvl="1" indent="-457200">
              <a:lnSpc>
                <a:spcPct val="100000"/>
              </a:lnSpc>
              <a:buClr>
                <a:schemeClr val="dk1"/>
              </a:buClr>
              <a:buSzPct val="100000"/>
              <a:buFont typeface="+mj-lt"/>
              <a:buAutoNum type="arabicPeriod"/>
            </a:pPr>
            <a:endParaRPr lang="en" sz="2000" dirty="0">
              <a:solidFill>
                <a:schemeClr val="dk1"/>
              </a:solidFill>
              <a:latin typeface="Rockwell" panose="02060603020205020403" pitchFamily="18" charset="0"/>
              <a:sym typeface="Trebuchet MS"/>
            </a:endParaRPr>
          </a:p>
          <a:p>
            <a:pPr marL="914400" lvl="1" indent="-457200">
              <a:lnSpc>
                <a:spcPct val="100000"/>
              </a:lnSpc>
              <a:buClr>
                <a:schemeClr val="dk1"/>
              </a:buClr>
              <a:buSzPct val="100000"/>
              <a:buFont typeface="+mj-lt"/>
              <a:buAutoNum type="arabicPeriod"/>
            </a:pPr>
            <a:endParaRPr lang="en" sz="2000" dirty="0">
              <a:solidFill>
                <a:schemeClr val="dk1"/>
              </a:solidFill>
              <a:latin typeface="Rockwell" panose="02060603020205020403" pitchFamily="18" charset="0"/>
              <a:sym typeface="Trebuchet MS"/>
            </a:endParaRPr>
          </a:p>
          <a:p>
            <a:pPr marL="457200" lvl="1" indent="0">
              <a:lnSpc>
                <a:spcPct val="100000"/>
              </a:lnSpc>
              <a:buClr>
                <a:schemeClr val="dk1"/>
              </a:buClr>
              <a:buSzPct val="100000"/>
              <a:buNone/>
            </a:pPr>
            <a:endParaRPr lang="en" sz="2000" dirty="0">
              <a:solidFill>
                <a:schemeClr val="dk1"/>
              </a:solidFill>
              <a:latin typeface="Rockwell" panose="02060603020205020403" pitchFamily="18" charset="0"/>
              <a:sym typeface="Trebuchet MS"/>
            </a:endParaRPr>
          </a:p>
          <a:p>
            <a:pPr marL="457200" lvl="1" indent="0">
              <a:lnSpc>
                <a:spcPct val="100000"/>
              </a:lnSpc>
              <a:buClr>
                <a:schemeClr val="dk1"/>
              </a:buClr>
              <a:buSzPct val="100000"/>
              <a:buNone/>
            </a:pPr>
            <a:endParaRPr lang="en" sz="2000" dirty="0">
              <a:solidFill>
                <a:schemeClr val="dk1"/>
              </a:solidFill>
              <a:latin typeface="Rockwell" panose="02060603020205020403" pitchFamily="18" charset="0"/>
              <a:sym typeface="Trebuchet MS"/>
            </a:endParaRPr>
          </a:p>
          <a:p>
            <a:pPr marL="457200" indent="-457200">
              <a:lnSpc>
                <a:spcPct val="100000"/>
              </a:lnSpc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sym typeface="Trebuchet MS"/>
              </a:rPr>
              <a:t>Nodes may be </a:t>
            </a:r>
            <a:r>
              <a:rPr lang="en" sz="2400" dirty="0">
                <a:solidFill>
                  <a:srgbClr val="FF0000"/>
                </a:solidFill>
                <a:latin typeface="Rockwell" panose="02060603020205020403" pitchFamily="18" charset="0"/>
                <a:sym typeface="Trebuchet MS"/>
              </a:rPr>
              <a:t>malicious</a:t>
            </a:r>
            <a:r>
              <a:rPr lang="en" sz="2400" dirty="0">
                <a:latin typeface="Rockwell" panose="02060603020205020403" pitchFamily="18" charset="0"/>
                <a:sym typeface="Trebuchet MS"/>
              </a:rPr>
              <a:t>.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100000"/>
              <a:buNone/>
            </a:pPr>
            <a:endParaRPr lang="en" sz="24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161" name="Shape 161"/>
          <p:cNvSpPr/>
          <p:nvPr/>
        </p:nvSpPr>
        <p:spPr>
          <a:xfrm>
            <a:off x="2476498" y="3600201"/>
            <a:ext cx="5766391" cy="688050"/>
          </a:xfrm>
          <a:prstGeom prst="rect">
            <a:avLst/>
          </a:prstGeom>
          <a:solidFill>
            <a:srgbClr val="EFD7AE"/>
          </a:solidFill>
          <a:ln w="19050" cap="flat" cmpd="sng">
            <a:solidFill>
              <a:srgbClr val="E7C58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2000" dirty="0">
                <a:solidFill>
                  <a:srgbClr val="00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No notion of global time </a:t>
            </a:r>
            <a:r>
              <a:rPr lang="en" sz="2000" dirty="0">
                <a:solidFill>
                  <a:srgbClr val="000000"/>
                </a:solidFill>
                <a:latin typeface="Rockwell" panose="02060603020205020403" pitchFamily="18" charset="0"/>
                <a:ea typeface="Trebuchet MS"/>
                <a:cs typeface="Trebuchet MS"/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000000"/>
                </a:solidFill>
                <a:latin typeface="Rockwell" panose="02060603020205020403" pitchFamily="18" charset="0"/>
                <a:ea typeface="Trebuchet MS"/>
                <a:cs typeface="Trebuchet MS"/>
                <a:sym typeface="Wingdings" panose="05000000000000000000" pitchFamily="2" charset="2"/>
              </a:rPr>
              <a:t>constraints the set of consensus algorithms that can be used</a:t>
            </a:r>
            <a:endParaRPr lang="en" sz="2000" dirty="0">
              <a:solidFill>
                <a:srgbClr val="000000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162" name="Shape 162"/>
          <p:cNvSpPr/>
          <p:nvPr/>
        </p:nvSpPr>
        <p:spPr>
          <a:xfrm rot="5400000">
            <a:off x="1846731" y="3314458"/>
            <a:ext cx="573735" cy="685799"/>
          </a:xfrm>
          <a:prstGeom prst="bentUpArrow">
            <a:avLst>
              <a:gd name="adj1" fmla="val 17680"/>
              <a:gd name="adj2" fmla="val 14803"/>
              <a:gd name="adj3" fmla="val 25000"/>
            </a:avLst>
          </a:prstGeom>
          <a:solidFill>
            <a:srgbClr val="EFD7AE"/>
          </a:solidFill>
          <a:ln w="25400" cap="flat" cmpd="sng">
            <a:solidFill>
              <a:srgbClr val="E7C58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12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6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  <a:buSzPct val="25000"/>
            </a:pPr>
            <a:r>
              <a:rPr lang="en" sz="3600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Assumption of </a:t>
            </a:r>
            <a:r>
              <a:rPr lang="en-US" sz="3600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H</a:t>
            </a:r>
            <a:r>
              <a:rPr lang="en" sz="3600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onesty is </a:t>
            </a:r>
            <a:r>
              <a:rPr lang="en-US" sz="3600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P</a:t>
            </a:r>
            <a:r>
              <a:rPr lang="en" sz="3600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roblematic</a:t>
            </a:r>
          </a:p>
        </p:txBody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sz="24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sz="24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sz="24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sz="24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sz="24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lang="en-US" sz="24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lang="en-US" sz="24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In other words, can we give nodes </a:t>
            </a:r>
            <a:r>
              <a:rPr lang="en" sz="2400" u="sng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incentives</a:t>
            </a: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for behaving honestly?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lang="en" sz="24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     We </a:t>
            </a:r>
            <a:r>
              <a:rPr lang="en-US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can </a:t>
            </a: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utilize the fact that </a:t>
            </a:r>
            <a:r>
              <a:rPr lang="en-US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Bitcoin (</a:t>
            </a: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the currency) has value </a:t>
            </a:r>
            <a:r>
              <a:rPr lang="en-US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to achieve distributed consensus!</a:t>
            </a:r>
            <a:endParaRPr lang="en" sz="24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52" name="Shape 3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003" y="1776108"/>
            <a:ext cx="4695569" cy="189924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 txBox="1"/>
          <p:nvPr/>
        </p:nvSpPr>
        <p:spPr>
          <a:xfrm>
            <a:off x="3484617" y="2773352"/>
            <a:ext cx="2916182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" dirty="0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Can we penalize the node </a:t>
            </a:r>
            <a:br>
              <a:rPr lang="en" dirty="0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</a:br>
            <a:r>
              <a:rPr lang="en" dirty="0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that created this block?</a:t>
            </a:r>
          </a:p>
        </p:txBody>
      </p:sp>
      <p:cxnSp>
        <p:nvCxnSpPr>
          <p:cNvPr id="355" name="Shape 355"/>
          <p:cNvCxnSpPr>
            <a:stCxn id="354" idx="1"/>
          </p:cNvCxnSpPr>
          <p:nvPr/>
        </p:nvCxnSpPr>
        <p:spPr>
          <a:xfrm flipH="1">
            <a:off x="3124317" y="3096516"/>
            <a:ext cx="360300" cy="13410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356" name="Shape 356"/>
          <p:cNvSpPr txBox="1"/>
          <p:nvPr/>
        </p:nvSpPr>
        <p:spPr>
          <a:xfrm>
            <a:off x="5465817" y="1706552"/>
            <a:ext cx="2912976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" dirty="0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Can we reward nodes </a:t>
            </a:r>
            <a:br>
              <a:rPr lang="en" dirty="0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</a:br>
            <a:r>
              <a:rPr lang="en" dirty="0">
                <a:solidFill>
                  <a:srgbClr val="000000"/>
                </a:solidFill>
                <a:ea typeface="Trebuchet MS"/>
                <a:cs typeface="Trebuchet MS"/>
                <a:sym typeface="Trebuchet MS"/>
              </a:rPr>
              <a:t>that created these blocks?</a:t>
            </a:r>
          </a:p>
        </p:txBody>
      </p:sp>
      <p:cxnSp>
        <p:nvCxnSpPr>
          <p:cNvPr id="357" name="Shape 357"/>
          <p:cNvCxnSpPr>
            <a:stCxn id="356" idx="1"/>
          </p:cNvCxnSpPr>
          <p:nvPr/>
        </p:nvCxnSpPr>
        <p:spPr>
          <a:xfrm flipH="1">
            <a:off x="5105517" y="2029716"/>
            <a:ext cx="360300" cy="14940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358" name="Shape 358"/>
          <p:cNvSpPr/>
          <p:nvPr/>
        </p:nvSpPr>
        <p:spPr>
          <a:xfrm>
            <a:off x="4402075" y="2773352"/>
            <a:ext cx="806300" cy="646331"/>
          </a:xfrm>
          <a:prstGeom prst="mathMultiply">
            <a:avLst>
              <a:gd name="adj1" fmla="val 23520"/>
            </a:avLst>
          </a:prstGeom>
          <a:gradFill>
            <a:gsLst>
              <a:gs pos="0">
                <a:srgbClr val="A42425"/>
              </a:gs>
              <a:gs pos="100000">
                <a:srgbClr val="FFAEAE"/>
              </a:gs>
            </a:gsLst>
            <a:lin ang="16200000" scaled="0"/>
          </a:gradFill>
          <a:ln w="9525" cap="flat" cmpd="sng">
            <a:solidFill>
              <a:srgbClr val="952F3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0EC88B-AE4C-41EE-8E18-5B0A30C220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70950"/>
            <a:ext cx="487673" cy="36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5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  <a:buSzPct val="25000"/>
            </a:pPr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Incentive 1: </a:t>
            </a:r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B</a:t>
            </a:r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lock Reward</a:t>
            </a:r>
          </a:p>
        </p:txBody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Creator of block gets to</a:t>
            </a:r>
          </a:p>
          <a:p>
            <a:pPr marL="342900" indent="-342900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include </a:t>
            </a:r>
            <a:r>
              <a:rPr lang="en" sz="2000" u="sng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special coin-creation transaction</a:t>
            </a:r>
            <a:r>
              <a:rPr lang="en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in the block.</a:t>
            </a:r>
          </a:p>
          <a:p>
            <a:pPr marL="342900" indent="-342900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choose recipient address of this transaction.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sz="20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Value is fixed: currently </a:t>
            </a:r>
            <a:r>
              <a:rPr lang="en" sz="2400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12.5 BTC</a:t>
            </a: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, halves </a:t>
            </a:r>
            <a:r>
              <a:rPr lang="en-US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every 210,000 blocks created</a:t>
            </a: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or </a:t>
            </a: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every 4 years </a:t>
            </a:r>
            <a:r>
              <a:rPr lang="en-US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at the current rate of block creation</a:t>
            </a: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).</a:t>
            </a:r>
          </a:p>
          <a:p>
            <a:pPr lvl="1"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We </a:t>
            </a:r>
            <a:r>
              <a:rPr lang="en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are now in the </a:t>
            </a:r>
            <a:r>
              <a:rPr lang="en-US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third</a:t>
            </a:r>
            <a:r>
              <a:rPr lang="en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period – first period block reward was 50 BTC.</a:t>
            </a:r>
          </a:p>
          <a:p>
            <a:pPr lvl="1"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" sz="2000" b="0" i="0" u="none" strike="noStrike" cap="none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Reward drops to 6.25 BTC on 24</a:t>
            </a:r>
            <a:r>
              <a:rPr lang="en" sz="2000" b="0" i="0" u="none" strike="noStrike" cap="none" baseline="30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th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May 2020, 16:11:39 (est).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sz="20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Block creator gets to “collect” the reward only if the block ends up on long-term consensus branch!</a:t>
            </a:r>
          </a:p>
          <a:p>
            <a:pPr lvl="1"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" sz="2000" dirty="0">
                <a:solidFill>
                  <a:schemeClr val="dk1"/>
                </a:solidFill>
                <a:latin typeface="Rockwell" panose="02060603020205020403" pitchFamily="18" charset="0"/>
                <a:sym typeface="Trebuchet MS"/>
              </a:rPr>
              <a:t>Sub</a:t>
            </a:r>
            <a:r>
              <a:rPr lang="en-US" sz="2000" dirty="0" err="1">
                <a:solidFill>
                  <a:schemeClr val="dk1"/>
                </a:solidFill>
                <a:latin typeface="Rockwell" panose="02060603020205020403" pitchFamily="18" charset="0"/>
                <a:sym typeface="Trebuchet MS"/>
              </a:rPr>
              <a:t>tle</a:t>
            </a:r>
            <a:r>
              <a:rPr lang="en-US" sz="2000" dirty="0">
                <a:solidFill>
                  <a:schemeClr val="dk1"/>
                </a:solidFill>
                <a:latin typeface="Rockwell" panose="02060603020205020403" pitchFamily="18" charset="0"/>
                <a:sym typeface="Trebuchet MS"/>
              </a:rPr>
              <a:t> but powerful trick: </a:t>
            </a:r>
            <a:r>
              <a:rPr lang="en-US" sz="2000" u="sng" dirty="0">
                <a:solidFill>
                  <a:srgbClr val="FF0000"/>
                </a:solidFill>
                <a:latin typeface="Rockwell" panose="02060603020205020403" pitchFamily="18" charset="0"/>
                <a:sym typeface="Trebuchet MS"/>
              </a:rPr>
              <a:t>Incentivizes nodes to behave in way that will get other nodes to extend their block.</a:t>
            </a:r>
            <a:endParaRPr lang="en" sz="2000" u="sng" dirty="0">
              <a:solidFill>
                <a:srgbClr val="FF0000"/>
              </a:solidFill>
              <a:latin typeface="Rockwell" panose="02060603020205020403" pitchFamily="18" charset="0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1273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  <a:buSzPct val="25000"/>
            </a:pPr>
            <a:r>
              <a:rPr lang="en" sz="4000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There’s a finite supply of bitcoins</a:t>
            </a:r>
          </a:p>
        </p:txBody>
      </p:sp>
      <p:sp>
        <p:nvSpPr>
          <p:cNvPr id="370" name="Shape 370"/>
          <p:cNvSpPr txBox="1">
            <a:spLocks noGrp="1"/>
          </p:cNvSpPr>
          <p:nvPr>
            <p:ph type="body" idx="1"/>
          </p:nvPr>
        </p:nvSpPr>
        <p:spPr>
          <a:xfrm>
            <a:off x="4800601" y="2133601"/>
            <a:ext cx="4038599" cy="3725679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sz="24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sz="20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Block reward is how </a:t>
            </a:r>
            <a:br>
              <a:rPr lang="en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</a:br>
            <a:r>
              <a:rPr lang="en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new bitcoins are created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sz="20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Runs out in 2040. No new bitcoins unless rules change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lang="en" sz="20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sz="2000" b="1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Does that mean that after 2040, nodes will no longer have incentive to b</a:t>
            </a:r>
            <a:r>
              <a:rPr lang="en-US" sz="2000" b="1" dirty="0" err="1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ehave</a:t>
            </a:r>
            <a:r>
              <a:rPr lang="en-US" sz="2000" b="1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honestly?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-US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	</a:t>
            </a:r>
            <a:r>
              <a:rPr lang="en-US" sz="2000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Not really!</a:t>
            </a:r>
            <a:endParaRPr lang="en" sz="2000" dirty="0">
              <a:solidFill>
                <a:srgbClr val="FF0000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371" name="Shape 371"/>
          <p:cNvGrpSpPr/>
          <p:nvPr/>
        </p:nvGrpSpPr>
        <p:grpSpPr>
          <a:xfrm>
            <a:off x="457201" y="2286000"/>
            <a:ext cx="4232077" cy="3265844"/>
            <a:chOff x="533400" y="1428750"/>
            <a:chExt cx="4232077" cy="3265844"/>
          </a:xfrm>
        </p:grpSpPr>
        <p:grpSp>
          <p:nvGrpSpPr>
            <p:cNvPr id="372" name="Shape 372"/>
            <p:cNvGrpSpPr/>
            <p:nvPr/>
          </p:nvGrpSpPr>
          <p:grpSpPr>
            <a:xfrm>
              <a:off x="533400" y="1428750"/>
              <a:ext cx="4232077" cy="3265844"/>
              <a:chOff x="378022" y="1616148"/>
              <a:chExt cx="4232077" cy="3265844"/>
            </a:xfrm>
          </p:grpSpPr>
          <p:pic>
            <p:nvPicPr>
              <p:cNvPr id="373" name="Shape 373" descr="https://upload.wikimedia.org/wikipedia/commons/thumb/5/54/Total_bitcoins_over_time.png/740px-Total_bitcoins_over_time.png"/>
              <p:cNvPicPr preferRelativeResize="0"/>
              <p:nvPr/>
            </p:nvPicPr>
            <p:blipFill rotWithShape="1">
              <a:blip r:embed="rId3">
                <a:alphaModFix/>
              </a:blip>
              <a:srcRect l="3868" t="5679" b="3137"/>
              <a:stretch/>
            </p:blipFill>
            <p:spPr>
              <a:xfrm>
                <a:off x="691116" y="1616148"/>
                <a:ext cx="3918984" cy="300901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4" name="Shape 374"/>
              <p:cNvSpPr txBox="1"/>
              <p:nvPr/>
            </p:nvSpPr>
            <p:spPr>
              <a:xfrm>
                <a:off x="2369119" y="4574216"/>
                <a:ext cx="562975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ct val="25000"/>
                </a:pPr>
                <a:r>
                  <a:rPr lang="en" sz="1400">
                    <a:solidFill>
                      <a:srgbClr val="000000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Year</a:t>
                </a:r>
              </a:p>
            </p:txBody>
          </p:sp>
          <p:sp>
            <p:nvSpPr>
              <p:cNvPr id="375" name="Shape 375"/>
              <p:cNvSpPr txBox="1"/>
              <p:nvPr/>
            </p:nvSpPr>
            <p:spPr>
              <a:xfrm rot="-5400000">
                <a:off x="-668898" y="2966766"/>
                <a:ext cx="240161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ct val="25000"/>
                </a:pPr>
                <a:r>
                  <a:rPr lang="en" sz="1400" dirty="0">
                    <a:solidFill>
                      <a:srgbClr val="000000"/>
                    </a:solidFill>
                    <a:ea typeface="Trebuchet MS"/>
                    <a:cs typeface="Trebuchet MS"/>
                    <a:sym typeface="Trebuchet MS"/>
                  </a:rPr>
                  <a:t>Total bitcoins in circulation</a:t>
                </a:r>
              </a:p>
            </p:txBody>
          </p:sp>
        </p:grpSp>
        <p:sp>
          <p:nvSpPr>
            <p:cNvPr id="376" name="Shape 376"/>
            <p:cNvSpPr txBox="1"/>
            <p:nvPr/>
          </p:nvSpPr>
          <p:spPr>
            <a:xfrm>
              <a:off x="2007044" y="2702883"/>
              <a:ext cx="2677335" cy="46166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</a:pPr>
              <a:r>
                <a:rPr lang="en" sz="1200" dirty="0">
                  <a:solidFill>
                    <a:srgbClr val="000000"/>
                  </a:solidFill>
                  <a:ea typeface="Trebuchet MS"/>
                  <a:cs typeface="Trebuchet MS"/>
                  <a:sym typeface="Trebuchet MS"/>
                </a:rPr>
                <a:t>First inflection point:</a:t>
              </a:r>
              <a:br>
                <a:rPr lang="en" sz="1200" dirty="0">
                  <a:solidFill>
                    <a:srgbClr val="000000"/>
                  </a:solidFill>
                  <a:ea typeface="Trebuchet MS"/>
                  <a:cs typeface="Trebuchet MS"/>
                  <a:sym typeface="Trebuchet MS"/>
                </a:rPr>
              </a:br>
              <a:r>
                <a:rPr lang="en" sz="1200" dirty="0">
                  <a:solidFill>
                    <a:srgbClr val="000000"/>
                  </a:solidFill>
                  <a:ea typeface="Trebuchet MS"/>
                  <a:cs typeface="Trebuchet MS"/>
                  <a:sym typeface="Trebuchet MS"/>
                </a:rPr>
                <a:t>reward halved from 50BTC to 25BTC</a:t>
              </a:r>
            </a:p>
          </p:txBody>
        </p:sp>
        <p:cxnSp>
          <p:nvCxnSpPr>
            <p:cNvPr id="377" name="Shape 377"/>
            <p:cNvCxnSpPr>
              <a:stCxn id="376" idx="1"/>
            </p:cNvCxnSpPr>
            <p:nvPr/>
          </p:nvCxnSpPr>
          <p:spPr>
            <a:xfrm rot="10800000">
              <a:off x="1600244" y="2876416"/>
              <a:ext cx="406800" cy="5730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</p:grpSp>
      <p:cxnSp>
        <p:nvCxnSpPr>
          <p:cNvPr id="378" name="Shape 378"/>
          <p:cNvCxnSpPr/>
          <p:nvPr/>
        </p:nvCxnSpPr>
        <p:spPr>
          <a:xfrm>
            <a:off x="4608180" y="2362200"/>
            <a:ext cx="649618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379" name="Shape 379"/>
          <p:cNvSpPr/>
          <p:nvPr/>
        </p:nvSpPr>
        <p:spPr>
          <a:xfrm>
            <a:off x="5257800" y="2131367"/>
            <a:ext cx="3446776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" sz="2400" dirty="0">
                <a:solidFill>
                  <a:srgbClr val="00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Total supply: 21 million</a:t>
            </a:r>
          </a:p>
        </p:txBody>
      </p:sp>
    </p:spTree>
    <p:extLst>
      <p:ext uri="{BB962C8B-B14F-4D97-AF65-F5344CB8AC3E}">
        <p14:creationId xmlns:p14="http://schemas.microsoft.com/office/powerpoint/2010/main" val="225211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  <a:buSzPct val="25000"/>
            </a:pPr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Incentive 2: </a:t>
            </a:r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T</a:t>
            </a:r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ransaction Fees</a:t>
            </a:r>
          </a:p>
        </p:txBody>
      </p:sp>
      <p:sp>
        <p:nvSpPr>
          <p:cNvPr id="385" name="Shape 38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Creator of transaction can choose to make output value less than input value.</a:t>
            </a:r>
          </a:p>
          <a:p>
            <a:pPr>
              <a:lnSpc>
                <a:spcPct val="100000"/>
              </a:lnSpc>
              <a:buClr>
                <a:schemeClr val="dk1"/>
              </a:buClr>
              <a:buSzPct val="100000"/>
            </a:pPr>
            <a:endParaRPr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Remainder is a </a:t>
            </a:r>
            <a:r>
              <a:rPr lang="en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transaction fee</a:t>
            </a: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and goes to block creator.</a:t>
            </a:r>
          </a:p>
          <a:p>
            <a:pPr>
              <a:lnSpc>
                <a:spcPct val="100000"/>
              </a:lnSpc>
              <a:buClr>
                <a:schemeClr val="dk1"/>
              </a:buClr>
              <a:buSzPct val="100000"/>
            </a:pPr>
            <a:endParaRPr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Purely </a:t>
            </a:r>
            <a:r>
              <a:rPr lang="en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voluntary</a:t>
            </a: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, like a tip.</a:t>
            </a:r>
          </a:p>
          <a:p>
            <a:pPr lvl="1"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But system will evolve, and will become mandatory, as Block rewards r</a:t>
            </a:r>
            <a:r>
              <a:rPr lang="en-US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un out.</a:t>
            </a:r>
            <a:endParaRPr lang="en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7656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A Coinbase Transaction</a:t>
            </a:r>
          </a:p>
        </p:txBody>
      </p:sp>
      <p:sp>
        <p:nvSpPr>
          <p:cNvPr id="459" name="Shape 459"/>
          <p:cNvSpPr txBox="1">
            <a:spLocks noGrp="1"/>
          </p:cNvSpPr>
          <p:nvPr>
            <p:ph type="body" idx="1"/>
          </p:nvPr>
        </p:nvSpPr>
        <p:spPr>
          <a:xfrm>
            <a:off x="1976075" y="1641801"/>
            <a:ext cx="6480600" cy="44975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>
              <a:buNone/>
            </a:pPr>
            <a:r>
              <a:rPr lang="en" sz="2200" dirty="0"/>
              <a:t>      "in":[</a:t>
            </a:r>
            <a:br>
              <a:rPr lang="en" sz="2200" dirty="0"/>
            </a:br>
            <a:r>
              <a:rPr lang="en" sz="2200" dirty="0"/>
              <a:t>        {</a:t>
            </a:r>
            <a:br>
              <a:rPr lang="en" sz="2200" dirty="0"/>
            </a:br>
            <a:r>
              <a:rPr lang="en" sz="2200" dirty="0"/>
              <a:t>          "prev_out":{</a:t>
            </a:r>
            <a:br>
              <a:rPr lang="en" sz="2200" dirty="0"/>
            </a:br>
            <a:r>
              <a:rPr lang="en" sz="2200" dirty="0"/>
              <a:t>            "hash":"000000.....0000000",</a:t>
            </a:r>
            <a:br>
              <a:rPr lang="en" sz="2200" dirty="0"/>
            </a:br>
            <a:r>
              <a:rPr lang="en" sz="2200" dirty="0"/>
              <a:t>            "n":4294967295</a:t>
            </a:r>
            <a:br>
              <a:rPr lang="en" sz="2200" dirty="0"/>
            </a:br>
            <a:r>
              <a:rPr lang="en" sz="2200" dirty="0"/>
              <a:t>          }, </a:t>
            </a:r>
          </a:p>
          <a:p>
            <a:pPr indent="457200">
              <a:buNone/>
            </a:pPr>
            <a:r>
              <a:rPr lang="en" sz="2200" dirty="0"/>
              <a:t>"coinbase":"..."</a:t>
            </a:r>
            <a:br>
              <a:rPr lang="en" sz="2200" dirty="0"/>
            </a:br>
            <a:r>
              <a:rPr lang="en" sz="2200" dirty="0"/>
              <a:t>        },</a:t>
            </a:r>
            <a:br>
              <a:rPr lang="en" sz="2200" dirty="0"/>
            </a:br>
            <a:r>
              <a:rPr lang="en" sz="2200" dirty="0"/>
              <a:t>       "out":[</a:t>
            </a:r>
            <a:br>
              <a:rPr lang="en" sz="2200" dirty="0"/>
            </a:br>
            <a:r>
              <a:rPr lang="en" sz="2200" dirty="0"/>
              <a:t>    {</a:t>
            </a:r>
            <a:br>
              <a:rPr lang="en" sz="2200" dirty="0"/>
            </a:br>
            <a:r>
              <a:rPr lang="en" sz="2200" dirty="0"/>
              <a:t>      "value":“12.53371419",</a:t>
            </a:r>
            <a:br>
              <a:rPr lang="en" sz="2200" dirty="0"/>
            </a:br>
            <a:r>
              <a:rPr lang="en" sz="2200" dirty="0"/>
              <a:t>      "scriptPubKey":"OPDUP OPHASH160 ... ”</a:t>
            </a:r>
          </a:p>
          <a:p>
            <a:pPr indent="457200">
              <a:buNone/>
            </a:pPr>
            <a:r>
              <a:rPr lang="en" sz="2200" dirty="0"/>
              <a:t>}</a:t>
            </a:r>
          </a:p>
        </p:txBody>
      </p:sp>
      <p:sp>
        <p:nvSpPr>
          <p:cNvPr id="460" name="Shape 460"/>
          <p:cNvSpPr/>
          <p:nvPr/>
        </p:nvSpPr>
        <p:spPr>
          <a:xfrm>
            <a:off x="1867301" y="2649575"/>
            <a:ext cx="234599" cy="353350"/>
          </a:xfrm>
          <a:prstGeom prst="leftBrace">
            <a:avLst>
              <a:gd name="adj1" fmla="val 8333"/>
              <a:gd name="adj2" fmla="val 486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61" name="Shape 461"/>
          <p:cNvSpPr/>
          <p:nvPr/>
        </p:nvSpPr>
        <p:spPr>
          <a:xfrm>
            <a:off x="1867301" y="3068651"/>
            <a:ext cx="234599" cy="1269899"/>
          </a:xfrm>
          <a:prstGeom prst="leftBrace">
            <a:avLst>
              <a:gd name="adj1" fmla="val 8333"/>
              <a:gd name="adj2" fmla="val 486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62" name="Shape 462"/>
          <p:cNvSpPr txBox="1"/>
          <p:nvPr/>
        </p:nvSpPr>
        <p:spPr>
          <a:xfrm>
            <a:off x="354250" y="3438471"/>
            <a:ext cx="1173299" cy="42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dirty="0">
                <a:latin typeface="Rockwell" panose="02060603020205020403" pitchFamily="18" charset="0"/>
              </a:rPr>
              <a:t>arbitrary</a:t>
            </a:r>
          </a:p>
        </p:txBody>
      </p:sp>
      <p:sp>
        <p:nvSpPr>
          <p:cNvPr id="463" name="Shape 463"/>
          <p:cNvSpPr txBox="1"/>
          <p:nvPr/>
        </p:nvSpPr>
        <p:spPr>
          <a:xfrm>
            <a:off x="353985" y="2557070"/>
            <a:ext cx="1329599" cy="57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600" dirty="0">
                <a:latin typeface="Rockwell" panose="02060603020205020403" pitchFamily="18" charset="0"/>
              </a:rPr>
              <a:t>redeeming nothing</a:t>
            </a:r>
          </a:p>
        </p:txBody>
      </p:sp>
      <p:sp>
        <p:nvSpPr>
          <p:cNvPr id="464" name="Shape 464"/>
          <p:cNvSpPr/>
          <p:nvPr/>
        </p:nvSpPr>
        <p:spPr>
          <a:xfrm>
            <a:off x="5095767" y="2190471"/>
            <a:ext cx="1647000" cy="366599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rgbClr val="6D9EEB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1600" dirty="0"/>
              <a:t>Null hash pointer</a:t>
            </a:r>
          </a:p>
        </p:txBody>
      </p:sp>
      <p:sp>
        <p:nvSpPr>
          <p:cNvPr id="465" name="Shape 465"/>
          <p:cNvSpPr/>
          <p:nvPr/>
        </p:nvSpPr>
        <p:spPr>
          <a:xfrm>
            <a:off x="4736369" y="3193662"/>
            <a:ext cx="4012799" cy="1029900"/>
          </a:xfrm>
          <a:prstGeom prst="wedgeRectCallout">
            <a:avLst>
              <a:gd name="adj1" fmla="val -55215"/>
              <a:gd name="adj2" fmla="val -2704"/>
            </a:avLst>
          </a:prstGeom>
          <a:solidFill>
            <a:srgbClr val="EAD1DC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1600" dirty="0">
                <a:latin typeface="Rockwell" panose="02060603020205020403" pitchFamily="18" charset="0"/>
              </a:rPr>
              <a:t>First ever coinbase parameter:</a:t>
            </a:r>
          </a:p>
          <a:p>
            <a:r>
              <a:rPr lang="en" sz="1600" dirty="0">
                <a:latin typeface="Rockwell" panose="02060603020205020403" pitchFamily="18" charset="0"/>
              </a:rPr>
              <a:t>“</a:t>
            </a:r>
            <a:r>
              <a:rPr lang="en" sz="16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The Times 03/Jan/2009 Chancellor on brink of second bailout for banks”</a:t>
            </a:r>
          </a:p>
        </p:txBody>
      </p:sp>
      <p:sp>
        <p:nvSpPr>
          <p:cNvPr id="466" name="Shape 466"/>
          <p:cNvSpPr/>
          <p:nvPr/>
        </p:nvSpPr>
        <p:spPr>
          <a:xfrm rot="5400000">
            <a:off x="3645566" y="4273678"/>
            <a:ext cx="546147" cy="539026"/>
          </a:xfrm>
          <a:prstGeom prst="leftBrace">
            <a:avLst>
              <a:gd name="adj1" fmla="val 8333"/>
              <a:gd name="adj2" fmla="val 486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67" name="Shape 467"/>
          <p:cNvSpPr/>
          <p:nvPr/>
        </p:nvSpPr>
        <p:spPr>
          <a:xfrm rot="5400000">
            <a:off x="4558727" y="4129568"/>
            <a:ext cx="285793" cy="1026940"/>
          </a:xfrm>
          <a:prstGeom prst="leftBrace">
            <a:avLst>
              <a:gd name="adj1" fmla="val 8333"/>
              <a:gd name="adj2" fmla="val 48607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68" name="Shape 468"/>
          <p:cNvSpPr txBox="1"/>
          <p:nvPr/>
        </p:nvSpPr>
        <p:spPr>
          <a:xfrm>
            <a:off x="3458215" y="3965184"/>
            <a:ext cx="1329599" cy="43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dirty="0">
                <a:solidFill>
                  <a:srgbClr val="FF0000"/>
                </a:solidFill>
                <a:latin typeface="Rockwell" panose="02060603020205020403" pitchFamily="18" charset="0"/>
              </a:rPr>
              <a:t>block reward</a:t>
            </a:r>
          </a:p>
        </p:txBody>
      </p:sp>
      <p:sp>
        <p:nvSpPr>
          <p:cNvPr id="469" name="Shape 469"/>
          <p:cNvSpPr txBox="1"/>
          <p:nvPr/>
        </p:nvSpPr>
        <p:spPr>
          <a:xfrm>
            <a:off x="4063468" y="4241763"/>
            <a:ext cx="2064599" cy="574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dirty="0">
                <a:solidFill>
                  <a:srgbClr val="FF0000"/>
                </a:solidFill>
                <a:latin typeface="Rockwell" panose="02060603020205020403" pitchFamily="18" charset="0"/>
              </a:rPr>
              <a:t>transaction fees</a:t>
            </a:r>
          </a:p>
        </p:txBody>
      </p:sp>
    </p:spTree>
    <p:extLst>
      <p:ext uri="{BB962C8B-B14F-4D97-AF65-F5344CB8AC3E}">
        <p14:creationId xmlns:p14="http://schemas.microsoft.com/office/powerpoint/2010/main" val="69301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  <a:buSzPct val="25000"/>
            </a:pPr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Remaining </a:t>
            </a:r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P</a:t>
            </a:r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roblems</a:t>
            </a:r>
          </a:p>
        </p:txBody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338376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/>
          <a:p>
            <a:pPr marL="514350" indent="-514350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How to pick a </a:t>
            </a:r>
            <a:r>
              <a:rPr lang="en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random</a:t>
            </a: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node?</a:t>
            </a:r>
          </a:p>
          <a:p>
            <a:pPr marL="514350" indent="-514350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AutoNum type="arabicPeriod"/>
            </a:pPr>
            <a:endParaRPr lang="en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514350" indent="-514350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How to avoid a </a:t>
            </a:r>
            <a:r>
              <a:rPr lang="en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free-for-all</a:t>
            </a: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system due to rewards?</a:t>
            </a:r>
          </a:p>
          <a:p>
            <a:pPr lvl="1"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Everybody may want to run a bit</a:t>
            </a:r>
            <a:r>
              <a:rPr lang="en-US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coin node in order to get free rewards.</a:t>
            </a:r>
            <a:endParaRPr lang="en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514350" indent="-514350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AutoNum type="arabicPeriod"/>
            </a:pPr>
            <a:endParaRPr lang="en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514350" indent="-514350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How to prevent </a:t>
            </a:r>
            <a:r>
              <a:rPr lang="en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Sybil</a:t>
            </a: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attacks?</a:t>
            </a:r>
          </a:p>
          <a:p>
            <a:pPr lvl="1"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" sz="25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An adversary may create a large number of </a:t>
            </a:r>
            <a:r>
              <a:rPr lang="en-US" sz="25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Sybil nodes to subvert the consensus process.</a:t>
            </a:r>
          </a:p>
          <a:p>
            <a:pPr marL="457200" lvl="1" indent="0" algn="ctr">
              <a:lnSpc>
                <a:spcPct val="100000"/>
              </a:lnSpc>
              <a:buClr>
                <a:schemeClr val="dk1"/>
              </a:buClr>
              <a:buSzPct val="100000"/>
              <a:buNone/>
            </a:pPr>
            <a:endParaRPr lang="en-US" sz="25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457200" lvl="1" indent="0">
              <a:lnSpc>
                <a:spcPct val="100000"/>
              </a:lnSpc>
              <a:buClr>
                <a:schemeClr val="dk1"/>
              </a:buClr>
              <a:buSzPct val="100000"/>
              <a:buNone/>
            </a:pPr>
            <a:r>
              <a:rPr lang="en-US" sz="2800" b="1" dirty="0"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Solution:</a:t>
            </a:r>
            <a:r>
              <a:rPr lang="en-US" sz="2800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Mining using Proof-of-Work (</a:t>
            </a:r>
            <a:r>
              <a:rPr lang="en-US" sz="2800" dirty="0" err="1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PoW</a:t>
            </a:r>
            <a:r>
              <a:rPr lang="en-US" sz="2800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).</a:t>
            </a:r>
            <a:endParaRPr lang="en" sz="2800" dirty="0">
              <a:solidFill>
                <a:srgbClr val="FF0000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492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  <a:buSzPct val="25000"/>
            </a:pPr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Proof of </a:t>
            </a:r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W</a:t>
            </a:r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ork (</a:t>
            </a:r>
            <a:r>
              <a:rPr lang="en-US" dirty="0" err="1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PoW</a:t>
            </a:r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)</a:t>
            </a:r>
          </a:p>
        </p:txBody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457201" y="2057401"/>
            <a:ext cx="8534399" cy="3725679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To approximate selecting a random node: </a:t>
            </a:r>
            <a:r>
              <a:rPr lang="en" i="1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select nodes in proportion to a resource that no one can monopolize (we hope):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lang="en" i="1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457200" indent="-457200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In proportion to computing power: </a:t>
            </a:r>
            <a:r>
              <a:rPr lang="en" b="1" u="sng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proof-of-work</a:t>
            </a:r>
            <a:r>
              <a:rPr lang="en" b="1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</a:t>
            </a:r>
            <a:r>
              <a:rPr lang="en" sz="2400" i="1" dirty="0">
                <a:latin typeface="Rockwell" panose="02060603020205020403" pitchFamily="18" charset="0"/>
                <a:sym typeface="Trebuchet MS"/>
              </a:rPr>
              <a:t>(</a:t>
            </a:r>
            <a:r>
              <a:rPr lang="en-US" sz="2400" i="1" dirty="0">
                <a:latin typeface="Rockwell" panose="02060603020205020403" pitchFamily="18" charset="0"/>
                <a:sym typeface="Trebuchet MS"/>
              </a:rPr>
              <a:t>Used in Bitcoins).</a:t>
            </a:r>
            <a:endParaRPr lang="en" sz="2400" i="1" dirty="0">
              <a:latin typeface="Rockwell" panose="02060603020205020403" pitchFamily="18" charset="0"/>
              <a:sym typeface="Trebuchet MS"/>
            </a:endParaRPr>
          </a:p>
          <a:p>
            <a:pPr marL="457200" indent="-457200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In proportion to ownership </a:t>
            </a:r>
            <a:r>
              <a:rPr lang="en-US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of the currency</a:t>
            </a: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: </a:t>
            </a:r>
            <a:r>
              <a:rPr lang="en" b="1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proof-of-stake </a:t>
            </a:r>
            <a:r>
              <a:rPr lang="en" dirty="0"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(</a:t>
            </a:r>
            <a:r>
              <a:rPr lang="en-US" sz="2400" i="1" dirty="0"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Not used in Bitcoins – but a legitimate model used in other cryptocurrencies</a:t>
            </a:r>
            <a:r>
              <a:rPr lang="en" dirty="0"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190853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006064" cy="951208"/>
          </a:xfrm>
        </p:spPr>
        <p:txBody>
          <a:bodyPr/>
          <a:lstStyle/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Cash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D79B3A-A7B7-4E43-AC7F-4C85D84F5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73" y="1348095"/>
            <a:ext cx="1289253" cy="1482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136133-9DB0-4DAD-9681-EB00BEDF6F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67" y="4519065"/>
            <a:ext cx="1336968" cy="1361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8E9BF6-E4A7-4FE7-B20B-6E59FB3D5B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665" y="4519065"/>
            <a:ext cx="1362734" cy="14568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51C025-2B7D-45C4-9A8F-D69A02A3D042}"/>
              </a:ext>
            </a:extLst>
          </p:cNvPr>
          <p:cNvSpPr txBox="1"/>
          <p:nvPr/>
        </p:nvSpPr>
        <p:spPr>
          <a:xfrm>
            <a:off x="-492687" y="7610901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6" tooltip="https://commons.wikimedia.org/wiki/File:Tools.sv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7" tooltip="https://creativecommons.org/licenses/by-sa/3.0/"/>
              </a:rPr>
              <a:t>CC BY-SA</a:t>
            </a:r>
            <a:endParaRPr lang="en-US" sz="9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F04DAB-5A33-48FB-AB7F-E9D51E6F1B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973" y="4232648"/>
            <a:ext cx="403990" cy="5642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305534-7A26-4E81-BE17-78557F617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399" y="5639205"/>
            <a:ext cx="403990" cy="5642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975349C-7650-4450-B5A4-E1D293F378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697" y="1227688"/>
            <a:ext cx="524065" cy="4828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D15176A-52BB-4B6D-8259-A30D4551FCD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817" y="5639205"/>
            <a:ext cx="524065" cy="4828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E186168-0D43-44BB-8713-0978799456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697" y="2481215"/>
            <a:ext cx="650308" cy="563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CF852AA-A914-4B34-893F-2D5384DD29E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240" y="4181818"/>
            <a:ext cx="650308" cy="563600"/>
          </a:xfrm>
          <a:prstGeom prst="rect">
            <a:avLst/>
          </a:prstGeom>
        </p:spPr>
      </p:pic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CC823371-E79B-4A1B-98B7-3DC893614A04}"/>
              </a:ext>
            </a:extLst>
          </p:cNvPr>
          <p:cNvSpPr/>
          <p:nvPr/>
        </p:nvSpPr>
        <p:spPr>
          <a:xfrm rot="18362581">
            <a:off x="2337921" y="3110352"/>
            <a:ext cx="1503030" cy="411982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69CA5-F372-4568-824F-AA1A4FF26A4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005" y="2331218"/>
            <a:ext cx="745401" cy="713597"/>
          </a:xfrm>
          <a:prstGeom prst="rect">
            <a:avLst/>
          </a:prstGeom>
        </p:spPr>
      </p:pic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2AB4EB30-885F-42AC-9600-D26D0ADDDA89}"/>
              </a:ext>
            </a:extLst>
          </p:cNvPr>
          <p:cNvSpPr/>
          <p:nvPr/>
        </p:nvSpPr>
        <p:spPr>
          <a:xfrm>
            <a:off x="4017731" y="5121867"/>
            <a:ext cx="1503030" cy="411982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Arrow: Left-Right 19">
            <a:extLst>
              <a:ext uri="{FF2B5EF4-FFF2-40B4-BE49-F238E27FC236}">
                <a16:creationId xmlns:a16="http://schemas.microsoft.com/office/drawing/2014/main" id="{19ECF322-2FE7-480D-8417-2DF317BF6753}"/>
              </a:ext>
            </a:extLst>
          </p:cNvPr>
          <p:cNvSpPr/>
          <p:nvPr/>
        </p:nvSpPr>
        <p:spPr>
          <a:xfrm rot="2935285">
            <a:off x="5520761" y="3414994"/>
            <a:ext cx="1503030" cy="411982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49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-0.29271 0.45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35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71 0.45023 L 0.07066 0.465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60" y="76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66 0.46551 L -0.08247 0.005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56" y="-230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  <a:buSzPct val="25000"/>
            </a:pPr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Hash </a:t>
            </a:r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P</a:t>
            </a:r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uzzles</a:t>
            </a:r>
          </a:p>
        </p:txBody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To create block, find nonce s.t.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H(nonce ‖ prev_hash ‖ tx ‖ … ‖ tx) is very small.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lang="en" sz="20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In o</a:t>
            </a:r>
            <a:r>
              <a:rPr lang="en-US" sz="2000" dirty="0" err="1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ther</a:t>
            </a:r>
            <a:r>
              <a:rPr lang="en-US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words, </a:t>
            </a:r>
            <a:r>
              <a:rPr lang="en" sz="2000" i="1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H(nonce ‖ prev_hash ‖ tx ‖ … ‖ tx) &lt; </a:t>
            </a:r>
            <a:r>
              <a:rPr lang="en-US" sz="2000" i="1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target</a:t>
            </a:r>
            <a:r>
              <a:rPr lang="en" sz="2000" i="1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.</a:t>
            </a:r>
          </a:p>
        </p:txBody>
      </p:sp>
      <p:graphicFrame>
        <p:nvGraphicFramePr>
          <p:cNvPr id="410" name="Shape 410"/>
          <p:cNvGraphicFramePr/>
          <p:nvPr>
            <p:extLst/>
          </p:nvPr>
        </p:nvGraphicFramePr>
        <p:xfrm>
          <a:off x="533400" y="3999165"/>
          <a:ext cx="8001000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23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FF81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83B3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83B3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83B3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83B3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83B3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83B3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83B3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>
                    <a:solidFill>
                      <a:srgbClr val="83B3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411" name="Shape 411"/>
          <p:cNvCxnSpPr/>
          <p:nvPr/>
        </p:nvCxnSpPr>
        <p:spPr>
          <a:xfrm>
            <a:off x="533400" y="3846765"/>
            <a:ext cx="8001000" cy="0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round/>
            <a:headEnd type="stealth" w="lg" len="lg"/>
            <a:tailEnd type="stealth" w="lg" len="lg"/>
          </a:ln>
        </p:spPr>
      </p:cxnSp>
      <p:sp>
        <p:nvSpPr>
          <p:cNvPr id="412" name="Shape 412"/>
          <p:cNvSpPr txBox="1"/>
          <p:nvPr/>
        </p:nvSpPr>
        <p:spPr>
          <a:xfrm>
            <a:off x="3326005" y="3460892"/>
            <a:ext cx="2474158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" dirty="0">
                <a:solidFill>
                  <a:srgbClr val="00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Output space of hash</a:t>
            </a:r>
          </a:p>
        </p:txBody>
      </p:sp>
      <p:cxnSp>
        <p:nvCxnSpPr>
          <p:cNvPr id="413" name="Shape 413"/>
          <p:cNvCxnSpPr/>
          <p:nvPr/>
        </p:nvCxnSpPr>
        <p:spPr>
          <a:xfrm>
            <a:off x="533400" y="4451492"/>
            <a:ext cx="914400" cy="0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solid"/>
            <a:round/>
            <a:headEnd type="stealth" w="lg" len="lg"/>
            <a:tailEnd type="stealth" w="lg" len="lg"/>
          </a:ln>
        </p:spPr>
      </p:cxnSp>
      <p:sp>
        <p:nvSpPr>
          <p:cNvPr id="414" name="Shape 414"/>
          <p:cNvSpPr txBox="1"/>
          <p:nvPr/>
        </p:nvSpPr>
        <p:spPr>
          <a:xfrm>
            <a:off x="514531" y="4527693"/>
            <a:ext cx="933268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dirty="0">
                <a:solidFill>
                  <a:srgbClr val="00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Target </a:t>
            </a:r>
          </a:p>
          <a:p>
            <a:pPr algn="ctr">
              <a:buClr>
                <a:srgbClr val="000000"/>
              </a:buClr>
              <a:buSzPct val="25000"/>
            </a:pPr>
            <a:r>
              <a:rPr lang="en" dirty="0">
                <a:solidFill>
                  <a:srgbClr val="00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space</a:t>
            </a:r>
          </a:p>
        </p:txBody>
      </p:sp>
      <p:sp>
        <p:nvSpPr>
          <p:cNvPr id="415" name="Shape 415"/>
          <p:cNvSpPr txBox="1"/>
          <p:nvPr/>
        </p:nvSpPr>
        <p:spPr>
          <a:xfrm>
            <a:off x="1803069" y="4626934"/>
            <a:ext cx="6941062" cy="646331"/>
          </a:xfrm>
          <a:prstGeom prst="rect">
            <a:avLst/>
          </a:prstGeom>
          <a:solidFill>
            <a:srgbClr val="EFD7AE"/>
          </a:solidFill>
          <a:ln w="19050" cap="flat" cmpd="sng">
            <a:solidFill>
              <a:srgbClr val="E7C58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" dirty="0">
                <a:solidFill>
                  <a:srgbClr val="00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If hash function is secure (</a:t>
            </a:r>
            <a:r>
              <a:rPr lang="en-US" b="1" i="1" dirty="0">
                <a:solidFill>
                  <a:srgbClr val="00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satisfies puzzle-friendliness</a:t>
            </a:r>
            <a:r>
              <a:rPr lang="en" dirty="0">
                <a:solidFill>
                  <a:srgbClr val="00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):</a:t>
            </a:r>
          </a:p>
          <a:p>
            <a:pPr>
              <a:buClr>
                <a:srgbClr val="000000"/>
              </a:buClr>
              <a:buSzPct val="25000"/>
            </a:pPr>
            <a:r>
              <a:rPr lang="en" dirty="0">
                <a:solidFill>
                  <a:srgbClr val="00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only way to succeed is to try enough nonces until you get lucky</a:t>
            </a:r>
          </a:p>
        </p:txBody>
      </p:sp>
      <p:grpSp>
        <p:nvGrpSpPr>
          <p:cNvPr id="416" name="Shape 416"/>
          <p:cNvGrpSpPr/>
          <p:nvPr/>
        </p:nvGrpSpPr>
        <p:grpSpPr>
          <a:xfrm>
            <a:off x="7272669" y="1913626"/>
            <a:ext cx="1199709" cy="905775"/>
            <a:chOff x="6191690" y="361950"/>
            <a:chExt cx="1199709" cy="905775"/>
          </a:xfrm>
        </p:grpSpPr>
        <p:grpSp>
          <p:nvGrpSpPr>
            <p:cNvPr id="417" name="Shape 417"/>
            <p:cNvGrpSpPr/>
            <p:nvPr/>
          </p:nvGrpSpPr>
          <p:grpSpPr>
            <a:xfrm>
              <a:off x="6629400" y="361950"/>
              <a:ext cx="762000" cy="905775"/>
              <a:chOff x="2895600" y="2199375"/>
              <a:chExt cx="762000" cy="905775"/>
            </a:xfrm>
          </p:grpSpPr>
          <p:sp>
            <p:nvSpPr>
              <p:cNvPr id="418" name="Shape 418"/>
              <p:cNvSpPr/>
              <p:nvPr/>
            </p:nvSpPr>
            <p:spPr>
              <a:xfrm>
                <a:off x="2895600" y="2199375"/>
                <a:ext cx="762000" cy="228720"/>
              </a:xfrm>
              <a:prstGeom prst="rect">
                <a:avLst/>
              </a:prstGeom>
              <a:solidFill>
                <a:srgbClr val="CCCCCC"/>
              </a:solidFill>
              <a:ln w="19050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ct val="25000"/>
                </a:pPr>
                <a:r>
                  <a:rPr lang="en" sz="1400">
                    <a:solidFill>
                      <a:srgbClr val="000000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nonce</a:t>
                </a:r>
              </a:p>
            </p:txBody>
          </p:sp>
          <p:sp>
            <p:nvSpPr>
              <p:cNvPr id="419" name="Shape 419"/>
              <p:cNvSpPr/>
              <p:nvPr/>
            </p:nvSpPr>
            <p:spPr>
              <a:xfrm>
                <a:off x="2895600" y="2427975"/>
                <a:ext cx="762000" cy="223642"/>
              </a:xfrm>
              <a:prstGeom prst="rect">
                <a:avLst/>
              </a:prstGeom>
              <a:solidFill>
                <a:srgbClr val="CCCCCC"/>
              </a:solidFill>
              <a:ln w="19050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ct val="25000"/>
                </a:pPr>
                <a:r>
                  <a:rPr lang="en" sz="1400">
                    <a:solidFill>
                      <a:srgbClr val="000000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prev_h</a:t>
                </a:r>
              </a:p>
            </p:txBody>
          </p:sp>
          <p:sp>
            <p:nvSpPr>
              <p:cNvPr id="420" name="Shape 420"/>
              <p:cNvSpPr/>
              <p:nvPr/>
            </p:nvSpPr>
            <p:spPr>
              <a:xfrm>
                <a:off x="2895600" y="2647950"/>
                <a:ext cx="762000" cy="216762"/>
              </a:xfrm>
              <a:prstGeom prst="rect">
                <a:avLst/>
              </a:prstGeom>
              <a:solidFill>
                <a:srgbClr val="CCCCCC"/>
              </a:solidFill>
              <a:ln w="19050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ct val="25000"/>
                </a:pPr>
                <a:r>
                  <a:rPr lang="en" sz="1400">
                    <a:solidFill>
                      <a:srgbClr val="000000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Tx</a:t>
                </a:r>
              </a:p>
            </p:txBody>
          </p:sp>
          <p:sp>
            <p:nvSpPr>
              <p:cNvPr id="421" name="Shape 421"/>
              <p:cNvSpPr/>
              <p:nvPr/>
            </p:nvSpPr>
            <p:spPr>
              <a:xfrm>
                <a:off x="2895600" y="2864713"/>
                <a:ext cx="762000" cy="240437"/>
              </a:xfrm>
              <a:prstGeom prst="rect">
                <a:avLst/>
              </a:prstGeom>
              <a:solidFill>
                <a:srgbClr val="CCCCCC"/>
              </a:solidFill>
              <a:ln w="19050" cap="flat" cmpd="sng">
                <a:solidFill>
                  <a:srgbClr val="6666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ct val="25000"/>
                </a:pPr>
                <a:r>
                  <a:rPr lang="en" sz="1400">
                    <a:solidFill>
                      <a:srgbClr val="000000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Tx</a:t>
                </a:r>
              </a:p>
            </p:txBody>
          </p:sp>
        </p:grpSp>
        <p:cxnSp>
          <p:nvCxnSpPr>
            <p:cNvPr id="422" name="Shape 422"/>
            <p:cNvCxnSpPr/>
            <p:nvPr/>
          </p:nvCxnSpPr>
          <p:spPr>
            <a:xfrm rot="10800000">
              <a:off x="6191690" y="713004"/>
              <a:ext cx="521523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38444452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Mining Bitcoins in 6 </a:t>
            </a:r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E</a:t>
            </a:r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asy Steps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457201" y="2057400"/>
            <a:ext cx="8606999" cy="35568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914400">
              <a:buAutoNum type="arabicPeriod"/>
            </a:pPr>
            <a:r>
              <a:rPr lang="en" dirty="0">
                <a:latin typeface="Rockwell" panose="02060603020205020403" pitchFamily="18" charset="0"/>
              </a:rPr>
              <a:t> </a:t>
            </a:r>
            <a:r>
              <a:rPr lang="en" u="sng" dirty="0">
                <a:solidFill>
                  <a:srgbClr val="FF0000"/>
                </a:solidFill>
                <a:latin typeface="Rockwell" panose="02060603020205020403" pitchFamily="18" charset="0"/>
              </a:rPr>
              <a:t>Join</a:t>
            </a:r>
            <a:r>
              <a:rPr lang="en" dirty="0">
                <a:latin typeface="Rockwell" panose="02060603020205020403" pitchFamily="18" charset="0"/>
              </a:rPr>
              <a:t> the network, listen for transactions.</a:t>
            </a:r>
          </a:p>
          <a:p>
            <a:pPr marL="1828800" lvl="1">
              <a:buAutoNum type="alphaLcPeriod"/>
            </a:pPr>
            <a:r>
              <a:rPr lang="en" dirty="0">
                <a:latin typeface="Rockwell" panose="02060603020205020403" pitchFamily="18" charset="0"/>
              </a:rPr>
              <a:t>Validate all proposed transactions.</a:t>
            </a:r>
          </a:p>
          <a:p>
            <a:pPr marL="914400">
              <a:buAutoNum type="arabicPeriod"/>
            </a:pPr>
            <a:r>
              <a:rPr lang="en" dirty="0">
                <a:latin typeface="Rockwell" panose="02060603020205020403" pitchFamily="18" charset="0"/>
              </a:rPr>
              <a:t> </a:t>
            </a:r>
            <a:r>
              <a:rPr lang="en" u="sng" dirty="0">
                <a:solidFill>
                  <a:srgbClr val="FF0000"/>
                </a:solidFill>
                <a:latin typeface="Rockwell" panose="02060603020205020403" pitchFamily="18" charset="0"/>
              </a:rPr>
              <a:t>Listen</a:t>
            </a:r>
            <a:r>
              <a:rPr lang="en" dirty="0">
                <a:latin typeface="Rockwell" panose="02060603020205020403" pitchFamily="18" charset="0"/>
              </a:rPr>
              <a:t> for new blocks, maintain blockchain.</a:t>
            </a:r>
          </a:p>
          <a:p>
            <a:pPr marL="1828800" lvl="1">
              <a:buAutoNum type="alphaLcPeriod"/>
            </a:pPr>
            <a:r>
              <a:rPr lang="en" dirty="0">
                <a:latin typeface="Rockwell" panose="02060603020205020403" pitchFamily="18" charset="0"/>
              </a:rPr>
              <a:t>When a new block is proposed, validate it.</a:t>
            </a:r>
          </a:p>
          <a:p>
            <a:pPr marL="914400">
              <a:buAutoNum type="arabicPeriod"/>
            </a:pPr>
            <a:r>
              <a:rPr lang="en" dirty="0">
                <a:latin typeface="Rockwell" panose="02060603020205020403" pitchFamily="18" charset="0"/>
              </a:rPr>
              <a:t> </a:t>
            </a:r>
            <a:r>
              <a:rPr lang="en" u="sng" dirty="0">
                <a:solidFill>
                  <a:srgbClr val="FF0000"/>
                </a:solidFill>
                <a:latin typeface="Rockwell" panose="02060603020205020403" pitchFamily="18" charset="0"/>
              </a:rPr>
              <a:t>Assemble</a:t>
            </a:r>
            <a:r>
              <a:rPr lang="en" dirty="0">
                <a:latin typeface="Rockwell" panose="02060603020205020403" pitchFamily="18" charset="0"/>
              </a:rPr>
              <a:t> a new valid block.</a:t>
            </a:r>
          </a:p>
          <a:p>
            <a:pPr marL="914400">
              <a:buAutoNum type="arabicPeriod"/>
            </a:pPr>
            <a:r>
              <a:rPr lang="en" dirty="0">
                <a:latin typeface="Rockwell" panose="02060603020205020403" pitchFamily="18" charset="0"/>
              </a:rPr>
              <a:t> </a:t>
            </a:r>
            <a:r>
              <a:rPr lang="en" u="sng" dirty="0">
                <a:solidFill>
                  <a:srgbClr val="FF0000"/>
                </a:solidFill>
                <a:latin typeface="Rockwell" panose="02060603020205020403" pitchFamily="18" charset="0"/>
              </a:rPr>
              <a:t>Find</a:t>
            </a:r>
            <a:r>
              <a:rPr lang="en" dirty="0">
                <a:latin typeface="Rockwell" panose="02060603020205020403" pitchFamily="18" charset="0"/>
              </a:rPr>
              <a:t> the nonce to make your block valid.</a:t>
            </a:r>
          </a:p>
          <a:p>
            <a:pPr marL="914400">
              <a:buAutoNum type="arabicPeriod"/>
            </a:pPr>
            <a:r>
              <a:rPr lang="en" dirty="0">
                <a:latin typeface="Rockwell" panose="02060603020205020403" pitchFamily="18" charset="0"/>
              </a:rPr>
              <a:t> Hope everybody </a:t>
            </a:r>
            <a:r>
              <a:rPr lang="en" u="sng" dirty="0">
                <a:solidFill>
                  <a:srgbClr val="FF0000"/>
                </a:solidFill>
                <a:latin typeface="Rockwell" panose="02060603020205020403" pitchFamily="18" charset="0"/>
              </a:rPr>
              <a:t>accepts</a:t>
            </a:r>
            <a:r>
              <a:rPr lang="en" dirty="0">
                <a:latin typeface="Rockwell" panose="02060603020205020403" pitchFamily="18" charset="0"/>
              </a:rPr>
              <a:t> your new block.</a:t>
            </a:r>
          </a:p>
          <a:p>
            <a:pPr marL="914400">
              <a:buAutoNum type="arabicPeriod"/>
            </a:pPr>
            <a:r>
              <a:rPr lang="en" dirty="0">
                <a:latin typeface="Rockwell" panose="02060603020205020403" pitchFamily="18" charset="0"/>
              </a:rPr>
              <a:t> </a:t>
            </a:r>
            <a:r>
              <a:rPr lang="en" u="sng" dirty="0">
                <a:solidFill>
                  <a:srgbClr val="FF0000"/>
                </a:solidFill>
                <a:latin typeface="Rockwell" panose="02060603020205020403" pitchFamily="18" charset="0"/>
              </a:rPr>
              <a:t>Profit</a:t>
            </a:r>
            <a:r>
              <a:rPr lang="en" dirty="0">
                <a:latin typeface="Rockwell" panose="02060603020205020403" pitchFamily="18" charset="0"/>
              </a:rPr>
              <a:t>!</a:t>
            </a:r>
          </a:p>
        </p:txBody>
      </p:sp>
      <p:cxnSp>
        <p:nvCxnSpPr>
          <p:cNvPr id="56" name="Shape 56"/>
          <p:cNvCxnSpPr>
            <a:cxnSpLocks/>
          </p:cNvCxnSpPr>
          <p:nvPr/>
        </p:nvCxnSpPr>
        <p:spPr>
          <a:xfrm flipV="1">
            <a:off x="1097047" y="2582426"/>
            <a:ext cx="185784" cy="242456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7" name="Shape 57"/>
          <p:cNvSpPr txBox="1"/>
          <p:nvPr/>
        </p:nvSpPr>
        <p:spPr>
          <a:xfrm>
            <a:off x="95049" y="2824881"/>
            <a:ext cx="1001999" cy="8574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dirty="0"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Useful to Bitcoin network</a:t>
            </a:r>
          </a:p>
        </p:txBody>
      </p:sp>
      <p:cxnSp>
        <p:nvCxnSpPr>
          <p:cNvPr id="58" name="Shape 58"/>
          <p:cNvCxnSpPr>
            <a:cxnSpLocks/>
            <a:stCxn id="57" idx="3"/>
          </p:cNvCxnSpPr>
          <p:nvPr/>
        </p:nvCxnSpPr>
        <p:spPr>
          <a:xfrm>
            <a:off x="1097048" y="3253581"/>
            <a:ext cx="510688" cy="0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" name="Shape 57">
            <a:extLst>
              <a:ext uri="{FF2B5EF4-FFF2-40B4-BE49-F238E27FC236}">
                <a16:creationId xmlns:a16="http://schemas.microsoft.com/office/drawing/2014/main" id="{A6A461A2-B95D-497E-8AF6-7894FF17E983}"/>
              </a:ext>
            </a:extLst>
          </p:cNvPr>
          <p:cNvSpPr txBox="1"/>
          <p:nvPr/>
        </p:nvSpPr>
        <p:spPr>
          <a:xfrm>
            <a:off x="1" y="4405434"/>
            <a:ext cx="1095799" cy="857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1400" dirty="0"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Incentivize miners to do above </a:t>
            </a:r>
            <a:endParaRPr lang="en" sz="1400" dirty="0"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4" name="Shape 56">
            <a:extLst>
              <a:ext uri="{FF2B5EF4-FFF2-40B4-BE49-F238E27FC236}">
                <a16:creationId xmlns:a16="http://schemas.microsoft.com/office/drawing/2014/main" id="{0DC71DDE-2E85-4851-9CC2-DEF501D48A1A}"/>
              </a:ext>
            </a:extLst>
          </p:cNvPr>
          <p:cNvCxnSpPr>
            <a:cxnSpLocks/>
          </p:cNvCxnSpPr>
          <p:nvPr/>
        </p:nvCxnSpPr>
        <p:spPr>
          <a:xfrm flipV="1">
            <a:off x="1095799" y="3848519"/>
            <a:ext cx="187032" cy="634250"/>
          </a:xfrm>
          <a:prstGeom prst="straightConnector1">
            <a:avLst/>
          </a:prstGeom>
          <a:noFill/>
          <a:ln w="19050" cap="flat" cmpd="sng">
            <a:solidFill>
              <a:srgbClr val="FFC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" name="Shape 56">
            <a:extLst>
              <a:ext uri="{FF2B5EF4-FFF2-40B4-BE49-F238E27FC236}">
                <a16:creationId xmlns:a16="http://schemas.microsoft.com/office/drawing/2014/main" id="{72DA35AE-C84D-48C7-8518-75EC7FD82DD4}"/>
              </a:ext>
            </a:extLst>
          </p:cNvPr>
          <p:cNvCxnSpPr>
            <a:cxnSpLocks/>
          </p:cNvCxnSpPr>
          <p:nvPr/>
        </p:nvCxnSpPr>
        <p:spPr>
          <a:xfrm flipV="1">
            <a:off x="1095799" y="4250453"/>
            <a:ext cx="187032" cy="426088"/>
          </a:xfrm>
          <a:prstGeom prst="straightConnector1">
            <a:avLst/>
          </a:prstGeom>
          <a:noFill/>
          <a:ln w="19050" cap="flat" cmpd="sng">
            <a:solidFill>
              <a:srgbClr val="FFC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0" name="Shape 56">
            <a:extLst>
              <a:ext uri="{FF2B5EF4-FFF2-40B4-BE49-F238E27FC236}">
                <a16:creationId xmlns:a16="http://schemas.microsoft.com/office/drawing/2014/main" id="{13782F6E-9A9F-45A0-879D-1C5D76DD0CFC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1095800" y="4676541"/>
            <a:ext cx="187031" cy="157593"/>
          </a:xfrm>
          <a:prstGeom prst="straightConnector1">
            <a:avLst/>
          </a:prstGeom>
          <a:noFill/>
          <a:ln w="19050" cap="flat" cmpd="sng">
            <a:solidFill>
              <a:srgbClr val="FFC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" name="Shape 56">
            <a:extLst>
              <a:ext uri="{FF2B5EF4-FFF2-40B4-BE49-F238E27FC236}">
                <a16:creationId xmlns:a16="http://schemas.microsoft.com/office/drawing/2014/main" id="{4AFDE0E2-2503-482C-91DB-37EF2C597B80}"/>
              </a:ext>
            </a:extLst>
          </p:cNvPr>
          <p:cNvCxnSpPr>
            <a:cxnSpLocks/>
          </p:cNvCxnSpPr>
          <p:nvPr/>
        </p:nvCxnSpPr>
        <p:spPr>
          <a:xfrm flipV="1">
            <a:off x="1095799" y="5074418"/>
            <a:ext cx="331067" cy="92274"/>
          </a:xfrm>
          <a:prstGeom prst="straightConnector1">
            <a:avLst/>
          </a:prstGeom>
          <a:noFill/>
          <a:ln w="19050" cap="flat" cmpd="sng">
            <a:solidFill>
              <a:srgbClr val="FFC000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102319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  <a:buSzPct val="25000"/>
            </a:pPr>
            <a:r>
              <a:rPr lang="en-US" sz="4000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Advantage of a </a:t>
            </a:r>
            <a:r>
              <a:rPr lang="en-US" sz="4000" dirty="0" err="1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PoW</a:t>
            </a:r>
            <a:r>
              <a:rPr lang="en-US" sz="4000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 System?</a:t>
            </a:r>
            <a:endParaRPr lang="en" sz="4000" dirty="0">
              <a:latin typeface="Rockwell" panose="02060603020205020403" pitchFamily="18" charset="0"/>
              <a:ea typeface="Yu Gothic UI Semibold" panose="020B0700000000000000" pitchFamily="34" charset="-128"/>
              <a:sym typeface="Trebuchet MS"/>
            </a:endParaRPr>
          </a:p>
        </p:txBody>
      </p:sp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-US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It completely does away with the problem of magically picking a random node (to propose a block).</a:t>
            </a:r>
          </a:p>
          <a:p>
            <a:pPr>
              <a:lnSpc>
                <a:spcPct val="100000"/>
              </a:lnSpc>
              <a:buClr>
                <a:schemeClr val="dk1"/>
              </a:buClr>
              <a:buSzPct val="100000"/>
            </a:pPr>
            <a:endParaRPr lang="en-US" sz="24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-US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Nodes independently compete by attempting to solve hash puzzles.</a:t>
            </a:r>
          </a:p>
          <a:p>
            <a:pPr lvl="1"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-US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Once in a while, one (randomly) will succeed and propose the </a:t>
            </a:r>
            <a:r>
              <a:rPr lang="en-US" sz="200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next block.</a:t>
            </a:r>
            <a:endParaRPr lang="en-US" sz="20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lvl="1"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-US" sz="2000" dirty="0">
                <a:solidFill>
                  <a:schemeClr val="dk1"/>
                </a:solidFill>
                <a:latin typeface="Rockwell" panose="02060603020205020403" pitchFamily="18" charset="0"/>
                <a:sym typeface="Trebuchet MS"/>
              </a:rPr>
              <a:t>Result: Completely decentralized system </a:t>
            </a:r>
            <a:r>
              <a:rPr lang="en-US" sz="2000" dirty="0">
                <a:solidFill>
                  <a:schemeClr val="dk1"/>
                </a:solidFill>
                <a:latin typeface="Rockwell" panose="02060603020205020403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dk1"/>
                </a:solidFill>
                <a:latin typeface="Rockwell" panose="02060603020205020403" pitchFamily="18" charset="0"/>
                <a:sym typeface="Trebuchet MS"/>
              </a:rPr>
              <a:t> No one gets to decide which node proposes the next block.</a:t>
            </a:r>
          </a:p>
          <a:p>
            <a:pPr>
              <a:lnSpc>
                <a:spcPct val="100000"/>
              </a:lnSpc>
              <a:buClr>
                <a:schemeClr val="dk1"/>
              </a:buClr>
              <a:buSzPct val="100000"/>
            </a:pPr>
            <a:endParaRPr lang="en-US" sz="24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-US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Other advantages:</a:t>
            </a:r>
          </a:p>
          <a:p>
            <a:pPr lvl="1"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-US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Not a free-for-all system </a:t>
            </a:r>
            <a:r>
              <a:rPr lang="en-US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Nodes need to work to get paid.</a:t>
            </a:r>
          </a:p>
          <a:p>
            <a:pPr lvl="1"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-US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Creating new (Sybil) identities is useless without creating new computing power (to solve </a:t>
            </a:r>
            <a:r>
              <a:rPr lang="en-US" sz="2000" dirty="0" err="1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PoW</a:t>
            </a:r>
            <a:r>
              <a:rPr lang="en-US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) to go along with it!</a:t>
            </a:r>
            <a:endParaRPr lang="en" sz="20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>
              <a:lnSpc>
                <a:spcPct val="100000"/>
              </a:lnSpc>
              <a:buClr>
                <a:schemeClr val="dk1"/>
              </a:buClr>
              <a:buSzPct val="100000"/>
            </a:pPr>
            <a:endParaRPr sz="24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0879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Evolution of </a:t>
            </a:r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M</a:t>
            </a:r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ining</a:t>
            </a:r>
          </a:p>
        </p:txBody>
      </p:sp>
      <p:pic>
        <p:nvPicPr>
          <p:cNvPr id="304" name="Shape 3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3946976"/>
            <a:ext cx="2368417" cy="162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0387" y="3946962"/>
            <a:ext cx="2138890" cy="162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0985" y="3946976"/>
            <a:ext cx="2889840" cy="162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91475" y="1999489"/>
            <a:ext cx="2794214" cy="157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5700" y="1999499"/>
            <a:ext cx="2345128" cy="157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Shape 30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2000500"/>
            <a:ext cx="2095624" cy="15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Shape 3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40374" y="1999487"/>
            <a:ext cx="2095626" cy="157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Shape 3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55763" y="3946976"/>
            <a:ext cx="2503101" cy="162554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Shape 312"/>
          <p:cNvSpPr txBox="1"/>
          <p:nvPr/>
        </p:nvSpPr>
        <p:spPr>
          <a:xfrm>
            <a:off x="1" y="2635250"/>
            <a:ext cx="8449499" cy="208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en" sz="2000" dirty="0">
                <a:solidFill>
                  <a:schemeClr val="dk1"/>
                </a:solidFill>
                <a:ea typeface="Trebuchet MS"/>
                <a:cs typeface="Trebuchet MS"/>
                <a:sym typeface="Trebuchet MS"/>
              </a:rPr>
              <a:t>       CPU		       GPU			 FPGA			ASIC</a:t>
            </a:r>
          </a:p>
        </p:txBody>
      </p:sp>
      <p:sp>
        <p:nvSpPr>
          <p:cNvPr id="313" name="Shape 313"/>
          <p:cNvSpPr txBox="1"/>
          <p:nvPr/>
        </p:nvSpPr>
        <p:spPr>
          <a:xfrm>
            <a:off x="41076" y="5572525"/>
            <a:ext cx="8894399" cy="428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600"/>
              </a:spcBef>
            </a:pPr>
            <a:r>
              <a:rPr lang="en" sz="2000" dirty="0">
                <a:solidFill>
                  <a:schemeClr val="dk1"/>
                </a:solidFill>
                <a:ea typeface="Trebuchet MS"/>
                <a:cs typeface="Trebuchet MS"/>
                <a:sym typeface="Trebuchet MS"/>
              </a:rPr>
              <a:t>   Gold pan	   Sluice box	        Placer mining          	          Pit mining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9D1CA4-C8CD-40BF-AEB0-4D1892BF09ED}"/>
              </a:ext>
            </a:extLst>
          </p:cNvPr>
          <p:cNvSpPr txBox="1"/>
          <p:nvPr/>
        </p:nvSpPr>
        <p:spPr>
          <a:xfrm>
            <a:off x="41076" y="15724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2009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BE2C9D-EB7B-4B0A-A03F-6C937C1F2A91}"/>
              </a:ext>
            </a:extLst>
          </p:cNvPr>
          <p:cNvSpPr txBox="1"/>
          <p:nvPr/>
        </p:nvSpPr>
        <p:spPr>
          <a:xfrm>
            <a:off x="8378082" y="15724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2018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0E717E1-5684-44AB-A71B-D33CF9F2AD0F}"/>
              </a:ext>
            </a:extLst>
          </p:cNvPr>
          <p:cNvCxnSpPr>
            <a:cxnSpLocks/>
            <a:stCxn id="2" idx="3"/>
            <a:endCxn id="14" idx="1"/>
          </p:cNvCxnSpPr>
          <p:nvPr/>
        </p:nvCxnSpPr>
        <p:spPr>
          <a:xfrm>
            <a:off x="693819" y="1757066"/>
            <a:ext cx="768426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53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The </a:t>
            </a:r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F</a:t>
            </a:r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uture </a:t>
            </a:r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of Mining</a:t>
            </a:r>
            <a:endParaRPr lang="en" dirty="0">
              <a:latin typeface="Rockwell" panose="02060603020205020403" pitchFamily="18" charset="0"/>
              <a:ea typeface="Yu Gothic UI Semibold" panose="020B0700000000000000" pitchFamily="34" charset="-128"/>
            </a:endParaRPr>
          </a:p>
        </p:txBody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334725" y="2210550"/>
            <a:ext cx="8480354" cy="24369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457200"/>
            <a:r>
              <a:rPr lang="en" sz="2400" dirty="0">
                <a:latin typeface="Rockwell" panose="02060603020205020403" pitchFamily="18" charset="0"/>
              </a:rPr>
              <a:t>Are small miners </a:t>
            </a:r>
            <a:r>
              <a:rPr lang="en-US" sz="2400" dirty="0">
                <a:latin typeface="Rockwell" panose="02060603020205020403" pitchFamily="18" charset="0"/>
              </a:rPr>
              <a:t>still</a:t>
            </a:r>
            <a:r>
              <a:rPr lang="en" sz="2400" dirty="0">
                <a:latin typeface="Rockwell" panose="02060603020205020403" pitchFamily="18" charset="0"/>
              </a:rPr>
              <a:t> in the game </a:t>
            </a:r>
            <a:r>
              <a:rPr lang="en-US" sz="2400" dirty="0">
                <a:latin typeface="Rockwell" panose="02060603020205020403" pitchFamily="18" charset="0"/>
              </a:rPr>
              <a:t>for mining Bitcoins</a:t>
            </a:r>
            <a:r>
              <a:rPr lang="en" sz="2400" dirty="0">
                <a:latin typeface="Rockwell" panose="02060603020205020403" pitchFamily="18" charset="0"/>
              </a:rPr>
              <a:t>?</a:t>
            </a:r>
          </a:p>
          <a:p>
            <a:pPr marL="457200"/>
            <a:endParaRPr lang="en" sz="2400" dirty="0">
              <a:latin typeface="Rockwell" panose="02060603020205020403" pitchFamily="18" charset="0"/>
            </a:endParaRPr>
          </a:p>
          <a:p>
            <a:pPr marL="457200"/>
            <a:r>
              <a:rPr lang="en" sz="2400" dirty="0">
                <a:latin typeface="Rockwell" panose="02060603020205020403" pitchFamily="18" charset="0"/>
              </a:rPr>
              <a:t>Do ASICs violate the original Bitcoin vision?</a:t>
            </a:r>
          </a:p>
          <a:p>
            <a:pPr marL="457200"/>
            <a:endParaRPr lang="en" sz="2400" dirty="0">
              <a:latin typeface="Rockwell" panose="02060603020205020403" pitchFamily="18" charset="0"/>
            </a:endParaRPr>
          </a:p>
          <a:p>
            <a:pPr marL="457200"/>
            <a:r>
              <a:rPr lang="en" sz="2400" dirty="0">
                <a:latin typeface="Rockwell" panose="02060603020205020403" pitchFamily="18" charset="0"/>
              </a:rPr>
              <a:t>Would we be better off without ASICs?</a:t>
            </a:r>
          </a:p>
        </p:txBody>
      </p:sp>
    </p:spTree>
    <p:extLst>
      <p:ext uri="{BB962C8B-B14F-4D97-AF65-F5344CB8AC3E}">
        <p14:creationId xmlns:p14="http://schemas.microsoft.com/office/powerpoint/2010/main" val="33992169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758475"/>
            <a:ext cx="8229600" cy="40245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>
              <a:buNone/>
            </a:pPr>
            <a:r>
              <a:rPr lang="en" sz="3200" dirty="0">
                <a:latin typeface="Rockwell" panose="02060603020205020403" pitchFamily="18" charset="0"/>
              </a:rPr>
              <a:t>To spend a Bitcoin, you need to know:</a:t>
            </a:r>
          </a:p>
          <a:p>
            <a:r>
              <a:rPr lang="en" sz="3200" dirty="0">
                <a:latin typeface="Rockwell" panose="02060603020205020403" pitchFamily="18" charset="0"/>
              </a:rPr>
              <a:t> Some info from the </a:t>
            </a:r>
            <a:r>
              <a:rPr lang="en" sz="3200" dirty="0">
                <a:solidFill>
                  <a:srgbClr val="FF0000"/>
                </a:solidFill>
                <a:latin typeface="Rockwell" panose="02060603020205020403" pitchFamily="18" charset="0"/>
              </a:rPr>
              <a:t>public blockchain</a:t>
            </a:r>
            <a:r>
              <a:rPr lang="en" sz="3200" dirty="0">
                <a:latin typeface="Rockwell" panose="02060603020205020403" pitchFamily="18" charset="0"/>
              </a:rPr>
              <a:t>, and</a:t>
            </a:r>
          </a:p>
          <a:p>
            <a:r>
              <a:rPr lang="en" sz="3200" dirty="0">
                <a:latin typeface="Rockwell" panose="02060603020205020403" pitchFamily="18" charset="0"/>
              </a:rPr>
              <a:t> </a:t>
            </a:r>
            <a:r>
              <a:rPr lang="en-US" sz="3200" dirty="0">
                <a:latin typeface="Rockwell" panose="02060603020205020403" pitchFamily="18" charset="0"/>
              </a:rPr>
              <a:t>T</a:t>
            </a:r>
            <a:r>
              <a:rPr lang="en" sz="3200" dirty="0">
                <a:latin typeface="Rockwell" panose="02060603020205020403" pitchFamily="18" charset="0"/>
              </a:rPr>
              <a:t>he owner’s </a:t>
            </a:r>
            <a:r>
              <a:rPr lang="en" sz="3200" dirty="0">
                <a:solidFill>
                  <a:srgbClr val="FF0000"/>
                </a:solidFill>
                <a:latin typeface="Rockwell" panose="02060603020205020403" pitchFamily="18" charset="0"/>
              </a:rPr>
              <a:t>secret signing key</a:t>
            </a:r>
          </a:p>
          <a:p>
            <a:pPr>
              <a:buNone/>
            </a:pPr>
            <a:endParaRPr sz="3200" dirty="0">
              <a:latin typeface="Rockwell" panose="02060603020205020403" pitchFamily="18" charset="0"/>
            </a:endParaRPr>
          </a:p>
          <a:p>
            <a:pPr algn="ctr">
              <a:buNone/>
            </a:pPr>
            <a:r>
              <a:rPr lang="en" sz="3200" dirty="0">
                <a:solidFill>
                  <a:srgbClr val="FF0000"/>
                </a:solidFill>
                <a:latin typeface="Rockwell" panose="02060603020205020403" pitchFamily="18" charset="0"/>
              </a:rPr>
              <a:t>So it’s all about </a:t>
            </a:r>
            <a:r>
              <a:rPr lang="en" sz="3200" u="sng" dirty="0">
                <a:solidFill>
                  <a:srgbClr val="FF0000"/>
                </a:solidFill>
                <a:latin typeface="Rockwell" panose="02060603020205020403" pitchFamily="18" charset="0"/>
              </a:rPr>
              <a:t>key management.</a:t>
            </a:r>
          </a:p>
          <a:p>
            <a:pPr>
              <a:buNone/>
            </a:pPr>
            <a:endParaRPr sz="3200" dirty="0">
              <a:latin typeface="Rockwell" panose="02060603020205020403" pitchFamily="18" charset="0"/>
            </a:endParaRPr>
          </a:p>
        </p:txBody>
      </p:sp>
      <p:sp>
        <p:nvSpPr>
          <p:cNvPr id="3" name="Shape 318">
            <a:extLst>
              <a:ext uri="{FF2B5EF4-FFF2-40B4-BE49-F238E27FC236}">
                <a16:creationId xmlns:a16="http://schemas.microsoft.com/office/drawing/2014/main" id="{EF9DC990-A37E-48EF-875C-9AD1AE2F0D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How to Transact in Bitcoin?</a:t>
            </a:r>
            <a:endParaRPr lang="en" dirty="0">
              <a:latin typeface="Rockwell" panose="02060603020205020403" pitchFamily="18" charset="0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862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Goals </a:t>
            </a:r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as a Currency</a:t>
            </a:r>
            <a:endParaRPr lang="en" dirty="0">
              <a:latin typeface="Rockwell" panose="02060603020205020403" pitchFamily="18" charset="0"/>
              <a:ea typeface="Yu Gothic UI Semibold" panose="020B0700000000000000" pitchFamily="34" charset="-128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" sz="2400" b="1" dirty="0">
                <a:latin typeface="Rockwell" panose="02060603020205020403" pitchFamily="18" charset="0"/>
              </a:rPr>
              <a:t>Availability</a:t>
            </a:r>
            <a:r>
              <a:rPr lang="en" sz="2400" dirty="0">
                <a:latin typeface="Rockwell" panose="02060603020205020403" pitchFamily="18" charset="0"/>
              </a:rPr>
              <a:t>: </a:t>
            </a:r>
            <a:r>
              <a:rPr lang="en-US" sz="2400" dirty="0">
                <a:latin typeface="Rockwell" panose="02060603020205020403" pitchFamily="18" charset="0"/>
              </a:rPr>
              <a:t>Being able to</a:t>
            </a:r>
            <a:r>
              <a:rPr lang="en" sz="2400" dirty="0">
                <a:latin typeface="Rockwell" panose="02060603020205020403" pitchFamily="18" charset="0"/>
              </a:rPr>
              <a:t> spend your coins </a:t>
            </a:r>
            <a:r>
              <a:rPr lang="en-US" sz="2400" dirty="0">
                <a:latin typeface="Rockwell" panose="02060603020205020403" pitchFamily="18" charset="0"/>
              </a:rPr>
              <a:t>when you want to</a:t>
            </a:r>
            <a:r>
              <a:rPr lang="en" sz="2400" dirty="0">
                <a:latin typeface="Rockwell" panose="02060603020205020403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sz="2400" dirty="0">
              <a:latin typeface="Rockwell" panose="020606030202050204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" sz="2400" b="1" dirty="0">
                <a:latin typeface="Rockwell" panose="02060603020205020403" pitchFamily="18" charset="0"/>
              </a:rPr>
              <a:t>Security</a:t>
            </a:r>
            <a:r>
              <a:rPr lang="en" sz="2400" dirty="0">
                <a:latin typeface="Rockwell" panose="02060603020205020403" pitchFamily="18" charset="0"/>
              </a:rPr>
              <a:t>: </a:t>
            </a:r>
            <a:r>
              <a:rPr lang="en-US" sz="2400" dirty="0">
                <a:latin typeface="Rockwell" panose="02060603020205020403" pitchFamily="18" charset="0"/>
              </a:rPr>
              <a:t>Making sure n</a:t>
            </a:r>
            <a:r>
              <a:rPr lang="en" sz="2400" dirty="0">
                <a:latin typeface="Rockwell" panose="02060603020205020403" pitchFamily="18" charset="0"/>
              </a:rPr>
              <a:t>obody else can spend your coins.</a:t>
            </a:r>
          </a:p>
          <a:p>
            <a:pPr marL="457200" indent="-457200">
              <a:buFont typeface="+mj-lt"/>
              <a:buAutoNum type="arabicPeriod"/>
            </a:pPr>
            <a:endParaRPr sz="2400" dirty="0">
              <a:latin typeface="Rockwell" panose="020606030202050204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" sz="2400" b="1" dirty="0">
                <a:latin typeface="Rockwell" panose="02060603020205020403" pitchFamily="18" charset="0"/>
              </a:rPr>
              <a:t>Convenience: </a:t>
            </a:r>
            <a:r>
              <a:rPr lang="en-US" sz="2400" dirty="0">
                <a:latin typeface="Rockwell" panose="02060603020205020403" pitchFamily="18" charset="0"/>
              </a:rPr>
              <a:t>Managing your keys (and thus your coins)</a:t>
            </a:r>
          </a:p>
          <a:p>
            <a:pPr>
              <a:buNone/>
            </a:pPr>
            <a:endParaRPr lang="en-US" sz="2400" dirty="0">
              <a:latin typeface="Rockwell" panose="02060603020205020403" pitchFamily="18" charset="0"/>
            </a:endParaRPr>
          </a:p>
          <a:p>
            <a:pPr algn="ctr">
              <a:buNone/>
            </a:pPr>
            <a:r>
              <a:rPr lang="en-US" sz="2400" u="sng" dirty="0">
                <a:solidFill>
                  <a:srgbClr val="FF0000"/>
                </a:solidFill>
                <a:latin typeface="Rockwell" panose="02060603020205020403" pitchFamily="18" charset="0"/>
              </a:rPr>
              <a:t>Achieving all the three simultaneously could be a challenge!</a:t>
            </a:r>
            <a:endParaRPr lang="en" sz="2400" u="sng" dirty="0">
              <a:solidFill>
                <a:srgbClr val="FF000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45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Bitcoin Transaction Tools</a:t>
            </a:r>
            <a:endParaRPr lang="en" dirty="0">
              <a:latin typeface="Rockwell" panose="02060603020205020403" pitchFamily="18" charset="0"/>
              <a:ea typeface="Yu Gothic UI Semibold" panose="020B0700000000000000" pitchFamily="34" charset="-128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Rockwell" panose="02060603020205020403" pitchFamily="18" charset="0"/>
              </a:rPr>
              <a:t>Personally manage your keys.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Rockwell" panose="020606030202050204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Rockwell" panose="02060603020205020403" pitchFamily="18" charset="0"/>
              </a:rPr>
              <a:t>Local wallet software.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Rockwell" panose="020606030202050204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Rockwell" panose="02060603020205020403" pitchFamily="18" charset="0"/>
              </a:rPr>
              <a:t>Online wallet software.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Rockwell" panose="020606030202050204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Rockwell" panose="02060603020205020403" pitchFamily="18" charset="0"/>
              </a:rPr>
              <a:t>Bank-like services or Bitcoin exchanges.</a:t>
            </a:r>
          </a:p>
        </p:txBody>
      </p:sp>
      <p:pic>
        <p:nvPicPr>
          <p:cNvPr id="4" name="Shape 60">
            <a:extLst>
              <a:ext uri="{FF2B5EF4-FFF2-40B4-BE49-F238E27FC236}">
                <a16:creationId xmlns:a16="http://schemas.microsoft.com/office/drawing/2014/main" id="{3009FDB6-DAA3-48D8-AC70-1680E1AB253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4221" y="1600200"/>
            <a:ext cx="2780699" cy="20855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Shape 270">
            <a:extLst>
              <a:ext uri="{FF2B5EF4-FFF2-40B4-BE49-F238E27FC236}">
                <a16:creationId xmlns:a16="http://schemas.microsoft.com/office/drawing/2014/main" id="{6579C9FE-2B6C-41B9-88BC-AF36EA6D9A1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4114" y="4161469"/>
            <a:ext cx="5035772" cy="240630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Shape 326">
            <a:extLst>
              <a:ext uri="{FF2B5EF4-FFF2-40B4-BE49-F238E27FC236}">
                <a16:creationId xmlns:a16="http://schemas.microsoft.com/office/drawing/2014/main" id="{EF0BA784-E4B9-4098-9318-3CC337815BB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6079" y="4085906"/>
            <a:ext cx="3868881" cy="2673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321" descr="Screen Shot 2014-07-29 at 10.12.11 AM.png">
            <a:extLst>
              <a:ext uri="{FF2B5EF4-FFF2-40B4-BE49-F238E27FC236}">
                <a16:creationId xmlns:a16="http://schemas.microsoft.com/office/drawing/2014/main" id="{991E713A-BFBA-4AED-9EB7-CA4A978E5C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08" y="4073826"/>
            <a:ext cx="4332511" cy="2685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1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  <a:buSzPct val="25000"/>
            </a:pPr>
            <a:r>
              <a:rPr lang="en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Anonymity</a:t>
            </a:r>
            <a:endParaRPr lang="en" b="1" dirty="0">
              <a:sym typeface="Trebuchet MS"/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lang="en-US" sz="3000" dirty="0">
              <a:solidFill>
                <a:schemeClr val="dk1"/>
              </a:solidFill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lang="en-US" sz="3000" dirty="0">
              <a:solidFill>
                <a:schemeClr val="dk1"/>
              </a:solidFill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lang="en-US" sz="3000" dirty="0">
              <a:solidFill>
                <a:schemeClr val="dk1"/>
              </a:solidFill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sz="3000" dirty="0">
              <a:solidFill>
                <a:schemeClr val="dk1"/>
              </a:solidFill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sz="3000" dirty="0">
              <a:solidFill>
                <a:schemeClr val="dk1"/>
              </a:solidFill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sz="3000" b="1" i="1" dirty="0">
                <a:solidFill>
                  <a:srgbClr val="FF0000"/>
                </a:solidFill>
                <a:ea typeface="Trebuchet MS"/>
                <a:cs typeface="Trebuchet MS"/>
                <a:sym typeface="Trebuchet MS"/>
              </a:rPr>
              <a:t>Different interactions of the same user with the system should not be linkable to each other (</a:t>
            </a:r>
            <a:r>
              <a:rPr lang="en-US" sz="3000" b="1" i="1" dirty="0">
                <a:solidFill>
                  <a:srgbClr val="FF0000"/>
                </a:solidFill>
                <a:ea typeface="Trebuchet MS"/>
                <a:cs typeface="Trebuchet MS"/>
                <a:sym typeface="Trebuchet MS"/>
              </a:rPr>
              <a:t>and to the user’s real identity</a:t>
            </a:r>
            <a:r>
              <a:rPr lang="en" sz="3000" b="1" i="1" dirty="0">
                <a:solidFill>
                  <a:srgbClr val="FF0000"/>
                </a:solidFill>
                <a:ea typeface="Trebuchet MS"/>
                <a:cs typeface="Trebuchet MS"/>
                <a:sym typeface="Trebuchet MS"/>
              </a:rPr>
              <a:t>)</a:t>
            </a:r>
          </a:p>
        </p:txBody>
      </p:sp>
      <p:sp>
        <p:nvSpPr>
          <p:cNvPr id="64" name="Shape 64"/>
          <p:cNvSpPr/>
          <p:nvPr/>
        </p:nvSpPr>
        <p:spPr>
          <a:xfrm>
            <a:off x="762001" y="2722602"/>
            <a:ext cx="7380547" cy="553997"/>
          </a:xfrm>
          <a:prstGeom prst="rect">
            <a:avLst/>
          </a:prstGeom>
          <a:solidFill>
            <a:srgbClr val="EFD7AE"/>
          </a:solidFill>
          <a:ln w="19050" cap="flat" cmpd="sng">
            <a:solidFill>
              <a:srgbClr val="E7C58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n" sz="2400" dirty="0">
                <a:solidFill>
                  <a:srgbClr val="00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Anonymity = pseudonymity + </a:t>
            </a:r>
            <a:r>
              <a:rPr lang="en" sz="2400" b="1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unlinkability</a:t>
            </a:r>
          </a:p>
        </p:txBody>
      </p:sp>
      <p:sp>
        <p:nvSpPr>
          <p:cNvPr id="65" name="Shape 65"/>
          <p:cNvSpPr/>
          <p:nvPr/>
        </p:nvSpPr>
        <p:spPr>
          <a:xfrm>
            <a:off x="6858001" y="3276601"/>
            <a:ext cx="304799" cy="68579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FD7AE"/>
          </a:solidFill>
          <a:ln w="25400" cap="flat" cmpd="sng">
            <a:solidFill>
              <a:srgbClr val="E7C58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60451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  <a:buSzPct val="25000"/>
            </a:pPr>
            <a:r>
              <a:rPr lang="en" sz="4000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Defining </a:t>
            </a:r>
            <a:r>
              <a:rPr lang="en-US" sz="4000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U</a:t>
            </a:r>
            <a:r>
              <a:rPr lang="en" sz="4000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nlinkability in Bitcoin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/>
          <a:p>
            <a:pPr marL="514350" indent="-514350">
              <a:lnSpc>
                <a:spcPct val="100000"/>
              </a:lnSpc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Hard to link </a:t>
            </a:r>
            <a:r>
              <a:rPr lang="en-US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together</a:t>
            </a: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different addresses of the same user</a:t>
            </a:r>
          </a:p>
          <a:p>
            <a:pPr marL="514350" indent="-514350">
              <a:lnSpc>
                <a:spcPct val="100000"/>
              </a:lnSpc>
              <a:buClr>
                <a:schemeClr val="dk1"/>
              </a:buClr>
              <a:buSzPct val="100000"/>
              <a:buFont typeface="+mj-lt"/>
              <a:buAutoNum type="arabicPeriod"/>
            </a:pPr>
            <a:endParaRPr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514350" indent="-514350">
              <a:lnSpc>
                <a:spcPct val="100000"/>
              </a:lnSpc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Hard to link </a:t>
            </a:r>
            <a:r>
              <a:rPr lang="en-US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together </a:t>
            </a: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different transactions made by the same user</a:t>
            </a:r>
          </a:p>
          <a:p>
            <a:pPr marL="514350" indent="-514350">
              <a:lnSpc>
                <a:spcPct val="100000"/>
              </a:lnSpc>
              <a:buClr>
                <a:schemeClr val="dk1"/>
              </a:buClr>
              <a:buSzPct val="100000"/>
              <a:buFont typeface="+mj-lt"/>
              <a:buAutoNum type="arabicPeriod"/>
            </a:pPr>
            <a:endParaRPr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514350" indent="-514350">
              <a:lnSpc>
                <a:spcPct val="100000"/>
              </a:lnSpc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Hard to link sender of a payment to its recipient</a:t>
            </a:r>
          </a:p>
        </p:txBody>
      </p:sp>
    </p:spTree>
    <p:extLst>
      <p:ext uri="{BB962C8B-B14F-4D97-AF65-F5344CB8AC3E}">
        <p14:creationId xmlns:p14="http://schemas.microsoft.com/office/powerpoint/2010/main" val="3439113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006064" cy="951208"/>
          </a:xfrm>
        </p:spPr>
        <p:txBody>
          <a:bodyPr/>
          <a:lstStyle/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Cash vs Credit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446963"/>
            <a:ext cx="7886700" cy="4730000"/>
          </a:xfrm>
        </p:spPr>
        <p:txBody>
          <a:bodyPr/>
          <a:lstStyle/>
          <a:p>
            <a:r>
              <a:rPr lang="en-US" dirty="0">
                <a:latin typeface="Rockwell" panose="02060603020205020403" pitchFamily="18" charset="0"/>
              </a:rPr>
              <a:t>Cash requires initial allocation, but allows fine-grained valuation of products.</a:t>
            </a:r>
          </a:p>
          <a:p>
            <a:endParaRPr lang="en-US" dirty="0">
              <a:latin typeface="Rockwell" panose="02060603020205020403" pitchFamily="18" charset="0"/>
            </a:endParaRPr>
          </a:p>
          <a:p>
            <a:r>
              <a:rPr lang="en-US" dirty="0">
                <a:latin typeface="Rockwell" panose="02060603020205020403" pitchFamily="18" charset="0"/>
              </a:rPr>
              <a:t>Credit acquires risk.</a:t>
            </a:r>
          </a:p>
          <a:p>
            <a:endParaRPr lang="en-US" dirty="0">
              <a:latin typeface="Rockwell" panose="02060603020205020403" pitchFamily="18" charset="0"/>
            </a:endParaRPr>
          </a:p>
          <a:p>
            <a:r>
              <a:rPr lang="en-US" dirty="0">
                <a:latin typeface="Rockwell" panose="02060603020205020403" pitchFamily="18" charset="0"/>
              </a:rPr>
              <a:t>When cash and credit are combined?</a:t>
            </a:r>
          </a:p>
          <a:p>
            <a:pPr lvl="1"/>
            <a:r>
              <a:rPr lang="en-US" dirty="0">
                <a:latin typeface="Rockwell" panose="02060603020205020403" pitchFamily="18" charset="0"/>
              </a:rPr>
              <a:t>Cash allow credit to be quantified, for example, how much a person owes another?</a:t>
            </a:r>
          </a:p>
        </p:txBody>
      </p:sp>
    </p:spTree>
    <p:extLst>
      <p:ext uri="{BB962C8B-B14F-4D97-AF65-F5344CB8AC3E}">
        <p14:creationId xmlns:p14="http://schemas.microsoft.com/office/powerpoint/2010/main" val="37967165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457199" y="274637"/>
            <a:ext cx="8686801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  <a:buSzPct val="25000"/>
            </a:pPr>
            <a:r>
              <a:rPr lang="en" sz="4000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Why </a:t>
            </a:r>
            <a:r>
              <a:rPr lang="en-US" sz="4000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A</a:t>
            </a:r>
            <a:r>
              <a:rPr lang="en" sz="4000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nonymous </a:t>
            </a:r>
            <a:r>
              <a:rPr lang="en-US" sz="4000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C</a:t>
            </a:r>
            <a:r>
              <a:rPr lang="en" sz="4000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ryptocurrencies?</a:t>
            </a:r>
          </a:p>
        </p:txBody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Blockchain based currencies are totally, publicly, and permanently </a:t>
            </a:r>
            <a:r>
              <a:rPr lang="en" sz="2400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traceable</a:t>
            </a: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.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sz="24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Without anonymity, privacy is </a:t>
            </a:r>
            <a:r>
              <a:rPr lang="en" sz="2400" u="sng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much worse</a:t>
            </a: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than traditional banking!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lang="en" sz="24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sz="24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Two motivations:</a:t>
            </a:r>
          </a:p>
          <a:p>
            <a:pPr marL="514350" indent="-514350">
              <a:lnSpc>
                <a:spcPct val="100000"/>
              </a:lnSpc>
              <a:buClr>
                <a:schemeClr val="dk1"/>
              </a:buClr>
              <a:buSzPct val="100000"/>
              <a:buFont typeface="Trebuchet MS"/>
              <a:buAutoNum type="arabicPeriod"/>
            </a:pPr>
            <a:r>
              <a:rPr lang="en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Achieve priva</a:t>
            </a:r>
            <a:r>
              <a:rPr lang="en-US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cy level at least equivalent to traditional banking</a:t>
            </a:r>
          </a:p>
          <a:p>
            <a:pPr marL="514350" indent="-514350">
              <a:lnSpc>
                <a:spcPct val="100000"/>
              </a:lnSpc>
              <a:buClr>
                <a:schemeClr val="dk1"/>
              </a:buClr>
              <a:buSzPct val="100000"/>
              <a:buFont typeface="Trebuchet MS"/>
              <a:buAutoNum type="arabicPeriod"/>
            </a:pPr>
            <a:r>
              <a:rPr lang="en-US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If possible, go beyond the privacy level offered by traditional banking based solutions</a:t>
            </a:r>
            <a:endParaRPr lang="en" sz="20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68780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  <a:buSzPct val="25000"/>
            </a:pPr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  <a:sym typeface="Trebuchet MS"/>
              </a:rPr>
              <a:t>Ethical Concerns of Anonymity</a:t>
            </a:r>
            <a:endParaRPr lang="en" dirty="0">
              <a:latin typeface="Rockwell" panose="02060603020205020403" pitchFamily="18" charset="0"/>
              <a:ea typeface="Yu Gothic UI Semibold" panose="020B0700000000000000" pitchFamily="34" charset="-128"/>
              <a:sym typeface="Trebuchet MS"/>
            </a:endParaRP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-US" sz="3000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Legitimate “goods”</a:t>
            </a:r>
            <a:r>
              <a:rPr lang="en-US" sz="3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: May prevent learning of </a:t>
            </a:r>
            <a:r>
              <a:rPr lang="en-US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sensitive information (e.g., someone’s salary).</a:t>
            </a:r>
            <a:endParaRPr lang="en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lang="en" b="1" i="1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dirty="0">
                <a:solidFill>
                  <a:srgbClr val="FF0000"/>
                </a:solidFill>
                <a:latin typeface="Rockwell" panose="02060603020205020403" pitchFamily="18" charset="0"/>
                <a:sym typeface="Trebuchet MS"/>
              </a:rPr>
              <a:t>Legitimate “worr</a:t>
            </a:r>
            <a:r>
              <a:rPr lang="en-US" dirty="0" err="1">
                <a:solidFill>
                  <a:srgbClr val="FF0000"/>
                </a:solidFill>
                <a:latin typeface="Rockwell" panose="02060603020205020403" pitchFamily="18" charset="0"/>
                <a:sym typeface="Trebuchet MS"/>
              </a:rPr>
              <a:t>ies</a:t>
            </a:r>
            <a:r>
              <a:rPr lang="en-US" dirty="0">
                <a:solidFill>
                  <a:srgbClr val="FF0000"/>
                </a:solidFill>
                <a:latin typeface="Rockwell" panose="02060603020205020403" pitchFamily="18" charset="0"/>
                <a:sym typeface="Trebuchet MS"/>
              </a:rPr>
              <a:t>”</a:t>
            </a:r>
            <a:r>
              <a:rPr lang="en" dirty="0">
                <a:solidFill>
                  <a:srgbClr val="FF0000"/>
                </a:solidFill>
                <a:latin typeface="Rockwell" panose="02060603020205020403" pitchFamily="18" charset="0"/>
                <a:sym typeface="Trebuchet MS"/>
              </a:rPr>
              <a:t> </a:t>
            </a: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: </a:t>
            </a:r>
            <a:r>
              <a:rPr lang="en-US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M</a:t>
            </a: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sym typeface="Trebuchet MS"/>
              </a:rPr>
              <a:t>oney laundering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lang="en" dirty="0">
              <a:solidFill>
                <a:schemeClr val="dk1"/>
              </a:solidFill>
              <a:latin typeface="Rockwell" panose="02060603020205020403" pitchFamily="18" charset="0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dirty="0">
                <a:solidFill>
                  <a:srgbClr val="FF0000"/>
                </a:solidFill>
                <a:latin typeface="Rockwell" panose="02060603020205020403" pitchFamily="18" charset="0"/>
                <a:sym typeface="Trebuchet MS"/>
              </a:rPr>
              <a:t>Con</a:t>
            </a:r>
            <a:r>
              <a:rPr lang="en-US" dirty="0" err="1">
                <a:solidFill>
                  <a:srgbClr val="FF0000"/>
                </a:solidFill>
                <a:latin typeface="Rockwell" panose="02060603020205020403" pitchFamily="18" charset="0"/>
                <a:sym typeface="Trebuchet MS"/>
              </a:rPr>
              <a:t>undrum</a:t>
            </a:r>
            <a:r>
              <a:rPr lang="en-US" dirty="0">
                <a:solidFill>
                  <a:schemeClr val="dk1"/>
                </a:solidFill>
                <a:latin typeface="Rockwell" panose="02060603020205020403" pitchFamily="18" charset="0"/>
                <a:sym typeface="Trebuchet MS"/>
              </a:rPr>
              <a:t>: </a:t>
            </a: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sym typeface="Trebuchet MS"/>
              </a:rPr>
              <a:t>Can we keep only the good uses?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sz="3000" dirty="0">
                <a:solidFill>
                  <a:schemeClr val="dk1"/>
                </a:solidFill>
                <a:latin typeface="Rockwell" panose="02060603020205020403" pitchFamily="18" charset="0"/>
                <a:sym typeface="Trebuchet MS"/>
              </a:rPr>
              <a:t>	</a:t>
            </a:r>
            <a:r>
              <a:rPr lang="en" sz="2400" dirty="0">
                <a:solidFill>
                  <a:srgbClr val="000000"/>
                </a:solidFill>
                <a:latin typeface="Rockwell" panose="02060603020205020403" pitchFamily="18" charset="0"/>
                <a:sym typeface="Trebuchet MS"/>
              </a:rPr>
              <a:t>U</a:t>
            </a:r>
            <a:r>
              <a:rPr lang="en" sz="2400" dirty="0">
                <a:solidFill>
                  <a:srgbClr val="00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ses that are very different </a:t>
            </a:r>
            <a:r>
              <a:rPr lang="en" sz="2400" u="sng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morally</a:t>
            </a:r>
            <a:r>
              <a:rPr lang="en" sz="2400" i="1" dirty="0">
                <a:solidFill>
                  <a:srgbClr val="00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 </a:t>
            </a:r>
            <a:r>
              <a:rPr lang="en" sz="2400" dirty="0">
                <a:solidFill>
                  <a:srgbClr val="00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are pretty much the same </a:t>
            </a:r>
            <a:r>
              <a:rPr lang="en" sz="2400" u="sng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technologically!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lang="en" sz="3000" dirty="0">
              <a:solidFill>
                <a:schemeClr val="dk1"/>
              </a:solidFill>
              <a:latin typeface="Rockwell" panose="02060603020205020403" pitchFamily="18" charset="0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sz="3000" dirty="0">
                <a:solidFill>
                  <a:schemeClr val="dk1"/>
                </a:solidFill>
                <a:latin typeface="Rockwell" panose="02060603020205020403" pitchFamily="18" charset="0"/>
                <a:sym typeface="Trebuchet MS"/>
              </a:rPr>
              <a:t>	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sz="3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623862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subTitle" idx="1"/>
          </p:nvPr>
        </p:nvSpPr>
        <p:spPr>
          <a:xfrm>
            <a:off x="685800" y="2547727"/>
            <a:ext cx="7772400" cy="784798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SzPct val="25000"/>
            </a:pPr>
            <a:r>
              <a:rPr lang="en" sz="4400" dirty="0">
                <a:latin typeface="Rockwell" panose="02060603020205020403" pitchFamily="18" charset="0"/>
                <a:sym typeface="Trebuchet MS"/>
              </a:rPr>
              <a:t>How to de-anonymize Bitcoin?</a:t>
            </a:r>
          </a:p>
        </p:txBody>
      </p:sp>
    </p:spTree>
    <p:extLst>
      <p:ext uri="{BB962C8B-B14F-4D97-AF65-F5344CB8AC3E}">
        <p14:creationId xmlns:p14="http://schemas.microsoft.com/office/powerpoint/2010/main" val="36168911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ape 1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76400"/>
            <a:ext cx="8991600" cy="3273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77192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hape 1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665766"/>
            <a:ext cx="8991600" cy="335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82503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  <a:buSzPct val="25000"/>
            </a:pPr>
            <a:r>
              <a:rPr lang="en" dirty="0">
                <a:latin typeface="Rockwell" panose="02060603020205020403" pitchFamily="18" charset="0"/>
                <a:sym typeface="Trebuchet MS"/>
              </a:rPr>
              <a:t>Trivial to create new address</a:t>
            </a: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sz="3000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Best practice</a:t>
            </a:r>
            <a:r>
              <a:rPr lang="en" sz="3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: </a:t>
            </a:r>
            <a:r>
              <a:rPr lang="en-US" sz="3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A</a:t>
            </a:r>
            <a:r>
              <a:rPr lang="en" sz="3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lways receive at fresh address.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sz="30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sz="3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So, unlinkable?</a:t>
            </a:r>
          </a:p>
        </p:txBody>
      </p:sp>
    </p:spTree>
    <p:extLst>
      <p:ext uri="{BB962C8B-B14F-4D97-AF65-F5344CB8AC3E}">
        <p14:creationId xmlns:p14="http://schemas.microsoft.com/office/powerpoint/2010/main" val="11701660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  <a:buSzPct val="25000"/>
            </a:pPr>
            <a:r>
              <a:rPr lang="en" b="1" dirty="0">
                <a:sym typeface="Trebuchet MS"/>
              </a:rPr>
              <a:t>Linking </a:t>
            </a:r>
            <a:r>
              <a:rPr lang="en-US" b="1" dirty="0">
                <a:sym typeface="Trebuchet MS"/>
              </a:rPr>
              <a:t>A</a:t>
            </a:r>
            <a:r>
              <a:rPr lang="en" b="1" dirty="0">
                <a:sym typeface="Trebuchet MS"/>
              </a:rPr>
              <a:t>ddresses</a:t>
            </a:r>
          </a:p>
        </p:txBody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1029956" y="3929669"/>
            <a:ext cx="3039626" cy="924448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/>
          <a:p>
            <a:pPr marL="0" indent="0" algn="ctr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-US" dirty="0">
                <a:solidFill>
                  <a:schemeClr val="dk1"/>
                </a:solidFill>
                <a:latin typeface="Rockwell" panose="02060603020205020403" pitchFamily="18" charset="0"/>
                <a:sym typeface="Trebuchet MS"/>
              </a:rPr>
              <a:t>Scenario 1: </a:t>
            </a:r>
            <a:r>
              <a:rPr lang="en" dirty="0">
                <a:solidFill>
                  <a:schemeClr val="dk1"/>
                </a:solidFill>
                <a:latin typeface="Rockwell" panose="02060603020205020403" pitchFamily="18" charset="0"/>
                <a:sym typeface="Trebuchet MS"/>
              </a:rPr>
              <a:t>Shared spending</a:t>
            </a:r>
            <a:endParaRPr dirty="0">
              <a:solidFill>
                <a:schemeClr val="dk1"/>
              </a:solidFill>
              <a:latin typeface="Rockwell" panose="02060603020205020403" pitchFamily="18" charset="0"/>
              <a:sym typeface="Trebuchet MS"/>
            </a:endParaRP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405" y="2280043"/>
            <a:ext cx="3953189" cy="117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89E2DD-742E-4860-85FE-98B488920A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606" b="13446"/>
          <a:stretch/>
        </p:blipFill>
        <p:spPr>
          <a:xfrm>
            <a:off x="4772571" y="1828799"/>
            <a:ext cx="4115196" cy="1881069"/>
          </a:xfrm>
          <a:prstGeom prst="rect">
            <a:avLst/>
          </a:prstGeom>
        </p:spPr>
      </p:pic>
      <p:sp>
        <p:nvSpPr>
          <p:cNvPr id="8" name="Shape 203">
            <a:extLst>
              <a:ext uri="{FF2B5EF4-FFF2-40B4-BE49-F238E27FC236}">
                <a16:creationId xmlns:a16="http://schemas.microsoft.com/office/drawing/2014/main" id="{8CB2FB01-471E-446A-85BC-8504C03295D9}"/>
              </a:ext>
            </a:extLst>
          </p:cNvPr>
          <p:cNvSpPr txBox="1">
            <a:spLocks/>
          </p:cNvSpPr>
          <p:nvPr/>
        </p:nvSpPr>
        <p:spPr>
          <a:xfrm>
            <a:off x="457199" y="5327153"/>
            <a:ext cx="8430568" cy="912873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Shared spending and change address can provide  evidence of </a:t>
            </a:r>
            <a:r>
              <a:rPr lang="en-US" u="sng" dirty="0">
                <a:solidFill>
                  <a:srgbClr val="FF0000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joint control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Font typeface="Arial" panose="020B0604020202020204" pitchFamily="34" charset="0"/>
              <a:buNone/>
            </a:pPr>
            <a:endParaRPr lang="en-US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</p:txBody>
      </p:sp>
      <p:sp>
        <p:nvSpPr>
          <p:cNvPr id="9" name="Shape 203">
            <a:extLst>
              <a:ext uri="{FF2B5EF4-FFF2-40B4-BE49-F238E27FC236}">
                <a16:creationId xmlns:a16="http://schemas.microsoft.com/office/drawing/2014/main" id="{26B9BE5A-F017-48D0-8C7B-8399239B96DA}"/>
              </a:ext>
            </a:extLst>
          </p:cNvPr>
          <p:cNvSpPr txBox="1">
            <a:spLocks/>
          </p:cNvSpPr>
          <p:nvPr/>
        </p:nvSpPr>
        <p:spPr>
          <a:xfrm>
            <a:off x="5330452" y="3929669"/>
            <a:ext cx="2999433" cy="718210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Clr>
                <a:schemeClr val="dk1"/>
              </a:buClr>
              <a:buSzPct val="25000"/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Scenario 2: Change Address</a:t>
            </a:r>
          </a:p>
        </p:txBody>
      </p:sp>
    </p:spTree>
    <p:extLst>
      <p:ext uri="{BB962C8B-B14F-4D97-AF65-F5344CB8AC3E}">
        <p14:creationId xmlns:p14="http://schemas.microsoft.com/office/powerpoint/2010/main" val="375774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 build="p"/>
      <p:bldP spid="8" grpId="0"/>
      <p:bldP spid="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hape 257" descr="C:\Users\me\Dropbox\talk\rwc-bitcoin\meikeljoh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28800"/>
            <a:ext cx="5638800" cy="4119142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b" anchorCtr="0">
            <a:noAutofit/>
          </a:bodyPr>
          <a:lstStyle/>
          <a:p>
            <a:pPr>
              <a:lnSpc>
                <a:spcPct val="100000"/>
              </a:lnSpc>
              <a:buClr>
                <a:schemeClr val="dk1"/>
              </a:buClr>
              <a:buSzPct val="25000"/>
            </a:pPr>
            <a:r>
              <a:rPr lang="en-US" dirty="0">
                <a:latin typeface="Rockwell" panose="02060603020205020403" pitchFamily="18" charset="0"/>
                <a:sym typeface="Trebuchet MS"/>
              </a:rPr>
              <a:t>Linking Bitcoins in the Wild</a:t>
            </a:r>
            <a:endParaRPr lang="en" dirty="0">
              <a:latin typeface="Rockwell" panose="02060603020205020403" pitchFamily="18" charset="0"/>
              <a:sym typeface="Trebuchet MS"/>
            </a:endParaRPr>
          </a:p>
        </p:txBody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5334001" y="2057401"/>
            <a:ext cx="3352799" cy="3725679"/>
          </a:xfrm>
          <a:prstGeom prst="rect">
            <a:avLst/>
          </a:prstGeom>
          <a:noFill/>
          <a:ln>
            <a:noFill/>
          </a:ln>
        </p:spPr>
        <p:txBody>
          <a:bodyPr vert="horz" lIns="91425" tIns="91425" rIns="91425" bIns="91425" rtlCol="0" anchor="t" anchorCtr="0">
            <a:noAutofit/>
          </a:bodyPr>
          <a:lstStyle/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sz="2000" i="1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A Fistful of Bitcoins: Characterizing Payments Among Men with No Names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sz="20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r>
              <a:rPr lang="en" sz="2000" dirty="0">
                <a:solidFill>
                  <a:schemeClr val="dk1"/>
                </a:solidFill>
                <a:latin typeface="Rockwell" panose="02060603020205020403" pitchFamily="18" charset="0"/>
                <a:ea typeface="Trebuchet MS"/>
                <a:cs typeface="Trebuchet MS"/>
                <a:sym typeface="Trebuchet MS"/>
              </a:rPr>
              <a:t>S. Meiklejohn et al.</a:t>
            </a:r>
          </a:p>
          <a:p>
            <a:pPr marL="0" indent="0">
              <a:lnSpc>
                <a:spcPct val="100000"/>
              </a:lnSpc>
              <a:buClr>
                <a:schemeClr val="dk1"/>
              </a:buClr>
              <a:buSzPct val="25000"/>
              <a:buNone/>
            </a:pPr>
            <a:endParaRPr sz="2000" dirty="0">
              <a:solidFill>
                <a:schemeClr val="dk1"/>
              </a:solidFill>
              <a:latin typeface="Rockwell" panose="02060603020205020403" pitchFamily="18" charset="0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380776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006064" cy="951208"/>
          </a:xfrm>
        </p:spPr>
        <p:txBody>
          <a:bodyPr/>
          <a:lstStyle/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Talk Outline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28650" y="1446963"/>
            <a:ext cx="7886700" cy="47300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latin typeface="Rockwell" panose="02060603020205020403" pitchFamily="18" charset="0"/>
              </a:rPr>
              <a:t>Crypto Background</a:t>
            </a:r>
          </a:p>
          <a:p>
            <a:endParaRPr lang="en-US" dirty="0">
              <a:latin typeface="Rockwell" panose="02060603020205020403" pitchFamily="18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Rockwell" panose="02060603020205020403" pitchFamily="18" charset="0"/>
              </a:rPr>
              <a:t>Bitcoin Details</a:t>
            </a:r>
          </a:p>
          <a:p>
            <a:endParaRPr lang="en-US" dirty="0">
              <a:latin typeface="Rockwell" panose="02060603020205020403" pitchFamily="18" charset="0"/>
            </a:endParaRPr>
          </a:p>
          <a:p>
            <a:r>
              <a:rPr lang="en-US" dirty="0">
                <a:latin typeface="Rockwell" panose="02060603020205020403" pitchFamily="18" charset="0"/>
              </a:rPr>
              <a:t>What’s Next</a:t>
            </a:r>
          </a:p>
        </p:txBody>
      </p:sp>
    </p:spTree>
    <p:extLst>
      <p:ext uri="{BB962C8B-B14F-4D97-AF65-F5344CB8AC3E}">
        <p14:creationId xmlns:p14="http://schemas.microsoft.com/office/powerpoint/2010/main" val="367396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sz="4400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Bitcoin is </a:t>
            </a:r>
            <a:r>
              <a:rPr lang="en-US" sz="4400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N</a:t>
            </a:r>
            <a:r>
              <a:rPr lang="en" sz="4400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ot Alone!</a:t>
            </a:r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920626"/>
            <a:ext cx="8229600" cy="37256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>
              <a:buNone/>
            </a:pPr>
            <a:r>
              <a:rPr lang="en-US" dirty="0">
                <a:latin typeface="Rockwell" panose="02060603020205020403" pitchFamily="18" charset="0"/>
              </a:rPr>
              <a:t>As of 2015, </a:t>
            </a:r>
            <a:r>
              <a:rPr lang="en" dirty="0">
                <a:latin typeface="Rockwell" panose="02060603020205020403" pitchFamily="18" charset="0"/>
              </a:rPr>
              <a:t>50-500 altcoins launched!</a:t>
            </a:r>
          </a:p>
        </p:txBody>
      </p:sp>
      <p:pic>
        <p:nvPicPr>
          <p:cNvPr id="42" name="Shape 42"/>
          <p:cNvPicPr preferRelativeResize="0"/>
          <p:nvPr/>
        </p:nvPicPr>
        <p:blipFill rotWithShape="1">
          <a:blip r:embed="rId3">
            <a:alphaModFix/>
          </a:blip>
          <a:srcRect l="910" r="-910"/>
          <a:stretch/>
        </p:blipFill>
        <p:spPr>
          <a:xfrm>
            <a:off x="384551" y="2678225"/>
            <a:ext cx="8390075" cy="3170124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Shape 43"/>
          <p:cNvSpPr txBox="1"/>
          <p:nvPr/>
        </p:nvSpPr>
        <p:spPr>
          <a:xfrm>
            <a:off x="1356626" y="3200400"/>
            <a:ext cx="52001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2000" kern="0" dirty="0">
                <a:solidFill>
                  <a:srgbClr val="000000"/>
                </a:solidFill>
                <a:latin typeface="Rockwell" panose="02060603020205020403" pitchFamily="18" charset="0"/>
                <a:cs typeface="Arial"/>
                <a:sym typeface="Arial"/>
              </a:rPr>
              <a:t>Altcoins launched per month</a:t>
            </a:r>
          </a:p>
          <a:p>
            <a:r>
              <a:rPr lang="en" sz="2000" kern="0" dirty="0">
                <a:solidFill>
                  <a:prstClr val="black"/>
                </a:solidFill>
                <a:latin typeface="Rockwell" panose="02060603020205020403" pitchFamily="18" charset="0"/>
                <a:cs typeface="Arial"/>
                <a:sym typeface="Arial"/>
              </a:rPr>
              <a:t>(genesis block) </a:t>
            </a:r>
          </a:p>
        </p:txBody>
      </p:sp>
      <p:sp>
        <p:nvSpPr>
          <p:cNvPr id="44" name="Shape 44"/>
          <p:cNvSpPr txBox="1"/>
          <p:nvPr/>
        </p:nvSpPr>
        <p:spPr>
          <a:xfrm>
            <a:off x="6482178" y="5946724"/>
            <a:ext cx="25284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Data from mapofcoins.com</a:t>
            </a:r>
          </a:p>
        </p:txBody>
      </p:sp>
      <p:sp>
        <p:nvSpPr>
          <p:cNvPr id="45" name="Shape 45"/>
          <p:cNvSpPr txBox="1"/>
          <p:nvPr/>
        </p:nvSpPr>
        <p:spPr>
          <a:xfrm>
            <a:off x="1509401" y="4950675"/>
            <a:ext cx="9902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Bitcoin</a:t>
            </a:r>
          </a:p>
        </p:txBody>
      </p:sp>
      <p:sp>
        <p:nvSpPr>
          <p:cNvPr id="46" name="Shape 46"/>
          <p:cNvSpPr txBox="1"/>
          <p:nvPr/>
        </p:nvSpPr>
        <p:spPr>
          <a:xfrm>
            <a:off x="3338926" y="4787950"/>
            <a:ext cx="11225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Namecoin</a:t>
            </a:r>
          </a:p>
        </p:txBody>
      </p:sp>
      <p:cxnSp>
        <p:nvCxnSpPr>
          <p:cNvPr id="47" name="Shape 47"/>
          <p:cNvCxnSpPr/>
          <p:nvPr/>
        </p:nvCxnSpPr>
        <p:spPr>
          <a:xfrm>
            <a:off x="4259001" y="5279701"/>
            <a:ext cx="96299" cy="18269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8" name="Shape 48"/>
          <p:cNvCxnSpPr/>
          <p:nvPr/>
        </p:nvCxnSpPr>
        <p:spPr>
          <a:xfrm flipH="1">
            <a:off x="1644124" y="5308550"/>
            <a:ext cx="96000" cy="153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9" name="Shape 49"/>
          <p:cNvSpPr txBox="1"/>
          <p:nvPr/>
        </p:nvSpPr>
        <p:spPr>
          <a:xfrm>
            <a:off x="4720475" y="4664400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Litecoin</a:t>
            </a:r>
          </a:p>
        </p:txBody>
      </p:sp>
      <p:cxnSp>
        <p:nvCxnSpPr>
          <p:cNvPr id="50" name="Shape 50"/>
          <p:cNvCxnSpPr/>
          <p:nvPr/>
        </p:nvCxnSpPr>
        <p:spPr>
          <a:xfrm flipH="1">
            <a:off x="5076326" y="5097025"/>
            <a:ext cx="86399" cy="249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1" name="Shape 51"/>
          <p:cNvSpPr txBox="1"/>
          <p:nvPr/>
        </p:nvSpPr>
        <p:spPr>
          <a:xfrm>
            <a:off x="5788350" y="4750225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Peercoin</a:t>
            </a:r>
          </a:p>
        </p:txBody>
      </p:sp>
      <p:cxnSp>
        <p:nvCxnSpPr>
          <p:cNvPr id="52" name="Shape 52"/>
          <p:cNvCxnSpPr/>
          <p:nvPr/>
        </p:nvCxnSpPr>
        <p:spPr>
          <a:xfrm>
            <a:off x="6114525" y="5164326"/>
            <a:ext cx="0" cy="297899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3" name="Shape 53"/>
          <p:cNvSpPr txBox="1"/>
          <p:nvPr/>
        </p:nvSpPr>
        <p:spPr>
          <a:xfrm>
            <a:off x="7268200" y="3063912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Dogecoin</a:t>
            </a:r>
          </a:p>
        </p:txBody>
      </p:sp>
      <p:cxnSp>
        <p:nvCxnSpPr>
          <p:cNvPr id="54" name="Shape 54"/>
          <p:cNvCxnSpPr/>
          <p:nvPr/>
        </p:nvCxnSpPr>
        <p:spPr>
          <a:xfrm>
            <a:off x="7566226" y="3481875"/>
            <a:ext cx="192299" cy="1576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2477753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BB2E35-E20D-4378-BD9B-1BA1FE59E882}"/>
              </a:ext>
            </a:extLst>
          </p:cNvPr>
          <p:cNvSpPr txBox="1"/>
          <p:nvPr/>
        </p:nvSpPr>
        <p:spPr>
          <a:xfrm>
            <a:off x="507003" y="456450"/>
            <a:ext cx="7956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Rockwell" panose="02060603020205020403" pitchFamily="18" charset="0"/>
                <a:ea typeface="Yu Gothic UI Semibold" panose="020B0700000000000000" pitchFamily="34" charset="-128"/>
                <a:cs typeface="+mj-cs"/>
              </a:rPr>
              <a:t>Digital Currency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7003" y="1445889"/>
            <a:ext cx="7956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Rockwell" panose="02060603020205020403" pitchFamily="18" charset="0"/>
              </a:rPr>
              <a:t>Traditional Financial Tools for the Digital Realm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5607" y="2573827"/>
            <a:ext cx="2601799" cy="369331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Rockwell" panose="02060603020205020403" pitchFamily="18" charset="0"/>
              </a:rPr>
              <a:t>Digital Credit</a:t>
            </a:r>
          </a:p>
          <a:p>
            <a:pPr algn="ctr"/>
            <a:endParaRPr lang="en-US" b="1" u="sng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0"/>
              </a:rPr>
              <a:t>First Virtual (1994)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Rockwell" panose="02060603020205020403" pitchFamily="18" charset="0"/>
              </a:rPr>
              <a:t>CyberCash</a:t>
            </a:r>
            <a:endParaRPr lang="en-US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Rockwell" panose="02060603020205020403" pitchFamily="18" charset="0"/>
              </a:rPr>
              <a:t>iKP</a:t>
            </a:r>
            <a:r>
              <a:rPr lang="en-US" dirty="0">
                <a:latin typeface="Rockwell" panose="02060603020205020403" pitchFamily="18" charset="0"/>
              </a:rPr>
              <a:t> (IBM)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0"/>
              </a:rPr>
              <a:t>SEPP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0"/>
              </a:rPr>
              <a:t>STT (MS &amp; Visa)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0"/>
              </a:rPr>
              <a:t>SET (1996)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Rockwell" panose="02060603020205020403" pitchFamily="18" charset="0"/>
              </a:rPr>
              <a:t>Paypal</a:t>
            </a:r>
            <a:endParaRPr lang="en-US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0"/>
              </a:rPr>
              <a:t>…..</a:t>
            </a:r>
          </a:p>
          <a:p>
            <a:endParaRPr lang="en-US" dirty="0">
              <a:latin typeface="Rockwell" panose="02060603020205020403" pitchFamily="18" charset="0"/>
            </a:endParaRPr>
          </a:p>
          <a:p>
            <a:endParaRPr lang="en-US" dirty="0">
              <a:latin typeface="Rockwell" panose="02060603020205020403" pitchFamily="18" charset="0"/>
            </a:endParaRPr>
          </a:p>
          <a:p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4038" y="2573826"/>
            <a:ext cx="2771480" cy="3139321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Rockwell" panose="02060603020205020403" pitchFamily="18" charset="0"/>
              </a:rPr>
              <a:t>Digital Cash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Rockwell" panose="02060603020205020403" pitchFamily="18" charset="0"/>
              </a:rPr>
              <a:t>Chaum</a:t>
            </a:r>
            <a:r>
              <a:rPr lang="en-US" dirty="0">
                <a:latin typeface="Rockwell" panose="02060603020205020403" pitchFamily="18" charset="0"/>
              </a:rPr>
              <a:t> (1983)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Rockwell" panose="02060603020205020403" pitchFamily="18" charset="0"/>
              </a:rPr>
              <a:t>Chaum</a:t>
            </a:r>
            <a:r>
              <a:rPr lang="en-US" dirty="0">
                <a:latin typeface="Rockwell" panose="02060603020205020403" pitchFamily="18" charset="0"/>
              </a:rPr>
              <a:t>, Fiat and </a:t>
            </a:r>
            <a:r>
              <a:rPr lang="en-US" dirty="0" err="1">
                <a:latin typeface="Rockwell" panose="02060603020205020403" pitchFamily="18" charset="0"/>
              </a:rPr>
              <a:t>Noar</a:t>
            </a:r>
            <a:r>
              <a:rPr lang="en-US" dirty="0">
                <a:latin typeface="Rockwell" panose="02060603020205020403" pitchFamily="18" charset="0"/>
              </a:rPr>
              <a:t> (1988)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Rockwell" panose="02060603020205020403" pitchFamily="18" charset="0"/>
              </a:rPr>
              <a:t>Digicash</a:t>
            </a:r>
            <a:r>
              <a:rPr lang="en-US" dirty="0">
                <a:latin typeface="Rockwell" panose="02060603020205020403" pitchFamily="18" charset="0"/>
              </a:rPr>
              <a:t> (1989-1988)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Rockwell" panose="02060603020205020403" pitchFamily="18" charset="0"/>
              </a:rPr>
              <a:t>MagicMoney</a:t>
            </a:r>
            <a:endParaRPr lang="en-US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0"/>
              </a:rPr>
              <a:t>Lucre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0"/>
              </a:rPr>
              <a:t>HINDE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0"/>
              </a:rPr>
              <a:t>MONDEX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ckwell" panose="02060603020205020403" pitchFamily="18" charset="0"/>
              </a:rPr>
              <a:t>….</a:t>
            </a:r>
          </a:p>
        </p:txBody>
      </p:sp>
      <p:cxnSp>
        <p:nvCxnSpPr>
          <p:cNvPr id="8" name="Straight Arrow Connector 7"/>
          <p:cNvCxnSpPr>
            <a:stCxn id="4" idx="2"/>
            <a:endCxn id="5" idx="0"/>
          </p:cNvCxnSpPr>
          <p:nvPr/>
        </p:nvCxnSpPr>
        <p:spPr>
          <a:xfrm flipH="1">
            <a:off x="2616507" y="1969109"/>
            <a:ext cx="1868925" cy="60471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  <a:stCxn id="4" idx="2"/>
            <a:endCxn id="6" idx="0"/>
          </p:cNvCxnSpPr>
          <p:nvPr/>
        </p:nvCxnSpPr>
        <p:spPr>
          <a:xfrm>
            <a:off x="4485432" y="1969109"/>
            <a:ext cx="2024346" cy="60471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6274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" sz="4400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Reason</a:t>
            </a:r>
            <a:r>
              <a:rPr lang="en-US" sz="4400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s</a:t>
            </a:r>
            <a:r>
              <a:rPr lang="en" sz="4400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 for </a:t>
            </a:r>
            <a:r>
              <a:rPr lang="en-US" sz="4400">
                <a:latin typeface="Rockwell" panose="02060603020205020403" pitchFamily="18" charset="0"/>
                <a:ea typeface="Yu Gothic UI Semibold" panose="020B0700000000000000" pitchFamily="34" charset="-128"/>
              </a:rPr>
              <a:t>A</a:t>
            </a:r>
            <a:r>
              <a:rPr lang="en" sz="4400">
                <a:latin typeface="Rockwell" panose="02060603020205020403" pitchFamily="18" charset="0"/>
                <a:ea typeface="Yu Gothic UI Semibold" panose="020B0700000000000000" pitchFamily="34" charset="-128"/>
              </a:rPr>
              <a:t>ltcoins</a:t>
            </a:r>
            <a:endParaRPr lang="en" sz="4400" dirty="0">
              <a:latin typeface="Rockwell" panose="02060603020205020403" pitchFamily="18" charset="0"/>
              <a:ea typeface="Yu Gothic UI Semibold" panose="020B0700000000000000" pitchFamily="34" charset="-128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457200" y="1883151"/>
            <a:ext cx="8229600" cy="372569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457200" indent="-228600"/>
            <a:r>
              <a:rPr lang="en" sz="2800" dirty="0">
                <a:latin typeface="Rockwell" panose="02060603020205020403" pitchFamily="18" charset="0"/>
              </a:rPr>
              <a:t>Better (or different) security.</a:t>
            </a:r>
          </a:p>
          <a:p>
            <a:pPr marL="914400" lvl="1" indent="-228600"/>
            <a:r>
              <a:rPr lang="en" sz="2400" dirty="0">
                <a:latin typeface="Rockwell" panose="02060603020205020403" pitchFamily="18" charset="0"/>
              </a:rPr>
              <a:t>Mining puzzle.</a:t>
            </a:r>
          </a:p>
          <a:p>
            <a:pPr marL="0" indent="0">
              <a:buNone/>
            </a:pPr>
            <a:endParaRPr sz="1000" dirty="0">
              <a:latin typeface="Rockwell" panose="02060603020205020403" pitchFamily="18" charset="0"/>
            </a:endParaRPr>
          </a:p>
          <a:p>
            <a:pPr marL="457200" indent="-228600"/>
            <a:r>
              <a:rPr lang="en" sz="2800" dirty="0">
                <a:latin typeface="Rockwell" panose="02060603020205020403" pitchFamily="18" charset="0"/>
              </a:rPr>
              <a:t>Contract/platform features.</a:t>
            </a:r>
          </a:p>
          <a:p>
            <a:pPr>
              <a:buNone/>
            </a:pPr>
            <a:endParaRPr sz="1000" dirty="0">
              <a:latin typeface="Rockwell" panose="02060603020205020403" pitchFamily="18" charset="0"/>
            </a:endParaRPr>
          </a:p>
          <a:p>
            <a:pPr marL="457200" indent="-228600"/>
            <a:r>
              <a:rPr lang="en" sz="2800" dirty="0">
                <a:latin typeface="Rockwell" panose="02060603020205020403" pitchFamily="18" charset="0"/>
              </a:rPr>
              <a:t>Different parameters and monetary policy.</a:t>
            </a:r>
          </a:p>
          <a:p>
            <a:pPr marL="914400" lvl="1" indent="-228600"/>
            <a:r>
              <a:rPr lang="en" sz="2400" dirty="0">
                <a:latin typeface="Rockwell" panose="02060603020205020403" pitchFamily="18" charset="0"/>
              </a:rPr>
              <a:t>Inflation.</a:t>
            </a:r>
          </a:p>
          <a:p>
            <a:pPr marL="914400" lvl="1" indent="-228600"/>
            <a:r>
              <a:rPr lang="en" sz="2400" dirty="0">
                <a:latin typeface="Rockwell" panose="02060603020205020403" pitchFamily="18" charset="0"/>
              </a:rPr>
              <a:t>Inter block time.</a:t>
            </a:r>
          </a:p>
          <a:p>
            <a:pPr marL="0" indent="0">
              <a:buNone/>
            </a:pPr>
            <a:endParaRPr sz="1000" dirty="0">
              <a:latin typeface="Rockwell" panose="02060603020205020403" pitchFamily="18" charset="0"/>
            </a:endParaRPr>
          </a:p>
          <a:p>
            <a:pPr marL="457200" indent="-228600"/>
            <a:r>
              <a:rPr lang="en" sz="2800" dirty="0">
                <a:latin typeface="Rockwell" panose="02060603020205020403" pitchFamily="18" charset="0"/>
              </a:rPr>
              <a:t>Community or common interest support.</a:t>
            </a:r>
          </a:p>
        </p:txBody>
      </p:sp>
    </p:spTree>
    <p:extLst>
      <p:ext uri="{BB962C8B-B14F-4D97-AF65-F5344CB8AC3E}">
        <p14:creationId xmlns:p14="http://schemas.microsoft.com/office/powerpoint/2010/main" val="30523136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457200" y="302678"/>
            <a:ext cx="8493369" cy="770392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-US" sz="4400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Bitcoin’s Blockchain Platform</a:t>
            </a:r>
            <a:endParaRPr lang="en" sz="4400" dirty="0">
              <a:latin typeface="Rockwell" panose="02060603020205020403" pitchFamily="18" charset="0"/>
              <a:ea typeface="Yu Gothic UI Semibold" panose="020B0700000000000000" pitchFamily="34" charset="-128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457200" y="1235947"/>
            <a:ext cx="8335108" cy="4853354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457200" indent="-228600"/>
            <a:r>
              <a:rPr lang="en-US" sz="2800" dirty="0">
                <a:latin typeface="Rockwell" panose="02060603020205020403" pitchFamily="18" charset="0"/>
              </a:rPr>
              <a:t>Works only for Bitcoin!</a:t>
            </a:r>
          </a:p>
          <a:p>
            <a:pPr marL="457200" indent="-228600"/>
            <a:r>
              <a:rPr lang="en-US" sz="2800" b="1" u="sng" dirty="0">
                <a:latin typeface="Rockwell" panose="02060603020205020403" pitchFamily="18" charset="0"/>
              </a:rPr>
              <a:t>How to implement a distributed application with a slightly different logic/requirement?</a:t>
            </a:r>
          </a:p>
          <a:p>
            <a:pPr marL="800100" lvl="1" indent="-228600"/>
            <a:r>
              <a:rPr lang="en-US" sz="2500" dirty="0">
                <a:latin typeface="Rockwell" panose="02060603020205020403" pitchFamily="18" charset="0"/>
              </a:rPr>
              <a:t>Create a new blockchain to support the application!</a:t>
            </a:r>
          </a:p>
          <a:p>
            <a:pPr marL="457200" indent="-228600"/>
            <a:r>
              <a:rPr lang="en-US" sz="2800" dirty="0">
                <a:latin typeface="Rockwell" panose="02060603020205020403" pitchFamily="18" charset="0"/>
              </a:rPr>
              <a:t>Result:</a:t>
            </a:r>
          </a:p>
          <a:p>
            <a:pPr marL="457200" indent="-228600"/>
            <a:endParaRPr lang="en-US" sz="2800" dirty="0">
              <a:latin typeface="Rockwell" panose="02060603020205020403" pitchFamily="18" charset="0"/>
            </a:endParaRPr>
          </a:p>
          <a:p>
            <a:pPr marL="457200" indent="-228600"/>
            <a:endParaRPr lang="en-US" sz="2800" dirty="0">
              <a:latin typeface="Rockwell" panose="02060603020205020403" pitchFamily="18" charset="0"/>
            </a:endParaRPr>
          </a:p>
          <a:p>
            <a:pPr marL="457200" indent="-228600"/>
            <a:endParaRPr lang="en-US" sz="2800" dirty="0">
              <a:latin typeface="Rockwell" panose="02060603020205020403" pitchFamily="18" charset="0"/>
            </a:endParaRPr>
          </a:p>
          <a:p>
            <a:pPr marL="457200" indent="-228600"/>
            <a:endParaRPr lang="en-US" sz="2800" dirty="0">
              <a:latin typeface="Rockwell" panose="02060603020205020403" pitchFamily="18" charset="0"/>
            </a:endParaRPr>
          </a:p>
          <a:p>
            <a:pPr marL="457200" indent="-228600"/>
            <a:endParaRPr lang="en" sz="2800" dirty="0">
              <a:latin typeface="Rockwell" panose="02060603020205020403" pitchFamily="18" charset="0"/>
            </a:endParaRPr>
          </a:p>
          <a:p>
            <a:pPr marL="228600" indent="0" algn="ctr">
              <a:buNone/>
            </a:pPr>
            <a:r>
              <a:rPr lang="en" sz="2800" dirty="0">
                <a:solidFill>
                  <a:srgbClr val="FF0000"/>
                </a:solidFill>
                <a:latin typeface="Rockwell" panose="02060603020205020403" pitchFamily="18" charset="0"/>
              </a:rPr>
              <a:t>Question: Can we build a single blockchain that supports multiple distributed applications?</a:t>
            </a:r>
          </a:p>
        </p:txBody>
      </p:sp>
      <p:pic>
        <p:nvPicPr>
          <p:cNvPr id="4" name="Shape 341">
            <a:extLst>
              <a:ext uri="{FF2B5EF4-FFF2-40B4-BE49-F238E27FC236}">
                <a16:creationId xmlns:a16="http://schemas.microsoft.com/office/drawing/2014/main" id="{36E34221-CDC2-457A-A3DE-66342DA7F6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326" y="3807272"/>
            <a:ext cx="2203101" cy="784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341">
            <a:extLst>
              <a:ext uri="{FF2B5EF4-FFF2-40B4-BE49-F238E27FC236}">
                <a16:creationId xmlns:a16="http://schemas.microsoft.com/office/drawing/2014/main" id="{246676A4-2A54-4300-AE48-F6E5829AC8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4668" y="3807272"/>
            <a:ext cx="2203101" cy="784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341">
            <a:extLst>
              <a:ext uri="{FF2B5EF4-FFF2-40B4-BE49-F238E27FC236}">
                <a16:creationId xmlns:a16="http://schemas.microsoft.com/office/drawing/2014/main" id="{DDD23764-5CFB-434B-BB0E-B104CCD62C7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0010" y="3807272"/>
            <a:ext cx="2203101" cy="7848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973D23-12FE-4420-A3C7-0FC28C784296}"/>
              </a:ext>
            </a:extLst>
          </p:cNvPr>
          <p:cNvSpPr txBox="1"/>
          <p:nvPr/>
        </p:nvSpPr>
        <p:spPr>
          <a:xfrm>
            <a:off x="1026264" y="4786700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Bitcoin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C57DF3-188B-4761-9E13-4CB9F149E8D5}"/>
              </a:ext>
            </a:extLst>
          </p:cNvPr>
          <p:cNvSpPr txBox="1"/>
          <p:nvPr/>
        </p:nvSpPr>
        <p:spPr>
          <a:xfrm>
            <a:off x="4041606" y="478670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Rockwell" panose="02060603020205020403" pitchFamily="18" charset="0"/>
              </a:rPr>
              <a:t>Litecoin</a:t>
            </a:r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CEBD5D-68EA-4ABD-AECF-6718575137EC}"/>
              </a:ext>
            </a:extLst>
          </p:cNvPr>
          <p:cNvSpPr txBox="1"/>
          <p:nvPr/>
        </p:nvSpPr>
        <p:spPr>
          <a:xfrm>
            <a:off x="6905368" y="4786700"/>
            <a:ext cx="121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Dogecoin</a:t>
            </a:r>
          </a:p>
        </p:txBody>
      </p:sp>
    </p:spTree>
    <p:extLst>
      <p:ext uri="{BB962C8B-B14F-4D97-AF65-F5344CB8AC3E}">
        <p14:creationId xmlns:p14="http://schemas.microsoft.com/office/powerpoint/2010/main" val="196337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title"/>
          </p:nvPr>
        </p:nvSpPr>
        <p:spPr>
          <a:xfrm>
            <a:off x="637690" y="415314"/>
            <a:ext cx="8229600" cy="1143000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 lvl="0"/>
            <a:r>
              <a:rPr lang="en-US" sz="4400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Bitcoin’s Blockchain Platform - Analogy</a:t>
            </a:r>
            <a:endParaRPr lang="en" sz="4400" dirty="0">
              <a:latin typeface="Rockwell" panose="02060603020205020403" pitchFamily="18" charset="0"/>
              <a:ea typeface="Yu Gothic UI Semibold" panose="020B0700000000000000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90" y="2219867"/>
            <a:ext cx="3600740" cy="26323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42439" y="3464406"/>
            <a:ext cx="918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0" dirty="0">
                <a:solidFill>
                  <a:srgbClr val="000000"/>
                </a:solidFill>
                <a:latin typeface="Rockwell" panose="02060603020205020403" pitchFamily="18" charset="0"/>
                <a:cs typeface="Arial"/>
                <a:sym typeface="Arial"/>
              </a:rPr>
              <a:t>Versus</a:t>
            </a:r>
            <a:endParaRPr lang="en-US" sz="1400" kern="0" dirty="0">
              <a:solidFill>
                <a:srgbClr val="000000"/>
              </a:solidFill>
              <a:latin typeface="Rockwell" panose="02060603020205020403" pitchFamily="18" charset="0"/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490" y="2382247"/>
            <a:ext cx="2855548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139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820633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 lvl="0"/>
            <a:r>
              <a:rPr lang="en" sz="3600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Smart Contract Model in Ethereum</a:t>
            </a:r>
          </a:p>
        </p:txBody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457199" y="1379669"/>
            <a:ext cx="8325059" cy="5061323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457200" indent="-228600"/>
            <a:r>
              <a:rPr lang="en-US" sz="2400" dirty="0">
                <a:latin typeface="Rockwell" panose="02060603020205020403" pitchFamily="18" charset="0"/>
              </a:rPr>
              <a:t>Notion of accounts:</a:t>
            </a:r>
          </a:p>
          <a:p>
            <a:pPr marL="1028700" lvl="1" indent="-457200">
              <a:buFont typeface="+mj-lt"/>
              <a:buAutoNum type="arabicPeriod"/>
            </a:pPr>
            <a:r>
              <a:rPr lang="en-US" sz="2100" dirty="0">
                <a:latin typeface="Rockwell" panose="02060603020205020403" pitchFamily="18" charset="0"/>
              </a:rPr>
              <a:t>Externally Owned Accounts (governed by users).</a:t>
            </a:r>
          </a:p>
          <a:p>
            <a:pPr marL="1028700" lvl="1" indent="-457200">
              <a:buFont typeface="+mj-lt"/>
              <a:buAutoNum type="arabicPeriod"/>
            </a:pPr>
            <a:r>
              <a:rPr lang="en-US" sz="2100" dirty="0">
                <a:latin typeface="Rockwell" panose="02060603020205020403" pitchFamily="18" charset="0"/>
              </a:rPr>
              <a:t>Contract Accounts (governed by contracts or code).</a:t>
            </a:r>
          </a:p>
          <a:p>
            <a:pPr marL="457200" indent="-228600"/>
            <a:r>
              <a:rPr lang="en-US" sz="2400" dirty="0">
                <a:latin typeface="Rockwell" panose="02060603020205020403" pitchFamily="18" charset="0"/>
              </a:rPr>
              <a:t>Smart Contract: A program that lives on the Blockchain (forever). </a:t>
            </a:r>
          </a:p>
          <a:p>
            <a:pPr marL="800100" lvl="1" indent="-228600"/>
            <a:r>
              <a:rPr lang="en-US" sz="2000" dirty="0">
                <a:latin typeface="Rockwell" panose="02060603020205020403" pitchFamily="18" charset="0"/>
              </a:rPr>
              <a:t>Written in Solidity – a high-level programming language used by </a:t>
            </a:r>
            <a:r>
              <a:rPr lang="en-US" sz="2000" dirty="0" err="1">
                <a:latin typeface="Rockwell" panose="02060603020205020403" pitchFamily="18" charset="0"/>
              </a:rPr>
              <a:t>Ethereum</a:t>
            </a:r>
            <a:r>
              <a:rPr lang="en-US" sz="2000" dirty="0">
                <a:latin typeface="Rockwell" panose="02060603020205020403" pitchFamily="18" charset="0"/>
              </a:rPr>
              <a:t>.</a:t>
            </a:r>
          </a:p>
          <a:p>
            <a:pPr marL="457200" indent="-228600"/>
            <a:r>
              <a:rPr lang="en-US" sz="2400" dirty="0">
                <a:solidFill>
                  <a:srgbClr val="FF0000"/>
                </a:solidFill>
                <a:latin typeface="Rockwell" panose="02060603020205020403" pitchFamily="18" charset="0"/>
              </a:rPr>
              <a:t>Anyone</a:t>
            </a:r>
            <a:r>
              <a:rPr lang="en-US" sz="2400" dirty="0">
                <a:latin typeface="Rockwell" panose="02060603020205020403" pitchFamily="18" charset="0"/>
              </a:rPr>
              <a:t> can create a contract and upload it.</a:t>
            </a:r>
          </a:p>
          <a:p>
            <a:pPr marL="800100" lvl="1" indent="-228600"/>
            <a:r>
              <a:rPr lang="en-US" sz="2000" dirty="0">
                <a:latin typeface="Rockwell" panose="02060603020205020403" pitchFamily="18" charset="0"/>
              </a:rPr>
              <a:t>Pay a small fee, done by means of a special “transaction”.</a:t>
            </a:r>
          </a:p>
          <a:p>
            <a:pPr marL="457200" indent="-228600"/>
            <a:r>
              <a:rPr lang="en-US" sz="2400" dirty="0">
                <a:solidFill>
                  <a:srgbClr val="FF0000"/>
                </a:solidFill>
                <a:latin typeface="Rockwell" panose="02060603020205020403" pitchFamily="18" charset="0"/>
              </a:rPr>
              <a:t>Users</a:t>
            </a:r>
            <a:r>
              <a:rPr lang="en-US" sz="2400" dirty="0">
                <a:latin typeface="Rockwell" panose="02060603020205020403" pitchFamily="18" charset="0"/>
              </a:rPr>
              <a:t> send “specially crafted” transactions to execute these contracts.</a:t>
            </a:r>
          </a:p>
          <a:p>
            <a:pPr marL="457200" indent="-228600"/>
            <a:r>
              <a:rPr lang="en-US" sz="2400" dirty="0">
                <a:solidFill>
                  <a:srgbClr val="FF0000"/>
                </a:solidFill>
                <a:latin typeface="Rockwell" panose="02060603020205020403" pitchFamily="18" charset="0"/>
              </a:rPr>
              <a:t>Miners</a:t>
            </a:r>
            <a:r>
              <a:rPr lang="en-US" sz="2400" dirty="0">
                <a:latin typeface="Rockwell" panose="02060603020205020403" pitchFamily="18" charset="0"/>
              </a:rPr>
              <a:t> agree on order of transactions and actually execute contracts using a </a:t>
            </a:r>
            <a:r>
              <a:rPr lang="en-US" sz="2400" dirty="0" err="1">
                <a:latin typeface="Rockwell" panose="02060603020205020403" pitchFamily="18" charset="0"/>
              </a:rPr>
              <a:t>PoW</a:t>
            </a:r>
            <a:r>
              <a:rPr lang="en-US" sz="2400" dirty="0">
                <a:latin typeface="Rockwell" panose="02060603020205020403" pitchFamily="18" charset="0"/>
              </a:rPr>
              <a:t>-based consensus.</a:t>
            </a:r>
          </a:p>
          <a:p>
            <a:pPr marL="457200" indent="-228600"/>
            <a:r>
              <a:rPr lang="en-US" sz="2400" dirty="0">
                <a:latin typeface="Rockwell" panose="02060603020205020403" pitchFamily="18" charset="0"/>
              </a:rPr>
              <a:t>Ethereum clients run a special virtual machine, called EVM, which executes the smart contracts.</a:t>
            </a:r>
          </a:p>
          <a:p>
            <a:pPr marL="457200" indent="-228600"/>
            <a:endParaRPr lang="en-US" sz="24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29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457199" y="274637"/>
            <a:ext cx="8620126" cy="921117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-US" sz="3600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Two types of Blockchain Applications</a:t>
            </a:r>
            <a:endParaRPr lang="en" sz="3600" dirty="0">
              <a:latin typeface="Rockwell" panose="02060603020205020403" pitchFamily="18" charset="0"/>
              <a:ea typeface="Yu Gothic UI Semibold" panose="020B0700000000000000" pitchFamily="34" charset="-128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457200" y="1607737"/>
            <a:ext cx="8229600" cy="4975626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457200" indent="-228600"/>
            <a:r>
              <a:rPr lang="en-US" sz="2800" dirty="0">
                <a:solidFill>
                  <a:srgbClr val="FF0000"/>
                </a:solidFill>
                <a:latin typeface="Rockwell" panose="02060603020205020403" pitchFamily="18" charset="0"/>
              </a:rPr>
              <a:t>Public Blockchains:</a:t>
            </a:r>
          </a:p>
          <a:p>
            <a:pPr marL="800100" lvl="1" indent="-228600"/>
            <a:r>
              <a:rPr lang="en-US" sz="2500" dirty="0">
                <a:latin typeface="Rockwell" panose="02060603020205020403" pitchFamily="18" charset="0"/>
              </a:rPr>
              <a:t>Blockchain participants are not authenticated.</a:t>
            </a:r>
          </a:p>
          <a:p>
            <a:pPr marL="800100" lvl="1" indent="-228600"/>
            <a:r>
              <a:rPr lang="en-US" sz="2500" dirty="0">
                <a:latin typeface="Rockwell" panose="02060603020205020403" pitchFamily="18" charset="0"/>
              </a:rPr>
              <a:t>Anyone can participate (also referred to as permission-less blockchains).</a:t>
            </a:r>
          </a:p>
          <a:p>
            <a:pPr marL="800100" lvl="1" indent="-228600"/>
            <a:r>
              <a:rPr lang="en-US" sz="2500" dirty="0">
                <a:latin typeface="Rockwell" panose="02060603020205020403" pitchFamily="18" charset="0"/>
              </a:rPr>
              <a:t>Example: Bitcoin, Ethereum.</a:t>
            </a:r>
          </a:p>
          <a:p>
            <a:pPr marL="800100" lvl="1" indent="-228600"/>
            <a:endParaRPr lang="en-US" sz="2500" dirty="0">
              <a:solidFill>
                <a:srgbClr val="FF0000"/>
              </a:solidFill>
              <a:latin typeface="Rockwell" panose="02060603020205020403" pitchFamily="18" charset="0"/>
            </a:endParaRPr>
          </a:p>
          <a:p>
            <a:pPr marL="457200" indent="-228600"/>
            <a:r>
              <a:rPr lang="en-US" sz="2800" dirty="0">
                <a:solidFill>
                  <a:srgbClr val="FF0000"/>
                </a:solidFill>
                <a:latin typeface="Rockwell" panose="02060603020205020403" pitchFamily="18" charset="0"/>
              </a:rPr>
              <a:t>Private Blockchains:</a:t>
            </a:r>
          </a:p>
          <a:p>
            <a:pPr marL="800100" lvl="1" indent="-228600"/>
            <a:r>
              <a:rPr lang="en-US" sz="2500" dirty="0">
                <a:latin typeface="Rockwell" panose="02060603020205020403" pitchFamily="18" charset="0"/>
              </a:rPr>
              <a:t>Blockchain participants are authenticated.</a:t>
            </a:r>
          </a:p>
          <a:p>
            <a:pPr marL="800100" lvl="1" indent="-228600"/>
            <a:r>
              <a:rPr lang="en-US" sz="2500" dirty="0">
                <a:latin typeface="Rockwell" panose="02060603020205020403" pitchFamily="18" charset="0"/>
              </a:rPr>
              <a:t>Only authenticated nodes can participate (also referred to as permissioned blockchains).</a:t>
            </a:r>
          </a:p>
          <a:p>
            <a:pPr marL="800100" lvl="1" indent="-228600"/>
            <a:r>
              <a:rPr lang="en-US" sz="2500" dirty="0">
                <a:latin typeface="Rockwell" panose="02060603020205020403" pitchFamily="18" charset="0"/>
              </a:rPr>
              <a:t>Example: Hyperledger framework by IBM.</a:t>
            </a:r>
          </a:p>
          <a:p>
            <a:pPr marL="800100" lvl="1" indent="-228600"/>
            <a:endParaRPr lang="en-US" sz="2200" dirty="0">
              <a:solidFill>
                <a:srgbClr val="FF0000"/>
              </a:solidFill>
              <a:latin typeface="Rockwell" panose="02060603020205020403" pitchFamily="18" charset="0"/>
            </a:endParaRPr>
          </a:p>
          <a:p>
            <a:pPr marL="800100" lvl="1" indent="-228600"/>
            <a:endParaRPr lang="en" sz="22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5699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457199" y="274637"/>
            <a:ext cx="8475786" cy="921117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r>
              <a:rPr lang="en-US" sz="4000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Moving Forward – Main Innovations</a:t>
            </a:r>
            <a:endParaRPr lang="en" sz="4000" dirty="0">
              <a:latin typeface="Rockwell" panose="02060603020205020403" pitchFamily="18" charset="0"/>
              <a:ea typeface="Yu Gothic UI Semibold" panose="020B0700000000000000" pitchFamily="34" charset="-128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457200" y="1607737"/>
            <a:ext cx="8229600" cy="4001114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457200" indent="-228600"/>
            <a:r>
              <a:rPr lang="en-US" sz="2800" dirty="0">
                <a:solidFill>
                  <a:srgbClr val="FF0000"/>
                </a:solidFill>
                <a:latin typeface="Rockwell" panose="02060603020205020403" pitchFamily="18" charset="0"/>
              </a:rPr>
              <a:t>Incentives</a:t>
            </a:r>
            <a:r>
              <a:rPr lang="en-US" sz="2800" dirty="0">
                <a:latin typeface="Rockwell" panose="02060603020205020403" pitchFamily="18" charset="0"/>
              </a:rPr>
              <a:t>: Why should users participate?</a:t>
            </a:r>
          </a:p>
          <a:p>
            <a:pPr marL="457200" indent="-228600"/>
            <a:r>
              <a:rPr lang="en-US" sz="2800" dirty="0">
                <a:solidFill>
                  <a:srgbClr val="FF0000"/>
                </a:solidFill>
                <a:latin typeface="Rockwell" panose="02060603020205020403" pitchFamily="18" charset="0"/>
              </a:rPr>
              <a:t>Scalability</a:t>
            </a:r>
            <a:r>
              <a:rPr lang="en-US" sz="2800" dirty="0">
                <a:latin typeface="Rockwell" panose="02060603020205020403" pitchFamily="18" charset="0"/>
              </a:rPr>
              <a:t>: How to increase number of transactions per second?</a:t>
            </a:r>
          </a:p>
          <a:p>
            <a:pPr marL="457200" indent="-228600"/>
            <a:r>
              <a:rPr lang="en-US" sz="2800" dirty="0">
                <a:solidFill>
                  <a:srgbClr val="FF0000"/>
                </a:solidFill>
                <a:latin typeface="Rockwell" panose="02060603020205020403" pitchFamily="18" charset="0"/>
              </a:rPr>
              <a:t>Space</a:t>
            </a:r>
            <a:r>
              <a:rPr lang="en-US" sz="2800" dirty="0">
                <a:latin typeface="Rockwell" panose="02060603020205020403" pitchFamily="18" charset="0"/>
              </a:rPr>
              <a:t>: How to reduce the size of the Blockchain?</a:t>
            </a:r>
          </a:p>
          <a:p>
            <a:pPr marL="457200" indent="-228600"/>
            <a:r>
              <a:rPr lang="en-US" sz="2800" dirty="0">
                <a:solidFill>
                  <a:srgbClr val="FF0000"/>
                </a:solidFill>
                <a:latin typeface="Rockwell" panose="02060603020205020403" pitchFamily="18" charset="0"/>
              </a:rPr>
              <a:t>Applications in other domains/businesses</a:t>
            </a:r>
            <a:r>
              <a:rPr lang="en-US" sz="2800" dirty="0">
                <a:latin typeface="Rockwell" panose="02060603020205020403" pitchFamily="18" charset="0"/>
              </a:rPr>
              <a:t>: For authentication, integrity, record-keeping, etc. </a:t>
            </a:r>
          </a:p>
          <a:p>
            <a:pPr marL="800100" lvl="1" indent="-228600"/>
            <a:r>
              <a:rPr lang="en-US" sz="2500" dirty="0">
                <a:latin typeface="Rockwell" panose="02060603020205020403" pitchFamily="18" charset="0"/>
              </a:rPr>
              <a:t>IoT</a:t>
            </a:r>
          </a:p>
          <a:p>
            <a:pPr marL="800100" lvl="1" indent="-228600"/>
            <a:r>
              <a:rPr lang="en-US" sz="2500" dirty="0">
                <a:latin typeface="Rockwell" panose="02060603020205020403" pitchFamily="18" charset="0"/>
              </a:rPr>
              <a:t>Supply Chain</a:t>
            </a:r>
          </a:p>
          <a:p>
            <a:pPr marL="800100" lvl="1" indent="-228600"/>
            <a:r>
              <a:rPr lang="en-US" sz="2500" dirty="0">
                <a:latin typeface="Rockwell" panose="02060603020205020403" pitchFamily="18" charset="0"/>
              </a:rPr>
              <a:t>Financial Services</a:t>
            </a:r>
          </a:p>
          <a:p>
            <a:pPr marL="800100" lvl="1" indent="-228600"/>
            <a:r>
              <a:rPr lang="en-US" sz="2500" dirty="0">
                <a:latin typeface="Rockwell" panose="02060603020205020403" pitchFamily="18" charset="0"/>
              </a:rPr>
              <a:t>Spectrum Management</a:t>
            </a:r>
          </a:p>
          <a:p>
            <a:pPr marL="800100" lvl="1" indent="-228600"/>
            <a:r>
              <a:rPr lang="en-US" sz="2500">
                <a:latin typeface="Rockwell" panose="02060603020205020403" pitchFamily="18" charset="0"/>
              </a:rPr>
              <a:t>……</a:t>
            </a:r>
            <a:endParaRPr lang="en-US" sz="2500" dirty="0">
              <a:latin typeface="Rockwell" panose="02060603020205020403" pitchFamily="18" charset="0"/>
            </a:endParaRPr>
          </a:p>
          <a:p>
            <a:pPr marL="800100" lvl="1" indent="-228600"/>
            <a:endParaRPr lang="en" sz="25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4100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8"/>
          <p:cNvSpPr txBox="1">
            <a:spLocks noGrp="1"/>
          </p:cNvSpPr>
          <p:nvPr>
            <p:ph type="title"/>
          </p:nvPr>
        </p:nvSpPr>
        <p:spPr>
          <a:xfrm>
            <a:off x="457200" y="1317610"/>
            <a:ext cx="8229600" cy="632748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/>
          <a:p>
            <a:pPr algn="ctr"/>
            <a:r>
              <a:rPr lang="en-US" sz="4400" dirty="0">
                <a:latin typeface="Rockwell" panose="02060603020205020403" pitchFamily="18" charset="0"/>
              </a:rPr>
              <a:t>Thanks for your attention!</a:t>
            </a:r>
            <a:endParaRPr lang="en" sz="4400" dirty="0">
              <a:latin typeface="Rockwell" panose="020606030202050204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917" y="2132722"/>
            <a:ext cx="3474166" cy="294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7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8006064" cy="951208"/>
          </a:xfrm>
        </p:spPr>
        <p:txBody>
          <a:bodyPr/>
          <a:lstStyle/>
          <a:p>
            <a:r>
              <a:rPr lang="en-US" dirty="0">
                <a:latin typeface="Rockwell" panose="02060603020205020403" pitchFamily="18" charset="0"/>
                <a:ea typeface="Yu Gothic UI Semibold" panose="020B0700000000000000" pitchFamily="34" charset="-128"/>
              </a:rPr>
              <a:t>Digital Credit Architecture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D79B3A-A7B7-4E43-AC7F-4C85D84F5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845548"/>
            <a:ext cx="1289253" cy="14828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51C025-2B7D-45C4-9A8F-D69A02A3D042}"/>
              </a:ext>
            </a:extLst>
          </p:cNvPr>
          <p:cNvSpPr txBox="1"/>
          <p:nvPr/>
        </p:nvSpPr>
        <p:spPr>
          <a:xfrm>
            <a:off x="-492687" y="7610901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commons.wikimedia.org/wiki/File:Tools.sv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939D00E4-661E-4F36-9363-B31CCDE23333}"/>
              </a:ext>
            </a:extLst>
          </p:cNvPr>
          <p:cNvSpPr/>
          <p:nvPr/>
        </p:nvSpPr>
        <p:spPr>
          <a:xfrm rot="19640978">
            <a:off x="5134915" y="1975127"/>
            <a:ext cx="1008748" cy="36981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B43E98BB-FB3E-459E-8915-01E7A289F595}"/>
              </a:ext>
            </a:extLst>
          </p:cNvPr>
          <p:cNvSpPr/>
          <p:nvPr/>
        </p:nvSpPr>
        <p:spPr>
          <a:xfrm>
            <a:off x="2668991" y="5402065"/>
            <a:ext cx="2685433" cy="36981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84D4F52D-19B9-462F-BEE1-FE98D2A06FA4}"/>
              </a:ext>
            </a:extLst>
          </p:cNvPr>
          <p:cNvSpPr/>
          <p:nvPr/>
        </p:nvSpPr>
        <p:spPr>
          <a:xfrm rot="12839228">
            <a:off x="4803775" y="3977748"/>
            <a:ext cx="1518494" cy="36981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94" y="5001939"/>
            <a:ext cx="1841455" cy="1285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03" y="4481717"/>
            <a:ext cx="1159497" cy="727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6" t="3794" r="8827" b="4473"/>
          <a:stretch/>
        </p:blipFill>
        <p:spPr>
          <a:xfrm>
            <a:off x="6295925" y="1189925"/>
            <a:ext cx="1330024" cy="1223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617" y="2544595"/>
            <a:ext cx="1609038" cy="10726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56446" y="6279690"/>
            <a:ext cx="1719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Online Vendor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0184" y="2916447"/>
            <a:ext cx="1231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Processor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42328" y="1616928"/>
            <a:ext cx="1316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Financial Institution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6491" y="628368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ckwell" panose="02060603020205020403" pitchFamily="18" charset="0"/>
              </a:rPr>
              <a:t>Customer</a:t>
            </a:r>
          </a:p>
        </p:txBody>
      </p:sp>
    </p:spTree>
    <p:extLst>
      <p:ext uri="{BB962C8B-B14F-4D97-AF65-F5344CB8AC3E}">
        <p14:creationId xmlns:p14="http://schemas.microsoft.com/office/powerpoint/2010/main" val="416976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28307</TotalTime>
  <Words>3890</Words>
  <Application>Microsoft Office PowerPoint</Application>
  <PresentationFormat>On-screen Show (4:3)</PresentationFormat>
  <Paragraphs>864</Paragraphs>
  <Slides>86</Slides>
  <Notes>82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86</vt:i4>
      </vt:variant>
    </vt:vector>
  </HeadingPairs>
  <TitlesOfParts>
    <vt:vector size="97" baseType="lpstr">
      <vt:lpstr>Yu Gothic UI</vt:lpstr>
      <vt:lpstr>Arial</vt:lpstr>
      <vt:lpstr>Calibri</vt:lpstr>
      <vt:lpstr>Calibri Light</vt:lpstr>
      <vt:lpstr>Rockwell</vt:lpstr>
      <vt:lpstr>Times New Roman</vt:lpstr>
      <vt:lpstr>Trebuchet MS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Barter</vt:lpstr>
      <vt:lpstr>Barter</vt:lpstr>
      <vt:lpstr>Credit</vt:lpstr>
      <vt:lpstr>Cash</vt:lpstr>
      <vt:lpstr>Cash vs Credit</vt:lpstr>
      <vt:lpstr>PowerPoint Presentation</vt:lpstr>
      <vt:lpstr>Digital Credit Architecture 1</vt:lpstr>
      <vt:lpstr>Digital Credit Architecture 2</vt:lpstr>
      <vt:lpstr>Digital Cash</vt:lpstr>
      <vt:lpstr>First Proposal for eCash</vt:lpstr>
      <vt:lpstr>Problems with Chaum’s scheme?</vt:lpstr>
      <vt:lpstr>Drawbacks</vt:lpstr>
      <vt:lpstr>Motivation</vt:lpstr>
      <vt:lpstr>Key Enabler</vt:lpstr>
      <vt:lpstr>Talk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Encryption</vt:lpstr>
      <vt:lpstr>Symmetric Encryption</vt:lpstr>
      <vt:lpstr>Public-Key Encryption</vt:lpstr>
      <vt:lpstr>Digital Signatures</vt:lpstr>
      <vt:lpstr>Digital Signature Properties</vt:lpstr>
      <vt:lpstr>Talk Outline</vt:lpstr>
      <vt:lpstr>What is Bitcoin?</vt:lpstr>
      <vt:lpstr>Bitcoin Summary</vt:lpstr>
      <vt:lpstr>A Bitcoin Transaction</vt:lpstr>
      <vt:lpstr>Transaction Metadata</vt:lpstr>
      <vt:lpstr>Transaction Inputs</vt:lpstr>
      <vt:lpstr>Transaction Outputs</vt:lpstr>
      <vt:lpstr>Bitcoin Blocks</vt:lpstr>
      <vt:lpstr>Bitcoin Block Structure</vt:lpstr>
      <vt:lpstr>A Bitcoin block</vt:lpstr>
      <vt:lpstr>A Bitcoin block header</vt:lpstr>
      <vt:lpstr>See for yourself!</vt:lpstr>
      <vt:lpstr>Bitcoin Summary</vt:lpstr>
      <vt:lpstr>Bitcoin P2P network</vt:lpstr>
      <vt:lpstr>How big is the Bitcoin network?</vt:lpstr>
      <vt:lpstr>Fully-validating nodes</vt:lpstr>
      <vt:lpstr>Thin/SPV clients</vt:lpstr>
      <vt:lpstr>Bitcoin Summary</vt:lpstr>
      <vt:lpstr>Bitcoin Consensus</vt:lpstr>
      <vt:lpstr>PowerPoint Presentation</vt:lpstr>
      <vt:lpstr>PowerPoint Presentation</vt:lpstr>
      <vt:lpstr>How consensus could work in Bitcoin</vt:lpstr>
      <vt:lpstr>Consensus algorithm (simplified)</vt:lpstr>
      <vt:lpstr>Why consensus in Bitcoin is hard?</vt:lpstr>
      <vt:lpstr>Assumption of Honesty is Problematic</vt:lpstr>
      <vt:lpstr>Incentive 1: Block Reward</vt:lpstr>
      <vt:lpstr>There’s a finite supply of bitcoins</vt:lpstr>
      <vt:lpstr>Incentive 2: Transaction Fees</vt:lpstr>
      <vt:lpstr>A Coinbase Transaction</vt:lpstr>
      <vt:lpstr>Remaining Problems</vt:lpstr>
      <vt:lpstr>Proof of Work (PoW)</vt:lpstr>
      <vt:lpstr>Hash Puzzles</vt:lpstr>
      <vt:lpstr>Mining Bitcoins in 6 Easy Steps</vt:lpstr>
      <vt:lpstr>Advantage of a PoW System?</vt:lpstr>
      <vt:lpstr>Evolution of Mining</vt:lpstr>
      <vt:lpstr>The Future of Mining</vt:lpstr>
      <vt:lpstr>How to Transact in Bitcoin?</vt:lpstr>
      <vt:lpstr>Goals as a Currency</vt:lpstr>
      <vt:lpstr>Bitcoin Transaction Tools</vt:lpstr>
      <vt:lpstr>Anonymity</vt:lpstr>
      <vt:lpstr>Defining Unlinkability in Bitcoin</vt:lpstr>
      <vt:lpstr>Why Anonymous Cryptocurrencies?</vt:lpstr>
      <vt:lpstr>Ethical Concerns of Anonymity</vt:lpstr>
      <vt:lpstr>PowerPoint Presentation</vt:lpstr>
      <vt:lpstr>PowerPoint Presentation</vt:lpstr>
      <vt:lpstr>PowerPoint Presentation</vt:lpstr>
      <vt:lpstr>Trivial to create new address</vt:lpstr>
      <vt:lpstr>Linking Addresses</vt:lpstr>
      <vt:lpstr>Linking Bitcoins in the Wild</vt:lpstr>
      <vt:lpstr>Talk Outline</vt:lpstr>
      <vt:lpstr>Bitcoin is Not Alone!</vt:lpstr>
      <vt:lpstr>Reasons for Altcoins</vt:lpstr>
      <vt:lpstr>Bitcoin’s Blockchain Platform</vt:lpstr>
      <vt:lpstr>Bitcoin’s Blockchain Platform - Analogy</vt:lpstr>
      <vt:lpstr>Smart Contract Model in Ethereum</vt:lpstr>
      <vt:lpstr>Two types of Blockchain Applications</vt:lpstr>
      <vt:lpstr>Moving Forward – Main Innovations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PadLock</dc:title>
  <dc:creator>Anindya Maiti</dc:creator>
  <cp:lastModifiedBy>Ravi Sandhu</cp:lastModifiedBy>
  <cp:revision>402</cp:revision>
  <dcterms:created xsi:type="dcterms:W3CDTF">2016-01-22T22:22:17Z</dcterms:created>
  <dcterms:modified xsi:type="dcterms:W3CDTF">2019-02-11T01:15:56Z</dcterms:modified>
</cp:coreProperties>
</file>