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7"/>
  </p:notesMasterIdLst>
  <p:handoutMasterIdLst>
    <p:handoutMasterId r:id="rId28"/>
  </p:handoutMasterIdLst>
  <p:sldIdLst>
    <p:sldId id="468" r:id="rId6"/>
    <p:sldId id="469" r:id="rId7"/>
    <p:sldId id="498" r:id="rId8"/>
    <p:sldId id="503" r:id="rId9"/>
    <p:sldId id="470" r:id="rId10"/>
    <p:sldId id="499" r:id="rId11"/>
    <p:sldId id="520" r:id="rId12"/>
    <p:sldId id="501" r:id="rId13"/>
    <p:sldId id="502" r:id="rId14"/>
    <p:sldId id="505" r:id="rId15"/>
    <p:sldId id="506" r:id="rId16"/>
    <p:sldId id="507" r:id="rId17"/>
    <p:sldId id="509" r:id="rId18"/>
    <p:sldId id="511" r:id="rId19"/>
    <p:sldId id="513" r:id="rId20"/>
    <p:sldId id="514" r:id="rId21"/>
    <p:sldId id="517" r:id="rId22"/>
    <p:sldId id="515" r:id="rId23"/>
    <p:sldId id="516" r:id="rId24"/>
    <p:sldId id="518" r:id="rId25"/>
    <p:sldId id="519" r:id="rId26"/>
  </p:sldIdLst>
  <p:sldSz cx="10080625" cy="7559675"/>
  <p:notesSz cx="6950075" cy="92360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44" userDrawn="1">
          <p15:clr>
            <a:srgbClr val="A4A3A4"/>
          </p15:clr>
        </p15:guide>
        <p15:guide id="2" pos="1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44"/>
        <p:guide pos="1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t" anchorCtr="0" compatLnSpc="1">
            <a:prstTxWarp prst="textNoShape">
              <a:avLst/>
            </a:prstTxWarp>
          </a:bodyPr>
          <a:lstStyle>
            <a:lvl1pPr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6566" y="0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t" anchorCtr="0" compatLnSpc="1">
            <a:prstTxWarp prst="textNoShape">
              <a:avLst/>
            </a:prstTxWarp>
          </a:bodyPr>
          <a:lstStyle>
            <a:lvl1pPr algn="r"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771828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b" anchorCtr="0" compatLnSpc="1">
            <a:prstTxWarp prst="textNoShape">
              <a:avLst/>
            </a:prstTxWarp>
          </a:bodyPr>
          <a:lstStyle>
            <a:lvl1pPr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6566" y="8771828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b" anchorCtr="0" compatLnSpc="1">
            <a:prstTxWarp prst="textNoShape">
              <a:avLst/>
            </a:prstTxWarp>
          </a:bodyPr>
          <a:lstStyle>
            <a:lvl1pPr algn="r"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701675"/>
            <a:ext cx="4611688" cy="346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313" y="4385914"/>
            <a:ext cx="5559457" cy="4155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33549" y="3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773359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33549" y="8773359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7235">
              <a:tabLst>
                <a:tab pos="651298" algn="l"/>
                <a:tab pos="1310185" algn="l"/>
                <a:tab pos="1966037" algn="l"/>
                <a:tab pos="2623406" algn="l"/>
              </a:tabLst>
            </a:pPr>
            <a:fld id="{0C137A8E-DCD0-4026-8679-7DAC59B2E3EE}" type="slidenum">
              <a:rPr lang="en-GB" smtClean="0"/>
              <a:pPr defTabSz="437235">
                <a:tabLst>
                  <a:tab pos="651298" algn="l"/>
                  <a:tab pos="1310185" algn="l"/>
                  <a:tab pos="1966037" algn="l"/>
                  <a:tab pos="2623406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10" y="4385917"/>
            <a:ext cx="5560964" cy="415684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8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3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08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3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7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1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81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62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7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5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1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7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5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5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9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2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062919" y="6886576"/>
            <a:ext cx="3919771" cy="2240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World-Leading Research with Real-World Impact!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1" y="54304"/>
            <a:ext cx="1887192" cy="75915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3" y="6880731"/>
            <a:ext cx="1269547" cy="457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4" y="246124"/>
            <a:ext cx="1887192" cy="759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CS 6393: Cyber Security Models and Systems</a:t>
            </a:r>
            <a:br>
              <a:rPr lang="en-US" sz="2400" dirty="0"/>
            </a:br>
            <a:r>
              <a:rPr lang="en-US" sz="2400" dirty="0"/>
              <a:t>CS 4593: Cyber Security Models and Systems (cross-listed)</a:t>
            </a:r>
            <a:br>
              <a:rPr lang="en-US" sz="2400" dirty="0"/>
            </a:br>
            <a:endParaRPr lang="en-US" sz="2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Views of Cloud Computing</a:t>
            </a:r>
            <a:endParaRPr lang="en-US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41762" y="3997842"/>
            <a:ext cx="6858000" cy="148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Ravi Sandhu</a:t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L190308-1</a:t>
            </a: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2019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“We argue that Cloud </a:t>
            </a:r>
            <a:r>
              <a:rPr lang="en-US" sz="2400" dirty="0">
                <a:ea typeface="ＭＳ Ｐゴシック" pitchFamily="34" charset="-128"/>
              </a:rPr>
              <a:t>Computing not only overlaps with </a:t>
            </a:r>
            <a:r>
              <a:rPr lang="en-US" sz="2400" dirty="0" smtClean="0">
                <a:ea typeface="ＭＳ Ｐゴシック" pitchFamily="34" charset="-128"/>
              </a:rPr>
              <a:t>Grid Computing</a:t>
            </a:r>
            <a:r>
              <a:rPr lang="en-US" sz="2400" dirty="0">
                <a:ea typeface="ＭＳ Ｐゴシック" pitchFamily="34" charset="-128"/>
              </a:rPr>
              <a:t>, it is indeed evolved out of Grid Computing </a:t>
            </a:r>
            <a:r>
              <a:rPr lang="en-US" sz="2400" dirty="0" smtClean="0">
                <a:ea typeface="ＭＳ Ｐゴシック" pitchFamily="34" charset="-128"/>
              </a:rPr>
              <a:t>and relies </a:t>
            </a:r>
            <a:r>
              <a:rPr lang="en-US" sz="2400" dirty="0">
                <a:ea typeface="ＭＳ Ｐゴシック" pitchFamily="34" charset="-128"/>
              </a:rPr>
              <a:t>on Grid Computing as its backbone and </a:t>
            </a:r>
            <a:r>
              <a:rPr lang="en-US" sz="2400" dirty="0" smtClean="0">
                <a:ea typeface="ＭＳ Ｐゴシック" pitchFamily="34" charset="-128"/>
              </a:rPr>
              <a:t>infrastructure support.”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I don’t think so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</a:t>
            </a:r>
            <a:r>
              <a:rPr lang="en-US" sz="2800" dirty="0" smtClean="0"/>
              <a:t>2008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35" y="1213533"/>
            <a:ext cx="5349087" cy="4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Globus</a:t>
            </a:r>
            <a:r>
              <a:rPr lang="en-US" sz="2000" dirty="0" smtClean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Delivers non-trivial qualities of service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3 Point Checklist: Foster 2002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Globus</a:t>
            </a:r>
            <a:r>
              <a:rPr lang="en-US" sz="2000" dirty="0" smtClean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Delivers non-trivial qualities of service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versus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459" y="4502668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9042" y="4502668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Massive scale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9619" y="1704975"/>
            <a:ext cx="2700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but VOs may be enabled on demand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6172" y="2657475"/>
            <a:ext cx="399158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but standard </a:t>
            </a:r>
            <a:r>
              <a:rPr lang="en-US" dirty="0" err="1" smtClean="0">
                <a:solidFill>
                  <a:srgbClr val="FF0000"/>
                </a:solidFill>
              </a:rPr>
              <a:t>opensource</a:t>
            </a:r>
            <a:r>
              <a:rPr lang="en-US" dirty="0" smtClean="0">
                <a:solidFill>
                  <a:srgbClr val="FF0000"/>
                </a:solidFill>
              </a:rPr>
              <a:t> software and APIs may emerge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OpenStack</a:t>
            </a:r>
            <a:r>
              <a:rPr lang="en-US" dirty="0" smtClean="0">
                <a:solidFill>
                  <a:srgbClr val="FF0000"/>
                </a:solidFill>
              </a:rPr>
              <a:t> is the current contender)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913" y="3817382"/>
            <a:ext cx="270061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58" y="962025"/>
            <a:ext cx="77825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Grid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58" y="4876800"/>
            <a:ext cx="93859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Cloud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versus Cloud Drivers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4825" y="1101725"/>
            <a:ext cx="4452938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4825" y="1806575"/>
            <a:ext cx="4452938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Commercially developed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Little or no academic input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Pay-per-use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Payment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scheduled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Single point of trust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Simple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Interactive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Commodity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Small and medium businesses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essential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Not so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predictable performance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121275" y="1101725"/>
            <a:ext cx="4456113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Grid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121275" y="1806575"/>
            <a:ext cx="4708525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DoD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funded, no commercial traction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Mainly academic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Pay-per-seat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(one-time payment)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Project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oriented, proposal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Distributed scheduling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Multiple trust points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Complex PKI based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Batch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performance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end organizations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often not used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Predictable performance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cloud-vs-grid-200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269" y="1704975"/>
            <a:ext cx="4918233" cy="3278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9462" y="5658416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triangle model of next-generation Internet </a:t>
            </a:r>
            <a:r>
              <a:rPr lang="en-US" b="1" dirty="0" smtClean="0"/>
              <a:t>Computing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4" name="Picture 163" descr="Pages from p50-armbrust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2600" y="1333500"/>
            <a:ext cx="7180265" cy="3613721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Not </a:t>
            </a:r>
            <a:r>
              <a:rPr lang="en-US" sz="2400" dirty="0" err="1" smtClean="0">
                <a:ea typeface="ＭＳ Ｐゴシック" pitchFamily="34" charset="-128"/>
              </a:rPr>
              <a:t>IaaS</a:t>
            </a:r>
            <a:r>
              <a:rPr lang="en-US" sz="2400" dirty="0" smtClean="0">
                <a:ea typeface="ＭＳ Ｐゴシック" pitchFamily="34" charset="-128"/>
              </a:rPr>
              <a:t> or </a:t>
            </a:r>
            <a:r>
              <a:rPr lang="en-US" sz="2400" dirty="0" err="1" smtClean="0">
                <a:ea typeface="ＭＳ Ｐゴシック" pitchFamily="34" charset="-128"/>
              </a:rPr>
              <a:t>PaaS</a:t>
            </a:r>
            <a:r>
              <a:rPr lang="en-US" sz="2400" dirty="0" smtClean="0">
                <a:ea typeface="ＭＳ Ｐゴシック" pitchFamily="34" charset="-128"/>
              </a:rPr>
              <a:t> but classes of utility computing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965847" y="2200275"/>
            <a:ext cx="57150" cy="3352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92766" y="578167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Abstraction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Level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5314" y="5791200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Application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Specificity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911" y="50673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Amazon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EC2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8346" y="40386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Microsoft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Azure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18" y="3076575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Google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AppEngine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504" y="2162175"/>
            <a:ext cx="1483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SalesForce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force.com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8" name="Picture 7" descr="Pages from p50-armbrust_201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0309" y="1485900"/>
            <a:ext cx="6426489" cy="34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9" name="Picture 8" descr="Pages from p50-armbrust_201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36099"/>
            <a:ext cx="6675183" cy="41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4" y="1589512"/>
            <a:ext cx="4088384" cy="3025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4945" y="5509192"/>
            <a:ext cx="364248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Network is the Computer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- Sun Microsystems, early 1990s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71647" y="5078333"/>
            <a:ext cx="3643913" cy="1508049"/>
            <a:chOff x="5671647" y="5078333"/>
            <a:chExt cx="3643913" cy="1508049"/>
          </a:xfrm>
        </p:grpSpPr>
        <p:sp>
          <p:nvSpPr>
            <p:cNvPr id="15" name="TextBox 14"/>
            <p:cNvSpPr txBox="1"/>
            <p:nvPr/>
          </p:nvSpPr>
          <p:spPr>
            <a:xfrm>
              <a:off x="5673075" y="5078333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The Cloud is the Computer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 IEEE Spectrum, 2008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1647" y="5940051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Datacenter as a Computer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 </a:t>
              </a:r>
              <a:r>
                <a:rPr lang="pt-BR" dirty="0" smtClean="0">
                  <a:solidFill>
                    <a:srgbClr val="FF0000"/>
                  </a:solidFill>
                </a:rPr>
                <a:t>Barroso </a:t>
              </a:r>
              <a:r>
                <a:rPr lang="pt-BR" dirty="0">
                  <a:solidFill>
                    <a:srgbClr val="FF0000"/>
                  </a:solidFill>
                </a:rPr>
                <a:t>and </a:t>
              </a:r>
              <a:r>
                <a:rPr lang="pt-BR" dirty="0" smtClean="0">
                  <a:solidFill>
                    <a:srgbClr val="FF0000"/>
                  </a:solidFill>
                </a:rPr>
                <a:t>Hölzle, 2009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Cyber Security:</a:t>
            </a:r>
          </a:p>
          <a:p>
            <a:pPr algn="ctr" eaLnBrk="0">
              <a:defRPr/>
            </a:pPr>
            <a:r>
              <a:rPr lang="en-US" sz="2400" dirty="0" smtClean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600" b="1" dirty="0" smtClean="0"/>
              <a:t>Risk = </a:t>
            </a:r>
          </a:p>
          <a:p>
            <a:pPr algn="ctr" hangingPunct="0">
              <a:buClr>
                <a:srgbClr val="000000"/>
              </a:buClr>
              <a:buSzPct val="45000"/>
            </a:pPr>
            <a:r>
              <a:rPr lang="en-US" sz="1100" b="1" dirty="0" smtClean="0"/>
              <a:t>f (Threats, Vulnerabilities, Impact)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9628" y="151447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Threats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1134" y="4810125"/>
            <a:ext cx="1774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Vulnerabilities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8625" y="4810125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Impact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Cyber Security:</a:t>
            </a:r>
          </a:p>
          <a:p>
            <a:pPr algn="ctr" eaLnBrk="0">
              <a:defRPr/>
            </a:pPr>
            <a:r>
              <a:rPr lang="en-US" sz="2400" dirty="0" smtClean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Security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nd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Privacy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6253" y="1514475"/>
            <a:ext cx="1767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Multi-Tenancy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5309" y="4810125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Compliance and Forensics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1450" y="4810125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Cloud Service Provider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Cloudwashing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4" y="1486964"/>
            <a:ext cx="9132763" cy="4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Cloud: Perspectives and Forces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2540351"/>
            <a:ext cx="4398755" cy="31143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358213" y="1563880"/>
            <a:ext cx="0" cy="9764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81366" y="1125200"/>
            <a:ext cx="1153693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Science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638516" y="4177469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27948" y="5654670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Engineering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518034" y="4176041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775952" y="5653242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Business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270181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0092" y="2370231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Massive scale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6234" y="1931801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Other Common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9695</TotalTime>
  <Words>865</Words>
  <Application>Microsoft Office PowerPoint</Application>
  <PresentationFormat>Custom</PresentationFormat>
  <Paragraphs>275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1290</cp:revision>
  <cp:lastPrinted>2019-03-07T20:02:04Z</cp:lastPrinted>
  <dcterms:created xsi:type="dcterms:W3CDTF">2010-02-19T20:53:39Z</dcterms:created>
  <dcterms:modified xsi:type="dcterms:W3CDTF">2019-03-07T20:33:44Z</dcterms:modified>
</cp:coreProperties>
</file>