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35"/>
  </p:notesMasterIdLst>
  <p:handoutMasterIdLst>
    <p:handoutMasterId r:id="rId36"/>
  </p:handoutMasterIdLst>
  <p:sldIdLst>
    <p:sldId id="280" r:id="rId6"/>
    <p:sldId id="281" r:id="rId7"/>
    <p:sldId id="312" r:id="rId8"/>
    <p:sldId id="310" r:id="rId9"/>
    <p:sldId id="282" r:id="rId10"/>
    <p:sldId id="285" r:id="rId11"/>
    <p:sldId id="286" r:id="rId12"/>
    <p:sldId id="287" r:id="rId13"/>
    <p:sldId id="289" r:id="rId14"/>
    <p:sldId id="290" r:id="rId15"/>
    <p:sldId id="291" r:id="rId16"/>
    <p:sldId id="292" r:id="rId17"/>
    <p:sldId id="293" r:id="rId18"/>
    <p:sldId id="294" r:id="rId19"/>
    <p:sldId id="288" r:id="rId20"/>
    <p:sldId id="297" r:id="rId21"/>
    <p:sldId id="298" r:id="rId22"/>
    <p:sldId id="299" r:id="rId23"/>
    <p:sldId id="300" r:id="rId24"/>
    <p:sldId id="311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</p:sldIdLst>
  <p:sldSz cx="10080625" cy="7559675"/>
  <p:notesSz cx="6950075" cy="923607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45" userDrawn="1">
          <p15:clr>
            <a:srgbClr val="A4A3A4"/>
          </p15:clr>
        </p15:guide>
        <p15:guide id="2" pos="193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3300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149" d="100"/>
          <a:sy n="149" d="100"/>
        </p:scale>
        <p:origin x="1686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45"/>
        <p:guide pos="19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012002" cy="46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939" tIns="41469" rIns="82939" bIns="41469" numCol="1" anchor="t" anchorCtr="0" compatLnSpc="1">
            <a:prstTxWarp prst="textNoShape">
              <a:avLst/>
            </a:prstTxWarp>
          </a:bodyPr>
          <a:lstStyle>
            <a:lvl1pPr defTabSz="437923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36566" y="0"/>
            <a:ext cx="3012002" cy="46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939" tIns="41469" rIns="82939" bIns="41469" numCol="1" anchor="t" anchorCtr="0" compatLnSpc="1">
            <a:prstTxWarp prst="textNoShape">
              <a:avLst/>
            </a:prstTxWarp>
          </a:bodyPr>
          <a:lstStyle>
            <a:lvl1pPr algn="r" defTabSz="437923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8771829"/>
            <a:ext cx="3012002" cy="46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939" tIns="41469" rIns="82939" bIns="41469" numCol="1" anchor="b" anchorCtr="0" compatLnSpc="1">
            <a:prstTxWarp prst="textNoShape">
              <a:avLst/>
            </a:prstTxWarp>
          </a:bodyPr>
          <a:lstStyle>
            <a:lvl1pPr defTabSz="437923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36566" y="8771829"/>
            <a:ext cx="3012002" cy="46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939" tIns="41469" rIns="82939" bIns="41469" numCol="1" anchor="b" anchorCtr="0" compatLnSpc="1">
            <a:prstTxWarp prst="textNoShape">
              <a:avLst/>
            </a:prstTxWarp>
          </a:bodyPr>
          <a:lstStyle>
            <a:lvl1pPr algn="r" defTabSz="437923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6813" y="700088"/>
            <a:ext cx="4614862" cy="3462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95311" y="4385913"/>
            <a:ext cx="5559456" cy="41553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2"/>
            <a:ext cx="3015018" cy="461193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3792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5310" algn="l"/>
                <a:tab pos="1313770" algn="l"/>
                <a:tab pos="1969079" algn="l"/>
                <a:tab pos="2627541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33550" y="2"/>
            <a:ext cx="3015018" cy="461193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3792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5310" algn="l"/>
                <a:tab pos="1313770" algn="l"/>
                <a:tab pos="1969079" algn="l"/>
                <a:tab pos="2627541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773358"/>
            <a:ext cx="3015018" cy="461193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3792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5310" algn="l"/>
                <a:tab pos="1313770" algn="l"/>
                <a:tab pos="1969079" algn="l"/>
                <a:tab pos="2627541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33550" y="8773358"/>
            <a:ext cx="3015018" cy="461193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3792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5310" algn="l"/>
                <a:tab pos="1313770" algn="l"/>
                <a:tab pos="1969079" algn="l"/>
                <a:tab pos="2627541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7362">
              <a:tabLst>
                <a:tab pos="651489" algn="l"/>
                <a:tab pos="1310569" algn="l"/>
                <a:tab pos="1966613" algn="l"/>
                <a:tab pos="2624174" algn="l"/>
              </a:tabLst>
            </a:pPr>
            <a:fld id="{0C137A8E-DCD0-4026-8679-7DAC59B2E3EE}" type="slidenum">
              <a:rPr lang="en-GB" smtClean="0"/>
              <a:pPr defTabSz="437362">
                <a:tabLst>
                  <a:tab pos="651489" algn="l"/>
                  <a:tab pos="1310569" algn="l"/>
                  <a:tab pos="1966613" algn="l"/>
                  <a:tab pos="2624174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00088"/>
            <a:ext cx="4616450" cy="34639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5310" y="4385916"/>
            <a:ext cx="5560964" cy="415684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3198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580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107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525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161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042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291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500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548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692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889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674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763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5365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2643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8424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219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0798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4068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0660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4074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437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512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016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208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668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017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14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5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Ravi Sandhu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0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3/21/2019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87" r:id="rId2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1128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/>
              <a:t>Attribute-Based Access Control: </a:t>
            </a: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Insights </a:t>
            </a:r>
            <a:r>
              <a:rPr lang="en-US" sz="3200" dirty="0"/>
              <a:t>and Challenges</a:t>
            </a: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Prof</a:t>
            </a:r>
            <a:r>
              <a:rPr lang="en-US" sz="2400" dirty="0">
                <a:solidFill>
                  <a:schemeClr val="tx2"/>
                </a:solidFill>
              </a:rPr>
              <a:t>. Ravi Sandhu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>
                <a:solidFill>
                  <a:schemeClr val="tx2"/>
                </a:solidFill>
              </a:rPr>
              <a:t>Executive Director </a:t>
            </a:r>
            <a:r>
              <a:rPr lang="en-US" sz="2000" dirty="0" smtClean="0">
                <a:solidFill>
                  <a:schemeClr val="tx2"/>
                </a:solidFill>
              </a:rPr>
              <a:t>and 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Endowed Professor of Computer Science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/>
              <a:t>F</a:t>
            </a:r>
            <a:r>
              <a:rPr lang="en-US" sz="2000" dirty="0" smtClean="0"/>
              <a:t>inal </a:t>
            </a:r>
            <a:r>
              <a:rPr lang="en-US" sz="2000" dirty="0"/>
              <a:t>event of the </a:t>
            </a:r>
            <a:r>
              <a:rPr lang="en-US" sz="2000" dirty="0" smtClean="0"/>
              <a:t>research </a:t>
            </a:r>
            <a:r>
              <a:rPr lang="en-US" sz="2000" dirty="0"/>
              <a:t>priority program on </a:t>
            </a:r>
            <a:endParaRPr lang="en-US" sz="20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/>
              <a:t>Reliably </a:t>
            </a:r>
            <a:r>
              <a:rPr lang="en-US" sz="2000" dirty="0"/>
              <a:t>Secure </a:t>
            </a:r>
            <a:r>
              <a:rPr lang="en-US" sz="2000" dirty="0" smtClean="0"/>
              <a:t>Software Systems </a:t>
            </a:r>
            <a:r>
              <a:rPr lang="en-US" sz="2000" dirty="0"/>
              <a:t>(RS3)</a:t>
            </a: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Darmstadt, Germany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September 5, 2017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ravi.sandhu@utsa.edu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chemeClr val="tx2"/>
                </a:solidFill>
              </a:rPr>
              <a:t>www.profsandhu.com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chemeClr val="tx2"/>
                </a:solidFill>
              </a:rPr>
              <a:t>www.ics.utsa.edu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131F49"/>
                </a:solidFill>
              </a:rPr>
              <a:t>Institute for Cyber Security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>
                <a:solidFill>
                  <a:srgbClr val="131F49"/>
                </a:solidFill>
              </a:rPr>
              <a:t>2. Core ABAC Models: </a:t>
            </a:r>
            <a:r>
              <a:rPr lang="en-US" sz="28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</a:t>
            </a:r>
            <a:r>
              <a:rPr lang="el-GR" sz="2800" baseline="-25000" dirty="0"/>
              <a:t>β</a:t>
            </a:r>
            <a:r>
              <a:rPr lang="en-US" sz="2800" dirty="0" smtClean="0"/>
              <a:t> </a:t>
            </a:r>
            <a:endParaRPr lang="en-US" sz="2800" dirty="0">
              <a:solidFill>
                <a:srgbClr val="131F49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50" y="950117"/>
            <a:ext cx="6804141" cy="461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441643" y="5637915"/>
            <a:ext cx="5038927" cy="106181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Can further be configured to do many </a:t>
            </a:r>
          </a:p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RBAC extensions</a:t>
            </a:r>
          </a:p>
          <a:p>
            <a:pPr algn="ctr"/>
            <a:r>
              <a:rPr lang="en-US" sz="2100" b="1" dirty="0">
                <a:solidFill>
                  <a:srgbClr val="CC3300"/>
                </a:solidFill>
              </a:rPr>
              <a:t>Jin, Krishnan, Sandhu </a:t>
            </a:r>
            <a:r>
              <a:rPr lang="en-US" sz="2100" b="1" dirty="0" smtClean="0">
                <a:solidFill>
                  <a:srgbClr val="CC3300"/>
                </a:solidFill>
              </a:rPr>
              <a:t>2014</a:t>
            </a:r>
            <a:endParaRPr lang="en-US" sz="21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0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507" y="1259947"/>
            <a:ext cx="9071610" cy="5459765"/>
          </a:xfrm>
        </p:spPr>
        <p:txBody>
          <a:bodyPr/>
          <a:lstStyle/>
          <a:p>
            <a:pPr marL="0" indent="0">
              <a:buNone/>
            </a:pPr>
            <a:endParaRPr lang="en-US" sz="2866" dirty="0"/>
          </a:p>
          <a:p>
            <a:pPr>
              <a:buFont typeface="Wingdings" pitchFamily="2" charset="2"/>
              <a:buChar char="v"/>
            </a:pPr>
            <a:endParaRPr lang="en-US" sz="2866" dirty="0"/>
          </a:p>
          <a:p>
            <a:pPr>
              <a:buFont typeface="Wingdings" pitchFamily="2" charset="2"/>
              <a:buChar char="v"/>
            </a:pPr>
            <a:endParaRPr lang="en-US" sz="2866" dirty="0"/>
          </a:p>
          <a:p>
            <a:pPr>
              <a:buFont typeface="Wingdings" pitchFamily="2" charset="2"/>
              <a:buChar char="v"/>
            </a:pPr>
            <a:endParaRPr lang="en-US" sz="2866" dirty="0"/>
          </a:p>
          <a:p>
            <a:pPr>
              <a:buFont typeface="Wingdings" pitchFamily="2" charset="2"/>
              <a:buChar char="v"/>
            </a:pPr>
            <a:endParaRPr lang="en-US" sz="2866" dirty="0"/>
          </a:p>
          <a:p>
            <a:pPr>
              <a:buFont typeface="Wingdings" pitchFamily="2" charset="2"/>
              <a:buChar char="v"/>
            </a:pPr>
            <a:endParaRPr lang="en-US" sz="2866" dirty="0"/>
          </a:p>
          <a:p>
            <a:pPr>
              <a:buFont typeface="Wingdings" pitchFamily="2" charset="2"/>
              <a:buChar char="v"/>
            </a:pPr>
            <a:endParaRPr lang="en-US" sz="2866" dirty="0"/>
          </a:p>
        </p:txBody>
      </p:sp>
      <p:pic>
        <p:nvPicPr>
          <p:cNvPr id="4" name="Picture 13" descr="ICS_Mediu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281" y="278943"/>
            <a:ext cx="1305613" cy="81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2436424" y="59580"/>
            <a:ext cx="545976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57105" eaLnBrk="0" hangingPunct="0">
              <a:buClr>
                <a:srgbClr val="000000"/>
              </a:buClr>
              <a:buSzPct val="45000"/>
              <a:defRPr/>
            </a:pPr>
            <a:r>
              <a:rPr lang="en-US" sz="2800" dirty="0">
                <a:solidFill>
                  <a:srgbClr val="131F49"/>
                </a:solidFill>
              </a:rPr>
              <a:t>2. Core ABAC Models: HGABAC</a:t>
            </a:r>
          </a:p>
        </p:txBody>
      </p:sp>
      <p:pic>
        <p:nvPicPr>
          <p:cNvPr id="6" name="Picture 9" descr="UTSAGifBlu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6732" y="520050"/>
            <a:ext cx="144447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527563" y="755000"/>
            <a:ext cx="5257248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0" tIns="45711" rIns="91420" bIns="45711"/>
          <a:lstStyle/>
          <a:p>
            <a:pPr defTabSz="457105" hangingPunct="0">
              <a:buClr>
                <a:srgbClr val="000000"/>
              </a:buClr>
              <a:buSzPct val="45000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98952" y="6811964"/>
            <a:ext cx="9101769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0" tIns="45711" rIns="91420" bIns="45711" anchor="ctr"/>
          <a:lstStyle/>
          <a:p>
            <a:pPr defTabSz="457105" hangingPunct="0">
              <a:buClr>
                <a:srgbClr val="000000"/>
              </a:buClr>
              <a:buSzPct val="45000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94281" y="6813551"/>
            <a:ext cx="2350841" cy="401637"/>
          </a:xfrm>
          <a:prstGeom prst="rect">
            <a:avLst/>
          </a:prstGeom>
        </p:spPr>
        <p:txBody>
          <a:bodyPr vert="horz" wrap="square" lIns="100785" tIns="50393" rIns="100785" bIns="50393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57105">
              <a:defRPr/>
            </a:pPr>
            <a:r>
              <a:rPr lang="en-US" dirty="0" smtClean="0"/>
              <a:t>© Ravi </a:t>
            </a:r>
            <a:r>
              <a:rPr lang="en-US" dirty="0" err="1" smtClean="0"/>
              <a:t>Sandhu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057026" y="6813551"/>
            <a:ext cx="4168165" cy="401638"/>
          </a:xfrm>
          <a:prstGeom prst="rect">
            <a:avLst/>
          </a:prstGeom>
        </p:spPr>
        <p:txBody>
          <a:bodyPr vert="horz" wrap="square" lIns="100785" tIns="50393" rIns="100785" bIns="50393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57105">
              <a:defRPr/>
            </a:pPr>
            <a:r>
              <a:rPr lang="en-US" dirty="0" smtClean="0">
                <a:ea typeface="ＭＳ Ｐゴシック" pitchFamily="34" charset="-128"/>
              </a:rPr>
              <a:t>World-Leading Research with Real-World Impact!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435598" y="6887704"/>
            <a:ext cx="2165123" cy="401638"/>
          </a:xfrm>
          <a:prstGeom prst="rect">
            <a:avLst/>
          </a:prstGeom>
        </p:spPr>
        <p:txBody>
          <a:bodyPr vert="horz" wrap="square" lIns="100785" tIns="50393" rIns="100785" bIns="50393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57105">
              <a:defRPr/>
            </a:pPr>
            <a:fld id="{7084A2E2-4245-4880-AA04-A3886BD21EE2}" type="slidenum">
              <a:rPr lang="en-GB" smtClean="0"/>
              <a:pPr defTabSz="457105">
                <a:defRPr/>
              </a:pPr>
              <a:t>11</a:t>
            </a:fld>
            <a:endParaRPr lang="en-GB" dirty="0"/>
          </a:p>
        </p:txBody>
      </p:sp>
      <p:pic>
        <p:nvPicPr>
          <p:cNvPr id="15" name="Picture 2" descr="F:\PhD Courses\Research Material\HGABAC material and paper\Final HGABAC--NSS submission\Camera Ready Submission\GURA-G latex\Images\hgabac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3" y="1090135"/>
            <a:ext cx="6262874" cy="345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98951" y="1259945"/>
            <a:ext cx="370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47621" y="1114026"/>
            <a:ext cx="3170047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5" b="1" dirty="0">
                <a:solidFill>
                  <a:schemeClr val="tx2"/>
                </a:solidFill>
              </a:rPr>
              <a:t>U: User</a:t>
            </a:r>
          </a:p>
          <a:p>
            <a:r>
              <a:rPr lang="en-US" sz="2205" b="1" dirty="0">
                <a:solidFill>
                  <a:schemeClr val="tx2"/>
                </a:solidFill>
              </a:rPr>
              <a:t>UG: User-Group</a:t>
            </a:r>
          </a:p>
          <a:p>
            <a:r>
              <a:rPr lang="en-US" sz="2205" b="1" dirty="0">
                <a:solidFill>
                  <a:schemeClr val="tx2"/>
                </a:solidFill>
              </a:rPr>
              <a:t>S: Subject</a:t>
            </a:r>
          </a:p>
          <a:p>
            <a:r>
              <a:rPr lang="en-US" sz="2205" b="1" dirty="0">
                <a:solidFill>
                  <a:schemeClr val="tx2"/>
                </a:solidFill>
              </a:rPr>
              <a:t>UA: User Attributes</a:t>
            </a:r>
          </a:p>
          <a:p>
            <a:r>
              <a:rPr lang="en-US" sz="2205" b="1" dirty="0">
                <a:solidFill>
                  <a:schemeClr val="tx2"/>
                </a:solidFill>
              </a:rPr>
              <a:t>O: Object</a:t>
            </a:r>
          </a:p>
          <a:p>
            <a:r>
              <a:rPr lang="en-US" sz="2205" b="1" dirty="0">
                <a:solidFill>
                  <a:schemeClr val="tx2"/>
                </a:solidFill>
              </a:rPr>
              <a:t>OG: Object-Group</a:t>
            </a:r>
          </a:p>
          <a:p>
            <a:r>
              <a:rPr lang="en-US" sz="2205" b="1" dirty="0">
                <a:solidFill>
                  <a:schemeClr val="tx2"/>
                </a:solidFill>
              </a:rPr>
              <a:t>OA: </a:t>
            </a:r>
            <a:r>
              <a:rPr lang="en-US" sz="2205" b="1" dirty="0" smtClean="0">
                <a:solidFill>
                  <a:schemeClr val="tx2"/>
                </a:solidFill>
              </a:rPr>
              <a:t>Object Attributes</a:t>
            </a:r>
            <a:endParaRPr lang="en-US" sz="2205" b="1" dirty="0">
              <a:solidFill>
                <a:schemeClr val="tx2"/>
              </a:solidFill>
            </a:endParaRPr>
          </a:p>
          <a:p>
            <a:r>
              <a:rPr lang="en-US" sz="2205" b="1" dirty="0">
                <a:solidFill>
                  <a:schemeClr val="tx2"/>
                </a:solidFill>
              </a:rPr>
              <a:t>OP: </a:t>
            </a:r>
            <a:r>
              <a:rPr lang="en-US" sz="2205" b="1" dirty="0" smtClean="0">
                <a:solidFill>
                  <a:schemeClr val="tx2"/>
                </a:solidFill>
              </a:rPr>
              <a:t>Operations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7562" y="4451808"/>
            <a:ext cx="9253158" cy="1946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46" dirty="0" smtClean="0"/>
              <a:t> </a:t>
            </a:r>
            <a:r>
              <a:rPr lang="en-US" sz="2000" dirty="0" smtClean="0"/>
              <a:t>Hierarchical </a:t>
            </a:r>
            <a:r>
              <a:rPr lang="en-US" sz="2000" dirty="0"/>
              <a:t>Group and Attribute </a:t>
            </a:r>
            <a:r>
              <a:rPr lang="en-US" sz="2000" dirty="0" smtClean="0"/>
              <a:t>Based Access Control (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HGABAC)</a:t>
            </a:r>
            <a:endParaRPr lang="en-US" sz="2000" dirty="0" smtClean="0"/>
          </a:p>
          <a:p>
            <a:pPr marL="1121686" lvl="1" indent="-503972" algn="just">
              <a:buFont typeface="Wingdings" pitchFamily="2" charset="2"/>
              <a:buChar char="v"/>
            </a:pPr>
            <a:r>
              <a:rPr lang="en-US" dirty="0" smtClean="0"/>
              <a:t>Introduces the notion of User and Object Groups</a:t>
            </a:r>
          </a:p>
          <a:p>
            <a:pPr marL="1121686" lvl="1" indent="-503972" algn="just">
              <a:buFont typeface="Wingdings" pitchFamily="2" charset="2"/>
              <a:buChar char="v"/>
            </a:pPr>
            <a:r>
              <a:rPr lang="en-US" dirty="0" smtClean="0"/>
              <a:t>Core </a:t>
            </a:r>
            <a:r>
              <a:rPr lang="en-US" dirty="0"/>
              <a:t>advantage is simplified administration of attributes</a:t>
            </a:r>
          </a:p>
          <a:p>
            <a:pPr marL="1121686" lvl="1" indent="-503972" algn="just">
              <a:buFont typeface="Wingdings" pitchFamily="2" charset="2"/>
              <a:buChar char="v"/>
            </a:pPr>
            <a:r>
              <a:rPr lang="en-US" dirty="0"/>
              <a:t>User and Objects are assigned set of attributes in one go as compared to single assignment at a time.</a:t>
            </a:r>
          </a:p>
          <a:p>
            <a:pPr marL="1121686" lvl="1" indent="-503972" algn="just">
              <a:buFont typeface="Wingdings" pitchFamily="2" charset="2"/>
              <a:buChar char="v"/>
            </a:pPr>
            <a:endParaRPr lang="en-US" sz="2205" dirty="0"/>
          </a:p>
        </p:txBody>
      </p:sp>
      <p:sp>
        <p:nvSpPr>
          <p:cNvPr id="17" name="TextBox 16"/>
          <p:cNvSpPr txBox="1"/>
          <p:nvPr/>
        </p:nvSpPr>
        <p:spPr>
          <a:xfrm>
            <a:off x="3408982" y="6100661"/>
            <a:ext cx="6356810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Servos and Osborn, 2015</a:t>
            </a:r>
          </a:p>
        </p:txBody>
      </p:sp>
    </p:spTree>
    <p:extLst>
      <p:ext uri="{BB962C8B-B14F-4D97-AF65-F5344CB8AC3E}">
        <p14:creationId xmlns:p14="http://schemas.microsoft.com/office/powerpoint/2010/main" val="240176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131F49"/>
                </a:solidFill>
              </a:rPr>
              <a:t>ABAC Research Agenda</a:t>
            </a: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2042" y="4582583"/>
            <a:ext cx="8706790" cy="923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04161" y="2669915"/>
            <a:ext cx="5040314" cy="166067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4084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604161" y="3574625"/>
            <a:ext cx="5040313" cy="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72172" y="3658623"/>
            <a:ext cx="4452276" cy="44104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Core 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49664" y="2710317"/>
            <a:ext cx="2306643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Administrative</a:t>
            </a:r>
          </a:p>
          <a:p>
            <a:pPr algn="ctr">
              <a:spcBef>
                <a:spcPts val="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4956307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92328" y="2710317"/>
            <a:ext cx="209313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4. Extended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84827" y="2650666"/>
            <a:ext cx="21673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3331" y="2922285"/>
            <a:ext cx="2090313" cy="1117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5. ABAC Policy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Architectures and  Languages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12484" y="2669915"/>
            <a:ext cx="19321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896490" y="2894278"/>
            <a:ext cx="1764109" cy="11195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6. ABAC Enforcement Architectures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72042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260079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7. ABAC Design, Engineering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332518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dirty="0">
                <a:solidFill>
                  <a:srgbClr val="131F49"/>
                </a:solidFill>
              </a:rPr>
              <a:t>3</a:t>
            </a:r>
            <a:r>
              <a:rPr lang="en-US" sz="2000" dirty="0" smtClean="0">
                <a:solidFill>
                  <a:srgbClr val="131F49"/>
                </a:solidFill>
              </a:rPr>
              <a:t>. Administrative ABAC Models: GURA and GURA</a:t>
            </a:r>
            <a:r>
              <a:rPr lang="en-US" sz="2000" baseline="-25000" dirty="0" smtClean="0">
                <a:solidFill>
                  <a:srgbClr val="131F49"/>
                </a:solidFill>
              </a:rPr>
              <a:t>G</a:t>
            </a:r>
            <a:endParaRPr lang="en-US" sz="2000" baseline="-25000" dirty="0">
              <a:solidFill>
                <a:srgbClr val="131F49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31717" y="953942"/>
            <a:ext cx="5329997" cy="3097799"/>
            <a:chOff x="2331717" y="1090134"/>
            <a:chExt cx="5329997" cy="3097799"/>
          </a:xfrm>
        </p:grpSpPr>
        <p:pic>
          <p:nvPicPr>
            <p:cNvPr id="12" name="Picture 2" descr="F:\PhD Courses\Research Material\HGABAC material and paper\Final HGABAC--NSS submission\hgabac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1717" y="1090134"/>
              <a:ext cx="5329997" cy="3097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2893957" y="1110140"/>
              <a:ext cx="1541326" cy="294169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5" descr="F:\PhD Courses\Research Material\HGABAC material and paper\Final HGABAC--NSS submission\Presentation\GUR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03" y="4199819"/>
            <a:ext cx="8819621" cy="254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64620" y="3786433"/>
            <a:ext cx="6356810" cy="646313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Jin, Krishnan, Sandhu, 2012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Gupta, Sandhu, 2016</a:t>
            </a:r>
          </a:p>
        </p:txBody>
      </p:sp>
    </p:spTree>
    <p:extLst>
      <p:ext uri="{BB962C8B-B14F-4D97-AF65-F5344CB8AC3E}">
        <p14:creationId xmlns:p14="http://schemas.microsoft.com/office/powerpoint/2010/main" val="28335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131F49"/>
                </a:solidFill>
              </a:rPr>
              <a:t>ABAC Research Agenda</a:t>
            </a: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2042" y="4582583"/>
            <a:ext cx="8706790" cy="923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04161" y="2669915"/>
            <a:ext cx="5040314" cy="166067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4084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604161" y="3574625"/>
            <a:ext cx="5040313" cy="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72172" y="3658623"/>
            <a:ext cx="4452276" cy="44104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Core 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95167" y="2710317"/>
            <a:ext cx="226114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3. Administrative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4956307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92328" y="2710317"/>
            <a:ext cx="209313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Extended</a:t>
            </a:r>
          </a:p>
          <a:p>
            <a:pPr algn="ctr">
              <a:spcBef>
                <a:spcPts val="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84827" y="2650666"/>
            <a:ext cx="21673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3331" y="2922285"/>
            <a:ext cx="2090313" cy="1117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5. ABAC Policy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Architectures and  Languages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12484" y="2669915"/>
            <a:ext cx="19321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896490" y="2894278"/>
            <a:ext cx="1764109" cy="11195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6. ABAC Enforcement Architectures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72042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260079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7. ABAC Design, Engineering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29232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>
                <a:solidFill>
                  <a:srgbClr val="131F49"/>
                </a:solidFill>
              </a:rPr>
              <a:t>4. Extended ABAC Models: UCON</a:t>
            </a:r>
            <a:endParaRPr lang="en-US" sz="2800" dirty="0">
              <a:solidFill>
                <a:srgbClr val="131F4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8982" y="5945013"/>
            <a:ext cx="6356810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Usage Control Models, early 2000s</a:t>
            </a: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Park, Sandhu, </a:t>
            </a:r>
            <a:r>
              <a:rPr lang="en-US" sz="2400" dirty="0" err="1" smtClean="0">
                <a:solidFill>
                  <a:srgbClr val="FF0000"/>
                </a:solidFill>
              </a:rPr>
              <a:t>Pretschner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3665665" y="1317054"/>
          <a:ext cx="6216650" cy="393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VISIO" r:id="rId4" imgW="5129784" imgH="3247644" progId="">
                  <p:embed/>
                </p:oleObj>
              </mc:Choice>
              <mc:Fallback>
                <p:oleObj name="VISIO" r:id="rId4" imgW="5129784" imgH="32476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665" y="1317054"/>
                        <a:ext cx="6216650" cy="393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/>
          </p:nvPr>
        </p:nvGraphicFramePr>
        <p:xfrm>
          <a:off x="409702" y="4206304"/>
          <a:ext cx="4198938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VISIO" r:id="rId6" imgW="6568440" imgH="2955036" progId="">
                  <p:embed/>
                </p:oleObj>
              </mc:Choice>
              <mc:Fallback>
                <p:oleObj name="VISIO" r:id="rId6" imgW="6568440" imgH="295503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02" y="4206304"/>
                        <a:ext cx="4198938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41427" y="1182116"/>
            <a:ext cx="3297238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unified model integrating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authorization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obligation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conditions</a:t>
            </a:r>
          </a:p>
          <a:p>
            <a:pPr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and incorporating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continuity of decisions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mutability of attributes</a:t>
            </a:r>
          </a:p>
        </p:txBody>
      </p:sp>
    </p:spTree>
    <p:extLst>
      <p:ext uri="{BB962C8B-B14F-4D97-AF65-F5344CB8AC3E}">
        <p14:creationId xmlns:p14="http://schemas.microsoft.com/office/powerpoint/2010/main" val="292170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dirty="0" smtClean="0">
                <a:solidFill>
                  <a:srgbClr val="131F49"/>
                </a:solidFill>
              </a:rPr>
              <a:t>4. Extended ABAC Models: </a:t>
            </a:r>
            <a:r>
              <a:rPr lang="en-US" sz="2000" dirty="0" err="1" smtClean="0">
                <a:solidFill>
                  <a:srgbClr val="131F49"/>
                </a:solidFill>
              </a:rPr>
              <a:t>ReBAC</a:t>
            </a:r>
            <a:r>
              <a:rPr lang="en-US" sz="2000" dirty="0" smtClean="0">
                <a:solidFill>
                  <a:srgbClr val="131F49"/>
                </a:solidFill>
              </a:rPr>
              <a:t> versus ABAC </a:t>
            </a:r>
            <a:endParaRPr lang="en-US" sz="2000" baseline="-25000" dirty="0">
              <a:solidFill>
                <a:srgbClr val="131F4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1150" y="5584734"/>
            <a:ext cx="580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Equivalence  </a:t>
            </a:r>
            <a:r>
              <a:rPr lang="en-US" dirty="0"/>
              <a:t>of </a:t>
            </a:r>
            <a:r>
              <a:rPr lang="en-US" dirty="0" err="1"/>
              <a:t>ReBAC</a:t>
            </a:r>
            <a:r>
              <a:rPr lang="en-US" dirty="0"/>
              <a:t>  and  ABAC Structural </a:t>
            </a:r>
            <a:r>
              <a:rPr lang="en-US" dirty="0" smtClean="0"/>
              <a:t>Variants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720" y="1163045"/>
            <a:ext cx="7182259" cy="41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dirty="0" smtClean="0">
                <a:solidFill>
                  <a:srgbClr val="131F49"/>
                </a:solidFill>
              </a:rPr>
              <a:t>4. Extended ABAC Models: </a:t>
            </a:r>
            <a:r>
              <a:rPr lang="en-US" sz="2000" dirty="0" err="1" smtClean="0">
                <a:solidFill>
                  <a:srgbClr val="131F49"/>
                </a:solidFill>
              </a:rPr>
              <a:t>ReBAC</a:t>
            </a:r>
            <a:r>
              <a:rPr lang="en-US" sz="2000" dirty="0" smtClean="0">
                <a:solidFill>
                  <a:srgbClr val="131F49"/>
                </a:solidFill>
              </a:rPr>
              <a:t> versus ABAC </a:t>
            </a:r>
            <a:endParaRPr lang="en-US" sz="2000" baseline="-25000" dirty="0">
              <a:solidFill>
                <a:srgbClr val="131F49"/>
              </a:solidFill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099" y="871362"/>
            <a:ext cx="6466497" cy="482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28644" y="5796372"/>
            <a:ext cx="5009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Non-Equivalence </a:t>
            </a:r>
            <a:r>
              <a:rPr lang="en-US" dirty="0"/>
              <a:t>of </a:t>
            </a:r>
            <a:r>
              <a:rPr lang="en-US" dirty="0" err="1" smtClean="0"/>
              <a:t>ReBAC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ABAC Variants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6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131F49"/>
                </a:solidFill>
              </a:rPr>
              <a:t>ABAC Research Agenda</a:t>
            </a: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2042" y="4582583"/>
            <a:ext cx="8706790" cy="923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04161" y="2669915"/>
            <a:ext cx="5040314" cy="166067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4084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604161" y="3574625"/>
            <a:ext cx="5040313" cy="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72172" y="3658623"/>
            <a:ext cx="4452276" cy="44104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Core 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95167" y="2710317"/>
            <a:ext cx="226114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3. Administrative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4956307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92328" y="2710317"/>
            <a:ext cx="209313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4. Extended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84827" y="2650666"/>
            <a:ext cx="21673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3331" y="2922285"/>
            <a:ext cx="2090313" cy="1117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5. ABAC Policy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Architectures and  Languages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12484" y="2669915"/>
            <a:ext cx="19321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896490" y="2894278"/>
            <a:ext cx="1764109" cy="11195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6. ABAC Enforcement Architectures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72042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260079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7. ABAC Design, Engineering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265763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>
                <a:solidFill>
                  <a:srgbClr val="131F49"/>
                </a:solidFill>
              </a:rPr>
              <a:t>1. Foundations: Safety</a:t>
            </a:r>
            <a:endParaRPr lang="en-US" sz="2800" baseline="-25000" dirty="0">
              <a:solidFill>
                <a:srgbClr val="131F49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40720" y="1549127"/>
            <a:ext cx="8599707" cy="4178150"/>
            <a:chOff x="1131554" y="1714503"/>
            <a:chExt cx="8599707" cy="4178150"/>
          </a:xfrm>
        </p:grpSpPr>
        <p:sp>
          <p:nvSpPr>
            <p:cNvPr id="9" name="Rectangle 8"/>
            <p:cNvSpPr/>
            <p:nvPr/>
          </p:nvSpPr>
          <p:spPr>
            <a:xfrm>
              <a:off x="1131554" y="1714503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Discretionary Access Control (DAC), 1970</a:t>
              </a:r>
              <a:endParaRPr lang="en-US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47444" y="1718311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Mandatory Access Control (MAC), 1970</a:t>
              </a:r>
              <a:endParaRPr lang="en-US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82374" y="3470911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Role Based Access Control (RBAC), 1995</a:t>
              </a:r>
              <a:endParaRPr lang="en-US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80976" y="5246371"/>
              <a:ext cx="3760470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Attribute Based Access Control (ABAC), ????</a:t>
              </a:r>
              <a:endParaRPr lang="en-US" b="1" dirty="0"/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3017720" y="2548890"/>
              <a:ext cx="2423478" cy="899160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5261810" y="2552699"/>
              <a:ext cx="2423478" cy="899160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5441196" y="4117244"/>
              <a:ext cx="0" cy="1129129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6" name="Straight Arrow Connector 15"/>
          <p:cNvCxnSpPr/>
          <p:nvPr/>
        </p:nvCxnSpPr>
        <p:spPr bwMode="auto">
          <a:xfrm>
            <a:off x="9348281" y="1692607"/>
            <a:ext cx="0" cy="368678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7684851" y="4815186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Safety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Complexity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8277" y="3673766"/>
            <a:ext cx="2471836" cy="1200329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Can subject s obtain a right r on </a:t>
            </a:r>
            <a:r>
              <a:rPr lang="en-US" dirty="0" smtClean="0">
                <a:solidFill>
                  <a:srgbClr val="C00000"/>
                </a:solidFill>
              </a:rPr>
              <a:t>object </a:t>
            </a:r>
            <a:r>
              <a:rPr lang="en-US" dirty="0">
                <a:solidFill>
                  <a:srgbClr val="C00000"/>
                </a:solidFill>
              </a:rPr>
              <a:t>o</a:t>
            </a:r>
            <a:r>
              <a:rPr lang="en-US" dirty="0" smtClean="0">
                <a:solidFill>
                  <a:srgbClr val="C00000"/>
                </a:solidFill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</a:rPr>
              <a:t>Current state?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</a:rPr>
              <a:t>Some future state?</a:t>
            </a:r>
          </a:p>
        </p:txBody>
      </p:sp>
    </p:spTree>
    <p:extLst>
      <p:ext uri="{BB962C8B-B14F-4D97-AF65-F5344CB8AC3E}">
        <p14:creationId xmlns:p14="http://schemas.microsoft.com/office/powerpoint/2010/main" val="41449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 smtClean="0">
                <a:solidFill>
                  <a:srgbClr val="131F49"/>
                </a:solidFill>
              </a:rPr>
              <a:t>Cyber Security Landscape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746705" y="3746657"/>
            <a:ext cx="4618229" cy="2373479"/>
            <a:chOff x="2785637" y="3737604"/>
            <a:chExt cx="4618229" cy="2373479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2785637" y="3739105"/>
              <a:ext cx="527569" cy="2371978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PROTECT</a:t>
              </a: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6876297" y="3737604"/>
              <a:ext cx="527569" cy="2371978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DETECT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3684394" y="4780230"/>
              <a:ext cx="2806574" cy="0"/>
            </a:xfrm>
            <a:prstGeom prst="line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4341323" y="4925095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Complement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00396" y="3746639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How?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84082" y="1284103"/>
            <a:ext cx="4125368" cy="1164539"/>
            <a:chOff x="2915225" y="1510429"/>
            <a:chExt cx="4125368" cy="1164539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2915225" y="1511930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POLICY</a:t>
              </a: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5665971" y="1510429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ATTACKS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76779" y="2305636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What?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65997" y="2287091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Why?</a:t>
              </a:r>
              <a:endParaRPr lang="en-US" dirty="0"/>
            </a:p>
          </p:txBody>
        </p:sp>
      </p:grpSp>
      <p:cxnSp>
        <p:nvCxnSpPr>
          <p:cNvPr id="24" name="Straight Connector 23"/>
          <p:cNvCxnSpPr/>
          <p:nvPr/>
        </p:nvCxnSpPr>
        <p:spPr bwMode="auto">
          <a:xfrm>
            <a:off x="2342129" y="3430588"/>
            <a:ext cx="542738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5" name="Group 24"/>
          <p:cNvGrpSpPr/>
          <p:nvPr/>
        </p:nvGrpSpPr>
        <p:grpSpPr>
          <a:xfrm>
            <a:off x="1192960" y="2083852"/>
            <a:ext cx="7725718" cy="1396878"/>
            <a:chOff x="1310668" y="2074799"/>
            <a:chExt cx="7725718" cy="1396878"/>
          </a:xfrm>
        </p:grpSpPr>
        <p:grpSp>
          <p:nvGrpSpPr>
            <p:cNvPr id="26" name="Group 25"/>
            <p:cNvGrpSpPr/>
            <p:nvPr/>
          </p:nvGrpSpPr>
          <p:grpSpPr>
            <a:xfrm>
              <a:off x="1310668" y="2074799"/>
              <a:ext cx="979755" cy="1396878"/>
              <a:chOff x="1310668" y="2076300"/>
              <a:chExt cx="979755" cy="1396878"/>
            </a:xfrm>
          </p:grpSpPr>
          <p:cxnSp>
            <p:nvCxnSpPr>
              <p:cNvPr id="32" name="Straight Connector 31"/>
              <p:cNvCxnSpPr/>
              <p:nvPr/>
            </p:nvCxnSpPr>
            <p:spPr bwMode="auto">
              <a:xfrm flipV="1">
                <a:off x="1800545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33" name="Group 32"/>
              <p:cNvGrpSpPr/>
              <p:nvPr/>
            </p:nvGrpSpPr>
            <p:grpSpPr>
              <a:xfrm>
                <a:off x="1310668" y="2076300"/>
                <a:ext cx="979755" cy="1396878"/>
                <a:chOff x="1310668" y="2076300"/>
                <a:chExt cx="979755" cy="1396878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1310668" y="3103846"/>
                  <a:ext cx="9797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Enforce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1349140" y="2076300"/>
                  <a:ext cx="9028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Enable</a:t>
                  </a:r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7928390" y="2074799"/>
              <a:ext cx="1107996" cy="1396878"/>
              <a:chOff x="1329904" y="2076300"/>
              <a:chExt cx="1107996" cy="1396878"/>
            </a:xfrm>
          </p:grpSpPr>
          <p:cxnSp>
            <p:nvCxnSpPr>
              <p:cNvPr id="28" name="Straight Connector 27"/>
              <p:cNvCxnSpPr/>
              <p:nvPr/>
            </p:nvCxnSpPr>
            <p:spPr bwMode="auto">
              <a:xfrm flipV="1">
                <a:off x="1883902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29" name="Group 28"/>
              <p:cNvGrpSpPr/>
              <p:nvPr/>
            </p:nvGrpSpPr>
            <p:grpSpPr>
              <a:xfrm>
                <a:off x="1329904" y="2076300"/>
                <a:ext cx="1107996" cy="1396878"/>
                <a:chOff x="1329904" y="2076300"/>
                <a:chExt cx="1107996" cy="1396878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1419673" y="3103846"/>
                  <a:ext cx="9284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Defend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1329904" y="2076300"/>
                  <a:ext cx="1107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Respond</a:t>
                  </a:r>
                </a:p>
              </p:txBody>
            </p:sp>
          </p:grpSp>
        </p:grpSp>
      </p:grpSp>
      <p:sp>
        <p:nvSpPr>
          <p:cNvPr id="37" name="Rounded Rectangle 36"/>
          <p:cNvSpPr/>
          <p:nvPr/>
        </p:nvSpPr>
        <p:spPr bwMode="auto">
          <a:xfrm>
            <a:off x="747645" y="1284548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Objectives</a:t>
            </a:r>
          </a:p>
        </p:txBody>
      </p:sp>
      <p:sp>
        <p:nvSpPr>
          <p:cNvPr id="38" name="Rounded Rectangle 37"/>
          <p:cNvSpPr/>
          <p:nvPr/>
        </p:nvSpPr>
        <p:spPr bwMode="auto">
          <a:xfrm>
            <a:off x="747645" y="4992233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Mechanisms</a:t>
            </a:r>
          </a:p>
        </p:txBody>
      </p:sp>
    </p:spTree>
    <p:extLst>
      <p:ext uri="{BB962C8B-B14F-4D97-AF65-F5344CB8AC3E}">
        <p14:creationId xmlns:p14="http://schemas.microsoft.com/office/powerpoint/2010/main" val="16489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1310636" y="1277938"/>
            <a:ext cx="7989009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A single infinite attribute with no creation leads to undecidable safety. 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Rajkumar 2012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err="1" smtClean="0">
                <a:ea typeface="ＭＳ Ｐゴシック" pitchFamily="34" charset="-128"/>
              </a:rPr>
              <a:t>Pre_UCON</a:t>
            </a:r>
            <a:r>
              <a:rPr lang="en-US" sz="2400" dirty="0" smtClean="0">
                <a:ea typeface="ＭＳ Ｐゴシック" pitchFamily="34" charset="-128"/>
              </a:rPr>
              <a:t> with finite attributes and unbounded creation has decidable safety. 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Rajkumar, Sandhu 2016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/>
              <a:t>ABAC</a:t>
            </a:r>
            <a:r>
              <a:rPr lang="el-GR" sz="2400" baseline="-25000" dirty="0"/>
              <a:t>α </a:t>
            </a:r>
            <a:r>
              <a:rPr lang="en-US" sz="2400" dirty="0" smtClean="0">
                <a:ea typeface="ＭＳ Ｐゴシック" pitchFamily="34" charset="-128"/>
              </a:rPr>
              <a:t>has </a:t>
            </a:r>
            <a:r>
              <a:rPr lang="en-US" sz="2400" dirty="0">
                <a:ea typeface="ＭＳ Ｐゴシック" pitchFamily="34" charset="-128"/>
              </a:rPr>
              <a:t>decidable safety. 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Ahmed, </a:t>
            </a: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</a:rPr>
              <a:t>Sandhu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2017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/>
              <a:t>GURA </a:t>
            </a:r>
            <a:r>
              <a:rPr lang="en-US" sz="2400" dirty="0" smtClean="0">
                <a:ea typeface="ＭＳ Ｐゴシック" pitchFamily="34" charset="-128"/>
              </a:rPr>
              <a:t>has </a:t>
            </a:r>
            <a:r>
              <a:rPr lang="en-US" sz="2400" dirty="0">
                <a:ea typeface="ＭＳ Ｐゴシック" pitchFamily="34" charset="-128"/>
              </a:rPr>
              <a:t>decidable </a:t>
            </a:r>
            <a:r>
              <a:rPr lang="en-US" sz="2400" dirty="0" smtClean="0">
                <a:ea typeface="ＭＳ Ｐゴシック" pitchFamily="34" charset="-128"/>
              </a:rPr>
              <a:t>safety/reachability. 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Jin, </a:t>
            </a: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</a:rPr>
              <a:t>K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rishnan, </a:t>
            </a: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</a:rPr>
              <a:t>Sandhu 2017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40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>
                <a:solidFill>
                  <a:srgbClr val="131F49"/>
                </a:solidFill>
              </a:rPr>
              <a:t>1. Foundations: Safety</a:t>
            </a:r>
            <a:endParaRPr lang="en-US" sz="2800" baseline="-250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5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131F49"/>
                </a:solidFill>
              </a:rPr>
              <a:t>ABAC Research Agenda</a:t>
            </a: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2042" y="4582583"/>
            <a:ext cx="8706790" cy="923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04161" y="2669915"/>
            <a:ext cx="5040314" cy="166067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4084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604161" y="3574625"/>
            <a:ext cx="5040313" cy="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72172" y="3658623"/>
            <a:ext cx="4452276" cy="44104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Core 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95167" y="2710317"/>
            <a:ext cx="226114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3. Administrative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4956307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92328" y="2710317"/>
            <a:ext cx="209313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4. Extended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84827" y="2650666"/>
            <a:ext cx="21673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3331" y="2922285"/>
            <a:ext cx="2090313" cy="1117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ABAC Policy</a:t>
            </a:r>
          </a:p>
          <a:p>
            <a:pPr algn="ctr">
              <a:spcBef>
                <a:spcPts val="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Architectures and  Languages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12484" y="2669915"/>
            <a:ext cx="19321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896490" y="2894278"/>
            <a:ext cx="1764109" cy="11195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6. ABAC Enforcement Architectures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72042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260079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7. ABAC Design, Engineering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40749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dirty="0">
                <a:solidFill>
                  <a:srgbClr val="131F49"/>
                </a:solidFill>
              </a:rPr>
              <a:t>5</a:t>
            </a:r>
            <a:r>
              <a:rPr lang="en-US" sz="2000" dirty="0" smtClean="0">
                <a:solidFill>
                  <a:srgbClr val="131F49"/>
                </a:solidFill>
              </a:rPr>
              <a:t>. Policy Architecture: Centralized </a:t>
            </a:r>
            <a:r>
              <a:rPr lang="en-US" sz="2000" dirty="0" smtClean="0"/>
              <a:t>ABAC</a:t>
            </a:r>
            <a:r>
              <a:rPr lang="el-GR" sz="2000" baseline="-25000" dirty="0" smtClean="0"/>
              <a:t>α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style </a:t>
            </a:r>
            <a:endParaRPr lang="en-US" sz="2000" dirty="0">
              <a:solidFill>
                <a:srgbClr val="131F49"/>
              </a:solidFill>
            </a:endParaRPr>
          </a:p>
        </p:txBody>
      </p:sp>
      <p:pic>
        <p:nvPicPr>
          <p:cNvPr id="12" name="内容占位符 6" descr="未命名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322" y="2138478"/>
            <a:ext cx="8673472" cy="35767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23261" y="1098015"/>
            <a:ext cx="3211101" cy="369314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Policy Configuration Points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 bwMode="auto">
          <a:xfrm flipH="1">
            <a:off x="3223263" y="1467329"/>
            <a:ext cx="1605549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13" idx="2"/>
          </p:cNvCxnSpPr>
          <p:nvPr/>
        </p:nvCxnSpPr>
        <p:spPr bwMode="auto">
          <a:xfrm>
            <a:off x="4828812" y="1467329"/>
            <a:ext cx="1331958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828830" y="1467346"/>
            <a:ext cx="1605567" cy="2385298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0959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dirty="0">
                <a:solidFill>
                  <a:srgbClr val="131F49"/>
                </a:solidFill>
              </a:rPr>
              <a:t>5</a:t>
            </a:r>
            <a:r>
              <a:rPr lang="en-US" sz="2000" dirty="0" smtClean="0">
                <a:solidFill>
                  <a:srgbClr val="131F49"/>
                </a:solidFill>
              </a:rPr>
              <a:t>. Policy Architecture: Diffused </a:t>
            </a:r>
            <a:r>
              <a:rPr lang="en-US" sz="2000" dirty="0" smtClean="0"/>
              <a:t>AWS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style </a:t>
            </a:r>
            <a:endParaRPr lang="en-US" sz="2000" dirty="0">
              <a:solidFill>
                <a:srgbClr val="131F49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875582"/>
              </p:ext>
            </p:extLst>
          </p:nvPr>
        </p:nvGraphicFramePr>
        <p:xfrm>
          <a:off x="2071995" y="1397042"/>
          <a:ext cx="5961231" cy="383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Acrobat Document" r:id="rId4" imgW="4724298" imgH="3038339" progId="Acrobat.Document.11">
                  <p:embed/>
                </p:oleObj>
              </mc:Choice>
              <mc:Fallback>
                <p:oleObj name="Acrobat Document" r:id="rId4" imgW="4724298" imgH="3038339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71995" y="1397042"/>
                        <a:ext cx="5961231" cy="3833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080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131F49"/>
                </a:solidFill>
              </a:rPr>
              <a:t>ABAC Research Agenda</a:t>
            </a: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2042" y="4582583"/>
            <a:ext cx="8706790" cy="923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04161" y="2669915"/>
            <a:ext cx="5040314" cy="166067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4084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604161" y="3574625"/>
            <a:ext cx="5040313" cy="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72172" y="3658623"/>
            <a:ext cx="4452276" cy="44104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Core 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95167" y="2710317"/>
            <a:ext cx="226114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3. Administrative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4956307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92328" y="2710317"/>
            <a:ext cx="209313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4. Extended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84827" y="2650666"/>
            <a:ext cx="21673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3331" y="2922285"/>
            <a:ext cx="2090313" cy="1117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5. ABAC Policy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Architectures and  Languages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12484" y="2669915"/>
            <a:ext cx="19321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847850" y="2894278"/>
            <a:ext cx="1848114" cy="1117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ABAC Enforcement Architectures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72042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260079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7. ABAC Design, Engineering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415665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dirty="0" smtClean="0">
                <a:solidFill>
                  <a:srgbClr val="131F49"/>
                </a:solidFill>
              </a:rPr>
              <a:t>6. ABAC Enforcement Architecture: Federated ABAC</a:t>
            </a:r>
            <a:r>
              <a:rPr lang="en-US" dirty="0" smtClean="0"/>
              <a:t> </a:t>
            </a:r>
            <a:endParaRPr lang="en-US" dirty="0">
              <a:solidFill>
                <a:srgbClr val="131F49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979964"/>
              </p:ext>
            </p:extLst>
          </p:nvPr>
        </p:nvGraphicFramePr>
        <p:xfrm>
          <a:off x="1539979" y="1164432"/>
          <a:ext cx="7385050" cy="47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Acrobat Document" r:id="rId4" imgW="5476614" imgH="3552689" progId="Acrobat.Document.11">
                  <p:embed/>
                </p:oleObj>
              </mc:Choice>
              <mc:Fallback>
                <p:oleObj name="Acrobat Document" r:id="rId4" imgW="5476614" imgH="3552689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39979" y="1164432"/>
                        <a:ext cx="7385050" cy="479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08982" y="5945013"/>
            <a:ext cx="6356810" cy="707868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Fisher 2015</a:t>
            </a:r>
          </a:p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NCCOE, NIST, Building Block </a:t>
            </a:r>
          </a:p>
        </p:txBody>
      </p:sp>
    </p:spTree>
    <p:extLst>
      <p:ext uri="{BB962C8B-B14F-4D97-AF65-F5344CB8AC3E}">
        <p14:creationId xmlns:p14="http://schemas.microsoft.com/office/powerpoint/2010/main" val="8334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131F49"/>
                </a:solidFill>
              </a:rPr>
              <a:t>ABAC Research Agenda</a:t>
            </a: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2042" y="4582583"/>
            <a:ext cx="8706790" cy="923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04161" y="2669915"/>
            <a:ext cx="5040314" cy="166067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4084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604161" y="3574625"/>
            <a:ext cx="5040313" cy="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72172" y="3658623"/>
            <a:ext cx="4452276" cy="44104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Core 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95167" y="2710317"/>
            <a:ext cx="226114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3. Administrative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4956307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92328" y="2710317"/>
            <a:ext cx="209313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4. Extended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84827" y="2650666"/>
            <a:ext cx="21673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3331" y="2922285"/>
            <a:ext cx="2090313" cy="1117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5. ABAC Policy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Architectures and  Languages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12484" y="2669915"/>
            <a:ext cx="19321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896490" y="2894278"/>
            <a:ext cx="1764109" cy="11195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6. ABAC Enforcement Architectures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72042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260079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ABAC Design, Engineering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22866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1310636" y="1277938"/>
            <a:ext cx="7989009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Cloud Computing IaaS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Single tenant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Multi tenant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Multi cloud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endParaRPr lang="en-US" sz="280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>
                <a:solidFill>
                  <a:srgbClr val="131F49"/>
                </a:solidFill>
              </a:rPr>
              <a:t>7</a:t>
            </a:r>
            <a:r>
              <a:rPr lang="en-US" sz="2800" dirty="0" smtClean="0">
                <a:solidFill>
                  <a:srgbClr val="131F49"/>
                </a:solidFill>
              </a:rPr>
              <a:t>. ABAC Applications: Cloud IaaS</a:t>
            </a:r>
            <a:endParaRPr lang="en-US" sz="2800" baseline="-25000" dirty="0">
              <a:solidFill>
                <a:srgbClr val="131F4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936" y="5059790"/>
            <a:ext cx="9084857" cy="1569642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Jin, Tang, Dang, Bijon, Pustchi, Zhang, Biswas, Ahmed, Cheng,</a:t>
            </a: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Patwa, Krishnan, Sandhu</a:t>
            </a: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2012 onwards</a:t>
            </a: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65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dirty="0">
                <a:solidFill>
                  <a:srgbClr val="131F49"/>
                </a:solidFill>
              </a:rPr>
              <a:t>7</a:t>
            </a:r>
            <a:r>
              <a:rPr lang="en-US" sz="2400" dirty="0" smtClean="0">
                <a:solidFill>
                  <a:srgbClr val="131F49"/>
                </a:solidFill>
              </a:rPr>
              <a:t>. ABAC Applications: Cloud Enabled IoT</a:t>
            </a:r>
            <a:endParaRPr lang="en-US" sz="2400" baseline="-25000" dirty="0">
              <a:solidFill>
                <a:srgbClr val="131F4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3899" y="4855502"/>
            <a:ext cx="7761894" cy="1938974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r"/>
            <a:r>
              <a:rPr lang="en-US" sz="2400" dirty="0" err="1" smtClean="0">
                <a:solidFill>
                  <a:srgbClr val="FF0000"/>
                </a:solidFill>
              </a:rPr>
              <a:t>Alsheri</a:t>
            </a:r>
            <a:r>
              <a:rPr lang="en-US" sz="2400" dirty="0" smtClean="0">
                <a:solidFill>
                  <a:srgbClr val="FF0000"/>
                </a:solidFill>
              </a:rPr>
              <a:t>, Bhatt,</a:t>
            </a: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Patwa, Benson,</a:t>
            </a: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Sandhu</a:t>
            </a: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2016 onwards</a:t>
            </a: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9" name="Picture 8" descr="IoT_basic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342" y="1072003"/>
            <a:ext cx="5063782" cy="516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131F49"/>
                </a:solidFill>
              </a:rPr>
              <a:t>ABAC Research Agenda</a:t>
            </a: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2042" y="4582583"/>
            <a:ext cx="8706790" cy="923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04161" y="2669915"/>
            <a:ext cx="5040314" cy="166067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4084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604161" y="3574625"/>
            <a:ext cx="5040313" cy="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72172" y="3658623"/>
            <a:ext cx="4452276" cy="44104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Core 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95167" y="2710317"/>
            <a:ext cx="226114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3. Administrative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4956307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92328" y="2710317"/>
            <a:ext cx="209313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4. Extended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84827" y="2650666"/>
            <a:ext cx="21673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3331" y="2922285"/>
            <a:ext cx="2090313" cy="1117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5. ABAC Policy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Architectures and  Languages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12484" y="2669915"/>
            <a:ext cx="19321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896490" y="2894278"/>
            <a:ext cx="1764109" cy="11195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6. ABAC Enforcement Architectures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72042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260079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7. ABAC Design, Engineering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657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342129" y="959162"/>
            <a:ext cx="2319335" cy="5556738"/>
          </a:xfrm>
          <a:prstGeom prst="roundRect">
            <a:avLst/>
          </a:prstGeom>
          <a:solidFill>
            <a:srgbClr val="00B8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  <a:buFont typeface="Wingdings" charset="2"/>
              <a:buNone/>
            </a:pPr>
            <a:endParaRPr lang="en-US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 smtClean="0">
                <a:solidFill>
                  <a:srgbClr val="131F49"/>
                </a:solidFill>
              </a:rPr>
              <a:t>Cyber Security Landscape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746705" y="3746657"/>
            <a:ext cx="4618229" cy="2373479"/>
            <a:chOff x="2785637" y="3737604"/>
            <a:chExt cx="4618229" cy="2373479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2785637" y="3739105"/>
              <a:ext cx="527569" cy="2371978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PROTECT</a:t>
              </a: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6876297" y="3737604"/>
              <a:ext cx="527569" cy="2371978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DETECT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3684394" y="4780230"/>
              <a:ext cx="2806574" cy="0"/>
            </a:xfrm>
            <a:prstGeom prst="line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4341323" y="4925095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Complement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00396" y="3746639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How?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84082" y="1284103"/>
            <a:ext cx="4125368" cy="1164539"/>
            <a:chOff x="2915225" y="1510429"/>
            <a:chExt cx="4125368" cy="1164539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2915225" y="1511930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POLICY</a:t>
              </a: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5665971" y="1510429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ATTACKS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76779" y="2305636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What?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65997" y="2287091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Why?</a:t>
              </a:r>
              <a:endParaRPr lang="en-US" dirty="0"/>
            </a:p>
          </p:txBody>
        </p:sp>
      </p:grpSp>
      <p:cxnSp>
        <p:nvCxnSpPr>
          <p:cNvPr id="24" name="Straight Connector 23"/>
          <p:cNvCxnSpPr/>
          <p:nvPr/>
        </p:nvCxnSpPr>
        <p:spPr bwMode="auto">
          <a:xfrm>
            <a:off x="2342129" y="3430588"/>
            <a:ext cx="542738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5" name="Group 24"/>
          <p:cNvGrpSpPr/>
          <p:nvPr/>
        </p:nvGrpSpPr>
        <p:grpSpPr>
          <a:xfrm>
            <a:off x="1192960" y="2083852"/>
            <a:ext cx="7725718" cy="1396878"/>
            <a:chOff x="1310668" y="2074799"/>
            <a:chExt cx="7725718" cy="1396878"/>
          </a:xfrm>
        </p:grpSpPr>
        <p:grpSp>
          <p:nvGrpSpPr>
            <p:cNvPr id="26" name="Group 25"/>
            <p:cNvGrpSpPr/>
            <p:nvPr/>
          </p:nvGrpSpPr>
          <p:grpSpPr>
            <a:xfrm>
              <a:off x="1310668" y="2074799"/>
              <a:ext cx="979755" cy="1396878"/>
              <a:chOff x="1310668" y="2076300"/>
              <a:chExt cx="979755" cy="1396878"/>
            </a:xfrm>
          </p:grpSpPr>
          <p:cxnSp>
            <p:nvCxnSpPr>
              <p:cNvPr id="32" name="Straight Connector 31"/>
              <p:cNvCxnSpPr/>
              <p:nvPr/>
            </p:nvCxnSpPr>
            <p:spPr bwMode="auto">
              <a:xfrm flipV="1">
                <a:off x="1800545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33" name="Group 32"/>
              <p:cNvGrpSpPr/>
              <p:nvPr/>
            </p:nvGrpSpPr>
            <p:grpSpPr>
              <a:xfrm>
                <a:off x="1310668" y="2076300"/>
                <a:ext cx="979755" cy="1396878"/>
                <a:chOff x="1310668" y="2076300"/>
                <a:chExt cx="979755" cy="1396878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1310668" y="3103846"/>
                  <a:ext cx="9797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Enforce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1349140" y="2076300"/>
                  <a:ext cx="9028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Enable</a:t>
                  </a:r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7928390" y="2074799"/>
              <a:ext cx="1107996" cy="1396878"/>
              <a:chOff x="1329904" y="2076300"/>
              <a:chExt cx="1107996" cy="1396878"/>
            </a:xfrm>
          </p:grpSpPr>
          <p:cxnSp>
            <p:nvCxnSpPr>
              <p:cNvPr id="28" name="Straight Connector 27"/>
              <p:cNvCxnSpPr/>
              <p:nvPr/>
            </p:nvCxnSpPr>
            <p:spPr bwMode="auto">
              <a:xfrm flipV="1">
                <a:off x="1883902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29" name="Group 28"/>
              <p:cNvGrpSpPr/>
              <p:nvPr/>
            </p:nvGrpSpPr>
            <p:grpSpPr>
              <a:xfrm>
                <a:off x="1329904" y="2076300"/>
                <a:ext cx="1107996" cy="1396878"/>
                <a:chOff x="1329904" y="2076300"/>
                <a:chExt cx="1107996" cy="1396878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1419673" y="3103846"/>
                  <a:ext cx="9284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Defend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1329904" y="2076300"/>
                  <a:ext cx="1107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Respond</a:t>
                  </a:r>
                </a:p>
              </p:txBody>
            </p:sp>
          </p:grpSp>
        </p:grpSp>
      </p:grpSp>
      <p:sp>
        <p:nvSpPr>
          <p:cNvPr id="37" name="Rounded Rectangle 36"/>
          <p:cNvSpPr/>
          <p:nvPr/>
        </p:nvSpPr>
        <p:spPr bwMode="auto">
          <a:xfrm>
            <a:off x="747645" y="1284548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Objectives</a:t>
            </a:r>
          </a:p>
        </p:txBody>
      </p:sp>
      <p:sp>
        <p:nvSpPr>
          <p:cNvPr id="38" name="Rounded Rectangle 37"/>
          <p:cNvSpPr/>
          <p:nvPr/>
        </p:nvSpPr>
        <p:spPr bwMode="auto">
          <a:xfrm>
            <a:off x="747645" y="4992233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Mechanisms</a:t>
            </a:r>
          </a:p>
        </p:txBody>
      </p:sp>
      <p:sp>
        <p:nvSpPr>
          <p:cNvPr id="36" name="Rounded Rectangle 35"/>
          <p:cNvSpPr/>
          <p:nvPr/>
        </p:nvSpPr>
        <p:spPr bwMode="auto">
          <a:xfrm flipH="1">
            <a:off x="3482349" y="2674529"/>
            <a:ext cx="1083948" cy="678465"/>
          </a:xfrm>
          <a:prstGeom prst="roundRect">
            <a:avLst/>
          </a:prstGeom>
          <a:solidFill>
            <a:srgbClr val="00B8FF">
              <a:alpha val="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hangingPunct="0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b="1" dirty="0">
                <a:solidFill>
                  <a:srgbClr val="C00000"/>
                </a:solidFill>
              </a:rPr>
              <a:t>Access</a:t>
            </a:r>
          </a:p>
          <a:p>
            <a:pPr algn="ctr" hangingPunct="0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b="1" dirty="0">
                <a:solidFill>
                  <a:srgbClr val="C00000"/>
                </a:solidFill>
              </a:rPr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40820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 smtClean="0">
                <a:solidFill>
                  <a:srgbClr val="131F49"/>
                </a:solidFill>
              </a:rPr>
              <a:t>Access Control Evolution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0720" y="1714503"/>
            <a:ext cx="8599707" cy="4178150"/>
            <a:chOff x="1131554" y="1714503"/>
            <a:chExt cx="8599707" cy="4178150"/>
          </a:xfrm>
        </p:grpSpPr>
        <p:sp>
          <p:nvSpPr>
            <p:cNvPr id="15" name="Rectangle 14"/>
            <p:cNvSpPr/>
            <p:nvPr/>
          </p:nvSpPr>
          <p:spPr>
            <a:xfrm>
              <a:off x="1131554" y="1714503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Discretionary Access Control (DAC), 1970</a:t>
              </a:r>
              <a:endParaRPr lang="en-US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47444" y="1718311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Mandatory Access Control (MAC), 1970</a:t>
              </a:r>
              <a:endParaRPr lang="en-US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82374" y="3470911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Role Based Access Control (RBAC), 1995</a:t>
              </a:r>
              <a:endParaRPr lang="en-US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80976" y="5246371"/>
              <a:ext cx="3760470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Attribute Based Access Control (ABAC), ????</a:t>
              </a:r>
              <a:endParaRPr lang="en-US" b="1" dirty="0"/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3017720" y="2548890"/>
              <a:ext cx="2423478" cy="899160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5261810" y="2552699"/>
              <a:ext cx="2423478" cy="899160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5441196" y="4117244"/>
              <a:ext cx="0" cy="1129129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4" name="Straight Arrow Connector 13"/>
          <p:cNvCxnSpPr/>
          <p:nvPr/>
        </p:nvCxnSpPr>
        <p:spPr bwMode="auto">
          <a:xfrm>
            <a:off x="9445423" y="1791231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9019687" y="1055902"/>
            <a:ext cx="851481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Fixed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23504" y="5780301"/>
            <a:ext cx="1043841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Flexible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6400" y="58755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Born 1990s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5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 smtClean="0">
                <a:solidFill>
                  <a:srgbClr val="131F49"/>
                </a:solidFill>
              </a:rPr>
              <a:t>Access Control Evolution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0720" y="1714503"/>
            <a:ext cx="3383817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5756610" y="1718311"/>
            <a:ext cx="3383817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3291540" y="3470911"/>
            <a:ext cx="3383817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3090142" y="5246371"/>
            <a:ext cx="3760470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2426886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670976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850362" y="4117244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/>
          <p:cNvSpPr/>
          <p:nvPr/>
        </p:nvSpPr>
        <p:spPr>
          <a:xfrm>
            <a:off x="127892" y="3362215"/>
            <a:ext cx="2898954" cy="923281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Relationship Based </a:t>
            </a:r>
          </a:p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Access Control (</a:t>
            </a:r>
            <a:r>
              <a:rPr lang="en-US" b="1" dirty="0" err="1" smtClean="0">
                <a:solidFill>
                  <a:schemeClr val="accent2"/>
                </a:solidFill>
              </a:rPr>
              <a:t>ReBAC</a:t>
            </a:r>
            <a:r>
              <a:rPr lang="en-US" b="1" dirty="0" smtClean="0">
                <a:solidFill>
                  <a:schemeClr val="accent2"/>
                </a:solidFill>
              </a:rPr>
              <a:t>) ????</a:t>
            </a:r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1585393" y="4301491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23"/>
          <p:cNvSpPr/>
          <p:nvPr/>
        </p:nvSpPr>
        <p:spPr>
          <a:xfrm>
            <a:off x="6822888" y="3469857"/>
            <a:ext cx="2730366" cy="923281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Provenance Based</a:t>
            </a:r>
          </a:p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Access Control (</a:t>
            </a:r>
            <a:r>
              <a:rPr lang="en-US" b="1" dirty="0">
                <a:solidFill>
                  <a:schemeClr val="accent2"/>
                </a:solidFill>
              </a:rPr>
              <a:t>P</a:t>
            </a:r>
            <a:r>
              <a:rPr lang="en-US" b="1" dirty="0" smtClean="0">
                <a:solidFill>
                  <a:schemeClr val="accent2"/>
                </a:solidFill>
              </a:rPr>
              <a:t>BAC)</a:t>
            </a:r>
          </a:p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 ????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86400" y="58755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Born 1990s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5885238" y="4298243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62107" y="4234760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Born mid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2000s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89623" y="4234760"/>
            <a:ext cx="1184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Born late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2000s</a:t>
            </a:r>
          </a:p>
        </p:txBody>
      </p:sp>
    </p:spTree>
    <p:extLst>
      <p:ext uri="{BB962C8B-B14F-4D97-AF65-F5344CB8AC3E}">
        <p14:creationId xmlns:p14="http://schemas.microsoft.com/office/powerpoint/2010/main" val="22620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277938"/>
            <a:ext cx="9069387" cy="5842000"/>
          </a:xfrm>
        </p:spPr>
        <p:txBody>
          <a:bodyPr/>
          <a:lstStyle/>
          <a:p>
            <a:pPr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ABAC is orders of magnitude more complex than anything that has been an Access Control winner so far (DAC, MAC, RBAC)</a:t>
            </a:r>
          </a:p>
          <a:p>
            <a:pPr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We need the complexity, but need to manage it</a:t>
            </a:r>
          </a:p>
          <a:p>
            <a:pPr marL="576262" lvl="1" indent="0">
              <a:spcAft>
                <a:spcPts val="0"/>
              </a:spcAft>
              <a:buSzPct val="90000"/>
              <a:buNone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If Google can index the web, we can do ABAC!!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endParaRPr lang="en-US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spcAft>
                <a:spcPts val="0"/>
              </a:spcAft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Cloud-enabled IoT may be the killer app</a:t>
            </a:r>
          </a:p>
          <a:p>
            <a:pPr>
              <a:spcAft>
                <a:spcPts val="0"/>
              </a:spcAft>
              <a:buSzPct val="90000"/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spcAft>
                <a:spcPts val="0"/>
              </a:spcAft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After ABAC what?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>
                <a:solidFill>
                  <a:srgbClr val="131F49"/>
                </a:solidFill>
              </a:rPr>
              <a:t>The ABAC Challenge</a:t>
            </a:r>
          </a:p>
        </p:txBody>
      </p:sp>
    </p:spTree>
    <p:extLst>
      <p:ext uri="{BB962C8B-B14F-4D97-AF65-F5344CB8AC3E}">
        <p14:creationId xmlns:p14="http://schemas.microsoft.com/office/powerpoint/2010/main" val="216699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131F49"/>
                </a:solidFill>
              </a:rPr>
              <a:t>ABAC Research Agenda</a:t>
            </a: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2042" y="4582583"/>
            <a:ext cx="8706790" cy="923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04161" y="2669915"/>
            <a:ext cx="5040314" cy="166067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4084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604161" y="3574625"/>
            <a:ext cx="5040313" cy="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72172" y="3658623"/>
            <a:ext cx="4452276" cy="44104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Core 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95167" y="2710317"/>
            <a:ext cx="226114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3. Administrative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4956307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92328" y="2710317"/>
            <a:ext cx="209313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4. Extended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84827" y="2650666"/>
            <a:ext cx="21673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3331" y="2922285"/>
            <a:ext cx="2090313" cy="1117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5. ABAC Policy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Architectures and  Languages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12484" y="2669915"/>
            <a:ext cx="19321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896490" y="2894278"/>
            <a:ext cx="1764109" cy="11195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6. ABAC Enforcement Architectures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72042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260079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7. ABAC Design, Engineering and Applications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23089" y="6011893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Based on RBAC experience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4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131F49"/>
                </a:solidFill>
              </a:rPr>
              <a:t>ABAC Research Agenda</a:t>
            </a: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2042" y="4582583"/>
            <a:ext cx="8706790" cy="923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04161" y="2669915"/>
            <a:ext cx="5040314" cy="166067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4084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604161" y="3574625"/>
            <a:ext cx="5040313" cy="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72172" y="3658623"/>
            <a:ext cx="4452276" cy="471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Core ABAC Models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95167" y="2710317"/>
            <a:ext cx="226114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3. Administrative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4956307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92328" y="2710317"/>
            <a:ext cx="209313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4. Extended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84827" y="2650666"/>
            <a:ext cx="21673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3331" y="2922285"/>
            <a:ext cx="2090313" cy="1117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5. ABAC Policy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Architectures and  Languages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12484" y="2669915"/>
            <a:ext cx="19321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896490" y="2894278"/>
            <a:ext cx="1764109" cy="11195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6. ABAC Enforcement Architectures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72042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260079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7. ABAC Design, Engineering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292165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>
                <a:solidFill>
                  <a:srgbClr val="131F49"/>
                </a:solidFill>
              </a:rPr>
              <a:t>2. Core ABAC Models: </a:t>
            </a:r>
            <a:r>
              <a:rPr lang="en-US" sz="2800" dirty="0"/>
              <a:t>ABAC</a:t>
            </a:r>
            <a:r>
              <a:rPr lang="el-GR" sz="2800" baseline="-25000" dirty="0"/>
              <a:t>α</a:t>
            </a:r>
            <a:r>
              <a:rPr lang="en-US" sz="2800" dirty="0"/>
              <a:t> </a:t>
            </a:r>
            <a:endParaRPr lang="en-US" sz="2800" dirty="0">
              <a:solidFill>
                <a:srgbClr val="131F49"/>
              </a:solidFill>
            </a:endParaRPr>
          </a:p>
        </p:txBody>
      </p:sp>
      <p:pic>
        <p:nvPicPr>
          <p:cNvPr id="12" name="内容占位符 6" descr="未命名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322" y="1846638"/>
            <a:ext cx="8673472" cy="35767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23261" y="806175"/>
            <a:ext cx="3211101" cy="369314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Policy Configuration Points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 bwMode="auto">
          <a:xfrm flipH="1">
            <a:off x="3223263" y="1175489"/>
            <a:ext cx="1605549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13" idx="2"/>
          </p:cNvCxnSpPr>
          <p:nvPr/>
        </p:nvCxnSpPr>
        <p:spPr bwMode="auto">
          <a:xfrm>
            <a:off x="4828812" y="1175489"/>
            <a:ext cx="1331958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828830" y="1175506"/>
            <a:ext cx="1605567" cy="2385298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078580" y="5662043"/>
            <a:ext cx="5664864" cy="106181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Can be configured to do simple forms of DAC, MAC, RBAC</a:t>
            </a:r>
          </a:p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Jin, Krishnan, Sandhu 2012</a:t>
            </a:r>
            <a:endParaRPr lang="en-US" sz="21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7413</TotalTime>
  <Words>1406</Words>
  <Application>Microsoft Office PowerPoint</Application>
  <PresentationFormat>Custom</PresentationFormat>
  <Paragraphs>406</Paragraphs>
  <Slides>29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ＭＳ Ｐゴシック</vt:lpstr>
      <vt:lpstr>Arial</vt:lpstr>
      <vt:lpstr>Bitstream Charter</vt:lpstr>
      <vt:lpstr>Calibri</vt:lpstr>
      <vt:lpstr>Courier New</vt:lpstr>
      <vt:lpstr>Gill Sans MT</vt:lpstr>
      <vt:lpstr>Symbol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VISIO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955</cp:revision>
  <cp:lastPrinted>2019-03-21T23:12:02Z</cp:lastPrinted>
  <dcterms:created xsi:type="dcterms:W3CDTF">2010-02-19T20:53:39Z</dcterms:created>
  <dcterms:modified xsi:type="dcterms:W3CDTF">2019-03-21T23:34:56Z</dcterms:modified>
</cp:coreProperties>
</file>