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6" r:id="rId3"/>
    <p:sldId id="268" r:id="rId4"/>
    <p:sldId id="267" r:id="rId5"/>
    <p:sldId id="269" r:id="rId6"/>
    <p:sldId id="270" r:id="rId7"/>
    <p:sldId id="272" r:id="rId8"/>
    <p:sldId id="271" r:id="rId9"/>
    <p:sldId id="273" r:id="rId10"/>
    <p:sldId id="274" r:id="rId11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65" autoAdjust="0"/>
    <p:restoredTop sz="95856"/>
  </p:normalViewPr>
  <p:slideViewPr>
    <p:cSldViewPr snapToGrid="0" snapToObjects="1">
      <p:cViewPr varScale="1">
        <p:scale>
          <a:sx n="163" d="100"/>
          <a:sy n="163" d="100"/>
        </p:scale>
        <p:origin x="1656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ravi.uts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" y="1569720"/>
            <a:ext cx="7193280" cy="1929283"/>
          </a:xfrm>
        </p:spPr>
        <p:txBody>
          <a:bodyPr/>
          <a:lstStyle/>
          <a:p>
            <a:r>
              <a:rPr lang="en-US" sz="2400" b="1" dirty="0">
                <a:solidFill>
                  <a:prstClr val="black"/>
                </a:solidFill>
              </a:rPr>
              <a:t>CS 6393: Cyber Security Models and Systems</a:t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CS 4593: Cyber Security Models and Systems (cross-listed)</a:t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/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 smtClean="0">
                <a:solidFill>
                  <a:prstClr val="black"/>
                </a:solidFill>
              </a:rPr>
              <a:t>Project Guidelines</a:t>
            </a:r>
            <a:r>
              <a:rPr lang="en-US" sz="2400" b="1" dirty="0">
                <a:solidFill>
                  <a:prstClr val="black"/>
                </a:solidFill>
              </a:rPr>
              <a:t/>
            </a:r>
            <a:br>
              <a:rPr lang="en-US" sz="2400" b="1" dirty="0">
                <a:solidFill>
                  <a:prstClr val="black"/>
                </a:solidFill>
              </a:rPr>
            </a:b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81500"/>
            <a:ext cx="6858000" cy="1481714"/>
          </a:xfrm>
        </p:spPr>
        <p:txBody>
          <a:bodyPr>
            <a:noAutofit/>
          </a:bodyPr>
          <a:lstStyle/>
          <a:p>
            <a:r>
              <a:rPr lang="en-US" sz="2800" dirty="0"/>
              <a:t>Ravi Sandhu</a:t>
            </a:r>
            <a:br>
              <a:rPr lang="en-US" sz="2800" dirty="0"/>
            </a:br>
            <a:endParaRPr lang="en-US" sz="2800" dirty="0"/>
          </a:p>
          <a:p>
            <a:r>
              <a:rPr lang="en-US" sz="2800" dirty="0" smtClean="0"/>
              <a:t>Spring </a:t>
            </a:r>
            <a:r>
              <a:rPr lang="en-US" sz="2800" dirty="0"/>
              <a:t>2019</a:t>
            </a:r>
            <a:br>
              <a:rPr lang="en-US" sz="2800" dirty="0"/>
            </a:br>
            <a:endParaRPr lang="en-US" sz="6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461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Time Line and Protocol</a:t>
            </a:r>
            <a:endParaRPr lang="en-US" sz="3600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SzPct val="90000"/>
              <a:buNone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u="sng" dirty="0" smtClean="0">
                <a:ea typeface="ＭＳ Ｐゴシック" pitchFamily="34" charset="-128"/>
              </a:rPr>
              <a:t>Time line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800" dirty="0" smtClean="0">
                <a:ea typeface="ＭＳ Ｐゴシック" pitchFamily="34" charset="-128"/>
              </a:rPr>
              <a:t> Project teams and topics finalized by Feb 8</a:t>
            </a:r>
            <a:r>
              <a:rPr lang="en-US" sz="2800" baseline="30000" dirty="0" smtClean="0">
                <a:ea typeface="ＭＳ Ｐゴシック" pitchFamily="34" charset="-128"/>
              </a:rPr>
              <a:t>th 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dirty="0">
                <a:ea typeface="ＭＳ Ｐゴシック" pitchFamily="34" charset="-128"/>
              </a:rPr>
              <a:t>Presentation slots assigned first-come first </a:t>
            </a:r>
            <a:r>
              <a:rPr lang="en-US" sz="2800" dirty="0" smtClean="0">
                <a:ea typeface="ＭＳ Ｐゴシック" pitchFamily="34" charset="-128"/>
              </a:rPr>
              <a:t>serve</a:t>
            </a:r>
          </a:p>
          <a:p>
            <a:pPr marL="0" indent="0">
              <a:buSzPct val="90000"/>
              <a:buNone/>
            </a:pPr>
            <a:r>
              <a:rPr lang="en-US" sz="2800" dirty="0" smtClean="0">
                <a:ea typeface="ＭＳ Ｐゴシック" pitchFamily="34" charset="-128"/>
              </a:rPr>
              <a:t> </a:t>
            </a:r>
            <a:endParaRPr lang="en-US" sz="2800" dirty="0">
              <a:ea typeface="ＭＳ Ｐゴシック" pitchFamily="34" charset="-128"/>
            </a:endParaRPr>
          </a:p>
          <a:p>
            <a:pPr marL="0" indent="0">
              <a:buSzPct val="90000"/>
              <a:buNone/>
            </a:pPr>
            <a:r>
              <a:rPr lang="en-US" sz="2800" u="sng" dirty="0">
                <a:ea typeface="ＭＳ Ｐゴシック" pitchFamily="34" charset="-128"/>
              </a:rPr>
              <a:t> </a:t>
            </a:r>
            <a:r>
              <a:rPr lang="en-US" sz="2800" u="sng" dirty="0" smtClean="0">
                <a:ea typeface="ＭＳ Ｐゴシック" pitchFamily="34" charset="-128"/>
              </a:rPr>
              <a:t>Protocol</a:t>
            </a:r>
            <a:endParaRPr lang="en-US" sz="2800" u="sng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800" dirty="0" smtClean="0">
                <a:ea typeface="ＭＳ Ｐゴシック" pitchFamily="34" charset="-128"/>
              </a:rPr>
              <a:t> Communicate to me via </a:t>
            </a:r>
            <a:r>
              <a:rPr lang="en-US" sz="2800" dirty="0" smtClean="0">
                <a:ea typeface="ＭＳ Ｐゴシック" pitchFamily="34" charset="-128"/>
                <a:hlinkClick r:id="rId2"/>
              </a:rPr>
              <a:t>ravi.utsa@gmail.com</a:t>
            </a: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dirty="0" smtClean="0">
                <a:ea typeface="ＭＳ Ｐゴシック" pitchFamily="34" charset="-128"/>
              </a:rPr>
              <a:t>I will post a list of teams and topics as I get them (more or less)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4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4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693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is Dynamic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AFD707-C730-416C-B28F-B6C7C9A0B6F5}"/>
              </a:ext>
            </a:extLst>
          </p:cNvPr>
          <p:cNvSpPr txBox="1"/>
          <p:nvPr/>
        </p:nvSpPr>
        <p:spPr>
          <a:xfrm>
            <a:off x="306705" y="1936065"/>
            <a:ext cx="23012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“My dear, here we must run as fast as we can, just to stay in place. And if you wish to go anywhere you must run twice as fast as that.”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― Lewis Carroll, Alice in Wonderland</a:t>
            </a:r>
          </a:p>
        </p:txBody>
      </p:sp>
      <p:pic>
        <p:nvPicPr>
          <p:cNvPr id="18" name="Picture 17" descr="alice_red-queen_running_fixed.gif">
            <a:extLst>
              <a:ext uri="{FF2B5EF4-FFF2-40B4-BE49-F238E27FC236}">
                <a16:creationId xmlns:a16="http://schemas.microsoft.com/office/drawing/2014/main" id="{48ACD6A8-CBE5-4384-9758-B3868AD0979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1295" y="1246187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is </a:t>
            </a:r>
            <a:r>
              <a:rPr lang="en-US" sz="24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Chaotic</a:t>
            </a:r>
            <a:endParaRPr lang="en-US" sz="2400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AFD707-C730-416C-B28F-B6C7C9A0B6F5}"/>
              </a:ext>
            </a:extLst>
          </p:cNvPr>
          <p:cNvSpPr txBox="1"/>
          <p:nvPr/>
        </p:nvSpPr>
        <p:spPr>
          <a:xfrm>
            <a:off x="306705" y="1936065"/>
            <a:ext cx="23012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“My dear, here we must run as fast as we can, just to stay in place. And if you wish to go anywhere you must run twice as fast as that.”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― Lewis Carroll, Alice in Wonderland</a:t>
            </a:r>
          </a:p>
        </p:txBody>
      </p:sp>
      <p:pic>
        <p:nvPicPr>
          <p:cNvPr id="18" name="Picture 17" descr="alice_red-queen_running_fixed.gif">
            <a:extLst>
              <a:ext uri="{FF2B5EF4-FFF2-40B4-BE49-F238E27FC236}">
                <a16:creationId xmlns:a16="http://schemas.microsoft.com/office/drawing/2014/main" id="{48ACD6A8-CBE5-4384-9758-B3868AD0979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1295" y="1246187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646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2 Part Project</a:t>
            </a:r>
            <a:endParaRPr lang="en-US" sz="3600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Impactful Attack or Vulnerability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Emerging Technology Challenges</a:t>
            </a: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4912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ea typeface="ＭＳ Ｐゴシック" pitchFamily="34" charset="-128"/>
              </a:rPr>
              <a:t>Impactful Attack or Vulnerability</a:t>
            </a:r>
            <a:endParaRPr lang="en-US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Examples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 smtClean="0">
                <a:ea typeface="ＭＳ Ｐゴシック" pitchFamily="34" charset="-128"/>
              </a:rPr>
              <a:t> Heartbleed bug 2014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smtClean="0">
                <a:ea typeface="ＭＳ Ｐゴシック" pitchFamily="34" charset="-128"/>
              </a:rPr>
              <a:t>Meltdown bug 2018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err="1" smtClean="0">
                <a:ea typeface="ＭＳ Ｐゴシック" pitchFamily="34" charset="-128"/>
              </a:rPr>
              <a:t>Spectre</a:t>
            </a:r>
            <a:r>
              <a:rPr lang="en-US" sz="3300" dirty="0" smtClean="0">
                <a:ea typeface="ＭＳ Ｐゴシック" pitchFamily="34" charset="-128"/>
              </a:rPr>
              <a:t> bug 2018</a:t>
            </a:r>
            <a:endParaRPr lang="en-US" sz="3300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err="1" smtClean="0">
                <a:ea typeface="ＭＳ Ｐゴシック" pitchFamily="34" charset="-128"/>
              </a:rPr>
              <a:t>Mirai</a:t>
            </a:r>
            <a:r>
              <a:rPr lang="en-US" sz="3300" dirty="0" smtClean="0">
                <a:ea typeface="ＭＳ Ｐゴシック" pitchFamily="34" charset="-128"/>
              </a:rPr>
              <a:t> botnet 2016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smtClean="0">
                <a:ea typeface="ＭＳ Ｐゴシック" pitchFamily="34" charset="-128"/>
              </a:rPr>
              <a:t>Equifax data breach 2017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err="1" smtClean="0">
                <a:ea typeface="ＭＳ Ｐゴシック" pitchFamily="34" charset="-128"/>
              </a:rPr>
              <a:t>Stuxnet</a:t>
            </a:r>
            <a:r>
              <a:rPr lang="en-US" sz="3300" dirty="0" smtClean="0">
                <a:ea typeface="ＭＳ Ｐゴシック" pitchFamily="34" charset="-128"/>
              </a:rPr>
              <a:t> 2010</a:t>
            </a:r>
            <a:endParaRPr lang="en-US" sz="3000" dirty="0">
              <a:ea typeface="ＭＳ Ｐゴシック" pitchFamily="34" charset="-128"/>
            </a:endParaRPr>
          </a:p>
          <a:p>
            <a:pPr lvl="1">
              <a:lnSpc>
                <a:spcPct val="100000"/>
              </a:lnSpc>
              <a:buSzPct val="90000"/>
              <a:buFont typeface="Wingdings" panose="05000000000000000000" pitchFamily="2" charset="2"/>
              <a:buChar char="v"/>
            </a:pPr>
            <a:r>
              <a:rPr lang="en-US" sz="3000" dirty="0" smtClean="0">
                <a:ea typeface="ＭＳ Ｐゴシック" pitchFamily="34" charset="-128"/>
              </a:rPr>
              <a:t> </a:t>
            </a:r>
            <a:r>
              <a:rPr lang="en-US" sz="3300" dirty="0">
                <a:ea typeface="ＭＳ Ｐゴシック" pitchFamily="34" charset="-128"/>
              </a:rPr>
              <a:t>Melissa virus 1999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000" dirty="0">
                <a:ea typeface="ＭＳ Ｐゴシック" pitchFamily="34" charset="-128"/>
              </a:rPr>
              <a:t> </a:t>
            </a:r>
            <a:r>
              <a:rPr lang="en-US" sz="3300" dirty="0">
                <a:ea typeface="ＭＳ Ｐゴシック" pitchFamily="34" charset="-128"/>
              </a:rPr>
              <a:t>…..</a:t>
            </a:r>
            <a:endParaRPr lang="en-US" sz="3300" dirty="0"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6848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ea typeface="ＭＳ Ｐゴシック" pitchFamily="34" charset="-128"/>
              </a:rPr>
              <a:t>Emerging Technology Challenges</a:t>
            </a:r>
            <a:endParaRPr lang="en-US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Examples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 smtClean="0">
                <a:ea typeface="ＭＳ Ｐゴシック" pitchFamily="34" charset="-128"/>
              </a:rPr>
              <a:t> Cloud computing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smtClean="0">
                <a:ea typeface="ＭＳ Ｐゴシック" pitchFamily="34" charset="-128"/>
              </a:rPr>
              <a:t>Internet of things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smtClean="0">
                <a:ea typeface="ＭＳ Ｐゴシック" pitchFamily="34" charset="-128"/>
              </a:rPr>
              <a:t>Social media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err="1" smtClean="0">
                <a:ea typeface="ＭＳ Ｐゴシック" pitchFamily="34" charset="-128"/>
              </a:rPr>
              <a:t>Blockchain</a:t>
            </a:r>
            <a:endParaRPr lang="en-US" sz="3300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smtClean="0">
                <a:ea typeface="ＭＳ Ｐゴシック" pitchFamily="34" charset="-128"/>
              </a:rPr>
              <a:t>Wireless 5g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smtClean="0">
                <a:ea typeface="ＭＳ Ｐゴシック" pitchFamily="34" charset="-128"/>
              </a:rPr>
              <a:t>Quantum computing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 smtClean="0">
                <a:ea typeface="ＭＳ Ｐゴシック" pitchFamily="34" charset="-128"/>
              </a:rPr>
              <a:t> …..</a:t>
            </a:r>
            <a:endParaRPr lang="en-US" sz="3300" dirty="0"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724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2 Part Project</a:t>
            </a:r>
            <a:endParaRPr lang="en-US" sz="3600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Impactful Attack or Vulnerability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smtClean="0">
                <a:ea typeface="ＭＳ Ｐゴシック" pitchFamily="34" charset="-128"/>
              </a:rPr>
              <a:t>No duplication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smtClean="0">
                <a:ea typeface="ＭＳ Ｐゴシック" pitchFamily="34" charset="-128"/>
              </a:rPr>
              <a:t>First come first serve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Emerging Technology Challenges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smtClean="0">
                <a:ea typeface="ＭＳ Ｐゴシック" pitchFamily="34" charset="-128"/>
              </a:rPr>
              <a:t>Duplication ok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3300" dirty="0" smtClean="0">
                <a:ea typeface="ＭＳ Ｐゴシック" pitchFamily="34" charset="-128"/>
              </a:rPr>
              <a:t>Teams must coordinate (with my help) to differentiate duplicate topics</a:t>
            </a:r>
          </a:p>
          <a:p>
            <a:pPr marL="0" indent="0">
              <a:buSzPct val="90000"/>
              <a:buNone/>
            </a:pPr>
            <a:endParaRPr lang="en-US" sz="3600" dirty="0" smtClean="0">
              <a:ea typeface="ＭＳ Ｐゴシック" pitchFamily="34" charset="-128"/>
            </a:endParaRPr>
          </a:p>
          <a:p>
            <a:pPr marL="0" indent="0">
              <a:buSzPct val="90000"/>
              <a:buNone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2990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Project Structure</a:t>
            </a:r>
            <a:endParaRPr lang="en-US" sz="3600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Individual or 2-person team (self-organized)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40 minute in-class presentation, 3 per class meeting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Pick either one as major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</a:t>
            </a:r>
            <a:r>
              <a:rPr lang="en-US" sz="2900" dirty="0" smtClean="0">
                <a:ea typeface="ＭＳ Ｐゴシック" pitchFamily="34" charset="-128"/>
              </a:rPr>
              <a:t>20 minute on bigger task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</a:t>
            </a:r>
            <a:r>
              <a:rPr lang="en-US" sz="2900" dirty="0" smtClean="0">
                <a:ea typeface="ＭＳ Ｐゴシック" pitchFamily="34" charset="-128"/>
              </a:rPr>
              <a:t>10 minute on smaller task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</a:t>
            </a:r>
            <a:r>
              <a:rPr lang="en-US" sz="2900" dirty="0" smtClean="0">
                <a:ea typeface="ＭＳ Ｐゴシック" pitchFamily="34" charset="-128"/>
              </a:rPr>
              <a:t>10 minute class discussion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</a:t>
            </a:r>
            <a:r>
              <a:rPr lang="en-US" sz="2900" dirty="0" smtClean="0">
                <a:ea typeface="ＭＳ Ｐゴシック" pitchFamily="34" charset="-128"/>
              </a:rPr>
              <a:t>Both team members must present</a:t>
            </a:r>
            <a:endParaRPr lang="en-US" sz="29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2473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Project Grade</a:t>
            </a:r>
            <a:endParaRPr lang="en-US" sz="3600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3 aspects</a:t>
            </a:r>
            <a:endParaRPr lang="en-US" sz="3600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</a:t>
            </a:r>
            <a:r>
              <a:rPr lang="en-US" sz="2900" dirty="0" smtClean="0">
                <a:ea typeface="ＭＳ Ｐゴシック" pitchFamily="34" charset="-128"/>
              </a:rPr>
              <a:t>Evidence </a:t>
            </a:r>
            <a:r>
              <a:rPr lang="en-US" sz="2900" dirty="0">
                <a:ea typeface="ＭＳ Ｐゴシック" pitchFamily="34" charset="-128"/>
              </a:rPr>
              <a:t>of Effort and Quality of presentation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</a:t>
            </a:r>
            <a:r>
              <a:rPr lang="en-US" sz="2900" dirty="0" smtClean="0">
                <a:ea typeface="ＭＳ Ｐゴシック" pitchFamily="34" charset="-128"/>
              </a:rPr>
              <a:t>Content </a:t>
            </a:r>
            <a:r>
              <a:rPr lang="en-US" sz="2900" dirty="0">
                <a:ea typeface="ＭＳ Ｐゴシック" pitchFamily="34" charset="-128"/>
              </a:rPr>
              <a:t>Completeness and Relevance 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</a:t>
            </a:r>
            <a:r>
              <a:rPr lang="en-US" sz="2900" dirty="0" smtClean="0">
                <a:ea typeface="ＭＳ Ｐゴシック" pitchFamily="34" charset="-128"/>
              </a:rPr>
              <a:t>Content Originality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>
                <a:ea typeface="ＭＳ Ｐゴシック" pitchFamily="34" charset="-128"/>
              </a:rPr>
              <a:t>One grade for </a:t>
            </a:r>
            <a:r>
              <a:rPr lang="en-US" sz="3600" dirty="0" smtClean="0">
                <a:ea typeface="ＭＳ Ｐゴシック" pitchFamily="34" charset="-128"/>
              </a:rPr>
              <a:t>team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Additional guidelines will be forthcoming</a:t>
            </a: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2820299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531</TotalTime>
  <Words>429</Words>
  <Application>Microsoft Office PowerPoint</Application>
  <PresentationFormat>Letter Paper (8.5x11 in)</PresentationFormat>
  <Paragraphs>135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Wingdings</vt:lpstr>
      <vt:lpstr>ICS-Theme</vt:lpstr>
      <vt:lpstr>CS 6393: Cyber Security Models and Systems CS 4593: Cyber Security Models and Systems (cross-listed)  Project Guidelines </vt:lpstr>
      <vt:lpstr>Security is Dynamic</vt:lpstr>
      <vt:lpstr>Security is Chaotic</vt:lpstr>
      <vt:lpstr>2 Part Project</vt:lpstr>
      <vt:lpstr>Impactful Attack or Vulnerability</vt:lpstr>
      <vt:lpstr>Emerging Technology Challenges</vt:lpstr>
      <vt:lpstr>2 Part Project</vt:lpstr>
      <vt:lpstr>Project Structure</vt:lpstr>
      <vt:lpstr>Project Grade</vt:lpstr>
      <vt:lpstr>Time Line and Protocol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49</cp:revision>
  <cp:lastPrinted>2019-01-24T23:16:37Z</cp:lastPrinted>
  <dcterms:created xsi:type="dcterms:W3CDTF">2018-03-06T17:13:20Z</dcterms:created>
  <dcterms:modified xsi:type="dcterms:W3CDTF">2019-01-24T23:46:13Z</dcterms:modified>
</cp:coreProperties>
</file>