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57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85" r:id="rId14"/>
    <p:sldId id="280" r:id="rId15"/>
    <p:sldId id="281" r:id="rId16"/>
    <p:sldId id="282" r:id="rId17"/>
    <p:sldId id="283" r:id="rId18"/>
    <p:sldId id="284" r:id="rId19"/>
  </p:sldIdLst>
  <p:sldSz cx="9144000" cy="6858000" type="letter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A22"/>
    <a:srgbClr val="FF950E"/>
    <a:srgbClr val="FF8B02"/>
    <a:srgbClr val="FF9002"/>
    <a:srgbClr val="FFDE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965" autoAdjust="0"/>
    <p:restoredTop sz="95856"/>
  </p:normalViewPr>
  <p:slideViewPr>
    <p:cSldViewPr snapToGrid="0" snapToObjects="1">
      <p:cViewPr varScale="1">
        <p:scale>
          <a:sx n="163" d="100"/>
          <a:sy n="163" d="100"/>
        </p:scale>
        <p:origin x="1656" y="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119E405A-2F73-244F-8FE1-027F8A2BDFFE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A66106D5-64BA-C849-A80D-7D2FDDB938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5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3407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325433DC-0F38-3E4B-A547-C4FDF825D5D8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8588" y="1154113"/>
            <a:ext cx="4152900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7" tIns="46244" rIns="92487" bIns="462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444861"/>
            <a:ext cx="5560060" cy="3636705"/>
          </a:xfrm>
          <a:prstGeom prst="rect">
            <a:avLst/>
          </a:prstGeom>
        </p:spPr>
        <p:txBody>
          <a:bodyPr vert="horz" lIns="92487" tIns="46244" rIns="92487" bIns="462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3406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851ABA11-A19C-3E46-B99A-9DEC51A1F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65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4692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9874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4812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4726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1ABA11-A19C-3E46-B99A-9DEC51A1FAC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302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94786"/>
            <a:ext cx="6858000" cy="1929283"/>
          </a:xfrm>
        </p:spPr>
        <p:txBody>
          <a:bodyPr anchor="b"/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924069"/>
            <a:ext cx="6858000" cy="233373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964642"/>
            <a:ext cx="7886700" cy="52123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034979"/>
            <a:ext cx="1971675" cy="514198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034979"/>
            <a:ext cx="5800725" cy="514198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055077"/>
            <a:ext cx="7886700" cy="51218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964643"/>
            <a:ext cx="7886700" cy="521232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964642"/>
            <a:ext cx="3886200" cy="521232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981004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04916"/>
            <a:ext cx="3868340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81004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4916"/>
            <a:ext cx="3887391" cy="438474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4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87426"/>
            <a:ext cx="2949178" cy="488156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964642"/>
            <a:ext cx="2949178" cy="490434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818728" y="311384"/>
            <a:ext cx="4932822" cy="462224"/>
          </a:xfrm>
        </p:spPr>
        <p:txBody>
          <a:bodyPr anchor="b"/>
          <a:lstStyle>
            <a:lvl1pPr algn="ctr">
              <a:defRPr sz="32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87270"/>
            <a:ext cx="7886700" cy="20855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376246"/>
            <a:ext cx="7886700" cy="2800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Ravi Sandhu</a:t>
            </a:r>
            <a:endParaRPr lang="en-US" dirty="0"/>
          </a:p>
        </p:txBody>
      </p:sp>
      <p:pic>
        <p:nvPicPr>
          <p:cNvPr id="8" name="Content Placeholder 3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7046" y="6235089"/>
            <a:ext cx="1269547" cy="4572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9265" y="246124"/>
            <a:ext cx="1887192" cy="75915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12" y="179355"/>
            <a:ext cx="1471275" cy="796072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>
            <a:off x="1850065" y="980743"/>
            <a:ext cx="5029200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479024" y="6206025"/>
            <a:ext cx="8413185" cy="0"/>
          </a:xfrm>
          <a:prstGeom prst="line">
            <a:avLst/>
          </a:prstGeom>
          <a:ln w="50800" cap="rnd">
            <a:solidFill>
              <a:srgbClr val="FF950E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88459" y="6492875"/>
            <a:ext cx="367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5F52E-1A2D-AF47-834F-5A302267C8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7824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480" y="1569720"/>
            <a:ext cx="7193280" cy="1929283"/>
          </a:xfrm>
        </p:spPr>
        <p:txBody>
          <a:bodyPr/>
          <a:lstStyle/>
          <a:p>
            <a:r>
              <a:rPr lang="en-US" sz="2400" b="1" dirty="0">
                <a:solidFill>
                  <a:prstClr val="black"/>
                </a:solidFill>
              </a:rPr>
              <a:t>CS 6393: Cyber Security Models and </a:t>
            </a:r>
            <a:r>
              <a:rPr lang="en-US" sz="2400" b="1" dirty="0" smtClean="0">
                <a:solidFill>
                  <a:prstClr val="black"/>
                </a:solidFill>
              </a:rPr>
              <a:t>Systems</a:t>
            </a:r>
            <a:br>
              <a:rPr lang="en-US" sz="2400" b="1" dirty="0" smtClean="0">
                <a:solidFill>
                  <a:prstClr val="black"/>
                </a:solidFill>
              </a:rPr>
            </a:br>
            <a:r>
              <a:rPr lang="en-US" sz="2400" b="1" dirty="0">
                <a:solidFill>
                  <a:prstClr val="black"/>
                </a:solidFill>
              </a:rPr>
              <a:t/>
            </a:r>
            <a:br>
              <a:rPr lang="en-US" sz="2400" b="1" dirty="0">
                <a:solidFill>
                  <a:prstClr val="black"/>
                </a:solidFill>
              </a:rPr>
            </a:br>
            <a:r>
              <a:rPr lang="en-US" sz="2400" b="1" dirty="0" smtClean="0">
                <a:solidFill>
                  <a:prstClr val="black"/>
                </a:solidFill>
              </a:rPr>
              <a:t>Cyber </a:t>
            </a:r>
            <a:r>
              <a:rPr lang="en-US" sz="2400" b="1" dirty="0">
                <a:solidFill>
                  <a:prstClr val="black"/>
                </a:solidFill>
              </a:rPr>
              <a:t>Security </a:t>
            </a:r>
            <a:r>
              <a:rPr lang="en-US" sz="2400" b="1" dirty="0" smtClean="0">
                <a:solidFill>
                  <a:prstClr val="black"/>
                </a:solidFill>
              </a:rPr>
              <a:t>Perspective </a:t>
            </a:r>
            <a:r>
              <a:rPr lang="en-US" sz="2400" b="1" dirty="0">
                <a:solidFill>
                  <a:prstClr val="black"/>
                </a:solidFill>
              </a:rPr>
              <a:t/>
            </a:r>
            <a:br>
              <a:rPr lang="en-US" sz="2400" b="1" dirty="0">
                <a:solidFill>
                  <a:prstClr val="black"/>
                </a:solidFill>
              </a:rPr>
            </a:br>
            <a:endParaRPr lang="en-US" sz="1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381500"/>
            <a:ext cx="6858000" cy="1481714"/>
          </a:xfrm>
        </p:spPr>
        <p:txBody>
          <a:bodyPr>
            <a:normAutofit fontScale="55000" lnSpcReduction="20000"/>
          </a:bodyPr>
          <a:lstStyle/>
          <a:p>
            <a:r>
              <a:rPr lang="en-US" sz="4300" dirty="0"/>
              <a:t>Ravi Sandhu</a:t>
            </a:r>
            <a:br>
              <a:rPr lang="en-US" sz="4300" dirty="0"/>
            </a:br>
            <a:endParaRPr lang="en-US" sz="4300" dirty="0"/>
          </a:p>
          <a:p>
            <a:r>
              <a:rPr lang="en-US" sz="4300" dirty="0" smtClean="0"/>
              <a:t>Lecture 1</a:t>
            </a:r>
            <a:endParaRPr lang="en-US" sz="4300" dirty="0"/>
          </a:p>
          <a:p>
            <a:r>
              <a:rPr lang="en-US" sz="4300" dirty="0"/>
              <a:t>Spring </a:t>
            </a:r>
            <a:r>
              <a:rPr lang="en-US" sz="4300" dirty="0" smtClean="0"/>
              <a:t>2020</a:t>
            </a:r>
            <a:r>
              <a:rPr lang="en-US" sz="4300" dirty="0"/>
              <a:t/>
            </a:r>
            <a:br>
              <a:rPr lang="en-US" sz="4300" dirty="0"/>
            </a:br>
            <a:endParaRPr lang="en-US" sz="11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F9D99-3E73-486F-A7E4-9C456EA65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C8E156-4BDA-425A-AE15-14F9D157E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</a:t>
            </a:fld>
            <a:endParaRPr lang="en-US" dirty="0"/>
          </a:p>
        </p:txBody>
      </p:sp>
      <p:sp>
        <p:nvSpPr>
          <p:cNvPr id="8" name="Date Placeholder 5">
            <a:extLst>
              <a:ext uri="{FF2B5EF4-FFF2-40B4-BE49-F238E27FC236}">
                <a16:creationId xmlns:a16="http://schemas.microsoft.com/office/drawing/2014/main" id="{BFB925B1-2B03-4A39-8903-7E05198BB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</p:spTree>
    <p:extLst>
      <p:ext uri="{BB962C8B-B14F-4D97-AF65-F5344CB8AC3E}">
        <p14:creationId xmlns:p14="http://schemas.microsoft.com/office/powerpoint/2010/main" val="149097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10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Security is Dynamic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EAFD707-C730-416C-B28F-B6C7C9A0B6F5}"/>
              </a:ext>
            </a:extLst>
          </p:cNvPr>
          <p:cNvSpPr txBox="1"/>
          <p:nvPr/>
        </p:nvSpPr>
        <p:spPr>
          <a:xfrm>
            <a:off x="306705" y="1936065"/>
            <a:ext cx="23012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“My dear, here we must run as fast as we can, just to stay in place. And if you wish to go anywhere you must run twice as fast as that.”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― Lewis Carroll, Alice in Wonderland</a:t>
            </a:r>
          </a:p>
        </p:txBody>
      </p:sp>
      <p:pic>
        <p:nvPicPr>
          <p:cNvPr id="18" name="Picture 17" descr="alice_red-queen_running_fixed.gif">
            <a:extLst>
              <a:ext uri="{FF2B5EF4-FFF2-40B4-BE49-F238E27FC236}">
                <a16:creationId xmlns:a16="http://schemas.microsoft.com/office/drawing/2014/main" id="{48ACD6A8-CBE5-4384-9758-B3868AD0979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41295" y="1246187"/>
            <a:ext cx="6096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4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11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Low Assurance Systems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DBFE0A5-579A-4D1D-9659-8D2447872F83}"/>
              </a:ext>
            </a:extLst>
          </p:cNvPr>
          <p:cNvSpPr txBox="1">
            <a:spLocks/>
          </p:cNvSpPr>
          <p:nvPr/>
        </p:nvSpPr>
        <p:spPr>
          <a:xfrm>
            <a:off x="503238" y="1394460"/>
            <a:ext cx="8244522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>
                <a:ea typeface="ＭＳ Ｐゴシック" pitchFamily="34" charset="-128"/>
              </a:rPr>
              <a:t> The ATM (Automatic Teller Machine) system is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>
                <a:ea typeface="ＭＳ Ｐゴシック" pitchFamily="34" charset="-128"/>
              </a:rPr>
              <a:t> secure enough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>
                <a:ea typeface="ＭＳ Ｐゴシック" pitchFamily="34" charset="-128"/>
              </a:rPr>
              <a:t> global in scope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>
                <a:ea typeface="ＭＳ Ｐゴシック" pitchFamily="34" charset="-128"/>
              </a:rPr>
              <a:t> Similarly</a:t>
            </a:r>
            <a:endParaRPr lang="en-US" sz="36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>
                <a:ea typeface="ＭＳ Ｐゴシック" pitchFamily="34" charset="-128"/>
              </a:rPr>
              <a:t> on-line banking</a:t>
            </a:r>
          </a:p>
          <a:p>
            <a:pPr lvl="1">
              <a:buSzPct val="90000"/>
              <a:buFont typeface="Wingdings" pitchFamily="2" charset="2"/>
              <a:buChar char="v"/>
            </a:pPr>
            <a:r>
              <a:rPr lang="en-US" sz="3600" dirty="0">
                <a:ea typeface="ＭＳ Ｐゴシック" pitchFamily="34" charset="-128"/>
              </a:rPr>
              <a:t> e-commerce payments</a:t>
            </a: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54912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High Assurance Systems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75CC63F-A89D-46DB-9E24-6736970D7673}"/>
              </a:ext>
            </a:extLst>
          </p:cNvPr>
          <p:cNvSpPr txBox="1">
            <a:spLocks/>
          </p:cNvSpPr>
          <p:nvPr/>
        </p:nvSpPr>
        <p:spPr>
          <a:xfrm>
            <a:off x="1017099" y="1330859"/>
            <a:ext cx="7326801" cy="29973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>
                <a:ea typeface="ＭＳ Ｐゴシック" pitchFamily="34" charset="-128"/>
              </a:rPr>
              <a:t> US President’s nuclear football</a:t>
            </a:r>
          </a:p>
          <a:p>
            <a:pPr>
              <a:buSzPct val="90000"/>
              <a:buFont typeface="Wingdings" pitchFamily="2" charset="2"/>
              <a:buChar char="Ø"/>
            </a:pPr>
            <a:r>
              <a:rPr lang="en-US" sz="4000" dirty="0">
                <a:ea typeface="ＭＳ Ｐゴシック" pitchFamily="34" charset="-128"/>
              </a:rPr>
              <a:t> Secret formula for Coca-Cola</a:t>
            </a:r>
            <a:endParaRPr lang="en-US" sz="36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36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</a:pPr>
            <a:endParaRPr lang="en-US" sz="20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</a:pPr>
            <a:endParaRPr 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8090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9159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Cyber Security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Fundamental Limits</a:t>
            </a:r>
            <a:endParaRPr lang="en-US" sz="3200" kern="0" dirty="0">
              <a:solidFill>
                <a:srgbClr val="131F49"/>
              </a:solidFill>
              <a:latin typeface="Arial" panose="020B0604020202020204" pitchFamily="34" charset="0"/>
              <a:ea typeface="ＭＳ Ｐゴシック" charset="-128"/>
              <a:cs typeface="Arial" panose="020B0604020202020204" pitchFamily="34" charset="0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6278DAE9-A29F-A845-9F88-CB4D938923A3}"/>
              </a:ext>
            </a:extLst>
          </p:cNvPr>
          <p:cNvSpPr txBox="1">
            <a:spLocks/>
          </p:cNvSpPr>
          <p:nvPr/>
        </p:nvSpPr>
        <p:spPr>
          <a:xfrm>
            <a:off x="503239" y="1072442"/>
            <a:ext cx="8177918" cy="5435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Copy control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Inference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Analog hole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Trusting humans vs trusting software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Trusted computing base vulnerabilities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Side channels and covert channels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……………. </a:t>
            </a:r>
          </a:p>
          <a:p>
            <a:pPr marL="0" indent="0">
              <a:buSzPct val="90000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236558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14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Cyber Security?</a:t>
            </a:r>
            <a:endParaRPr lang="en-US" sz="3200" dirty="0">
              <a:solidFill>
                <a:srgbClr val="C00000"/>
              </a:solidFill>
              <a:ea typeface="ＭＳ Ｐゴシック" pitchFamily="34" charset="-128"/>
              <a:cs typeface="+mn-cs"/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F3ABD35-3248-45F5-9D4D-A48F63D97C71}"/>
              </a:ext>
            </a:extLst>
          </p:cNvPr>
          <p:cNvSpPr txBox="1">
            <a:spLocks/>
          </p:cNvSpPr>
          <p:nvPr/>
        </p:nvSpPr>
        <p:spPr>
          <a:xfrm>
            <a:off x="1051879" y="914400"/>
            <a:ext cx="5989001" cy="4602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Computer security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Information security = 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>
                <a:ea typeface="ＭＳ Ｐゴシック" pitchFamily="34" charset="-128"/>
              </a:rPr>
              <a:t>Computer security + Communications security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Information assurance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Cyber Security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>
                <a:ea typeface="ＭＳ Ｐゴシック" pitchFamily="34" charset="-128"/>
              </a:rPr>
              <a:t>Includes cyber physical</a:t>
            </a:r>
          </a:p>
          <a:p>
            <a:pPr lvl="1">
              <a:buSzPct val="90000"/>
              <a:buFont typeface="Wingdings" pitchFamily="2" charset="2"/>
              <a:buChar char="Ø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7658C4F-2E3C-4FBD-89DC-194CDC4491B8}"/>
              </a:ext>
            </a:extLst>
          </p:cNvPr>
          <p:cNvCxnSpPr/>
          <p:nvPr/>
        </p:nvCxnSpPr>
        <p:spPr bwMode="auto">
          <a:xfrm flipH="1">
            <a:off x="6398895" y="1491615"/>
            <a:ext cx="9525" cy="299085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6487867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15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Cyber Security?</a:t>
            </a:r>
            <a:endParaRPr lang="en-US" sz="3200" dirty="0">
              <a:solidFill>
                <a:srgbClr val="C00000"/>
              </a:solidFill>
              <a:ea typeface="ＭＳ Ｐゴシック" pitchFamily="34" charset="-128"/>
              <a:cs typeface="+mn-cs"/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F3ABD35-3248-45F5-9D4D-A48F63D97C71}"/>
              </a:ext>
            </a:extLst>
          </p:cNvPr>
          <p:cNvSpPr txBox="1">
            <a:spLocks/>
          </p:cNvSpPr>
          <p:nvPr/>
        </p:nvSpPr>
        <p:spPr>
          <a:xfrm>
            <a:off x="1051879" y="914400"/>
            <a:ext cx="5989001" cy="4602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Computer security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Information security = 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>
                <a:ea typeface="ＭＳ Ｐゴシック" pitchFamily="34" charset="-128"/>
              </a:rPr>
              <a:t>Computer security + Communications security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Information assurance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Mission assurance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dirty="0">
                <a:ea typeface="ＭＳ Ｐゴシック" pitchFamily="34" charset="-128"/>
              </a:rPr>
              <a:t>Includes cyber physical</a:t>
            </a:r>
          </a:p>
          <a:p>
            <a:pPr lvl="1">
              <a:buSzPct val="90000"/>
              <a:buFont typeface="Wingdings" pitchFamily="2" charset="2"/>
              <a:buChar char="Ø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7658C4F-2E3C-4FBD-89DC-194CDC4491B8}"/>
              </a:ext>
            </a:extLst>
          </p:cNvPr>
          <p:cNvCxnSpPr/>
          <p:nvPr/>
        </p:nvCxnSpPr>
        <p:spPr bwMode="auto">
          <a:xfrm flipH="1">
            <a:off x="6398895" y="1491615"/>
            <a:ext cx="9525" cy="2990850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0058754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16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Other Securities?</a:t>
            </a:r>
            <a:endParaRPr lang="en-US" sz="3200" dirty="0">
              <a:solidFill>
                <a:srgbClr val="C00000"/>
              </a:solidFill>
              <a:ea typeface="ＭＳ Ｐゴシック" pitchFamily="34" charset="-128"/>
              <a:cs typeface="+mn-cs"/>
            </a:endParaRP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F3ABD35-3248-45F5-9D4D-A48F63D97C71}"/>
              </a:ext>
            </a:extLst>
          </p:cNvPr>
          <p:cNvSpPr txBox="1">
            <a:spLocks/>
          </p:cNvSpPr>
          <p:nvPr/>
        </p:nvSpPr>
        <p:spPr>
          <a:xfrm>
            <a:off x="1051879" y="914400"/>
            <a:ext cx="5989001" cy="4602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ct val="90000"/>
              <a:buFont typeface="Arial"/>
              <a:buNone/>
              <a:defRPr/>
            </a:pPr>
            <a:r>
              <a:rPr lang="en-US" sz="3200" dirty="0">
                <a:ea typeface="ＭＳ Ｐゴシック" pitchFamily="34" charset="-128"/>
              </a:rPr>
              <a:t> 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Data Security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Network Security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Operating System Security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Privacy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3200" dirty="0">
                <a:ea typeface="ＭＳ Ｐゴシック" pitchFamily="34" charset="-128"/>
              </a:rPr>
              <a:t> ………….</a:t>
            </a: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Ø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SzPct val="90000"/>
              <a:buFont typeface="Arial"/>
              <a:buNone/>
              <a:defRPr/>
            </a:pPr>
            <a:endParaRPr lang="en-US" sz="2800" dirty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§"/>
              <a:defRPr/>
            </a:pPr>
            <a:endParaRPr lang="en-US" sz="3200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Char char="Ø"/>
              <a:defRPr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39143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17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Privacy vs Security</a:t>
            </a:r>
            <a:endParaRPr lang="en-US" sz="3200" dirty="0">
              <a:solidFill>
                <a:srgbClr val="C00000"/>
              </a:solidFill>
              <a:ea typeface="ＭＳ Ｐゴシック" pitchFamily="34" charset="-128"/>
              <a:cs typeface="+mn-cs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BD6C35A-CB93-42DF-9C0B-BA1702BB7181}"/>
              </a:ext>
            </a:extLst>
          </p:cNvPr>
          <p:cNvGrpSpPr/>
          <p:nvPr/>
        </p:nvGrpSpPr>
        <p:grpSpPr>
          <a:xfrm>
            <a:off x="76364" y="1652588"/>
            <a:ext cx="3019425" cy="1371600"/>
            <a:chOff x="1295401" y="1866901"/>
            <a:chExt cx="3019425" cy="137160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35B94F90-3778-4E99-9F77-AE1A18785923}"/>
                </a:ext>
              </a:extLst>
            </p:cNvPr>
            <p:cNvSpPr/>
            <p:nvPr/>
          </p:nvSpPr>
          <p:spPr bwMode="auto">
            <a:xfrm>
              <a:off x="1295401" y="1866901"/>
              <a:ext cx="1371600" cy="1371600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Security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F308A5D-5E28-4456-963E-C17C1D28E7E2}"/>
                </a:ext>
              </a:extLst>
            </p:cNvPr>
            <p:cNvSpPr/>
            <p:nvPr/>
          </p:nvSpPr>
          <p:spPr bwMode="auto">
            <a:xfrm>
              <a:off x="2943226" y="1866901"/>
              <a:ext cx="1371600" cy="1371600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Privacy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CD2B41-2B69-481D-B40D-41B9A73A9A5F}"/>
              </a:ext>
            </a:extLst>
          </p:cNvPr>
          <p:cNvGrpSpPr/>
          <p:nvPr/>
        </p:nvGrpSpPr>
        <p:grpSpPr>
          <a:xfrm>
            <a:off x="4259455" y="1438275"/>
            <a:ext cx="1800226" cy="1800226"/>
            <a:chOff x="6524625" y="1438275"/>
            <a:chExt cx="1800226" cy="1800226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6DB3E52-3A96-4818-B61D-2521E51BB1B9}"/>
                </a:ext>
              </a:extLst>
            </p:cNvPr>
            <p:cNvSpPr/>
            <p:nvPr/>
          </p:nvSpPr>
          <p:spPr bwMode="auto">
            <a:xfrm>
              <a:off x="6886576" y="2105026"/>
              <a:ext cx="1044574" cy="1028699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Security</a:t>
              </a: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6220F56-8852-4C9E-846D-DE720852C779}"/>
                </a:ext>
              </a:extLst>
            </p:cNvPr>
            <p:cNvSpPr/>
            <p:nvPr/>
          </p:nvSpPr>
          <p:spPr bwMode="auto">
            <a:xfrm>
              <a:off x="6524625" y="1438275"/>
              <a:ext cx="1800226" cy="1800226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Privacy</a:t>
              </a:r>
            </a:p>
          </p:txBody>
        </p:sp>
      </p:grpSp>
      <p:sp>
        <p:nvSpPr>
          <p:cNvPr id="19" name="Oval 18">
            <a:extLst>
              <a:ext uri="{FF2B5EF4-FFF2-40B4-BE49-F238E27FC236}">
                <a16:creationId xmlns:a16="http://schemas.microsoft.com/office/drawing/2014/main" id="{1747001D-5FA8-4573-A93D-EC32E7844710}"/>
              </a:ext>
            </a:extLst>
          </p:cNvPr>
          <p:cNvSpPr/>
          <p:nvPr/>
        </p:nvSpPr>
        <p:spPr bwMode="auto">
          <a:xfrm>
            <a:off x="7244171" y="1438275"/>
            <a:ext cx="1800226" cy="180022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Security =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Privacy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055526B-F482-4CE3-A5D9-6ECC4CFEE798}"/>
              </a:ext>
            </a:extLst>
          </p:cNvPr>
          <p:cNvGrpSpPr/>
          <p:nvPr/>
        </p:nvGrpSpPr>
        <p:grpSpPr>
          <a:xfrm>
            <a:off x="371639" y="4395788"/>
            <a:ext cx="2428875" cy="1371600"/>
            <a:chOff x="1000126" y="4395788"/>
            <a:chExt cx="2428875" cy="1371600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78AA41FF-5637-48AB-888C-7177990E583B}"/>
                </a:ext>
              </a:extLst>
            </p:cNvPr>
            <p:cNvSpPr/>
            <p:nvPr/>
          </p:nvSpPr>
          <p:spPr bwMode="auto">
            <a:xfrm>
              <a:off x="1000126" y="4395788"/>
              <a:ext cx="1371600" cy="1371600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Security</a:t>
              </a: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0E2320B2-F075-4030-8159-73132BCA8B97}"/>
                </a:ext>
              </a:extLst>
            </p:cNvPr>
            <p:cNvSpPr/>
            <p:nvPr/>
          </p:nvSpPr>
          <p:spPr bwMode="auto">
            <a:xfrm>
              <a:off x="2057401" y="4395788"/>
              <a:ext cx="1371600" cy="1371600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Privacy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E245198-9FEE-4659-9A13-C93C8AAB0962}"/>
              </a:ext>
            </a:extLst>
          </p:cNvPr>
          <p:cNvGrpSpPr/>
          <p:nvPr/>
        </p:nvGrpSpPr>
        <p:grpSpPr>
          <a:xfrm>
            <a:off x="4259455" y="4181475"/>
            <a:ext cx="1800226" cy="1800226"/>
            <a:chOff x="6524625" y="1438275"/>
            <a:chExt cx="1800226" cy="1800226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76005A4B-5B9A-4BF1-8303-517B30E012AE}"/>
                </a:ext>
              </a:extLst>
            </p:cNvPr>
            <p:cNvSpPr/>
            <p:nvPr/>
          </p:nvSpPr>
          <p:spPr bwMode="auto">
            <a:xfrm>
              <a:off x="6886576" y="2105026"/>
              <a:ext cx="1044574" cy="1028699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Privacy</a:t>
              </a: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A9BC74F-414A-43A1-9A53-6116E668590E}"/>
                </a:ext>
              </a:extLst>
            </p:cNvPr>
            <p:cNvSpPr/>
            <p:nvPr/>
          </p:nvSpPr>
          <p:spPr bwMode="auto">
            <a:xfrm>
              <a:off x="6524625" y="1438275"/>
              <a:ext cx="1800226" cy="1800226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Security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89810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18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Privacy vs Security</a:t>
            </a:r>
            <a:endParaRPr lang="en-US" sz="3200" dirty="0">
              <a:solidFill>
                <a:srgbClr val="C00000"/>
              </a:solidFill>
              <a:ea typeface="ＭＳ Ｐゴシック" pitchFamily="34" charset="-128"/>
              <a:cs typeface="+mn-cs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BD6C35A-CB93-42DF-9C0B-BA1702BB7181}"/>
              </a:ext>
            </a:extLst>
          </p:cNvPr>
          <p:cNvGrpSpPr/>
          <p:nvPr/>
        </p:nvGrpSpPr>
        <p:grpSpPr>
          <a:xfrm>
            <a:off x="76364" y="1652588"/>
            <a:ext cx="3019425" cy="1371600"/>
            <a:chOff x="1295401" y="1866901"/>
            <a:chExt cx="3019425" cy="137160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35B94F90-3778-4E99-9F77-AE1A18785923}"/>
                </a:ext>
              </a:extLst>
            </p:cNvPr>
            <p:cNvSpPr/>
            <p:nvPr/>
          </p:nvSpPr>
          <p:spPr bwMode="auto">
            <a:xfrm>
              <a:off x="1295401" y="1866901"/>
              <a:ext cx="1371600" cy="1371600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Security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EF308A5D-5E28-4456-963E-C17C1D28E7E2}"/>
                </a:ext>
              </a:extLst>
            </p:cNvPr>
            <p:cNvSpPr/>
            <p:nvPr/>
          </p:nvSpPr>
          <p:spPr bwMode="auto">
            <a:xfrm>
              <a:off x="2943226" y="1866901"/>
              <a:ext cx="1371600" cy="1371600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Privacy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CD2B41-2B69-481D-B40D-41B9A73A9A5F}"/>
              </a:ext>
            </a:extLst>
          </p:cNvPr>
          <p:cNvGrpSpPr/>
          <p:nvPr/>
        </p:nvGrpSpPr>
        <p:grpSpPr>
          <a:xfrm>
            <a:off x="4259455" y="1438275"/>
            <a:ext cx="1800226" cy="1800226"/>
            <a:chOff x="6524625" y="1438275"/>
            <a:chExt cx="1800226" cy="1800226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6DB3E52-3A96-4818-B61D-2521E51BB1B9}"/>
                </a:ext>
              </a:extLst>
            </p:cNvPr>
            <p:cNvSpPr/>
            <p:nvPr/>
          </p:nvSpPr>
          <p:spPr bwMode="auto">
            <a:xfrm>
              <a:off x="6886576" y="2105026"/>
              <a:ext cx="1044574" cy="1028699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Security</a:t>
              </a: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6220F56-8852-4C9E-846D-DE720852C779}"/>
                </a:ext>
              </a:extLst>
            </p:cNvPr>
            <p:cNvSpPr/>
            <p:nvPr/>
          </p:nvSpPr>
          <p:spPr bwMode="auto">
            <a:xfrm>
              <a:off x="6524625" y="1438275"/>
              <a:ext cx="1800226" cy="1800226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Privacy</a:t>
              </a:r>
            </a:p>
          </p:txBody>
        </p:sp>
      </p:grpSp>
      <p:sp>
        <p:nvSpPr>
          <p:cNvPr id="19" name="Oval 18">
            <a:extLst>
              <a:ext uri="{FF2B5EF4-FFF2-40B4-BE49-F238E27FC236}">
                <a16:creationId xmlns:a16="http://schemas.microsoft.com/office/drawing/2014/main" id="{1747001D-5FA8-4573-A93D-EC32E7844710}"/>
              </a:ext>
            </a:extLst>
          </p:cNvPr>
          <p:cNvSpPr/>
          <p:nvPr/>
        </p:nvSpPr>
        <p:spPr bwMode="auto">
          <a:xfrm>
            <a:off x="7244171" y="1438275"/>
            <a:ext cx="1800226" cy="1800226"/>
          </a:xfrm>
          <a:prstGeom prst="ellips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Security =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Privacy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055526B-F482-4CE3-A5D9-6ECC4CFEE798}"/>
              </a:ext>
            </a:extLst>
          </p:cNvPr>
          <p:cNvGrpSpPr/>
          <p:nvPr/>
        </p:nvGrpSpPr>
        <p:grpSpPr>
          <a:xfrm>
            <a:off x="371639" y="4395788"/>
            <a:ext cx="2428875" cy="1371600"/>
            <a:chOff x="1000126" y="4395788"/>
            <a:chExt cx="2428875" cy="1371600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78AA41FF-5637-48AB-888C-7177990E583B}"/>
                </a:ext>
              </a:extLst>
            </p:cNvPr>
            <p:cNvSpPr/>
            <p:nvPr/>
          </p:nvSpPr>
          <p:spPr bwMode="auto">
            <a:xfrm>
              <a:off x="1000126" y="4395788"/>
              <a:ext cx="1371600" cy="1371600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Security</a:t>
              </a: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0E2320B2-F075-4030-8159-73132BCA8B97}"/>
                </a:ext>
              </a:extLst>
            </p:cNvPr>
            <p:cNvSpPr/>
            <p:nvPr/>
          </p:nvSpPr>
          <p:spPr bwMode="auto">
            <a:xfrm>
              <a:off x="2057401" y="4395788"/>
              <a:ext cx="1371600" cy="1371600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Privacy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E245198-9FEE-4659-9A13-C93C8AAB0962}"/>
              </a:ext>
            </a:extLst>
          </p:cNvPr>
          <p:cNvGrpSpPr/>
          <p:nvPr/>
        </p:nvGrpSpPr>
        <p:grpSpPr>
          <a:xfrm>
            <a:off x="4259455" y="4181475"/>
            <a:ext cx="1800226" cy="1800226"/>
            <a:chOff x="6524625" y="1438275"/>
            <a:chExt cx="1800226" cy="1800226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76005A4B-5B9A-4BF1-8303-517B30E012AE}"/>
                </a:ext>
              </a:extLst>
            </p:cNvPr>
            <p:cNvSpPr/>
            <p:nvPr/>
          </p:nvSpPr>
          <p:spPr bwMode="auto">
            <a:xfrm>
              <a:off x="6886576" y="2105026"/>
              <a:ext cx="1044574" cy="1028699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Privacy</a:t>
              </a: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A9BC74F-414A-43A1-9A53-6116E668590E}"/>
                </a:ext>
              </a:extLst>
            </p:cNvPr>
            <p:cNvSpPr/>
            <p:nvPr/>
          </p:nvSpPr>
          <p:spPr bwMode="auto">
            <a:xfrm>
              <a:off x="6524625" y="1438275"/>
              <a:ext cx="1800226" cy="1800226"/>
            </a:xfrm>
            <a:prstGeom prst="ellips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effectLst/>
                  <a:latin typeface="Arial" charset="0"/>
                </a:rPr>
                <a:t>Security</a:t>
              </a:r>
            </a:p>
          </p:txBody>
        </p:sp>
      </p:grpSp>
      <p:sp>
        <p:nvSpPr>
          <p:cNvPr id="2" name="Arrow: Right 1">
            <a:extLst>
              <a:ext uri="{FF2B5EF4-FFF2-40B4-BE49-F238E27FC236}">
                <a16:creationId xmlns:a16="http://schemas.microsoft.com/office/drawing/2014/main" id="{5EF92F23-423C-41FC-8C4B-F68F9923A977}"/>
              </a:ext>
            </a:extLst>
          </p:cNvPr>
          <p:cNvSpPr/>
          <p:nvPr/>
        </p:nvSpPr>
        <p:spPr>
          <a:xfrm flipH="1">
            <a:off x="6559296" y="468782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106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2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Cyber Security at UTSA</a:t>
            </a:r>
            <a:endParaRPr lang="en-US" sz="3200" dirty="0">
              <a:solidFill>
                <a:srgbClr val="C00000"/>
              </a:solidFill>
              <a:ea typeface="ＭＳ Ｐゴシック" pitchFamily="34" charset="-128"/>
              <a:cs typeface="+mn-cs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13E8B51-D51D-40CD-98D3-3FD67BB1C498}"/>
              </a:ext>
            </a:extLst>
          </p:cNvPr>
          <p:cNvGrpSpPr/>
          <p:nvPr/>
        </p:nvGrpSpPr>
        <p:grpSpPr>
          <a:xfrm>
            <a:off x="754380" y="1303020"/>
            <a:ext cx="7620000" cy="4366260"/>
            <a:chOff x="1112520" y="1303020"/>
            <a:chExt cx="7620000" cy="4366260"/>
          </a:xfrm>
        </p:grpSpPr>
        <p:sp>
          <p:nvSpPr>
            <p:cNvPr id="3" name="Hexagon 2">
              <a:extLst>
                <a:ext uri="{FF2B5EF4-FFF2-40B4-BE49-F238E27FC236}">
                  <a16:creationId xmlns:a16="http://schemas.microsoft.com/office/drawing/2014/main" id="{CC687D19-F270-4C7D-A298-3589C843B414}"/>
                </a:ext>
              </a:extLst>
            </p:cNvPr>
            <p:cNvSpPr/>
            <p:nvPr/>
          </p:nvSpPr>
          <p:spPr>
            <a:xfrm>
              <a:off x="1112520" y="2598420"/>
              <a:ext cx="2971800" cy="2561897"/>
            </a:xfrm>
            <a:prstGeom prst="hexagon">
              <a:avLst/>
            </a:prstGeom>
            <a:noFill/>
            <a:ln w="12700"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dirty="0">
                  <a:ln>
                    <a:solidFill>
                      <a:schemeClr val="accent1">
                        <a:shade val="50000"/>
                      </a:schemeClr>
                    </a:solidFill>
                  </a:ln>
                  <a:solidFill>
                    <a:schemeClr val="tx1"/>
                  </a:solidFill>
                </a:rPr>
                <a:t>Academic Colleges</a:t>
              </a:r>
              <a:r>
                <a:rPr lang="en-US" dirty="0"/>
                <a:t>          Human Development</a:t>
              </a:r>
            </a:p>
            <a:p>
              <a:endParaRPr lang="en-US" dirty="0"/>
            </a:p>
            <a:p>
              <a:r>
                <a:rPr lang="en-US" dirty="0"/>
                <a:t>School of Data Science</a:t>
              </a:r>
            </a:p>
            <a:p>
              <a:pPr algn="ctr"/>
              <a:endPara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</a:endParaRPr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EE3128B-8EA9-4753-9070-D4FFE737F2BD}"/>
                </a:ext>
              </a:extLst>
            </p:cNvPr>
            <p:cNvGrpSpPr/>
            <p:nvPr/>
          </p:nvGrpSpPr>
          <p:grpSpPr>
            <a:xfrm>
              <a:off x="1379024" y="3585578"/>
              <a:ext cx="2461456" cy="923330"/>
              <a:chOff x="1866704" y="3212198"/>
              <a:chExt cx="2461456" cy="923330"/>
            </a:xfrm>
          </p:grpSpPr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FF94869-B161-4CE1-B547-F5E6891BCBB4}"/>
                  </a:ext>
                </a:extLst>
              </p:cNvPr>
              <p:cNvSpPr txBox="1"/>
              <p:nvPr/>
            </p:nvSpPr>
            <p:spPr>
              <a:xfrm>
                <a:off x="1866704" y="3212198"/>
                <a:ext cx="1349531" cy="923330"/>
              </a:xfrm>
              <a:prstGeom prst="rect">
                <a:avLst/>
              </a:prstGeom>
              <a:noFill/>
              <a:ln w="3175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FF0000"/>
                    </a:solidFill>
                  </a:rPr>
                  <a:t>Sciences</a:t>
                </a:r>
              </a:p>
              <a:p>
                <a:pPr algn="ctr"/>
                <a:r>
                  <a:rPr lang="en-US" dirty="0"/>
                  <a:t>Business</a:t>
                </a:r>
              </a:p>
              <a:p>
                <a:pPr algn="ctr"/>
                <a:r>
                  <a:rPr lang="en-US" dirty="0"/>
                  <a:t>Engineering</a:t>
                </a: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FD7899D-44BC-41EE-B0D7-6E70AE7EE677}"/>
                  </a:ext>
                </a:extLst>
              </p:cNvPr>
              <p:cNvSpPr txBox="1"/>
              <p:nvPr/>
            </p:nvSpPr>
            <p:spPr>
              <a:xfrm>
                <a:off x="3222868" y="3212198"/>
                <a:ext cx="1105292" cy="923330"/>
              </a:xfrm>
              <a:prstGeom prst="rect">
                <a:avLst/>
              </a:prstGeom>
              <a:noFill/>
              <a:ln w="31750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Arts</a:t>
                </a:r>
              </a:p>
              <a:p>
                <a:pPr algn="ctr"/>
                <a:r>
                  <a:rPr lang="en-US" dirty="0"/>
                  <a:t>Education</a:t>
                </a:r>
              </a:p>
              <a:p>
                <a:pPr algn="ctr"/>
                <a:r>
                  <a:rPr lang="en-US" dirty="0"/>
                  <a:t>…….</a:t>
                </a:r>
              </a:p>
            </p:txBody>
          </p:sp>
        </p:grpSp>
        <p:sp>
          <p:nvSpPr>
            <p:cNvPr id="21" name="Hexagon 20">
              <a:extLst>
                <a:ext uri="{FF2B5EF4-FFF2-40B4-BE49-F238E27FC236}">
                  <a16:creationId xmlns:a16="http://schemas.microsoft.com/office/drawing/2014/main" id="{61BCC242-D872-4558-95C9-A367ED39E9C8}"/>
                </a:ext>
              </a:extLst>
            </p:cNvPr>
            <p:cNvSpPr/>
            <p:nvPr/>
          </p:nvSpPr>
          <p:spPr>
            <a:xfrm>
              <a:off x="3436620" y="1303020"/>
              <a:ext cx="2971800" cy="2561897"/>
            </a:xfrm>
            <a:prstGeom prst="hexagon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dirty="0">
                  <a:ln>
                    <a:solidFill>
                      <a:schemeClr val="accent1">
                        <a:shade val="50000"/>
                      </a:schemeClr>
                    </a:solidFill>
                  </a:ln>
                  <a:solidFill>
                    <a:schemeClr val="tx1"/>
                  </a:solidFill>
                </a:rPr>
                <a:t>Research Centers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42C746-BAD2-4CD3-8AA0-E0BF381FC74F}"/>
                </a:ext>
              </a:extLst>
            </p:cNvPr>
            <p:cNvSpPr/>
            <p:nvPr/>
          </p:nvSpPr>
          <p:spPr>
            <a:xfrm>
              <a:off x="5318760" y="4251960"/>
              <a:ext cx="2971800" cy="141732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FEE3714-AB45-49A9-B35E-BD66AE894F3F}"/>
                </a:ext>
              </a:extLst>
            </p:cNvPr>
            <p:cNvSpPr/>
            <p:nvPr/>
          </p:nvSpPr>
          <p:spPr>
            <a:xfrm>
              <a:off x="3519845" y="2139553"/>
              <a:ext cx="2819995" cy="104644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dirty="0">
                  <a:solidFill>
                    <a:srgbClr val="FF0000"/>
                  </a:solidFill>
                </a:rPr>
                <a:t>Institute for Cyber Security</a:t>
              </a:r>
            </a:p>
            <a:p>
              <a:pPr algn="ctr"/>
              <a:r>
                <a:rPr lang="en-US" sz="1200" dirty="0"/>
                <a:t>Center for Infrastructure Assurance …</a:t>
              </a:r>
            </a:p>
            <a:p>
              <a:pPr algn="ctr"/>
              <a:r>
                <a:rPr lang="en-US" sz="1200" dirty="0"/>
                <a:t>Cyber Center for Security Analytics</a:t>
              </a:r>
            </a:p>
            <a:p>
              <a:pPr algn="ctr"/>
              <a:r>
                <a:rPr lang="en-US" sz="1200" dirty="0"/>
                <a:t>Open Cloud Institute</a:t>
              </a:r>
            </a:p>
            <a:p>
              <a:pPr algn="ctr"/>
              <a:r>
                <a:rPr lang="en-US" sz="1200" dirty="0"/>
                <a:t>National Security Collaboration Center</a:t>
              </a:r>
            </a:p>
          </p:txBody>
        </p:sp>
        <p:sp>
          <p:nvSpPr>
            <p:cNvPr id="27" name="Hexagon 26">
              <a:extLst>
                <a:ext uri="{FF2B5EF4-FFF2-40B4-BE49-F238E27FC236}">
                  <a16:creationId xmlns:a16="http://schemas.microsoft.com/office/drawing/2014/main" id="{294D2443-CB67-4D23-9739-FFB947C4A7C8}"/>
                </a:ext>
              </a:extLst>
            </p:cNvPr>
            <p:cNvSpPr/>
            <p:nvPr/>
          </p:nvSpPr>
          <p:spPr>
            <a:xfrm>
              <a:off x="5760720" y="2598420"/>
              <a:ext cx="2971800" cy="2561897"/>
            </a:xfrm>
            <a:prstGeom prst="hexagon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1600" dirty="0">
                  <a:ln>
                    <a:solidFill>
                      <a:schemeClr val="accent1">
                        <a:shade val="50000"/>
                      </a:schemeClr>
                    </a:solidFill>
                  </a:ln>
                  <a:solidFill>
                    <a:schemeClr val="tx1"/>
                  </a:solidFill>
                </a:rPr>
                <a:t>NSA/DHS Certifications</a:t>
              </a:r>
              <a:r>
                <a:rPr lang="en-US" dirty="0"/>
                <a:t>      Human Development</a:t>
              </a:r>
            </a:p>
            <a:p>
              <a:endParaRPr lang="en-US" dirty="0"/>
            </a:p>
            <a:p>
              <a:r>
                <a:rPr lang="en-US" dirty="0"/>
                <a:t>School of Data Science</a:t>
              </a:r>
            </a:p>
            <a:p>
              <a:pPr algn="ctr"/>
              <a:endParaRPr lang="en-US" dirty="0">
                <a:ln>
                  <a:solidFill>
                    <a:schemeClr val="accent1">
                      <a:shade val="50000"/>
                    </a:schemeClr>
                  </a:solidFill>
                </a:ln>
                <a:solidFill>
                  <a:schemeClr val="tx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BD1D3D2-F310-439C-843A-B4F52627FAD9}"/>
                </a:ext>
              </a:extLst>
            </p:cNvPr>
            <p:cNvSpPr/>
            <p:nvPr/>
          </p:nvSpPr>
          <p:spPr>
            <a:xfrm>
              <a:off x="6103621" y="3806856"/>
              <a:ext cx="2324099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FF0000"/>
                  </a:solidFill>
                </a:rPr>
                <a:t>Cyber Operations</a:t>
              </a:r>
            </a:p>
            <a:p>
              <a:pPr algn="ctr"/>
              <a:r>
                <a:rPr lang="en-US" sz="1600" dirty="0"/>
                <a:t>Cyber Defense Research</a:t>
              </a:r>
            </a:p>
            <a:p>
              <a:pPr algn="ctr"/>
              <a:r>
                <a:rPr lang="en-US" sz="1600" dirty="0"/>
                <a:t>Cyber Defense Education</a:t>
              </a:r>
            </a:p>
          </p:txBody>
        </p: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545C21F8-EA63-426E-8232-36C9DFD332DF}"/>
              </a:ext>
            </a:extLst>
          </p:cNvPr>
          <p:cNvSpPr txBox="1"/>
          <p:nvPr/>
        </p:nvSpPr>
        <p:spPr>
          <a:xfrm>
            <a:off x="2584016" y="5481415"/>
            <a:ext cx="3955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</a:defRPr>
            </a:lvl1pPr>
          </a:lstStyle>
          <a:p>
            <a:r>
              <a:rPr lang="en-US" sz="2400" dirty="0"/>
              <a:t>A strategic priority since 2000</a:t>
            </a:r>
          </a:p>
        </p:txBody>
      </p:sp>
    </p:spTree>
    <p:extLst>
      <p:ext uri="{BB962C8B-B14F-4D97-AF65-F5344CB8AC3E}">
        <p14:creationId xmlns:p14="http://schemas.microsoft.com/office/powerpoint/2010/main" val="1882460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3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6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ICS &amp; C-SPECC</a:t>
            </a:r>
            <a:endParaRPr lang="en-US" sz="3600" dirty="0">
              <a:solidFill>
                <a:srgbClr val="C00000"/>
              </a:solidFill>
              <a:ea typeface="ＭＳ Ｐゴシック" pitchFamily="34" charset="-128"/>
              <a:cs typeface="+mn-cs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96D2521-AD23-4B32-AB67-1FEAFC7873E3}"/>
              </a:ext>
            </a:extLst>
          </p:cNvPr>
          <p:cNvGrpSpPr/>
          <p:nvPr/>
        </p:nvGrpSpPr>
        <p:grpSpPr>
          <a:xfrm>
            <a:off x="1303020" y="1348740"/>
            <a:ext cx="6530340" cy="4404360"/>
            <a:chOff x="1059180" y="1363980"/>
            <a:chExt cx="6530340" cy="4404360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6C3B511C-0738-4631-BCE1-BE1545125450}"/>
                </a:ext>
              </a:extLst>
            </p:cNvPr>
            <p:cNvSpPr/>
            <p:nvPr/>
          </p:nvSpPr>
          <p:spPr>
            <a:xfrm>
              <a:off x="1059180" y="1363980"/>
              <a:ext cx="6530340" cy="440436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2400" dirty="0">
                  <a:ln>
                    <a:solidFill>
                      <a:schemeClr val="accent1">
                        <a:shade val="50000"/>
                      </a:schemeClr>
                    </a:solidFill>
                  </a:ln>
                  <a:solidFill>
                    <a:schemeClr val="tx1"/>
                  </a:solidFill>
                </a:rPr>
                <a:t>Institute for Cyber Security</a:t>
              </a:r>
            </a:p>
            <a:p>
              <a:pPr algn="ctr"/>
              <a:r>
                <a:rPr lang="en-US" sz="2400" dirty="0">
                  <a:ln>
                    <a:solidFill>
                      <a:schemeClr val="accent1">
                        <a:shade val="50000"/>
                      </a:schemeClr>
                    </a:solidFill>
                  </a:ln>
                  <a:solidFill>
                    <a:schemeClr val="tx1"/>
                  </a:solidFill>
                </a:rPr>
                <a:t>(ICS)</a:t>
              </a:r>
            </a:p>
            <a:p>
              <a:pPr algn="ctr"/>
              <a:r>
                <a:rPr lang="en-US" dirty="0">
                  <a:ln>
                    <a:solidFill>
                      <a:srgbClr val="FF0000"/>
                    </a:solidFill>
                  </a:ln>
                  <a:solidFill>
                    <a:srgbClr val="F15A22">
                      <a:alpha val="99000"/>
                    </a:srgbClr>
                  </a:solidFill>
                </a:rPr>
                <a:t>Scope: All of Cyber Security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672E27A-D8BC-4210-A80D-52881FA1480B}"/>
                </a:ext>
              </a:extLst>
            </p:cNvPr>
            <p:cNvSpPr/>
            <p:nvPr/>
          </p:nvSpPr>
          <p:spPr>
            <a:xfrm>
              <a:off x="1607820" y="3108960"/>
              <a:ext cx="5404485" cy="233934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ln>
                    <a:solidFill>
                      <a:schemeClr val="accent1">
                        <a:shade val="50000"/>
                      </a:schemeClr>
                    </a:solidFill>
                  </a:ln>
                  <a:solidFill>
                    <a:schemeClr val="tx1"/>
                  </a:solidFill>
                </a:rPr>
                <a:t>NSF Center for Security and Privacy Enhanced Cloud Computing</a:t>
              </a:r>
            </a:p>
            <a:p>
              <a:pPr algn="ctr"/>
              <a:r>
                <a:rPr lang="en-US" sz="2000" dirty="0">
                  <a:ln>
                    <a:solidFill>
                      <a:schemeClr val="accent1">
                        <a:shade val="50000"/>
                      </a:schemeClr>
                    </a:solidFill>
                  </a:ln>
                  <a:solidFill>
                    <a:schemeClr val="tx1"/>
                  </a:solidFill>
                </a:rPr>
                <a:t>(C-SPECC)</a:t>
              </a:r>
            </a:p>
            <a:p>
              <a:pPr algn="ctr"/>
              <a:r>
                <a:rPr lang="en-US" dirty="0">
                  <a:ln>
                    <a:solidFill>
                      <a:srgbClr val="FF0000"/>
                    </a:solidFill>
                  </a:ln>
                  <a:solidFill>
                    <a:srgbClr val="F15A22"/>
                  </a:solidFill>
                </a:rPr>
                <a:t>Scope: Secure Cloud Computing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1032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4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ICS Mission and History</a:t>
            </a:r>
            <a:endParaRPr lang="en-US" sz="3200" dirty="0">
              <a:solidFill>
                <a:srgbClr val="C00000"/>
              </a:solidFill>
              <a:ea typeface="ＭＳ Ｐゴシック" pitchFamily="34" charset="-128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2503AE4-26D9-495C-A4D9-F31D1012A75D}"/>
              </a:ext>
            </a:extLst>
          </p:cNvPr>
          <p:cNvSpPr txBox="1"/>
          <p:nvPr/>
        </p:nvSpPr>
        <p:spPr>
          <a:xfrm>
            <a:off x="1521308" y="1090209"/>
            <a:ext cx="58170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MISSION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Sustained excellence in graduate-level sponsored research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8C7DF00-A86D-47E8-9761-A060FE1892CD}"/>
              </a:ext>
            </a:extLst>
          </p:cNvPr>
          <p:cNvGrpSpPr/>
          <p:nvPr/>
        </p:nvGrpSpPr>
        <p:grpSpPr>
          <a:xfrm>
            <a:off x="539255" y="2227352"/>
            <a:ext cx="8039077" cy="3257796"/>
            <a:chOff x="410291" y="3006948"/>
            <a:chExt cx="8039077" cy="3257796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3A11FBC-E1DE-4196-A9C1-6BB6A09E8E2B}"/>
                </a:ext>
              </a:extLst>
            </p:cNvPr>
            <p:cNvSpPr txBox="1"/>
            <p:nvPr/>
          </p:nvSpPr>
          <p:spPr>
            <a:xfrm>
              <a:off x="3091924" y="3006960"/>
              <a:ext cx="1869838" cy="1200329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2012-2017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Graduated to a self-sustaining operation</a:t>
              </a: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9B08DC25-D005-4DF8-A8F9-90F073F03CD2}"/>
                </a:ext>
              </a:extLst>
            </p:cNvPr>
            <p:cNvGrpSpPr/>
            <p:nvPr/>
          </p:nvGrpSpPr>
          <p:grpSpPr>
            <a:xfrm>
              <a:off x="410291" y="3006948"/>
              <a:ext cx="7854938" cy="3257796"/>
              <a:chOff x="410291" y="3006948"/>
              <a:chExt cx="7854938" cy="3257796"/>
            </a:xfrm>
          </p:grpSpPr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7B6A408-BF02-4665-A5AE-78203052C7B8}"/>
                  </a:ext>
                </a:extLst>
              </p:cNvPr>
              <p:cNvSpPr txBox="1"/>
              <p:nvPr/>
            </p:nvSpPr>
            <p:spPr>
              <a:xfrm>
                <a:off x="410291" y="3006972"/>
                <a:ext cx="1869838" cy="120032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2007-2012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Founded by start-up funding from State of Texas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CC5182CD-7FE3-4895-A8EA-0A7F966488F7}"/>
                  </a:ext>
                </a:extLst>
              </p:cNvPr>
              <p:cNvSpPr txBox="1"/>
              <p:nvPr/>
            </p:nvSpPr>
            <p:spPr>
              <a:xfrm>
                <a:off x="5773557" y="3006948"/>
                <a:ext cx="1869838" cy="120032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2017-2022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Major expansion by winning NSF </a:t>
                </a:r>
                <a:b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</a:b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C-SPECC grant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4768CD70-E363-4B34-8AA7-93CE2C33EFE2}"/>
                  </a:ext>
                </a:extLst>
              </p:cNvPr>
              <p:cNvSpPr txBox="1"/>
              <p:nvPr/>
            </p:nvSpPr>
            <p:spPr>
              <a:xfrm>
                <a:off x="5589084" y="4695084"/>
                <a:ext cx="2676145" cy="1569660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In collaboration with: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College of Engineering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College of Business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College of Education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Open Cloud Institute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Cyber Center for Security &amp; Analytics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Partnership with 4 NISD High Schools: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Harlan, Woodson, Taft, Business Careers </a:t>
                </a: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5DA1926B-F399-4A6F-BE11-9530EDED21EA}"/>
                  </a:ext>
                </a:extLst>
              </p:cNvPr>
              <p:cNvSpPr txBox="1"/>
              <p:nvPr/>
            </p:nvSpPr>
            <p:spPr>
              <a:xfrm>
                <a:off x="1025782" y="4700934"/>
                <a:ext cx="2538019" cy="1015663"/>
              </a:xfrm>
              <a:prstGeom prst="rect">
                <a:avLst/>
              </a:prstGeom>
              <a:noFill/>
              <a:ln w="19050"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7145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Wingdings" panose="05000000000000000000" pitchFamily="2" charset="2"/>
                  <a:buChar char="Ø"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Established world class laboratories for:</a:t>
                </a:r>
                <a:b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</a:b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Secure cloud computing &amp;</a:t>
                </a:r>
                <a:b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</a:b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Malware research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6ACEE25F-3B11-459C-B5DE-8A8630E6CE98}"/>
                </a:ext>
              </a:extLst>
            </p:cNvPr>
            <p:cNvCxnSpPr>
              <a:stCxn id="29" idx="3"/>
              <a:endCxn id="22" idx="1"/>
            </p:cNvCxnSpPr>
            <p:nvPr/>
          </p:nvCxnSpPr>
          <p:spPr>
            <a:xfrm flipV="1">
              <a:off x="2280129" y="3607125"/>
              <a:ext cx="811795" cy="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60C8206E-2EDE-4F78-9142-F22BAE286397}"/>
                </a:ext>
              </a:extLst>
            </p:cNvPr>
            <p:cNvCxnSpPr/>
            <p:nvPr/>
          </p:nvCxnSpPr>
          <p:spPr>
            <a:xfrm flipV="1">
              <a:off x="4952989" y="3607113"/>
              <a:ext cx="811795" cy="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90B895D4-FF44-40BE-82B8-C3D32762FC2B}"/>
                </a:ext>
              </a:extLst>
            </p:cNvPr>
            <p:cNvCxnSpPr/>
            <p:nvPr/>
          </p:nvCxnSpPr>
          <p:spPr>
            <a:xfrm flipV="1">
              <a:off x="7637573" y="3607101"/>
              <a:ext cx="811795" cy="1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8E0BAC6-B389-4085-9151-94A51BFA5968}"/>
              </a:ext>
            </a:extLst>
          </p:cNvPr>
          <p:cNvCxnSpPr>
            <a:stCxn id="30" idx="2"/>
          </p:cNvCxnSpPr>
          <p:nvPr/>
        </p:nvCxnSpPr>
        <p:spPr>
          <a:xfrm>
            <a:off x="6837440" y="3427681"/>
            <a:ext cx="2975" cy="42921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7561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5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32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Natural vs Cyber Science</a:t>
            </a:r>
            <a:endParaRPr lang="en-US" sz="3200" dirty="0">
              <a:solidFill>
                <a:srgbClr val="C00000"/>
              </a:solidFill>
              <a:ea typeface="ＭＳ Ｐゴシック" pitchFamily="34" charset="-128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035D2BE-D8A7-45C5-BA62-FFAF1A96D285}"/>
              </a:ext>
            </a:extLst>
          </p:cNvPr>
          <p:cNvSpPr txBox="1"/>
          <p:nvPr/>
        </p:nvSpPr>
        <p:spPr>
          <a:xfrm>
            <a:off x="745263" y="1163525"/>
            <a:ext cx="28475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Elephant Problem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72721BC0-F452-46BF-AA6B-EEB3E9EF63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32" y="1931127"/>
            <a:ext cx="3989236" cy="2243946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5F37F12F-7421-403B-B24C-1809B2517F80}"/>
              </a:ext>
            </a:extLst>
          </p:cNvPr>
          <p:cNvSpPr txBox="1"/>
          <p:nvPr/>
        </p:nvSpPr>
        <p:spPr>
          <a:xfrm>
            <a:off x="4830185" y="1163525"/>
            <a:ext cx="39475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Cyber-Elephant Problem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372AB343-0C4B-4CB2-B0E9-E3328F85533D}"/>
              </a:ext>
            </a:extLst>
          </p:cNvPr>
          <p:cNvGrpSpPr/>
          <p:nvPr/>
        </p:nvGrpSpPr>
        <p:grpSpPr>
          <a:xfrm>
            <a:off x="4664013" y="1931127"/>
            <a:ext cx="4279855" cy="3265962"/>
            <a:chOff x="1458912" y="1128077"/>
            <a:chExt cx="7307915" cy="5576677"/>
          </a:xfrm>
        </p:grpSpPr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8B133454-9C07-4B40-BE24-E93C84BA2AF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8912" y="1129600"/>
              <a:ext cx="3177095" cy="2318287"/>
            </a:xfrm>
            <a:prstGeom prst="rect">
              <a:avLst/>
            </a:prstGeom>
          </p:spPr>
        </p:pic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A14B9832-B026-46A2-9013-6857660A8B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68200" y="1128077"/>
              <a:ext cx="3093080" cy="2319810"/>
            </a:xfrm>
            <a:prstGeom prst="rect">
              <a:avLst/>
            </a:prstGeom>
          </p:spPr>
        </p:pic>
        <p:pic>
          <p:nvPicPr>
            <p:cNvPr id="32" name="Picture 31">
              <a:extLst>
                <a:ext uri="{FF2B5EF4-FFF2-40B4-BE49-F238E27FC236}">
                  <a16:creationId xmlns:a16="http://schemas.microsoft.com/office/drawing/2014/main" id="{4239D541-8F42-4386-AB27-7D61FFB1B51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8912" y="3845368"/>
              <a:ext cx="3177095" cy="2859386"/>
            </a:xfrm>
            <a:prstGeom prst="rect">
              <a:avLst/>
            </a:prstGeom>
          </p:spPr>
        </p:pic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9AA1FC9C-F872-4D23-8071-05F5443E4EB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79376" y="3985577"/>
              <a:ext cx="3087451" cy="2451799"/>
            </a:xfrm>
            <a:prstGeom prst="rect">
              <a:avLst/>
            </a:prstGeom>
          </p:spPr>
        </p:pic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6AD46811-C60F-42A0-B27E-5983E237AA1D}"/>
              </a:ext>
            </a:extLst>
          </p:cNvPr>
          <p:cNvSpPr txBox="1"/>
          <p:nvPr/>
        </p:nvSpPr>
        <p:spPr>
          <a:xfrm>
            <a:off x="249936" y="4426180"/>
            <a:ext cx="387715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1400" b="1" u="sng" dirty="0">
                <a:solidFill>
                  <a:srgbClr val="C00000"/>
                </a:solidFill>
              </a:rPr>
              <a:t>Applied vs Foundational Science</a:t>
            </a:r>
            <a:r>
              <a:rPr lang="en-US" sz="1400" b="1" dirty="0">
                <a:solidFill>
                  <a:srgbClr val="C00000"/>
                </a:solidFill>
              </a:rPr>
              <a:t>: C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yber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-elephants require applied</a:t>
            </a:r>
            <a:r>
              <a:rPr lang="en-US" sz="1400" b="1" dirty="0">
                <a:solidFill>
                  <a:srgbClr val="C00000"/>
                </a:solidFill>
                <a:latin typeface="Calibri" panose="020F0502020204030204"/>
              </a:rPr>
              <a:t>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and </a:t>
            </a:r>
            <a:r>
              <a:rPr lang="en-US" sz="1400" b="1" dirty="0">
                <a:solidFill>
                  <a:srgbClr val="C00000"/>
                </a:solidFill>
                <a:latin typeface="Calibri" panose="020F0502020204030204"/>
              </a:rPr>
              <a:t>foundational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combined</a:t>
            </a:r>
          </a:p>
          <a:p>
            <a:pPr lvl="0">
              <a:defRPr/>
            </a:pPr>
            <a:endParaRPr lang="en-US" sz="1400" b="1" dirty="0">
              <a:solidFill>
                <a:srgbClr val="C00000"/>
              </a:solidFill>
              <a:latin typeface="Calibri" panose="020F0502020204030204"/>
            </a:endParaRPr>
          </a:p>
          <a:p>
            <a:pPr>
              <a:defRPr/>
            </a:pPr>
            <a:r>
              <a:rPr lang="en-US" sz="1400" b="1" u="sng" dirty="0">
                <a:solidFill>
                  <a:srgbClr val="C00000"/>
                </a:solidFill>
              </a:rPr>
              <a:t>Present vs Future Focus</a:t>
            </a:r>
            <a:r>
              <a:rPr lang="en-US" sz="1400" b="1" dirty="0">
                <a:solidFill>
                  <a:srgbClr val="C00000"/>
                </a:solidFill>
              </a:rPr>
              <a:t>: Rapidly evolving cyber-elephants require future focus</a:t>
            </a:r>
          </a:p>
        </p:txBody>
      </p:sp>
    </p:spTree>
    <p:extLst>
      <p:ext uri="{BB962C8B-B14F-4D97-AF65-F5344CB8AC3E}">
        <p14:creationId xmlns:p14="http://schemas.microsoft.com/office/powerpoint/2010/main" val="8608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6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  <a:cs typeface="+mn-cs"/>
              </a:rPr>
              <a:t>Holistic Cyber Security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C392265-9B6C-435B-82A5-6C3B0CA7B2DA}"/>
              </a:ext>
            </a:extLst>
          </p:cNvPr>
          <p:cNvGrpSpPr/>
          <p:nvPr/>
        </p:nvGrpSpPr>
        <p:grpSpPr>
          <a:xfrm>
            <a:off x="2652918" y="3714658"/>
            <a:ext cx="4618229" cy="2373479"/>
            <a:chOff x="2785637" y="3737604"/>
            <a:chExt cx="4618229" cy="2373479"/>
          </a:xfrm>
        </p:grpSpPr>
        <p:sp>
          <p:nvSpPr>
            <p:cNvPr id="16" name="Rounded Rectangle 45">
              <a:extLst>
                <a:ext uri="{FF2B5EF4-FFF2-40B4-BE49-F238E27FC236}">
                  <a16:creationId xmlns:a16="http://schemas.microsoft.com/office/drawing/2014/main" id="{DAA035FD-94DB-45A7-92EE-C912F5837806}"/>
                </a:ext>
              </a:extLst>
            </p:cNvPr>
            <p:cNvSpPr/>
            <p:nvPr/>
          </p:nvSpPr>
          <p:spPr bwMode="auto">
            <a:xfrm>
              <a:off x="2785637" y="3739105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PROTECT</a:t>
              </a:r>
            </a:p>
          </p:txBody>
        </p:sp>
        <p:sp>
          <p:nvSpPr>
            <p:cNvPr id="17" name="Rounded Rectangle 46">
              <a:extLst>
                <a:ext uri="{FF2B5EF4-FFF2-40B4-BE49-F238E27FC236}">
                  <a16:creationId xmlns:a16="http://schemas.microsoft.com/office/drawing/2014/main" id="{25D878C0-A178-4527-B9D9-38521A88EF79}"/>
                </a:ext>
              </a:extLst>
            </p:cNvPr>
            <p:cNvSpPr/>
            <p:nvPr/>
          </p:nvSpPr>
          <p:spPr bwMode="auto">
            <a:xfrm>
              <a:off x="6876297" y="3737604"/>
              <a:ext cx="527569" cy="2371978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wordArtVert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DETECT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34B11BB-D8F7-4988-8753-6A7D4CB0EE3D}"/>
                </a:ext>
              </a:extLst>
            </p:cNvPr>
            <p:cNvCxnSpPr/>
            <p:nvPr/>
          </p:nvCxnSpPr>
          <p:spPr bwMode="auto">
            <a:xfrm>
              <a:off x="3684394" y="4780230"/>
              <a:ext cx="2806574" cy="0"/>
            </a:xfrm>
            <a:prstGeom prst="line">
              <a:avLst/>
            </a:prstGeom>
            <a:solidFill>
              <a:srgbClr val="00B8FF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triangle" w="lg" len="lg"/>
              <a:tailEnd type="triangle" w="lg" len="lg"/>
            </a:ln>
            <a:effectLst/>
          </p:spPr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722942D-1858-47B5-BD53-77D7839A5286}"/>
                </a:ext>
              </a:extLst>
            </p:cNvPr>
            <p:cNvSpPr txBox="1"/>
            <p:nvPr/>
          </p:nvSpPr>
          <p:spPr>
            <a:xfrm>
              <a:off x="4341323" y="4925095"/>
              <a:ext cx="1492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Complement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E6B89F3-A7AF-4137-9A72-63B7DD24052C}"/>
                </a:ext>
              </a:extLst>
            </p:cNvPr>
            <p:cNvSpPr txBox="1"/>
            <p:nvPr/>
          </p:nvSpPr>
          <p:spPr>
            <a:xfrm>
              <a:off x="4700396" y="3746639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How?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1F28F92-3932-4E19-8267-01C554641A45}"/>
              </a:ext>
            </a:extLst>
          </p:cNvPr>
          <p:cNvGrpSpPr/>
          <p:nvPr/>
        </p:nvGrpSpPr>
        <p:grpSpPr>
          <a:xfrm>
            <a:off x="2890295" y="1243069"/>
            <a:ext cx="4125368" cy="1164539"/>
            <a:chOff x="2915225" y="1510429"/>
            <a:chExt cx="4125368" cy="1164539"/>
          </a:xfrm>
        </p:grpSpPr>
        <p:sp>
          <p:nvSpPr>
            <p:cNvPr id="25" name="Rounded Rectangle 51">
              <a:extLst>
                <a:ext uri="{FF2B5EF4-FFF2-40B4-BE49-F238E27FC236}">
                  <a16:creationId xmlns:a16="http://schemas.microsoft.com/office/drawing/2014/main" id="{8B8382B7-6582-43CF-A97C-D9652BFA9E7B}"/>
                </a:ext>
              </a:extLst>
            </p:cNvPr>
            <p:cNvSpPr/>
            <p:nvPr/>
          </p:nvSpPr>
          <p:spPr bwMode="auto">
            <a:xfrm>
              <a:off x="2915225" y="1511930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POLICY</a:t>
              </a:r>
            </a:p>
          </p:txBody>
        </p:sp>
        <p:sp>
          <p:nvSpPr>
            <p:cNvPr id="28" name="Rounded Rectangle 52">
              <a:extLst>
                <a:ext uri="{FF2B5EF4-FFF2-40B4-BE49-F238E27FC236}">
                  <a16:creationId xmlns:a16="http://schemas.microsoft.com/office/drawing/2014/main" id="{1127ACBF-6750-4621-B0DC-56A9105A9FB7}"/>
                </a:ext>
              </a:extLst>
            </p:cNvPr>
            <p:cNvSpPr/>
            <p:nvPr/>
          </p:nvSpPr>
          <p:spPr bwMode="auto">
            <a:xfrm>
              <a:off x="5665971" y="1510429"/>
              <a:ext cx="1374622" cy="447395"/>
            </a:xfrm>
            <a:prstGeom prst="round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4572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buFont typeface="Wingdings" charset="2"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charset="0"/>
                  <a:ea typeface="+mn-ea"/>
                  <a:cs typeface="+mn-cs"/>
                </a:rPr>
                <a:t>ATTACKS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B496A023-CF15-48E0-A09A-D37A77A55988}"/>
                </a:ext>
              </a:extLst>
            </p:cNvPr>
            <p:cNvSpPr txBox="1"/>
            <p:nvPr/>
          </p:nvSpPr>
          <p:spPr>
            <a:xfrm>
              <a:off x="3176779" y="2305636"/>
              <a:ext cx="8515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What?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5636544-FBCB-4BE6-95FD-F2BBF50F4267}"/>
                </a:ext>
              </a:extLst>
            </p:cNvPr>
            <p:cNvSpPr txBox="1"/>
            <p:nvPr/>
          </p:nvSpPr>
          <p:spPr>
            <a:xfrm>
              <a:off x="5965997" y="2287091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Why?</a:t>
              </a:r>
            </a:p>
          </p:txBody>
        </p: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054028F-67AC-4C37-85B3-540FC19860AD}"/>
              </a:ext>
            </a:extLst>
          </p:cNvPr>
          <p:cNvCxnSpPr/>
          <p:nvPr/>
        </p:nvCxnSpPr>
        <p:spPr bwMode="auto">
          <a:xfrm>
            <a:off x="2248342" y="3389554"/>
            <a:ext cx="5427380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33C2010-740B-4993-AA5C-495956442BF7}"/>
              </a:ext>
            </a:extLst>
          </p:cNvPr>
          <p:cNvGrpSpPr/>
          <p:nvPr/>
        </p:nvGrpSpPr>
        <p:grpSpPr>
          <a:xfrm>
            <a:off x="1099173" y="2042818"/>
            <a:ext cx="7725718" cy="1396878"/>
            <a:chOff x="1310668" y="2074799"/>
            <a:chExt cx="7725718" cy="1396878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40859FAC-B99B-4AA5-926C-B0AAA926BFAD}"/>
                </a:ext>
              </a:extLst>
            </p:cNvPr>
            <p:cNvGrpSpPr/>
            <p:nvPr/>
          </p:nvGrpSpPr>
          <p:grpSpPr>
            <a:xfrm>
              <a:off x="1310668" y="2074799"/>
              <a:ext cx="979755" cy="1396878"/>
              <a:chOff x="1310668" y="2076300"/>
              <a:chExt cx="979755" cy="1396878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92B9EA5C-7EB0-4F83-9DBE-016762120857}"/>
                  </a:ext>
                </a:extLst>
              </p:cNvPr>
              <p:cNvCxnSpPr/>
              <p:nvPr/>
            </p:nvCxnSpPr>
            <p:spPr bwMode="auto">
              <a:xfrm flipV="1">
                <a:off x="1800545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108E8E37-58DB-44D4-992C-442FB335461E}"/>
                  </a:ext>
                </a:extLst>
              </p:cNvPr>
              <p:cNvGrpSpPr/>
              <p:nvPr/>
            </p:nvGrpSpPr>
            <p:grpSpPr>
              <a:xfrm>
                <a:off x="1310668" y="2076300"/>
                <a:ext cx="979755" cy="1396878"/>
                <a:chOff x="1310668" y="2076300"/>
                <a:chExt cx="979755" cy="1396878"/>
              </a:xfrm>
            </p:grpSpPr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3E04D7C1-EA5C-4814-B5C3-14B008A0CDEB}"/>
                    </a:ext>
                  </a:extLst>
                </p:cNvPr>
                <p:cNvSpPr txBox="1"/>
                <p:nvPr/>
              </p:nvSpPr>
              <p:spPr>
                <a:xfrm>
                  <a:off x="1310668" y="3103846"/>
                  <a:ext cx="97975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Enforce</a:t>
                  </a:r>
                </a:p>
              </p:txBody>
            </p:sp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C55A050B-E548-4B64-AA89-3CC9B269D38F}"/>
                    </a:ext>
                  </a:extLst>
                </p:cNvPr>
                <p:cNvSpPr txBox="1"/>
                <p:nvPr/>
              </p:nvSpPr>
              <p:spPr>
                <a:xfrm>
                  <a:off x="1349140" y="2076300"/>
                  <a:ext cx="90281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Enable</a:t>
                  </a:r>
                </a:p>
              </p:txBody>
            </p:sp>
          </p:grpSp>
        </p:grp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DAA8AD1F-DA74-49F1-8CD9-A9C2B7D81C2E}"/>
                </a:ext>
              </a:extLst>
            </p:cNvPr>
            <p:cNvGrpSpPr/>
            <p:nvPr/>
          </p:nvGrpSpPr>
          <p:grpSpPr>
            <a:xfrm>
              <a:off x="7928390" y="2074799"/>
              <a:ext cx="1107996" cy="1396878"/>
              <a:chOff x="1329904" y="2076300"/>
              <a:chExt cx="1107996" cy="1396878"/>
            </a:xfrm>
          </p:grpSpPr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F81ADEC8-246D-4B90-BC86-E8F7422F1DE7}"/>
                  </a:ext>
                </a:extLst>
              </p:cNvPr>
              <p:cNvCxnSpPr/>
              <p:nvPr/>
            </p:nvCxnSpPr>
            <p:spPr bwMode="auto">
              <a:xfrm flipV="1">
                <a:off x="1883902" y="2409401"/>
                <a:ext cx="0" cy="730677"/>
              </a:xfrm>
              <a:prstGeom prst="line">
                <a:avLst/>
              </a:prstGeom>
              <a:solidFill>
                <a:srgbClr val="00B8FF"/>
              </a:solidFill>
              <a:ln w="31750" cap="flat" cmpd="sng" algn="ctr">
                <a:solidFill>
                  <a:schemeClr val="tx1"/>
                </a:solidFill>
                <a:prstDash val="solid"/>
                <a:round/>
                <a:headEnd type="triangle" w="lg" len="lg"/>
                <a:tailEnd type="triangle" w="lg" len="lg"/>
              </a:ln>
              <a:effectLst/>
            </p:spPr>
          </p:cxn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AC437D91-89CF-4D3A-8F2F-A1759F81C7D7}"/>
                  </a:ext>
                </a:extLst>
              </p:cNvPr>
              <p:cNvGrpSpPr/>
              <p:nvPr/>
            </p:nvGrpSpPr>
            <p:grpSpPr>
              <a:xfrm>
                <a:off x="1329904" y="2076300"/>
                <a:ext cx="1107996" cy="1396878"/>
                <a:chOff x="1329904" y="2076300"/>
                <a:chExt cx="1107996" cy="1396878"/>
              </a:xfrm>
            </p:grpSpPr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73D77354-07B1-4E1B-979E-1E9D22A9FE94}"/>
                    </a:ext>
                  </a:extLst>
                </p:cNvPr>
                <p:cNvSpPr txBox="1"/>
                <p:nvPr/>
              </p:nvSpPr>
              <p:spPr>
                <a:xfrm>
                  <a:off x="1419673" y="3103846"/>
                  <a:ext cx="92845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Defend</a:t>
                  </a:r>
                </a:p>
              </p:txBody>
            </p:sp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37DEC285-8358-4A8F-B2D5-96EF12123F04}"/>
                    </a:ext>
                  </a:extLst>
                </p:cNvPr>
                <p:cNvSpPr txBox="1"/>
                <p:nvPr/>
              </p:nvSpPr>
              <p:spPr>
                <a:xfrm>
                  <a:off x="1329904" y="2076300"/>
                  <a:ext cx="110799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rPr>
                    <a:t>Respond</a:t>
                  </a:r>
                </a:p>
              </p:txBody>
            </p:sp>
          </p:grpSp>
        </p:grpSp>
      </p:grpSp>
      <p:sp>
        <p:nvSpPr>
          <p:cNvPr id="47" name="Rounded Rectangle 67">
            <a:extLst>
              <a:ext uri="{FF2B5EF4-FFF2-40B4-BE49-F238E27FC236}">
                <a16:creationId xmlns:a16="http://schemas.microsoft.com/office/drawing/2014/main" id="{FA7A623D-1004-4FB4-A7CE-A82C7624CB5F}"/>
              </a:ext>
            </a:extLst>
          </p:cNvPr>
          <p:cNvSpPr/>
          <p:nvPr/>
        </p:nvSpPr>
        <p:spPr bwMode="auto">
          <a:xfrm>
            <a:off x="653858" y="1243514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Objectives</a:t>
            </a:r>
          </a:p>
        </p:txBody>
      </p:sp>
      <p:sp>
        <p:nvSpPr>
          <p:cNvPr id="48" name="Rounded Rectangle 68">
            <a:extLst>
              <a:ext uri="{FF2B5EF4-FFF2-40B4-BE49-F238E27FC236}">
                <a16:creationId xmlns:a16="http://schemas.microsoft.com/office/drawing/2014/main" id="{B51296F0-AD5B-4C9A-B5DD-EA3504D10412}"/>
              </a:ext>
            </a:extLst>
          </p:cNvPr>
          <p:cNvSpPr/>
          <p:nvPr/>
        </p:nvSpPr>
        <p:spPr bwMode="auto">
          <a:xfrm>
            <a:off x="653858" y="4951199"/>
            <a:ext cx="1374622" cy="447395"/>
          </a:xfrm>
          <a:prstGeom prst="roundRect">
            <a:avLst/>
          </a:pr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Mechanisms</a:t>
            </a:r>
          </a:p>
        </p:txBody>
      </p:sp>
    </p:spTree>
    <p:extLst>
      <p:ext uri="{BB962C8B-B14F-4D97-AF65-F5344CB8AC3E}">
        <p14:creationId xmlns:p14="http://schemas.microsoft.com/office/powerpoint/2010/main" val="218617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7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Security Objectives</a:t>
            </a: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id="{278EFB79-08C4-4BD5-A250-850CE12BD5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805" y="3752850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15" name="Rectangle 5">
            <a:extLst>
              <a:ext uri="{FF2B5EF4-FFF2-40B4-BE49-F238E27FC236}">
                <a16:creationId xmlns:a16="http://schemas.microsoft.com/office/drawing/2014/main" id="{F64BF14F-8156-43EE-8D15-6E9BF6755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8005" y="375285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16" name="Group 6">
            <a:extLst>
              <a:ext uri="{FF2B5EF4-FFF2-40B4-BE49-F238E27FC236}">
                <a16:creationId xmlns:a16="http://schemas.microsoft.com/office/drawing/2014/main" id="{CA5C10BC-01B5-4C64-BE2A-CE3A936136DD}"/>
              </a:ext>
            </a:extLst>
          </p:cNvPr>
          <p:cNvGrpSpPr>
            <a:grpSpLocks/>
          </p:cNvGrpSpPr>
          <p:nvPr/>
        </p:nvGrpSpPr>
        <p:grpSpPr bwMode="auto">
          <a:xfrm>
            <a:off x="2537143" y="2274888"/>
            <a:ext cx="2973387" cy="1765300"/>
            <a:chOff x="1917" y="1988"/>
            <a:chExt cx="1873" cy="1112"/>
          </a:xfrm>
        </p:grpSpPr>
        <p:sp>
          <p:nvSpPr>
            <p:cNvPr id="17" name="Oval 7">
              <a:extLst>
                <a:ext uri="{FF2B5EF4-FFF2-40B4-BE49-F238E27FC236}">
                  <a16:creationId xmlns:a16="http://schemas.microsoft.com/office/drawing/2014/main" id="{CF2E09A0-DE07-4B57-A0AA-C9DB36F8B0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" name="Oval 8">
              <a:extLst>
                <a:ext uri="{FF2B5EF4-FFF2-40B4-BE49-F238E27FC236}">
                  <a16:creationId xmlns:a16="http://schemas.microsoft.com/office/drawing/2014/main" id="{046FD54A-A5AC-447E-AEA8-0A8A4A8964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19" name="Rectangle 9">
            <a:extLst>
              <a:ext uri="{FF2B5EF4-FFF2-40B4-BE49-F238E27FC236}">
                <a16:creationId xmlns:a16="http://schemas.microsoft.com/office/drawing/2014/main" id="{7D27333C-856F-4A07-9162-4C7CE6999A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3805" y="489585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20" name="Oval 10">
            <a:extLst>
              <a:ext uri="{FF2B5EF4-FFF2-40B4-BE49-F238E27FC236}">
                <a16:creationId xmlns:a16="http://schemas.microsoft.com/office/drawing/2014/main" id="{B08E0692-28FA-4076-AE05-1118F8E9B4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4043" y="290512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4ECB6FA-013D-480C-AB5C-9804D27DA2C2}"/>
              </a:ext>
            </a:extLst>
          </p:cNvPr>
          <p:cNvSpPr txBox="1"/>
          <p:nvPr/>
        </p:nvSpPr>
        <p:spPr>
          <a:xfrm>
            <a:off x="4976811" y="1390650"/>
            <a:ext cx="3232152" cy="646331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Control of read and write is fundamental to all three</a:t>
            </a:r>
          </a:p>
        </p:txBody>
      </p:sp>
    </p:spTree>
    <p:extLst>
      <p:ext uri="{BB962C8B-B14F-4D97-AF65-F5344CB8AC3E}">
        <p14:creationId xmlns:p14="http://schemas.microsoft.com/office/powerpoint/2010/main" val="246447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8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Security Objectives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7D252D3-EECE-49DC-B80B-0277FB401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645" y="3752850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 dirty="0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 dirty="0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1E6BFDA-462E-41F2-9148-C67435B30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90845" y="375285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9" name="Group 6">
            <a:extLst>
              <a:ext uri="{FF2B5EF4-FFF2-40B4-BE49-F238E27FC236}">
                <a16:creationId xmlns:a16="http://schemas.microsoft.com/office/drawing/2014/main" id="{2B930605-76BB-484B-8A84-771FC9196CB0}"/>
              </a:ext>
            </a:extLst>
          </p:cNvPr>
          <p:cNvGrpSpPr>
            <a:grpSpLocks/>
          </p:cNvGrpSpPr>
          <p:nvPr/>
        </p:nvGrpSpPr>
        <p:grpSpPr bwMode="auto">
          <a:xfrm>
            <a:off x="2399983" y="2274888"/>
            <a:ext cx="2973387" cy="1765300"/>
            <a:chOff x="1917" y="1988"/>
            <a:chExt cx="1873" cy="1112"/>
          </a:xfrm>
        </p:grpSpPr>
        <p:sp>
          <p:nvSpPr>
            <p:cNvPr id="14" name="Oval 7">
              <a:extLst>
                <a:ext uri="{FF2B5EF4-FFF2-40B4-BE49-F238E27FC236}">
                  <a16:creationId xmlns:a16="http://schemas.microsoft.com/office/drawing/2014/main" id="{C4C6B9F0-3C37-47D1-AA96-D22740D7F7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" name="Oval 8">
              <a:extLst>
                <a:ext uri="{FF2B5EF4-FFF2-40B4-BE49-F238E27FC236}">
                  <a16:creationId xmlns:a16="http://schemas.microsoft.com/office/drawing/2014/main" id="{472F2195-A73D-40C8-A492-9984069B6B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16" name="Rectangle 9">
            <a:extLst>
              <a:ext uri="{FF2B5EF4-FFF2-40B4-BE49-F238E27FC236}">
                <a16:creationId xmlns:a16="http://schemas.microsoft.com/office/drawing/2014/main" id="{37CB4946-8CAB-4D83-B70A-74B42D02D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6645" y="489585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17" name="Oval 10">
            <a:extLst>
              <a:ext uri="{FF2B5EF4-FFF2-40B4-BE49-F238E27FC236}">
                <a16:creationId xmlns:a16="http://schemas.microsoft.com/office/drawing/2014/main" id="{8DA8DD81-08E2-4CE4-B628-27194CAD53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6883" y="290512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8" name="Oval 11">
            <a:extLst>
              <a:ext uri="{FF2B5EF4-FFF2-40B4-BE49-F238E27FC236}">
                <a16:creationId xmlns:a16="http://schemas.microsoft.com/office/drawing/2014/main" id="{AAC9A533-A509-4B72-B562-374062D52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3233" y="1652588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262BA6DD-4F06-4A8D-B2B0-09E5DC85B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6983" y="1055688"/>
            <a:ext cx="123507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USAGE</a:t>
            </a:r>
          </a:p>
          <a:p>
            <a:pPr algn="ctr" defTabSz="895350" eaLnBrk="0">
              <a:lnSpc>
                <a:spcPct val="90000"/>
              </a:lnSpc>
            </a:pPr>
            <a:r>
              <a:rPr lang="en-US" sz="2400" b="1">
                <a:solidFill>
                  <a:srgbClr val="000000"/>
                </a:solidFill>
              </a:rPr>
              <a:t>purpose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000CF7-DC2A-41F6-BFF7-97EC3335DB95}"/>
              </a:ext>
            </a:extLst>
          </p:cNvPr>
          <p:cNvSpPr txBox="1"/>
          <p:nvPr/>
        </p:nvSpPr>
        <p:spPr>
          <a:xfrm>
            <a:off x="6302059" y="1789797"/>
            <a:ext cx="2608262" cy="923330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Covers privacy and intellectual property protection</a:t>
            </a:r>
          </a:p>
        </p:txBody>
      </p:sp>
    </p:spTree>
    <p:extLst>
      <p:ext uri="{BB962C8B-B14F-4D97-AF65-F5344CB8AC3E}">
        <p14:creationId xmlns:p14="http://schemas.microsoft.com/office/powerpoint/2010/main" val="121337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5D08432-EB83-456A-B908-D85D197B5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199" y="6237201"/>
            <a:ext cx="3992021" cy="365125"/>
          </a:xfrm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i="1"/>
              <a:t>World-Leading Research with Real-World Impact!</a:t>
            </a:r>
            <a:endParaRPr lang="en-US" i="1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30C8C3E-1D8C-4F6B-8AE8-DB438B3DA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AB5F52E-1A2D-AF47-834F-5A302267C843}" type="slidenum">
              <a:rPr lang="en-US" smtClean="0"/>
              <a:t>9</a:t>
            </a:fld>
            <a:endParaRPr lang="en-US" dirty="0"/>
          </a:p>
        </p:txBody>
      </p:sp>
      <p:sp>
        <p:nvSpPr>
          <p:cNvPr id="12" name="Date Placeholder 5">
            <a:extLst>
              <a:ext uri="{FF2B5EF4-FFF2-40B4-BE49-F238E27FC236}">
                <a16:creationId xmlns:a16="http://schemas.microsoft.com/office/drawing/2014/main" id="{5A3A4C78-B569-4E49-B237-E75B5C4C88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112" y="6206025"/>
            <a:ext cx="2512087" cy="332678"/>
          </a:xfrm>
        </p:spPr>
        <p:txBody>
          <a:bodyPr/>
          <a:lstStyle/>
          <a:p>
            <a:r>
              <a:rPr lang="en-US" dirty="0"/>
              <a:t>© Ravi Sandhu</a:t>
            </a:r>
          </a:p>
        </p:txBody>
      </p:sp>
      <p:sp>
        <p:nvSpPr>
          <p:cNvPr id="13" name="Title 4">
            <a:extLst>
              <a:ext uri="{FF2B5EF4-FFF2-40B4-BE49-F238E27FC236}">
                <a16:creationId xmlns:a16="http://schemas.microsoft.com/office/drawing/2014/main" id="{9267B71B-2F33-465C-8F08-B8962D3D74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9783" y="274660"/>
            <a:ext cx="4803112" cy="462224"/>
          </a:xfr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defTabSz="457200" eaLnBrk="0" fontAlgn="base">
              <a:spcAft>
                <a:spcPct val="0"/>
              </a:spcAft>
            </a:pPr>
            <a:r>
              <a:rPr lang="en-US" sz="2400" dirty="0">
                <a:solidFill>
                  <a:srgbClr val="131F49"/>
                </a:solidFill>
                <a:latin typeface="Arial" charset="0"/>
                <a:ea typeface="ＭＳ Ｐゴシック" pitchFamily="34" charset="-128"/>
              </a:rPr>
              <a:t>Security Objectives</a:t>
            </a: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id="{592170E2-6AFB-4CB7-91BA-AE672FCD42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785" y="3463290"/>
            <a:ext cx="18700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INTEGRITY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modification</a:t>
            </a:r>
          </a:p>
        </p:txBody>
      </p:sp>
      <p:sp>
        <p:nvSpPr>
          <p:cNvPr id="22" name="Rectangle 5">
            <a:extLst>
              <a:ext uri="{FF2B5EF4-FFF2-40B4-BE49-F238E27FC236}">
                <a16:creationId xmlns:a16="http://schemas.microsoft.com/office/drawing/2014/main" id="{FB2703AD-4BAB-460C-81C1-6AADC3BCF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7985" y="3463290"/>
            <a:ext cx="23971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AVAILABILITY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access</a:t>
            </a:r>
          </a:p>
        </p:txBody>
      </p:sp>
      <p:grpSp>
        <p:nvGrpSpPr>
          <p:cNvPr id="23" name="Group 6">
            <a:extLst>
              <a:ext uri="{FF2B5EF4-FFF2-40B4-BE49-F238E27FC236}">
                <a16:creationId xmlns:a16="http://schemas.microsoft.com/office/drawing/2014/main" id="{625D0A62-5E4B-4758-83EB-0522038D6D0C}"/>
              </a:ext>
            </a:extLst>
          </p:cNvPr>
          <p:cNvGrpSpPr>
            <a:grpSpLocks/>
          </p:cNvGrpSpPr>
          <p:nvPr/>
        </p:nvGrpSpPr>
        <p:grpSpPr bwMode="auto">
          <a:xfrm>
            <a:off x="2377123" y="1985328"/>
            <a:ext cx="2973387" cy="1765300"/>
            <a:chOff x="1917" y="1988"/>
            <a:chExt cx="1873" cy="1112"/>
          </a:xfrm>
        </p:grpSpPr>
        <p:sp>
          <p:nvSpPr>
            <p:cNvPr id="24" name="Oval 7">
              <a:extLst>
                <a:ext uri="{FF2B5EF4-FFF2-40B4-BE49-F238E27FC236}">
                  <a16:creationId xmlns:a16="http://schemas.microsoft.com/office/drawing/2014/main" id="{9577EB93-D2BC-444D-832D-134F8445AE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6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5" name="Oval 8">
              <a:extLst>
                <a:ext uri="{FF2B5EF4-FFF2-40B4-BE49-F238E27FC236}">
                  <a16:creationId xmlns:a16="http://schemas.microsoft.com/office/drawing/2014/main" id="{AA1AEA6D-33A6-4C3E-9CCE-159EA5C767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7" y="1988"/>
              <a:ext cx="1114" cy="1112"/>
            </a:xfrm>
            <a:prstGeom prst="ellips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6" name="Rectangle 9">
            <a:extLst>
              <a:ext uri="{FF2B5EF4-FFF2-40B4-BE49-F238E27FC236}">
                <a16:creationId xmlns:a16="http://schemas.microsoft.com/office/drawing/2014/main" id="{7491142B-DDCC-4372-8B14-27A56094F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3785" y="4606290"/>
            <a:ext cx="30400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1912" tIns="25400" rIns="61912" bIns="25400">
            <a:spAutoFit/>
          </a:bodyPr>
          <a:lstStyle/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CONFIDENTIALITY</a:t>
            </a:r>
          </a:p>
          <a:p>
            <a:pPr algn="ctr" defTabSz="895350" eaLnBrk="0">
              <a:lnSpc>
                <a:spcPct val="87000"/>
              </a:lnSpc>
            </a:pPr>
            <a:r>
              <a:rPr lang="en-US" sz="2400" b="1">
                <a:solidFill>
                  <a:srgbClr val="000000"/>
                </a:solidFill>
              </a:rPr>
              <a:t>disclosure</a:t>
            </a:r>
          </a:p>
        </p:txBody>
      </p:sp>
      <p:sp>
        <p:nvSpPr>
          <p:cNvPr id="27" name="Oval 10">
            <a:extLst>
              <a:ext uri="{FF2B5EF4-FFF2-40B4-BE49-F238E27FC236}">
                <a16:creationId xmlns:a16="http://schemas.microsoft.com/office/drawing/2014/main" id="{5CEAF2F3-EF59-4FFB-9809-98077CA914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4023" y="2615565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8" name="Oval 11">
            <a:extLst>
              <a:ext uri="{FF2B5EF4-FFF2-40B4-BE49-F238E27FC236}">
                <a16:creationId xmlns:a16="http://schemas.microsoft.com/office/drawing/2014/main" id="{24A4BCFE-9F59-4545-8812-0EC6E00465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0373" y="1363028"/>
            <a:ext cx="1766887" cy="1765300"/>
          </a:xfrm>
          <a:prstGeom prst="ellips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9" name="Rectangle 12">
            <a:extLst>
              <a:ext uri="{FF2B5EF4-FFF2-40B4-BE49-F238E27FC236}">
                <a16:creationId xmlns:a16="http://schemas.microsoft.com/office/drawing/2014/main" id="{2D34DD05-F366-41F3-AF79-4C54292213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4103" y="1025208"/>
            <a:ext cx="1235075" cy="74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 defTabSz="895350" eaLnBrk="0">
              <a:lnSpc>
                <a:spcPct val="90000"/>
              </a:lnSpc>
            </a:pPr>
            <a:r>
              <a:rPr lang="en-US" sz="2400" b="1" dirty="0">
                <a:solidFill>
                  <a:srgbClr val="000000"/>
                </a:solidFill>
              </a:rPr>
              <a:t>USAGE</a:t>
            </a:r>
          </a:p>
          <a:p>
            <a:pPr algn="ctr" defTabSz="895350" eaLnBrk="0">
              <a:lnSpc>
                <a:spcPct val="90000"/>
              </a:lnSpc>
            </a:pPr>
            <a:r>
              <a:rPr lang="en-US" sz="2400" b="1" dirty="0">
                <a:solidFill>
                  <a:srgbClr val="000000"/>
                </a:solidFill>
              </a:rPr>
              <a:t>purpose</a:t>
            </a:r>
          </a:p>
        </p:txBody>
      </p:sp>
      <p:sp>
        <p:nvSpPr>
          <p:cNvPr id="30" name="Oval 19">
            <a:extLst>
              <a:ext uri="{FF2B5EF4-FFF2-40B4-BE49-F238E27FC236}">
                <a16:creationId xmlns:a16="http://schemas.microsoft.com/office/drawing/2014/main" id="{95AAA5E9-A9A6-4BE5-9F82-C365ED9E23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7998" y="1299528"/>
            <a:ext cx="4814887" cy="4810125"/>
          </a:xfrm>
          <a:prstGeom prst="ellipse">
            <a:avLst/>
          </a:prstGeom>
          <a:solidFill>
            <a:srgbClr val="FFFFFF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000000"/>
                </a:solidFill>
              </a:rPr>
              <a:t>USAGE</a:t>
            </a:r>
          </a:p>
        </p:txBody>
      </p:sp>
    </p:spTree>
    <p:extLst>
      <p:ext uri="{BB962C8B-B14F-4D97-AF65-F5344CB8AC3E}">
        <p14:creationId xmlns:p14="http://schemas.microsoft.com/office/powerpoint/2010/main" val="28483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S-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 2018.03.06" id="{5733BD8E-F99F-4212-A1AD-F4FC5E1A7E9E}" vid="{A7AF9A3A-02CA-46E0-AD92-27A1093FEDA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ICS-Theme</Template>
  <TotalTime>460</TotalTime>
  <Words>666</Words>
  <Application>Microsoft Office PowerPoint</Application>
  <PresentationFormat>Letter Paper (8.5x11 in)</PresentationFormat>
  <Paragraphs>274</Paragraphs>
  <Slides>18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ＭＳ Ｐゴシック</vt:lpstr>
      <vt:lpstr>Arial</vt:lpstr>
      <vt:lpstr>Calibri</vt:lpstr>
      <vt:lpstr>Calibri Light</vt:lpstr>
      <vt:lpstr>Wingdings</vt:lpstr>
      <vt:lpstr>ICS-Theme</vt:lpstr>
      <vt:lpstr>CS 6393: Cyber Security Models and Systems  Cyber Security Perspective  </vt:lpstr>
      <vt:lpstr>Cyber Security at UTSA</vt:lpstr>
      <vt:lpstr>ICS &amp; C-SPECC</vt:lpstr>
      <vt:lpstr>ICS Mission and History</vt:lpstr>
      <vt:lpstr>Natural vs Cyber Science</vt:lpstr>
      <vt:lpstr>Holistic Cyber Security</vt:lpstr>
      <vt:lpstr>Security Objectives</vt:lpstr>
      <vt:lpstr>Security Objectives</vt:lpstr>
      <vt:lpstr>Security Objectives</vt:lpstr>
      <vt:lpstr>Security is Dynamic</vt:lpstr>
      <vt:lpstr>Low Assurance Systems</vt:lpstr>
      <vt:lpstr>High Assurance Systems</vt:lpstr>
      <vt:lpstr>Cyber Security Fundamental Limits</vt:lpstr>
      <vt:lpstr>Cyber Security?</vt:lpstr>
      <vt:lpstr>Cyber Security?</vt:lpstr>
      <vt:lpstr>Other Securities?</vt:lpstr>
      <vt:lpstr>Privacy vs Security</vt:lpstr>
      <vt:lpstr>Privacy vs Security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Benson</dc:creator>
  <cp:lastModifiedBy>Ravi Sandhu</cp:lastModifiedBy>
  <cp:revision>43</cp:revision>
  <cp:lastPrinted>2020-01-24T00:02:55Z</cp:lastPrinted>
  <dcterms:created xsi:type="dcterms:W3CDTF">2018-03-06T17:13:20Z</dcterms:created>
  <dcterms:modified xsi:type="dcterms:W3CDTF">2020-01-24T00:07:12Z</dcterms:modified>
</cp:coreProperties>
</file>