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366" r:id="rId4"/>
    <p:sldId id="264" r:id="rId5"/>
    <p:sldId id="257" r:id="rId6"/>
    <p:sldId id="259" r:id="rId7"/>
    <p:sldId id="260" r:id="rId8"/>
    <p:sldId id="261" r:id="rId9"/>
    <p:sldId id="371" r:id="rId10"/>
    <p:sldId id="393" r:id="rId11"/>
    <p:sldId id="391" r:id="rId12"/>
    <p:sldId id="263" r:id="rId13"/>
    <p:sldId id="383" r:id="rId14"/>
    <p:sldId id="384" r:id="rId15"/>
    <p:sldId id="385" r:id="rId16"/>
    <p:sldId id="386" r:id="rId17"/>
    <p:sldId id="271" r:id="rId18"/>
    <p:sldId id="387" r:id="rId19"/>
    <p:sldId id="388" r:id="rId20"/>
    <p:sldId id="278" r:id="rId21"/>
  </p:sldIdLst>
  <p:sldSz cx="10080625" cy="7559675"/>
  <p:notesSz cx="9236075" cy="695007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4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122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154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B4EAB5-36C4-4DF8-B0B0-9C40C5AA8E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19" cy="347624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96079-F825-4798-A8C0-64AF495DAD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947" y="0"/>
            <a:ext cx="4002019" cy="347624"/>
          </a:xfrm>
          <a:prstGeom prst="rect">
            <a:avLst/>
          </a:prstGeom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18FD5A71-6886-4E84-B56A-EA0CA69AB4CA}" type="datetime1">
              <a:rPr lang="en-US" altLang="en-US" smtClean="0"/>
              <a:t>4/14/2020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9858C-AFD4-4A70-9F4B-E0D248D996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01257"/>
            <a:ext cx="4002019" cy="347624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08192-4FA2-4608-B85E-12F4B53F92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947" y="6601257"/>
            <a:ext cx="4002019" cy="347624"/>
          </a:xfrm>
          <a:prstGeom prst="rect">
            <a:avLst/>
          </a:prstGeom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C8411590-B7EA-4064-A5DD-3DC29A7DB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001C7FAD-178A-4837-A689-5D67DCBD2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236075" cy="6950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769313BB-2584-4C4E-ACEF-7776EC34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236075" cy="6950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0" name="AutoShape 3">
            <a:extLst>
              <a:ext uri="{FF2B5EF4-FFF2-40B4-BE49-F238E27FC236}">
                <a16:creationId xmlns:a16="http://schemas.microsoft.com/office/drawing/2014/main" id="{41A47307-1606-4EE7-B07A-C754316F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9236075" cy="6950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F308779A-009F-4FFC-A550-630F9326B45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9725" y="527050"/>
            <a:ext cx="3468688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8EC02DA-AECD-4E73-9E10-A454A17FD16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24030" y="3299434"/>
            <a:ext cx="7381688" cy="31238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9223" name="Text Box 6">
            <a:extLst>
              <a:ext uri="{FF2B5EF4-FFF2-40B4-BE49-F238E27FC236}">
                <a16:creationId xmlns:a16="http://schemas.microsoft.com/office/drawing/2014/main" id="{7F66DE82-D55C-48CC-A70D-F77CF7E93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4006238" cy="3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4" name="Text Box 7">
            <a:extLst>
              <a:ext uri="{FF2B5EF4-FFF2-40B4-BE49-F238E27FC236}">
                <a16:creationId xmlns:a16="http://schemas.microsoft.com/office/drawing/2014/main" id="{F9747517-5ACD-4EA2-A8C2-8A78CFEA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619" y="0"/>
            <a:ext cx="4006237" cy="3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5" name="Text Box 8">
            <a:extLst>
              <a:ext uri="{FF2B5EF4-FFF2-40B4-BE49-F238E27FC236}">
                <a16:creationId xmlns:a16="http://schemas.microsoft.com/office/drawing/2014/main" id="{A09AE793-AC0D-4906-ABC7-6EF80F9DB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601257"/>
            <a:ext cx="4006238" cy="3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809" tIns="45405" rIns="90809" bIns="45405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998F432-88EF-4B8E-ADBD-FDF328A483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225619" y="6601258"/>
            <a:ext cx="3999908" cy="3428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45000"/>
              <a:buFontTx/>
              <a:buNone/>
              <a:tabLst>
                <a:tab pos="718905" algn="l"/>
                <a:tab pos="1437810" algn="l"/>
                <a:tab pos="2156715" algn="l"/>
                <a:tab pos="287562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E45C05-48F8-412C-9155-EE7F7F391F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">
            <a:extLst>
              <a:ext uri="{FF2B5EF4-FFF2-40B4-BE49-F238E27FC236}">
                <a16:creationId xmlns:a16="http://schemas.microsoft.com/office/drawing/2014/main" id="{4CAD2F56-81D2-42BA-9FC7-19963D59F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619" y="6601257"/>
            <a:ext cx="4006237" cy="3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SzPct val="45000"/>
              <a:buFontTx/>
              <a:buNone/>
            </a:pPr>
            <a:fld id="{962B8B7E-1E44-4D80-83C8-FF12A28ABDC4}" type="slidenum">
              <a:rPr lang="en-GB" altLang="en-US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GB" altLang="en-US" sz="13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0E072839-9D8A-4C1A-BA24-8BB2C06AD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7050"/>
            <a:ext cx="3476625" cy="2606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FC54D818-8E09-4776-BB27-2B57A3CF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030" y="3299435"/>
            <a:ext cx="7388016" cy="3128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5325" y="903288"/>
            <a:ext cx="3249613" cy="2436812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72344" y="3476995"/>
            <a:ext cx="7776728" cy="2844507"/>
          </a:xfrm>
          <a:prstGeom prst="rect">
            <a:avLst/>
          </a:prstGeom>
        </p:spPr>
        <p:txBody>
          <a:bodyPr lIns="96693" tIns="48158" rIns="96693" bIns="48158"/>
          <a:lstStyle/>
          <a:p>
            <a:endParaRPr lang="en-US" sz="2100" spc="-1">
              <a:latin typeface="Arial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5506251" y="6862468"/>
            <a:ext cx="4212143" cy="362146"/>
          </a:xfrm>
          <a:prstGeom prst="rect">
            <a:avLst/>
          </a:prstGeom>
          <a:noFill/>
          <a:ln>
            <a:noFill/>
          </a:ln>
        </p:spPr>
        <p:txBody>
          <a:bodyPr lIns="96693" tIns="48158" rIns="96693" bIns="48158" anchor="b"/>
          <a:lstStyle/>
          <a:p>
            <a:pPr algn="r">
              <a:lnSpc>
                <a:spcPct val="100000"/>
              </a:lnSpc>
            </a:pPr>
            <a:fld id="{2753D374-0B5D-49FC-90D3-BC15AE7D81FE}" type="slidenum">
              <a:rPr lang="en-US" sz="1500" spc="-1">
                <a:latin typeface="Times New Roman"/>
              </a:rPr>
              <a:pPr algn="r">
                <a:lnSpc>
                  <a:spcPct val="100000"/>
                </a:lnSpc>
              </a:pPr>
              <a:t>18</a:t>
            </a:fld>
            <a:endParaRPr lang="en-US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269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5325" y="903288"/>
            <a:ext cx="3249613" cy="2436812"/>
          </a:xfrm>
          <a:prstGeom prst="rect">
            <a:avLst/>
          </a:prstGeom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972344" y="3476995"/>
            <a:ext cx="7776728" cy="2844507"/>
          </a:xfrm>
          <a:prstGeom prst="rect">
            <a:avLst/>
          </a:prstGeom>
        </p:spPr>
        <p:txBody>
          <a:bodyPr lIns="96693" tIns="48158" rIns="96693" bIns="48158"/>
          <a:lstStyle/>
          <a:p>
            <a:endParaRPr lang="en-US" sz="2100" spc="-1">
              <a:latin typeface="Arial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5506251" y="6862468"/>
            <a:ext cx="4212143" cy="362146"/>
          </a:xfrm>
          <a:prstGeom prst="rect">
            <a:avLst/>
          </a:prstGeom>
          <a:noFill/>
          <a:ln>
            <a:noFill/>
          </a:ln>
        </p:spPr>
        <p:txBody>
          <a:bodyPr lIns="96693" tIns="48158" rIns="96693" bIns="48158" anchor="b"/>
          <a:lstStyle/>
          <a:p>
            <a:pPr algn="r">
              <a:lnSpc>
                <a:spcPct val="100000"/>
              </a:lnSpc>
            </a:pPr>
            <a:fld id="{83533D2E-BF43-4096-A27F-0C012CE8814E}" type="slidenum">
              <a:rPr lang="en-US" sz="1500" spc="-1">
                <a:latin typeface="Times New Roman"/>
              </a:rPr>
              <a:pPr algn="r">
                <a:lnSpc>
                  <a:spcPct val="100000"/>
                </a:lnSpc>
              </a:pPr>
              <a:t>19</a:t>
            </a:fld>
            <a:endParaRPr lang="en-US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151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1">
            <a:extLst>
              <a:ext uri="{FF2B5EF4-FFF2-40B4-BE49-F238E27FC236}">
                <a16:creationId xmlns:a16="http://schemas.microsoft.com/office/drawing/2014/main" id="{58FBB6D4-FF9D-439A-9188-F0598B53E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8338" y="896938"/>
            <a:ext cx="3228975" cy="2422525"/>
          </a:xfrm>
        </p:spPr>
      </p:sp>
      <p:sp>
        <p:nvSpPr>
          <p:cNvPr id="309" name="PlaceHolder 2">
            <a:extLst>
              <a:ext uri="{FF2B5EF4-FFF2-40B4-BE49-F238E27FC236}">
                <a16:creationId xmlns:a16="http://schemas.microsoft.com/office/drawing/2014/main" id="{88BA82BC-1D88-4594-838E-19190B2A200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64114" y="3457119"/>
            <a:ext cx="7715012" cy="2826380"/>
          </a:xfrm>
        </p:spPr>
        <p:txBody>
          <a:bodyPr lIns="96026" tIns="47826" rIns="96026" bIns="47826"/>
          <a:lstStyle/>
          <a:p>
            <a:pPr>
              <a:defRPr/>
            </a:pPr>
            <a:endParaRPr lang="en-US" sz="2100" spc="-1">
              <a:latin typeface="Arial"/>
            </a:endParaRPr>
          </a:p>
        </p:txBody>
      </p:sp>
      <p:sp>
        <p:nvSpPr>
          <p:cNvPr id="310" name="TextShape 3">
            <a:extLst>
              <a:ext uri="{FF2B5EF4-FFF2-40B4-BE49-F238E27FC236}">
                <a16:creationId xmlns:a16="http://schemas.microsoft.com/office/drawing/2014/main" id="{F26D7E1B-13DD-4946-8A68-560FE95A26A7}"/>
              </a:ext>
            </a:extLst>
          </p:cNvPr>
          <p:cNvSpPr txBox="1"/>
          <p:nvPr/>
        </p:nvSpPr>
        <p:spPr>
          <a:xfrm>
            <a:off x="5461901" y="6822255"/>
            <a:ext cx="4179228" cy="359569"/>
          </a:xfrm>
          <a:prstGeom prst="rect">
            <a:avLst/>
          </a:prstGeom>
          <a:noFill/>
          <a:ln>
            <a:noFill/>
          </a:ln>
        </p:spPr>
        <p:txBody>
          <a:bodyPr lIns="96026" tIns="47826" rIns="96026" bIns="47826" anchor="b"/>
          <a:lstStyle/>
          <a:p>
            <a:pPr algn="r">
              <a:defRPr/>
            </a:pPr>
            <a:fld id="{503F82B1-2E8A-47F5-9423-B24A251522D2}" type="slidenum">
              <a:rPr lang="en-US" sz="1500" spc="-1">
                <a:latin typeface="Times New Roman"/>
              </a:rPr>
              <a:pPr algn="r">
                <a:defRPr/>
              </a:pPr>
              <a:t>20</a:t>
            </a:fld>
            <a:endParaRPr lang="en-US" sz="15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>
            <a:extLst>
              <a:ext uri="{FF2B5EF4-FFF2-40B4-BE49-F238E27FC236}">
                <a16:creationId xmlns:a16="http://schemas.microsoft.com/office/drawing/2014/main" id="{9C3A1376-6C04-4B8E-BB2C-2760D8764E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5825" algn="l"/>
                <a:tab pos="28749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5825" algn="l"/>
                <a:tab pos="28749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5825" algn="l"/>
                <a:tab pos="28749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5825" algn="l"/>
                <a:tab pos="28749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5825" algn="l"/>
                <a:tab pos="28749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5825" algn="l"/>
                <a:tab pos="28749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5825" algn="l"/>
                <a:tab pos="28749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5825" algn="l"/>
                <a:tab pos="28749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7550" algn="l"/>
                <a:tab pos="1436688" algn="l"/>
                <a:tab pos="2155825" algn="l"/>
                <a:tab pos="28749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2846FA2-ED7F-462E-B287-DFE076DC3D5D}" type="slidenum">
              <a:rPr lang="en-GB" altLang="en-US" sz="13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GB" altLang="en-US" sz="1300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C22512E8-6876-4A04-8153-D1820CD3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619" y="6601257"/>
            <a:ext cx="4006237" cy="3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SzPct val="45000"/>
              <a:buFontTx/>
              <a:buNone/>
            </a:pPr>
            <a:fld id="{7C4E26B9-134D-47D8-996B-E978D557E59A}" type="slidenum">
              <a:rPr lang="en-GB" altLang="en-US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GB" altLang="en-US" sz="1300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CF97F9EC-59AA-47CC-9585-82EA08A1D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7050"/>
            <a:ext cx="3476625" cy="2606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FD017332-EFF1-4084-B461-EC62B5DC0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030" y="3299435"/>
            <a:ext cx="7388016" cy="3128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5325" y="903288"/>
            <a:ext cx="3249613" cy="2436812"/>
          </a:xfrm>
          <a:prstGeom prst="rect">
            <a:avLst/>
          </a:prstGeom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972344" y="3476995"/>
            <a:ext cx="7776728" cy="2844507"/>
          </a:xfrm>
          <a:prstGeom prst="rect">
            <a:avLst/>
          </a:prstGeom>
        </p:spPr>
        <p:txBody>
          <a:bodyPr lIns="96693" tIns="48158" rIns="96693" bIns="48158"/>
          <a:lstStyle/>
          <a:p>
            <a:endParaRPr lang="en-US" sz="2100" spc="-1">
              <a:latin typeface="Arial"/>
            </a:endParaRPr>
          </a:p>
        </p:txBody>
      </p:sp>
      <p:sp>
        <p:nvSpPr>
          <p:cNvPr id="274" name="TextShape 3"/>
          <p:cNvSpPr txBox="1"/>
          <p:nvPr/>
        </p:nvSpPr>
        <p:spPr>
          <a:xfrm>
            <a:off x="5506251" y="6862468"/>
            <a:ext cx="4212143" cy="362427"/>
          </a:xfrm>
          <a:prstGeom prst="rect">
            <a:avLst/>
          </a:prstGeom>
          <a:noFill/>
          <a:ln>
            <a:noFill/>
          </a:ln>
        </p:spPr>
        <p:txBody>
          <a:bodyPr lIns="96693" tIns="48158" rIns="96693" bIns="48158" anchor="b"/>
          <a:lstStyle/>
          <a:p>
            <a:pPr algn="r">
              <a:lnSpc>
                <a:spcPct val="100000"/>
              </a:lnSpc>
            </a:pPr>
            <a:fld id="{8C53D483-35A0-4EBF-ADF9-0E26B48A712C}" type="slidenum">
              <a:rPr lang="en-US" sz="1500" spc="-1">
                <a:latin typeface="Times New Roman"/>
              </a:rPr>
              <a:pPr algn="r">
                <a:lnSpc>
                  <a:spcPct val="100000"/>
                </a:lnSpc>
              </a:pPr>
              <a:t>6</a:t>
            </a:fld>
            <a:endParaRPr lang="en-US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553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1">
            <a:extLst>
              <a:ext uri="{FF2B5EF4-FFF2-40B4-BE49-F238E27FC236}">
                <a16:creationId xmlns:a16="http://schemas.microsoft.com/office/drawing/2014/main" id="{9C09CD50-208A-4C18-80B8-53129735E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8338" y="896938"/>
            <a:ext cx="3228975" cy="2422525"/>
          </a:xfrm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B9AC06D0-41EF-40FC-B186-15D63002E4D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64114" y="3457119"/>
            <a:ext cx="7715012" cy="2826380"/>
          </a:xfrm>
        </p:spPr>
        <p:txBody>
          <a:bodyPr lIns="96026" tIns="47826" rIns="96026" bIns="47826"/>
          <a:lstStyle/>
          <a:p>
            <a:pPr>
              <a:defRPr/>
            </a:pPr>
            <a:endParaRPr lang="en-US" sz="2100" spc="-1">
              <a:latin typeface="Arial"/>
            </a:endParaRPr>
          </a:p>
        </p:txBody>
      </p:sp>
      <p:sp>
        <p:nvSpPr>
          <p:cNvPr id="277" name="TextShape 3">
            <a:extLst>
              <a:ext uri="{FF2B5EF4-FFF2-40B4-BE49-F238E27FC236}">
                <a16:creationId xmlns:a16="http://schemas.microsoft.com/office/drawing/2014/main" id="{8A5B2E4C-BE4A-445E-83D5-1B4A4BF5D85F}"/>
              </a:ext>
            </a:extLst>
          </p:cNvPr>
          <p:cNvSpPr txBox="1"/>
          <p:nvPr/>
        </p:nvSpPr>
        <p:spPr>
          <a:xfrm>
            <a:off x="5461901" y="6822255"/>
            <a:ext cx="4179228" cy="359569"/>
          </a:xfrm>
          <a:prstGeom prst="rect">
            <a:avLst/>
          </a:prstGeom>
          <a:noFill/>
          <a:ln>
            <a:noFill/>
          </a:ln>
        </p:spPr>
        <p:txBody>
          <a:bodyPr lIns="96026" tIns="47826" rIns="96026" bIns="47826" anchor="b"/>
          <a:lstStyle/>
          <a:p>
            <a:pPr algn="r">
              <a:defRPr/>
            </a:pPr>
            <a:fld id="{E39D2195-80D4-45C8-B63A-D57E8D86E7B6}" type="slidenum">
              <a:rPr lang="en-US" sz="1500" spc="-1">
                <a:latin typeface="Times New Roman"/>
              </a:rPr>
              <a:pPr algn="r">
                <a:defRPr/>
              </a:pPr>
              <a:t>7</a:t>
            </a:fld>
            <a:endParaRPr lang="en-US" sz="15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5325" y="903288"/>
            <a:ext cx="3249613" cy="2436812"/>
          </a:xfrm>
          <a:prstGeom prst="rect">
            <a:avLst/>
          </a:prstGeom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972344" y="3476995"/>
            <a:ext cx="7776728" cy="2844507"/>
          </a:xfrm>
          <a:prstGeom prst="rect">
            <a:avLst/>
          </a:prstGeom>
        </p:spPr>
        <p:txBody>
          <a:bodyPr lIns="96693" tIns="48158" rIns="96693" bIns="48158"/>
          <a:lstStyle/>
          <a:p>
            <a:endParaRPr lang="en-US" sz="2100" spc="-1">
              <a:latin typeface="Arial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5506251" y="6862468"/>
            <a:ext cx="4212143" cy="362146"/>
          </a:xfrm>
          <a:prstGeom prst="rect">
            <a:avLst/>
          </a:prstGeom>
          <a:noFill/>
          <a:ln>
            <a:noFill/>
          </a:ln>
        </p:spPr>
        <p:txBody>
          <a:bodyPr lIns="96693" tIns="48158" rIns="96693" bIns="48158" anchor="b"/>
          <a:lstStyle/>
          <a:p>
            <a:pPr algn="r">
              <a:lnSpc>
                <a:spcPct val="100000"/>
              </a:lnSpc>
            </a:pPr>
            <a:fld id="{DC08C1A9-4A0C-4E3D-AB8B-664A71413E42}" type="slidenum">
              <a:rPr lang="en-US" sz="1500" spc="-1">
                <a:latin typeface="Times New Roman"/>
              </a:rPr>
              <a:pPr algn="r">
                <a:lnSpc>
                  <a:spcPct val="100000"/>
                </a:lnSpc>
              </a:pPr>
              <a:t>12</a:t>
            </a:fld>
            <a:endParaRPr lang="en-US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102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5325" y="903288"/>
            <a:ext cx="3249613" cy="2436812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972344" y="3476995"/>
            <a:ext cx="7776728" cy="2844507"/>
          </a:xfrm>
          <a:prstGeom prst="rect">
            <a:avLst/>
          </a:prstGeom>
        </p:spPr>
        <p:txBody>
          <a:bodyPr lIns="96693" tIns="48158" rIns="96693" bIns="48158"/>
          <a:lstStyle/>
          <a:p>
            <a:endParaRPr lang="en-US" sz="2100" spc="-1">
              <a:latin typeface="Arial"/>
            </a:endParaRPr>
          </a:p>
        </p:txBody>
      </p:sp>
      <p:sp>
        <p:nvSpPr>
          <p:cNvPr id="286" name="TextShape 3"/>
          <p:cNvSpPr txBox="1"/>
          <p:nvPr/>
        </p:nvSpPr>
        <p:spPr>
          <a:xfrm>
            <a:off x="5506251" y="6862468"/>
            <a:ext cx="4212143" cy="362146"/>
          </a:xfrm>
          <a:prstGeom prst="rect">
            <a:avLst/>
          </a:prstGeom>
          <a:noFill/>
          <a:ln>
            <a:noFill/>
          </a:ln>
        </p:spPr>
        <p:txBody>
          <a:bodyPr lIns="96693" tIns="48158" rIns="96693" bIns="48158" anchor="b"/>
          <a:lstStyle/>
          <a:p>
            <a:pPr algn="r">
              <a:lnSpc>
                <a:spcPct val="100000"/>
              </a:lnSpc>
            </a:pPr>
            <a:fld id="{6338E1FC-54A4-4342-9B3C-F5DC8E9368F0}" type="slidenum">
              <a:rPr lang="en-US" sz="1500" spc="-1">
                <a:latin typeface="Times New Roman"/>
              </a:rPr>
              <a:pPr algn="r">
                <a:lnSpc>
                  <a:spcPct val="100000"/>
                </a:lnSpc>
              </a:pPr>
              <a:t>14</a:t>
            </a:fld>
            <a:endParaRPr lang="en-US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33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5325" y="903288"/>
            <a:ext cx="3249613" cy="2436812"/>
          </a:xfrm>
          <a:prstGeom prst="rect">
            <a:avLst/>
          </a:prstGeom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972344" y="3476995"/>
            <a:ext cx="7776728" cy="2844507"/>
          </a:xfrm>
          <a:prstGeom prst="rect">
            <a:avLst/>
          </a:prstGeom>
        </p:spPr>
        <p:txBody>
          <a:bodyPr lIns="96693" tIns="48158" rIns="96693" bIns="48158"/>
          <a:lstStyle/>
          <a:p>
            <a:endParaRPr lang="en-US" sz="2100" spc="-1">
              <a:latin typeface="Arial"/>
            </a:endParaRPr>
          </a:p>
        </p:txBody>
      </p:sp>
      <p:sp>
        <p:nvSpPr>
          <p:cNvPr id="292" name="TextShape 3"/>
          <p:cNvSpPr txBox="1"/>
          <p:nvPr/>
        </p:nvSpPr>
        <p:spPr>
          <a:xfrm>
            <a:off x="5506251" y="6862468"/>
            <a:ext cx="4212143" cy="362146"/>
          </a:xfrm>
          <a:prstGeom prst="rect">
            <a:avLst/>
          </a:prstGeom>
          <a:noFill/>
          <a:ln>
            <a:noFill/>
          </a:ln>
        </p:spPr>
        <p:txBody>
          <a:bodyPr lIns="96693" tIns="48158" rIns="96693" bIns="48158" anchor="b"/>
          <a:lstStyle/>
          <a:p>
            <a:pPr algn="r">
              <a:lnSpc>
                <a:spcPct val="100000"/>
              </a:lnSpc>
            </a:pPr>
            <a:fld id="{A0F225DE-E771-4EBA-A683-ED0B5563A00C}" type="slidenum">
              <a:rPr lang="en-US" sz="1500" spc="-1">
                <a:latin typeface="Times New Roman"/>
              </a:rPr>
              <a:pPr algn="r">
                <a:lnSpc>
                  <a:spcPct val="100000"/>
                </a:lnSpc>
              </a:pPr>
              <a:t>16</a:t>
            </a:fld>
            <a:endParaRPr lang="en-US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481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5325" y="903288"/>
            <a:ext cx="3249613" cy="2436812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972344" y="3476995"/>
            <a:ext cx="7776728" cy="2844507"/>
          </a:xfrm>
          <a:prstGeom prst="rect">
            <a:avLst/>
          </a:prstGeom>
        </p:spPr>
        <p:txBody>
          <a:bodyPr lIns="96693" tIns="48158" rIns="96693" bIns="48158"/>
          <a:lstStyle/>
          <a:p>
            <a:endParaRPr lang="en-US" sz="2100" spc="-1">
              <a:latin typeface="Arial"/>
            </a:endParaRPr>
          </a:p>
        </p:txBody>
      </p:sp>
      <p:sp>
        <p:nvSpPr>
          <p:cNvPr id="295" name="TextShape 3"/>
          <p:cNvSpPr txBox="1"/>
          <p:nvPr/>
        </p:nvSpPr>
        <p:spPr>
          <a:xfrm>
            <a:off x="5506251" y="6862468"/>
            <a:ext cx="4212143" cy="362146"/>
          </a:xfrm>
          <a:prstGeom prst="rect">
            <a:avLst/>
          </a:prstGeom>
          <a:noFill/>
          <a:ln>
            <a:noFill/>
          </a:ln>
        </p:spPr>
        <p:txBody>
          <a:bodyPr lIns="96693" tIns="48158" rIns="96693" bIns="48158" anchor="b"/>
          <a:lstStyle/>
          <a:p>
            <a:pPr algn="r">
              <a:lnSpc>
                <a:spcPct val="100000"/>
              </a:lnSpc>
            </a:pPr>
            <a:fld id="{7BF7BAA1-5A65-4E7A-9455-E34ABAA625BC}" type="slidenum">
              <a:rPr lang="en-US" sz="1500" spc="-1">
                <a:latin typeface="Times New Roman"/>
              </a:rPr>
              <a:pPr algn="r">
                <a:lnSpc>
                  <a:spcPct val="100000"/>
                </a:lnSpc>
              </a:pPr>
              <a:t>17</a:t>
            </a:fld>
            <a:endParaRPr lang="en-US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393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33D53-FC3F-4DA5-BF2F-E009FF3273B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C6F666-C682-4384-A53A-6BF118CCF1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0"/>
            <a:ext cx="2265363" cy="6751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0"/>
            <a:ext cx="6645275" cy="6751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648FE3-8EAC-4A8E-8825-C7144655E9C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7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005013" y="343261"/>
            <a:ext cx="5437584" cy="5091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92944" y="1163119"/>
            <a:ext cx="8694341" cy="5645351"/>
          </a:xfrm>
          <a:prstGeom prst="rect">
            <a:avLst/>
          </a:prstGeom>
        </p:spPr>
        <p:txBody>
          <a:bodyPr anchor="ctr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40C24-CA57-4D6C-9589-D421E9BAD14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5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C31CF0-F781-45B4-8807-6AC1F5D6F25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3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BDDC05-AF02-476E-91EB-BDE5323675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96324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1000"/>
              </a:lnSpc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212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353912-4224-4D33-AEB8-C7D52FB82AE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1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41034E-4D5A-4215-B79F-F648BB620EE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915988"/>
            <a:ext cx="4454525" cy="583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915988"/>
            <a:ext cx="4456113" cy="583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C4BF48C-8CC4-403E-93B8-6BEFA736968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2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412606-C305-4A3F-BA52-DF1F4D9C5D5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171CD-B77A-4CDB-877A-90D9BA58F0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8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5B0FD-D672-4E72-8C9D-CDF34FF43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55113" y="6886575"/>
            <a:ext cx="420687" cy="514350"/>
          </a:xfrm>
        </p:spPr>
        <p:txBody>
          <a:bodyPr/>
          <a:lstStyle/>
          <a:p>
            <a:pPr lvl="4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8039AA-924C-4C6B-96CE-2539EFDBA6D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72F1287-FB7F-4BF0-9372-E2125345BB2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2F14012-34FD-40D2-8149-EE08F0D04AA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8950" y="6825045"/>
            <a:ext cx="2770188" cy="366712"/>
          </a:xfr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0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>
            <a:extLst>
              <a:ext uri="{FF2B5EF4-FFF2-40B4-BE49-F238E27FC236}">
                <a16:creationId xmlns:a16="http://schemas.microsoft.com/office/drawing/2014/main" id="{0D2F16B0-FF31-4463-8B70-C812326F0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 cap="sq">
            <a:solidFill>
              <a:srgbClr val="FF95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9055AEA7-AA93-44A6-A7D2-9E1B1B5F5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 cap="sq">
            <a:solidFill>
              <a:srgbClr val="FF95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75AD0544-89A4-41C9-8455-700BC2E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304800"/>
            <a:ext cx="14446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B477227C-7C87-4998-ABE0-078427636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0" name="Rectangle 5">
            <a:extLst>
              <a:ext uri="{FF2B5EF4-FFF2-40B4-BE49-F238E27FC236}">
                <a16:creationId xmlns:a16="http://schemas.microsoft.com/office/drawing/2014/main" id="{FBEBD439-117C-410A-8DC0-7C30BFF69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27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1A397D25-0998-409A-88E7-8DA9AF418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915988"/>
            <a:ext cx="9063038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8E37-18E4-44B5-96D9-7C0A3E7786CA}"/>
              </a:ext>
            </a:extLst>
          </p:cNvPr>
          <p:cNvSpPr txBox="1"/>
          <p:nvPr userDrawn="1"/>
        </p:nvSpPr>
        <p:spPr>
          <a:xfrm>
            <a:off x="8240617" y="6886575"/>
            <a:ext cx="1295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Page </a:t>
            </a:r>
            <a:fld id="{05508B99-6BF5-42A9-B9D0-58B826B9A103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C2328E6-CC1A-4C06-9F89-545392895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950" y="6825045"/>
            <a:ext cx="2770188" cy="366712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5" r:id="rId13"/>
    <p:sldLayoutId id="2147483826" r:id="rId14"/>
  </p:sldLayoutIdLst>
  <p:hf sldNum="0" hdr="0" ft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remix3d.com/details/G009SVDSMCHK" TargetMode="External"/><Relationship Id="rId3" Type="http://schemas.microsoft.com/office/2017/06/relationships/model3d" Target="../media/model3d1.glb"/><Relationship Id="rId7" Type="http://schemas.openxmlformats.org/officeDocument/2006/relationships/hyperlink" Target="https://www.remix3d.com/details/G009SXQ936KT" TargetMode="External"/><Relationship Id="rId12" Type="http://schemas.microsoft.com/office/2017/06/relationships/model3d" Target="../media/model3d4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17/06/relationships/model3d" Target="../media/model3d2.glb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hyperlink" Target="https://www.remix3d.com/details/G009SWR5LNP1" TargetMode="External"/><Relationship Id="rId4" Type="http://schemas.openxmlformats.org/officeDocument/2006/relationships/hyperlink" Target="https://www.remix3d.com/details/G009SXQ936FK" TargetMode="External"/><Relationship Id="rId9" Type="http://schemas.microsoft.com/office/2017/06/relationships/model3d" Target="../media/model3d3.glb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3">
            <a:extLst>
              <a:ext uri="{FF2B5EF4-FFF2-40B4-BE49-F238E27FC236}">
                <a16:creationId xmlns:a16="http://schemas.microsoft.com/office/drawing/2014/main" id="{CC37DB8F-65CB-4CE3-910E-B3BA059D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BDD08784-8CF8-4176-AF6E-0C2EA2C14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5897563"/>
            <a:ext cx="7772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buClrTx/>
              <a:buSzPct val="45000"/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ClrTx/>
              <a:buSzPct val="45000"/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CFBDE250-3D1D-46C0-AF6D-25CDF6C2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60" y="2129110"/>
            <a:ext cx="9220200" cy="32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Control Policy Mining:</a:t>
            </a:r>
          </a:p>
          <a:p>
            <a:pPr algn="ctr"/>
            <a:r>
              <a:rPr lang="en-US" altLang="en-U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RBAC to ABAC</a:t>
            </a:r>
          </a:p>
          <a:p>
            <a:pPr algn="ctr"/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L10-2</a:t>
            </a:r>
          </a:p>
          <a:p>
            <a:pPr algn="ctr"/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CS6393</a:t>
            </a:r>
          </a:p>
          <a:p>
            <a:pPr algn="ctr"/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2020</a:t>
            </a:r>
          </a:p>
          <a:p>
            <a:pPr algn="ctr"/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31905BE7-E34F-4CE5-8B31-8CFD01A52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782" y="6906771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defRPr sz="1400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3D263-31D6-4A0B-9E7B-8FBB4500BB2B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@Shuvra Chakraborty</a:t>
            </a: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Shape 1">
            <a:extLst>
              <a:ext uri="{FF2B5EF4-FFF2-40B4-BE49-F238E27FC236}">
                <a16:creationId xmlns:a16="http://schemas.microsoft.com/office/drawing/2014/main" id="{6935ADFA-F717-46C3-A6F0-EA3780E93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1174655"/>
            <a:ext cx="9799637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3238" indent="-3762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ABAC system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tuple &lt;U, O, OP, UA, OA,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UAValue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OAValue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RangeSet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RuleSet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checkAccess</a:t>
            </a:r>
            <a:r>
              <a:rPr lang="en-US" altLang="en-US" sz="23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ABAC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</a:t>
            </a:r>
          </a:p>
          <a:p>
            <a:pPr marL="127000" indent="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</a:pPr>
            <a:r>
              <a:rPr lang="en-US" altLang="en-US" sz="2300" b="1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3 </a:t>
            </a:r>
            <a:endParaRPr lang="en-US" altLang="en-US" sz="23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U, O, OP are same as Example 1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 ={Position, Dept.}, OA =  {Type}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RuleSet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one separate rule for each operation, {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en-US" sz="23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en-US" sz="23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lang="en-US" altLang="en-US" sz="2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3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ABAC system is incomplete in Example 3 (No rules given!)</a:t>
            </a:r>
          </a:p>
        </p:txBody>
      </p:sp>
      <p:graphicFrame>
        <p:nvGraphicFramePr>
          <p:cNvPr id="121" name="Table 3">
            <a:extLst>
              <a:ext uri="{FF2B5EF4-FFF2-40B4-BE49-F238E27FC236}">
                <a16:creationId xmlns:a16="http://schemas.microsoft.com/office/drawing/2014/main" id="{A48DD8DE-8C1B-4DB8-B831-88EACB507580}"/>
              </a:ext>
            </a:extLst>
          </p:cNvPr>
          <p:cNvGraphicFramePr/>
          <p:nvPr/>
        </p:nvGraphicFramePr>
        <p:xfrm>
          <a:off x="3713163" y="3201988"/>
          <a:ext cx="3576637" cy="1741507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RangeSet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Position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{Officer, Student, Faculty}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Dept.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{CS, EE}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Type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{File, Printer, Scanner}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342" marB="50342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2" name="Table 4">
            <a:extLst>
              <a:ext uri="{FF2B5EF4-FFF2-40B4-BE49-F238E27FC236}">
                <a16:creationId xmlns:a16="http://schemas.microsoft.com/office/drawing/2014/main" id="{14C0EDCC-CCE0-4B17-BC72-E69DDD10B195}"/>
              </a:ext>
            </a:extLst>
          </p:cNvPr>
          <p:cNvGraphicFramePr/>
          <p:nvPr/>
        </p:nvGraphicFramePr>
        <p:xfrm>
          <a:off x="588963" y="3170238"/>
          <a:ext cx="2668587" cy="2476499"/>
        </p:xfrm>
        <a:graphic>
          <a:graphicData uri="http://schemas.openxmlformats.org/drawingml/2006/table">
            <a:tbl>
              <a:tblPr/>
              <a:tblGrid>
                <a:gridCol w="70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9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UAValue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User</a:t>
                      </a:r>
                      <a:endParaRPr lang="en-US" sz="17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(U)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Position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Dept.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Officer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Student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Ray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Officer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Tom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Officer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06" marR="75406" marT="50405" marB="50405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" name="Table 5">
            <a:extLst>
              <a:ext uri="{FF2B5EF4-FFF2-40B4-BE49-F238E27FC236}">
                <a16:creationId xmlns:a16="http://schemas.microsoft.com/office/drawing/2014/main" id="{1B3BAC29-4B4C-4971-8B74-A9A3013005BB}"/>
              </a:ext>
            </a:extLst>
          </p:cNvPr>
          <p:cNvGraphicFramePr/>
          <p:nvPr/>
        </p:nvGraphicFramePr>
        <p:xfrm>
          <a:off x="7816850" y="3195638"/>
          <a:ext cx="1814513" cy="1957392"/>
        </p:xfrm>
        <a:graphic>
          <a:graphicData uri="http://schemas.openxmlformats.org/drawingml/2006/table">
            <a:tbl>
              <a:tblPr/>
              <a:tblGrid>
                <a:gridCol w="1026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OAValue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Object</a:t>
                      </a:r>
                      <a:endParaRPr lang="en-US" sz="17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(O)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Type 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Obj1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File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Obj2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Printer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422" marR="75422" marT="50383" marB="50383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96FC0-D2E5-42C2-AD37-77DB924A715A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82788" y="6888163"/>
            <a:ext cx="2339975" cy="5143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@Shuvra Chakraborty</a:t>
            </a:r>
          </a:p>
        </p:txBody>
      </p:sp>
      <p:sp>
        <p:nvSpPr>
          <p:cNvPr id="8" name="TextShape 3">
            <a:extLst>
              <a:ext uri="{FF2B5EF4-FFF2-40B4-BE49-F238E27FC236}">
                <a16:creationId xmlns:a16="http://schemas.microsoft.com/office/drawing/2014/main" id="{2D81756A-82A0-4491-8DB2-E9EAA93B5827}"/>
              </a:ext>
            </a:extLst>
          </p:cNvPr>
          <p:cNvSpPr txBox="1"/>
          <p:nvPr/>
        </p:nvSpPr>
        <p:spPr>
          <a:xfrm>
            <a:off x="2401939" y="162132"/>
            <a:ext cx="5437410" cy="5091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rgbClr val="000000"/>
                </a:solidFill>
              </a:rPr>
              <a:t>Review: ABAC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FDCBA-15D0-400A-89E4-72A747B8BEC8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93801" y="6888163"/>
            <a:ext cx="2339975" cy="5143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@Shuvra Chakraborty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8A3FE1-AE0B-405F-9AD2-767CA2429613}"/>
              </a:ext>
            </a:extLst>
          </p:cNvPr>
          <p:cNvSpPr/>
          <p:nvPr/>
        </p:nvSpPr>
        <p:spPr>
          <a:xfrm>
            <a:off x="407624" y="963683"/>
            <a:ext cx="9254169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ABAC rule structure</a:t>
            </a:r>
          </a:p>
          <a:p>
            <a:r>
              <a:rPr lang="en-US" sz="2300" dirty="0">
                <a:solidFill>
                  <a:schemeClr val="tx1"/>
                </a:solidFill>
              </a:rPr>
              <a:t>For any operation op ∈ OP,  </a:t>
            </a:r>
            <a:r>
              <a:rPr lang="en-US" sz="2300" dirty="0" err="1">
                <a:solidFill>
                  <a:schemeClr val="tx1"/>
                </a:solidFill>
              </a:rPr>
              <a:t>Rule</a:t>
            </a:r>
            <a:r>
              <a:rPr lang="en-US" sz="2300" baseline="-25000" dirty="0" err="1">
                <a:solidFill>
                  <a:schemeClr val="tx1"/>
                </a:solidFill>
              </a:rPr>
              <a:t>op</a:t>
            </a:r>
            <a:r>
              <a:rPr lang="en-US" sz="2300" dirty="0">
                <a:solidFill>
                  <a:schemeClr val="tx1"/>
                </a:solidFill>
              </a:rPr>
              <a:t> grammar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Rule</a:t>
            </a:r>
            <a:r>
              <a:rPr lang="en-US" sz="2300" baseline="-25000" dirty="0" err="1">
                <a:solidFill>
                  <a:schemeClr val="tx1"/>
                </a:solidFill>
              </a:rPr>
              <a:t>op</a:t>
            </a:r>
            <a:r>
              <a:rPr lang="en-US" sz="2300" dirty="0">
                <a:solidFill>
                  <a:schemeClr val="tx1"/>
                </a:solidFill>
              </a:rPr>
              <a:t> ::= </a:t>
            </a:r>
            <a:r>
              <a:rPr lang="en-US" sz="2300" dirty="0" err="1">
                <a:solidFill>
                  <a:schemeClr val="tx1"/>
                </a:solidFill>
              </a:rPr>
              <a:t>Rule</a:t>
            </a:r>
            <a:r>
              <a:rPr lang="en-US" sz="2300" baseline="-25000" dirty="0" err="1">
                <a:solidFill>
                  <a:schemeClr val="tx1"/>
                </a:solidFill>
              </a:rPr>
              <a:t>op</a:t>
            </a:r>
            <a:r>
              <a:rPr lang="en-US" sz="2300" dirty="0">
                <a:solidFill>
                  <a:schemeClr val="tx1"/>
                </a:solidFill>
              </a:rPr>
              <a:t>∨ </a:t>
            </a:r>
            <a:r>
              <a:rPr lang="en-US" sz="2300" dirty="0" err="1">
                <a:solidFill>
                  <a:schemeClr val="tx1"/>
                </a:solidFill>
              </a:rPr>
              <a:t>Rule</a:t>
            </a:r>
            <a:r>
              <a:rPr lang="en-US" sz="2300" baseline="-25000" dirty="0" err="1">
                <a:solidFill>
                  <a:schemeClr val="tx1"/>
                </a:solidFill>
              </a:rPr>
              <a:t>op</a:t>
            </a:r>
            <a:r>
              <a:rPr lang="en-US" sz="2300" dirty="0">
                <a:solidFill>
                  <a:schemeClr val="tx1"/>
                </a:solidFill>
              </a:rPr>
              <a:t> | (</a:t>
            </a:r>
            <a:r>
              <a:rPr lang="en-US" sz="2300" dirty="0" err="1">
                <a:solidFill>
                  <a:schemeClr val="tx1"/>
                </a:solidFill>
              </a:rPr>
              <a:t>Atomicexp</a:t>
            </a:r>
            <a:r>
              <a:rPr lang="en-US" sz="2300" dirty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Atomicexp</a:t>
            </a:r>
            <a:r>
              <a:rPr lang="en-US" sz="2300" dirty="0">
                <a:solidFill>
                  <a:schemeClr val="tx1"/>
                </a:solidFill>
              </a:rPr>
              <a:t> ::= </a:t>
            </a:r>
            <a:r>
              <a:rPr lang="en-US" sz="2300" dirty="0" err="1">
                <a:solidFill>
                  <a:schemeClr val="tx1"/>
                </a:solidFill>
              </a:rPr>
              <a:t>Atomicuexp</a:t>
            </a:r>
            <a:r>
              <a:rPr lang="en-US" sz="2300" dirty="0">
                <a:solidFill>
                  <a:schemeClr val="tx1"/>
                </a:solidFill>
              </a:rPr>
              <a:t> ∧ </a:t>
            </a:r>
            <a:r>
              <a:rPr lang="en-US" sz="2300" dirty="0" err="1">
                <a:solidFill>
                  <a:schemeClr val="tx1"/>
                </a:solidFill>
              </a:rPr>
              <a:t>Atomicoexp</a:t>
            </a:r>
            <a:r>
              <a:rPr lang="en-US" sz="2300" dirty="0">
                <a:solidFill>
                  <a:schemeClr val="tx1"/>
                </a:solidFill>
              </a:rPr>
              <a:t> | </a:t>
            </a:r>
            <a:r>
              <a:rPr lang="en-US" sz="2300" dirty="0" err="1">
                <a:solidFill>
                  <a:schemeClr val="tx1"/>
                </a:solidFill>
              </a:rPr>
              <a:t>Atomicuexp</a:t>
            </a:r>
            <a:r>
              <a:rPr lang="en-US" sz="2300" dirty="0">
                <a:solidFill>
                  <a:schemeClr val="tx1"/>
                </a:solidFill>
              </a:rPr>
              <a:t> |  </a:t>
            </a:r>
          </a:p>
          <a:p>
            <a:pPr>
              <a:spcBef>
                <a:spcPts val="600"/>
              </a:spcBef>
            </a:pPr>
            <a:r>
              <a:rPr lang="en-US" sz="2300" dirty="0">
                <a:solidFill>
                  <a:schemeClr val="tx1"/>
                </a:solidFill>
              </a:rPr>
              <a:t>				     </a:t>
            </a:r>
            <a:r>
              <a:rPr lang="en-US" sz="2300" dirty="0" err="1">
                <a:solidFill>
                  <a:schemeClr val="tx1"/>
                </a:solidFill>
              </a:rPr>
              <a:t>Atomicoexp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Atomicuexp</a:t>
            </a:r>
            <a:r>
              <a:rPr lang="en-US" sz="2300" dirty="0">
                <a:solidFill>
                  <a:schemeClr val="tx1"/>
                </a:solidFill>
              </a:rPr>
              <a:t> ::= </a:t>
            </a:r>
            <a:r>
              <a:rPr lang="en-US" sz="2300" dirty="0" err="1">
                <a:solidFill>
                  <a:schemeClr val="tx1"/>
                </a:solidFill>
              </a:rPr>
              <a:t>Atomicuexp</a:t>
            </a:r>
            <a:r>
              <a:rPr lang="en-US" sz="2300" dirty="0">
                <a:solidFill>
                  <a:schemeClr val="tx1"/>
                </a:solidFill>
              </a:rPr>
              <a:t> ∧ </a:t>
            </a:r>
            <a:r>
              <a:rPr lang="en-US" sz="2300" dirty="0" err="1">
                <a:solidFill>
                  <a:schemeClr val="tx1"/>
                </a:solidFill>
              </a:rPr>
              <a:t>Atomicuexp</a:t>
            </a:r>
            <a:r>
              <a:rPr lang="en-US" sz="2300" dirty="0">
                <a:solidFill>
                  <a:schemeClr val="tx1"/>
                </a:solidFill>
              </a:rPr>
              <a:t> | </a:t>
            </a:r>
            <a:r>
              <a:rPr lang="en-US" sz="2300" dirty="0" err="1">
                <a:solidFill>
                  <a:schemeClr val="tx1"/>
                </a:solidFill>
              </a:rPr>
              <a:t>uexp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Atomicoexp</a:t>
            </a:r>
            <a:r>
              <a:rPr lang="en-US" sz="2300" dirty="0">
                <a:solidFill>
                  <a:schemeClr val="tx1"/>
                </a:solidFill>
              </a:rPr>
              <a:t> ::= </a:t>
            </a:r>
            <a:r>
              <a:rPr lang="en-US" sz="2300" dirty="0" err="1">
                <a:solidFill>
                  <a:schemeClr val="tx1"/>
                </a:solidFill>
              </a:rPr>
              <a:t>Atomicoexp</a:t>
            </a:r>
            <a:r>
              <a:rPr lang="en-US" sz="2300" dirty="0">
                <a:solidFill>
                  <a:schemeClr val="tx1"/>
                </a:solidFill>
              </a:rPr>
              <a:t> ∧ </a:t>
            </a:r>
            <a:r>
              <a:rPr lang="en-US" sz="2300" dirty="0" err="1">
                <a:solidFill>
                  <a:schemeClr val="tx1"/>
                </a:solidFill>
              </a:rPr>
              <a:t>Atomicoexp</a:t>
            </a:r>
            <a:r>
              <a:rPr lang="en-US" sz="2300" dirty="0">
                <a:solidFill>
                  <a:schemeClr val="tx1"/>
                </a:solidFill>
              </a:rPr>
              <a:t> | </a:t>
            </a:r>
            <a:r>
              <a:rPr lang="en-US" sz="2300" dirty="0" err="1">
                <a:solidFill>
                  <a:schemeClr val="tx1"/>
                </a:solidFill>
              </a:rPr>
              <a:t>oexp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uexp</a:t>
            </a:r>
            <a:r>
              <a:rPr lang="en-US" sz="2300" dirty="0">
                <a:solidFill>
                  <a:schemeClr val="tx1"/>
                </a:solidFill>
              </a:rPr>
              <a:t> ∈ {</a:t>
            </a:r>
            <a:r>
              <a:rPr lang="en-US" sz="2300" dirty="0" err="1">
                <a:solidFill>
                  <a:schemeClr val="tx1"/>
                </a:solidFill>
              </a:rPr>
              <a:t>ua</a:t>
            </a:r>
            <a:r>
              <a:rPr lang="en-US" sz="2300" dirty="0">
                <a:solidFill>
                  <a:schemeClr val="tx1"/>
                </a:solidFill>
              </a:rPr>
              <a:t>(u) = value | </a:t>
            </a:r>
            <a:r>
              <a:rPr lang="en-US" sz="2300" dirty="0" err="1">
                <a:solidFill>
                  <a:schemeClr val="tx1"/>
                </a:solidFill>
              </a:rPr>
              <a:t>ua</a:t>
            </a:r>
            <a:r>
              <a:rPr lang="en-US" sz="2300" dirty="0">
                <a:solidFill>
                  <a:schemeClr val="tx1"/>
                </a:solidFill>
              </a:rPr>
              <a:t> ∈ UA ∧ value ∈ Range(</a:t>
            </a:r>
            <a:r>
              <a:rPr lang="en-US" sz="2300" dirty="0" err="1">
                <a:solidFill>
                  <a:schemeClr val="tx1"/>
                </a:solidFill>
              </a:rPr>
              <a:t>ua</a:t>
            </a:r>
            <a:r>
              <a:rPr lang="en-US" sz="2300" dirty="0">
                <a:solidFill>
                  <a:schemeClr val="tx1"/>
                </a:solidFill>
              </a:rPr>
              <a:t>)}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chemeClr val="tx1"/>
                </a:solidFill>
              </a:rPr>
              <a:t>oexp</a:t>
            </a:r>
            <a:r>
              <a:rPr lang="en-US" sz="2300" dirty="0">
                <a:solidFill>
                  <a:schemeClr val="tx1"/>
                </a:solidFill>
              </a:rPr>
              <a:t> ∈ {</a:t>
            </a:r>
            <a:r>
              <a:rPr lang="en-US" sz="2300" dirty="0" err="1">
                <a:solidFill>
                  <a:schemeClr val="tx1"/>
                </a:solidFill>
              </a:rPr>
              <a:t>oa</a:t>
            </a:r>
            <a:r>
              <a:rPr lang="en-US" sz="2300" dirty="0">
                <a:solidFill>
                  <a:schemeClr val="tx1"/>
                </a:solidFill>
              </a:rPr>
              <a:t>(o) = value | </a:t>
            </a:r>
            <a:r>
              <a:rPr lang="en-US" sz="2300" dirty="0" err="1">
                <a:solidFill>
                  <a:schemeClr val="tx1"/>
                </a:solidFill>
              </a:rPr>
              <a:t>oa</a:t>
            </a:r>
            <a:r>
              <a:rPr lang="en-US" sz="2300" dirty="0">
                <a:solidFill>
                  <a:schemeClr val="tx1"/>
                </a:solidFill>
              </a:rPr>
              <a:t> ∈ OA ∧ value ∈ Range(</a:t>
            </a:r>
            <a:r>
              <a:rPr lang="en-US" sz="2300" dirty="0" err="1">
                <a:solidFill>
                  <a:schemeClr val="tx1"/>
                </a:solidFill>
              </a:rPr>
              <a:t>oa</a:t>
            </a:r>
            <a:r>
              <a:rPr lang="en-US" sz="2300" dirty="0">
                <a:solidFill>
                  <a:schemeClr val="tx1"/>
                </a:solidFill>
              </a:rPr>
              <a:t>)}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23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chemeClr val="accent2"/>
                </a:solidFill>
              </a:rPr>
              <a:t>checkAccess</a:t>
            </a:r>
            <a:r>
              <a:rPr lang="pl-PL" sz="2000" b="1" baseline="-25000" dirty="0">
                <a:solidFill>
                  <a:schemeClr val="accent2"/>
                </a:solidFill>
              </a:rPr>
              <a:t>ABAC</a:t>
            </a:r>
            <a:r>
              <a:rPr lang="pl-PL" sz="2000" b="1" dirty="0">
                <a:solidFill>
                  <a:schemeClr val="accent2"/>
                </a:solidFill>
              </a:rPr>
              <a:t> (a:U, b:O, op:OP) ≡ Rule</a:t>
            </a:r>
            <a:r>
              <a:rPr lang="pl-PL" sz="2000" b="1" baseline="-25000" dirty="0">
                <a:solidFill>
                  <a:schemeClr val="accent2"/>
                </a:solidFill>
              </a:rPr>
              <a:t>op</a:t>
            </a:r>
            <a:r>
              <a:rPr lang="pl-PL" sz="2000" b="1" dirty="0">
                <a:solidFill>
                  <a:schemeClr val="accent2"/>
                </a:solidFill>
              </a:rPr>
              <a:t>(a:U, b:O)</a:t>
            </a:r>
            <a:endParaRPr lang="en-US" sz="2300" b="1" dirty="0">
              <a:solidFill>
                <a:schemeClr val="accent2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*** Illustrated ABAC rule examples can be found in later slides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*** </a:t>
            </a:r>
            <a:r>
              <a:rPr lang="en-US" sz="2000" dirty="0">
                <a:solidFill>
                  <a:schemeClr val="accent2"/>
                </a:solidFill>
              </a:rPr>
              <a:t>Example 1,2 and 3 will be used to demonstrate the workflow of paper 2 </a:t>
            </a:r>
          </a:p>
        </p:txBody>
      </p:sp>
      <p:sp>
        <p:nvSpPr>
          <p:cNvPr id="5" name="TextShape 3">
            <a:extLst>
              <a:ext uri="{FF2B5EF4-FFF2-40B4-BE49-F238E27FC236}">
                <a16:creationId xmlns:a16="http://schemas.microsoft.com/office/drawing/2014/main" id="{E9C1CFE4-D535-44B8-8886-6FB667B09CA0}"/>
              </a:ext>
            </a:extLst>
          </p:cNvPr>
          <p:cNvSpPr txBox="1"/>
          <p:nvPr/>
        </p:nvSpPr>
        <p:spPr>
          <a:xfrm>
            <a:off x="2401939" y="162132"/>
            <a:ext cx="5437410" cy="5091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rgbClr val="000000"/>
                </a:solidFill>
              </a:rPr>
              <a:t>Review: ABAC</a:t>
            </a:r>
          </a:p>
        </p:txBody>
      </p:sp>
    </p:spTree>
    <p:extLst>
      <p:ext uri="{BB962C8B-B14F-4D97-AF65-F5344CB8AC3E}">
        <p14:creationId xmlns:p14="http://schemas.microsoft.com/office/powerpoint/2010/main" val="4414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2253948" y="26357"/>
            <a:ext cx="5658843" cy="62025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rgbClr val="2F5496"/>
                </a:solidFill>
                <a:latin typeface="Arial"/>
                <a:ea typeface="Arial"/>
              </a:rPr>
              <a:t>ABAC </a:t>
            </a:r>
            <a:r>
              <a:rPr lang="en-US" sz="2866" b="1" spc="-1" dirty="0" err="1">
                <a:solidFill>
                  <a:srgbClr val="2F5496"/>
                </a:solidFill>
                <a:latin typeface="Arial"/>
                <a:ea typeface="Arial"/>
              </a:rPr>
              <a:t>RuleSet</a:t>
            </a:r>
            <a:r>
              <a:rPr lang="en-US" sz="2866" b="1" spc="-1" dirty="0">
                <a:solidFill>
                  <a:srgbClr val="2F5496"/>
                </a:solidFill>
                <a:latin typeface="Arial"/>
                <a:ea typeface="Arial"/>
              </a:rPr>
              <a:t> Existence</a:t>
            </a:r>
            <a:endParaRPr lang="en-US" sz="2866" b="1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50932" y="1313518"/>
            <a:ext cx="3481419" cy="1160341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430299" y="5187405"/>
            <a:ext cx="9302964" cy="1517888"/>
          </a:xfrm>
          <a:prstGeom prst="rect">
            <a:avLst/>
          </a:prstGeom>
          <a:noFill/>
          <a:ln w="381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205" b="1" spc="-1" dirty="0">
                <a:solidFill>
                  <a:srgbClr val="2F5496"/>
                </a:solidFill>
                <a:latin typeface="Calibri"/>
                <a:ea typeface="Calibri"/>
              </a:rPr>
              <a:t>Does an equivalent ABAC system exist for the given RBAC system and supporting data? </a:t>
            </a:r>
          </a:p>
          <a:p>
            <a:pPr algn="just">
              <a:lnSpc>
                <a:spcPct val="100000"/>
              </a:lnSpc>
            </a:pPr>
            <a:r>
              <a:rPr lang="en-US" sz="2205" b="1" spc="-1" dirty="0">
                <a:solidFill>
                  <a:srgbClr val="2F5496"/>
                </a:solidFill>
                <a:latin typeface="Calibri"/>
                <a:ea typeface="Calibri"/>
              </a:rPr>
              <a:t>Find the </a:t>
            </a:r>
            <a:r>
              <a:rPr lang="en-US" sz="2205" b="1" spc="-1" dirty="0" err="1">
                <a:solidFill>
                  <a:srgbClr val="2F5496"/>
                </a:solidFill>
                <a:latin typeface="Calibri"/>
                <a:ea typeface="Calibri"/>
              </a:rPr>
              <a:t>RuleSet</a:t>
            </a:r>
            <a:r>
              <a:rPr lang="en-US" sz="2205" b="1" spc="-1" dirty="0">
                <a:solidFill>
                  <a:srgbClr val="2F5496"/>
                </a:solidFill>
                <a:latin typeface="Calibri"/>
                <a:ea typeface="Calibri"/>
              </a:rPr>
              <a:t> -&gt; *With ID, always possible, *No IDs → Not possible </a:t>
            </a:r>
            <a:endParaRPr lang="en-US" sz="2205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5" b="1" spc="-1" dirty="0">
                <a:solidFill>
                  <a:srgbClr val="2F5496"/>
                </a:solidFill>
                <a:latin typeface="Calibri"/>
                <a:ea typeface="Calibri"/>
              </a:rPr>
              <a:t>e.g., cannot separate John from Ray and Tom in Example 3</a:t>
            </a:r>
            <a:endParaRPr lang="en-US" sz="2205" spc="-1" dirty="0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514825" y="1245263"/>
            <a:ext cx="3316336" cy="847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25" b="1" spc="-1" dirty="0">
                <a:solidFill>
                  <a:srgbClr val="1E4E79"/>
                </a:solidFill>
                <a:latin typeface="Calibri"/>
                <a:ea typeface="Calibri"/>
              </a:rPr>
              <a:t>Role Based Access Control System </a:t>
            </a:r>
          </a:p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1E4E79"/>
                </a:solidFill>
                <a:latin typeface="Calibri"/>
                <a:ea typeface="Calibri"/>
              </a:rPr>
              <a:t>(Example 2)</a:t>
            </a:r>
            <a:endParaRPr lang="en-US" spc="-1" dirty="0"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5038725" y="1248834"/>
            <a:ext cx="4161591" cy="1271057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25" b="1" spc="-1" dirty="0">
                <a:solidFill>
                  <a:srgbClr val="1E4E79"/>
                </a:solidFill>
                <a:latin typeface="Calibri" pitchFamily="34" charset="0"/>
                <a:ea typeface="Calibri"/>
                <a:cs typeface="Calibri" pitchFamily="34" charset="0"/>
              </a:rPr>
              <a:t>Supporting Data</a:t>
            </a:r>
            <a:endParaRPr lang="en-US" sz="2425" spc="-1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984" b="1" spc="-1" dirty="0">
                <a:solidFill>
                  <a:srgbClr val="1E4E79"/>
                </a:solidFill>
                <a:latin typeface="Calibri"/>
                <a:ea typeface="Arial"/>
              </a:rPr>
              <a:t>(Incomplete ABAC system without </a:t>
            </a:r>
            <a:r>
              <a:rPr lang="en-US" sz="1984" b="1" spc="-1" dirty="0" err="1">
                <a:solidFill>
                  <a:srgbClr val="1E4E79"/>
                </a:solidFill>
                <a:latin typeface="Calibri"/>
                <a:ea typeface="Arial"/>
              </a:rPr>
              <a:t>RuleSet</a:t>
            </a:r>
            <a:r>
              <a:rPr lang="en-US" sz="1984" b="1" spc="-1" dirty="0">
                <a:solidFill>
                  <a:srgbClr val="1E4E79"/>
                </a:solidFill>
                <a:latin typeface="Calibri"/>
                <a:ea typeface="Arial"/>
              </a:rPr>
              <a:t> in Example 3)</a:t>
            </a:r>
            <a:endParaRPr lang="en-US" sz="1984" spc="-1" dirty="0">
              <a:latin typeface="Arial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1720404" y="2474256"/>
            <a:ext cx="397" cy="173257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7"/>
          <p:cNvSpPr/>
          <p:nvPr/>
        </p:nvSpPr>
        <p:spPr>
          <a:xfrm flipH="1">
            <a:off x="3081543" y="4586202"/>
            <a:ext cx="226274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411648" y="4149685"/>
            <a:ext cx="2825057" cy="791683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646" b="1" spc="-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Equivalent ABAC system</a:t>
            </a:r>
            <a:endParaRPr lang="en-US" sz="2646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32" name="CustomShape 9"/>
          <p:cNvSpPr/>
          <p:nvPr/>
        </p:nvSpPr>
        <p:spPr>
          <a:xfrm flipH="1">
            <a:off x="5292294" y="2468969"/>
            <a:ext cx="45719" cy="21508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F975A-3E4A-4E55-B1D7-D1054D5733D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2880103" y="83502"/>
            <a:ext cx="4882637" cy="64287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086" b="1" spc="-1" dirty="0">
                <a:solidFill>
                  <a:schemeClr val="tx1"/>
                </a:solidFill>
                <a:latin typeface="Calibri"/>
                <a:ea typeface="Calibri"/>
              </a:rPr>
              <a:t>(a) RBAC only</a:t>
            </a:r>
            <a:endParaRPr lang="en-US" sz="3086" b="1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44585" y="1296057"/>
            <a:ext cx="9251376" cy="530328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535" spc="-1" dirty="0">
                <a:solidFill>
                  <a:srgbClr val="000000"/>
                </a:solidFill>
                <a:latin typeface="Calibri"/>
                <a:ea typeface="Calibri"/>
              </a:rPr>
              <a:t>Step 1. Generate role-based attribute set</a:t>
            </a:r>
            <a:endParaRPr lang="en-US" sz="2535" spc="-1" dirty="0">
              <a:latin typeface="Arial"/>
            </a:endParaRPr>
          </a:p>
          <a:p>
            <a:pPr marL="882149" lvl="1" indent="-37778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2205" spc="-1" dirty="0">
                <a:solidFill>
                  <a:srgbClr val="000000"/>
                </a:solidFill>
                <a:latin typeface="Calibri"/>
                <a:ea typeface="Calibri"/>
              </a:rPr>
              <a:t>For a user u, role-based user attribute denotes the set of roles possessed by u</a:t>
            </a:r>
            <a:endParaRPr lang="en-US" sz="2205" spc="-1" dirty="0">
              <a:latin typeface="Arial"/>
            </a:endParaRPr>
          </a:p>
          <a:p>
            <a:pPr marL="882149" lvl="1" indent="-37778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US" sz="2205" spc="-1" dirty="0">
                <a:solidFill>
                  <a:srgbClr val="000000"/>
                </a:solidFill>
                <a:latin typeface="Calibri"/>
                <a:ea typeface="Calibri"/>
              </a:rPr>
              <a:t>For an object-operation pair (obj, op), role-based object attribute denotes the set of roles where each role contains permission (obj, op)</a:t>
            </a:r>
            <a:endParaRPr lang="en-US" sz="2205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en-US" sz="2205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n-US" sz="2205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28"/>
              </a:spcBef>
            </a:pPr>
            <a:endParaRPr lang="en-US" sz="2205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28"/>
              </a:spcBef>
            </a:pPr>
            <a:endParaRPr lang="en-US" sz="2205" spc="-1" dirty="0">
              <a:latin typeface="Arial"/>
            </a:endParaRPr>
          </a:p>
        </p:txBody>
      </p:sp>
      <p:graphicFrame>
        <p:nvGraphicFramePr>
          <p:cNvPr id="150" name="Table 3"/>
          <p:cNvGraphicFramePr/>
          <p:nvPr>
            <p:extLst>
              <p:ext uri="{D42A27DB-BD31-4B8C-83A1-F6EECF244321}">
                <p14:modId xmlns:p14="http://schemas.microsoft.com/office/powerpoint/2010/main" val="2786812483"/>
              </p:ext>
            </p:extLst>
          </p:nvPr>
        </p:nvGraphicFramePr>
        <p:xfrm>
          <a:off x="1156771" y="3158793"/>
          <a:ext cx="3288291" cy="2461452"/>
        </p:xfrm>
        <a:graphic>
          <a:graphicData uri="http://schemas.openxmlformats.org/drawingml/2006/table">
            <a:tbl>
              <a:tblPr/>
              <a:tblGrid>
                <a:gridCol w="160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Role-based user attribute (Example 2)</a:t>
                      </a: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User(U)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uroleAtt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{R1, R2, R3}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{R2}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Ray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{R3}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Tom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{R3}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1" name="Table 4"/>
          <p:cNvGraphicFramePr/>
          <p:nvPr>
            <p:extLst>
              <p:ext uri="{D42A27DB-BD31-4B8C-83A1-F6EECF244321}">
                <p14:modId xmlns:p14="http://schemas.microsoft.com/office/powerpoint/2010/main" val="3185353717"/>
              </p:ext>
            </p:extLst>
          </p:nvPr>
        </p:nvGraphicFramePr>
        <p:xfrm>
          <a:off x="4744142" y="3236440"/>
          <a:ext cx="4327998" cy="1761888"/>
        </p:xfrm>
        <a:graphic>
          <a:graphicData uri="http://schemas.openxmlformats.org/drawingml/2006/table">
            <a:tbl>
              <a:tblPr/>
              <a:tblGrid>
                <a:gridCol w="1348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78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strike="noStrike" spc="-1" dirty="0">
                          <a:solidFill>
                            <a:schemeClr val="bg1"/>
                          </a:solidFill>
                          <a:latin typeface="+mn-lt"/>
                        </a:rPr>
                        <a:t>Role-based object attribute (Example 2)</a:t>
                      </a: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Object(O)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oroleAtt</a:t>
                      </a:r>
                      <a:r>
                        <a:rPr lang="en-US" sz="1700" b="1" strike="noStrike" spc="-1" baseline="-25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write</a:t>
                      </a:r>
                      <a:r>
                        <a:rPr lang="en-US" sz="1700" b="1" strike="noStrike" spc="-1" baseline="-25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oroleAtt</a:t>
                      </a:r>
                      <a:r>
                        <a:rPr lang="en-US" sz="1700" b="1" strike="noStrike" spc="-1" baseline="-25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read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Obj1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{R1}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{R1, R3}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Obj2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{R1, R2}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2" name="CustomShape 5"/>
          <p:cNvSpPr/>
          <p:nvPr/>
        </p:nvSpPr>
        <p:spPr>
          <a:xfrm>
            <a:off x="452919" y="5887022"/>
            <a:ext cx="9373203" cy="904780"/>
          </a:xfrm>
          <a:prstGeom prst="rect">
            <a:avLst/>
          </a:prstGeom>
          <a:noFill/>
          <a:ln w="2844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205" spc="-1" dirty="0">
                <a:solidFill>
                  <a:srgbClr val="7030A0"/>
                </a:solidFill>
                <a:latin typeface="Arial"/>
                <a:ea typeface="Arial"/>
              </a:rPr>
              <a:t>Next step: partition set is generated on set U</a:t>
            </a:r>
            <a:r>
              <a:rPr lang="en-US" sz="1600" spc="-1" dirty="0">
                <a:solidFill>
                  <a:srgbClr val="7030A0"/>
                </a:solidFill>
                <a:latin typeface="Arial"/>
                <a:ea typeface="Arial"/>
              </a:rPr>
              <a:t>X</a:t>
            </a:r>
            <a:r>
              <a:rPr lang="en-US" sz="2205" spc="-1" dirty="0">
                <a:solidFill>
                  <a:srgbClr val="7030A0"/>
                </a:solidFill>
                <a:latin typeface="Arial"/>
                <a:ea typeface="Arial"/>
              </a:rPr>
              <a:t>O based on similarity in attribute value assignment</a:t>
            </a:r>
            <a:endParaRPr lang="en-US" sz="2205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205" spc="-1" dirty="0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47F2D5-D7BD-4087-8EBD-25695BAB02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Table 1"/>
          <p:cNvGraphicFramePr/>
          <p:nvPr/>
        </p:nvGraphicFramePr>
        <p:xfrm>
          <a:off x="563238" y="4255640"/>
          <a:ext cx="1704796" cy="425009"/>
        </p:xfrm>
        <a:graphic>
          <a:graphicData uri="http://schemas.openxmlformats.org/drawingml/2006/table">
            <a:tbl>
              <a:tblPr/>
              <a:tblGrid>
                <a:gridCol w="1704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John, Obj1</a:t>
                      </a:r>
                      <a:endParaRPr lang="en-US" sz="19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3" name="Table 2"/>
          <p:cNvGraphicFramePr/>
          <p:nvPr/>
        </p:nvGraphicFramePr>
        <p:xfrm>
          <a:off x="2612089" y="3823489"/>
          <a:ext cx="1491697" cy="459930"/>
        </p:xfrm>
        <a:graphic>
          <a:graphicData uri="http://schemas.openxmlformats.org/drawingml/2006/table">
            <a:tbl>
              <a:tblPr/>
              <a:tblGrid>
                <a:gridCol w="149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r>
                        <a:rPr lang="en-US" sz="19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, Obj1</a:t>
                      </a:r>
                      <a:endParaRPr lang="en-US" sz="19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4" name="Table 3"/>
          <p:cNvGraphicFramePr/>
          <p:nvPr/>
        </p:nvGraphicFramePr>
        <p:xfrm>
          <a:off x="2342242" y="4994544"/>
          <a:ext cx="1858106" cy="444057"/>
        </p:xfrm>
        <a:graphic>
          <a:graphicData uri="http://schemas.openxmlformats.org/drawingml/2006/table">
            <a:tbl>
              <a:tblPr/>
              <a:tblGrid>
                <a:gridCol w="1858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0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r>
                        <a:rPr lang="en-US" sz="19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, Obj2</a:t>
                      </a:r>
                      <a:endParaRPr lang="en-US" sz="19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5" name="Table 4"/>
          <p:cNvGraphicFramePr/>
          <p:nvPr/>
        </p:nvGraphicFramePr>
        <p:xfrm>
          <a:off x="712051" y="3285780"/>
          <a:ext cx="1652811" cy="375116"/>
        </p:xfrm>
        <a:graphic>
          <a:graphicData uri="http://schemas.openxmlformats.org/drawingml/2006/table">
            <a:tbl>
              <a:tblPr/>
              <a:tblGrid>
                <a:gridCol w="165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John, Obj2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6" name="CustomShape 5"/>
          <p:cNvSpPr/>
          <p:nvPr/>
        </p:nvSpPr>
        <p:spPr>
          <a:xfrm>
            <a:off x="2260146" y="165131"/>
            <a:ext cx="5437014" cy="509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chemeClr val="tx1"/>
                </a:solidFill>
                <a:latin typeface="Arial"/>
                <a:ea typeface="Arial"/>
              </a:rPr>
              <a:t>Step 2</a:t>
            </a:r>
            <a:endParaRPr lang="en-US" sz="2866" b="1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588503" y="6215732"/>
            <a:ext cx="9239603" cy="503978"/>
          </a:xfrm>
          <a:prstGeom prst="rect">
            <a:avLst/>
          </a:prstGeom>
          <a:noFill/>
          <a:ln w="28440">
            <a:solidFill>
              <a:srgbClr val="2F549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25" spc="-1" dirty="0">
                <a:solidFill>
                  <a:srgbClr val="4472C4"/>
                </a:solidFill>
                <a:latin typeface="Calibri"/>
                <a:ea typeface="Calibri"/>
              </a:rPr>
              <a:t>Partition set is conflict-free </a:t>
            </a:r>
            <a:r>
              <a:rPr lang="en-US" sz="2425" spc="-1" dirty="0" err="1">
                <a:solidFill>
                  <a:srgbClr val="4472C4"/>
                </a:solidFill>
                <a:latin typeface="Calibri"/>
                <a:ea typeface="Calibri"/>
              </a:rPr>
              <a:t>w.r.t</a:t>
            </a:r>
            <a:r>
              <a:rPr lang="en-US" sz="2425" spc="-1" dirty="0">
                <a:solidFill>
                  <a:srgbClr val="4472C4"/>
                </a:solidFill>
                <a:latin typeface="Calibri"/>
                <a:ea typeface="Calibri"/>
              </a:rPr>
              <a:t>. read and write → YES</a:t>
            </a:r>
            <a:endParaRPr lang="en-US" sz="2425" spc="-1" dirty="0">
              <a:latin typeface="Arial"/>
            </a:endParaRPr>
          </a:p>
        </p:txBody>
      </p:sp>
      <p:graphicFrame>
        <p:nvGraphicFramePr>
          <p:cNvPr id="168" name="Table 7"/>
          <p:cNvGraphicFramePr/>
          <p:nvPr/>
        </p:nvGraphicFramePr>
        <p:xfrm>
          <a:off x="1011263" y="2010357"/>
          <a:ext cx="1385345" cy="800125"/>
        </p:xfrm>
        <a:graphic>
          <a:graphicData uri="http://schemas.openxmlformats.org/drawingml/2006/table">
            <a:tbl>
              <a:tblPr/>
              <a:tblGrid>
                <a:gridCol w="1385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Ray, Obj1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Tom, Obj1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9" name="Table 8"/>
          <p:cNvGraphicFramePr/>
          <p:nvPr/>
        </p:nvGraphicFramePr>
        <p:xfrm>
          <a:off x="2688413" y="2435895"/>
          <a:ext cx="1511935" cy="839964"/>
        </p:xfrm>
        <a:graphic>
          <a:graphicData uri="http://schemas.openxmlformats.org/drawingml/2006/table">
            <a:tbl>
              <a:tblPr/>
              <a:tblGrid>
                <a:gridCol w="151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Ray, Obj2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Tom, Obj2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0" name="Picture 4"/>
          <p:cNvPicPr/>
          <p:nvPr/>
        </p:nvPicPr>
        <p:blipFill>
          <a:blip r:embed="rId3"/>
          <a:stretch/>
        </p:blipFill>
        <p:spPr>
          <a:xfrm>
            <a:off x="5722865" y="1931784"/>
            <a:ext cx="3884602" cy="3695312"/>
          </a:xfrm>
          <a:prstGeom prst="rect">
            <a:avLst/>
          </a:prstGeom>
          <a:ln>
            <a:noFill/>
          </a:ln>
        </p:spPr>
      </p:pic>
      <p:sp>
        <p:nvSpPr>
          <p:cNvPr id="171" name="CustomShape 9"/>
          <p:cNvSpPr/>
          <p:nvPr/>
        </p:nvSpPr>
        <p:spPr>
          <a:xfrm>
            <a:off x="6006204" y="1386138"/>
            <a:ext cx="3616342" cy="401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/>
          <a:lstStyle/>
          <a:p>
            <a:pPr>
              <a:lnSpc>
                <a:spcPct val="100000"/>
              </a:lnSpc>
            </a:pPr>
            <a:r>
              <a:rPr lang="en-US" sz="1984" u="sng" spc="-1" dirty="0">
                <a:solidFill>
                  <a:srgbClr val="000000"/>
                </a:solidFill>
                <a:latin typeface="Arial"/>
                <a:ea typeface="Arial"/>
              </a:rPr>
              <a:t>Partition set </a:t>
            </a:r>
            <a:r>
              <a:rPr lang="en-US" sz="1984" u="sng" spc="-1" dirty="0" err="1">
                <a:solidFill>
                  <a:srgbClr val="000000"/>
                </a:solidFill>
                <a:latin typeface="Arial"/>
                <a:ea typeface="Arial"/>
              </a:rPr>
              <a:t>w.r.t</a:t>
            </a:r>
            <a:r>
              <a:rPr lang="en-US" sz="1984" u="sng" spc="-1" dirty="0">
                <a:solidFill>
                  <a:srgbClr val="000000"/>
                </a:solidFill>
                <a:latin typeface="Arial"/>
                <a:ea typeface="Arial"/>
              </a:rPr>
              <a:t>. read</a:t>
            </a:r>
            <a:endParaRPr lang="en-US" sz="1984" spc="-1" dirty="0">
              <a:latin typeface="Arial"/>
            </a:endParaRPr>
          </a:p>
        </p:txBody>
      </p:sp>
      <p:sp>
        <p:nvSpPr>
          <p:cNvPr id="172" name="CustomShape 10"/>
          <p:cNvSpPr/>
          <p:nvPr/>
        </p:nvSpPr>
        <p:spPr>
          <a:xfrm>
            <a:off x="672368" y="1386138"/>
            <a:ext cx="3044505" cy="401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/>
          <a:lstStyle/>
          <a:p>
            <a:pPr>
              <a:lnSpc>
                <a:spcPct val="100000"/>
              </a:lnSpc>
            </a:pPr>
            <a:r>
              <a:rPr lang="en-US" sz="1984" u="sng" spc="-1" dirty="0">
                <a:solidFill>
                  <a:srgbClr val="000000"/>
                </a:solidFill>
                <a:latin typeface="Arial"/>
                <a:ea typeface="Arial"/>
              </a:rPr>
              <a:t>Partition set  </a:t>
            </a:r>
            <a:r>
              <a:rPr lang="en-US" sz="1984" u="sng" spc="-1" dirty="0" err="1">
                <a:solidFill>
                  <a:srgbClr val="000000"/>
                </a:solidFill>
                <a:latin typeface="Arial"/>
                <a:ea typeface="Arial"/>
              </a:rPr>
              <a:t>w.r.t</a:t>
            </a:r>
            <a:r>
              <a:rPr lang="en-US" sz="1984" u="sng" spc="-1" dirty="0">
                <a:solidFill>
                  <a:srgbClr val="000000"/>
                </a:solidFill>
                <a:latin typeface="Arial"/>
                <a:ea typeface="Arial"/>
              </a:rPr>
              <a:t>. write</a:t>
            </a:r>
            <a:endParaRPr lang="en-US" sz="1984" spc="-1" dirty="0">
              <a:latin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772847" y="3696278"/>
            <a:ext cx="4534930" cy="17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76067-5499-4339-B8AB-AEC253A186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432841" y="188881"/>
            <a:ext cx="5437014" cy="5091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chemeClr val="tx1"/>
                </a:solidFill>
                <a:latin typeface="Arial"/>
                <a:ea typeface="Arial"/>
              </a:rPr>
              <a:t>Step 3</a:t>
            </a:r>
            <a:endParaRPr lang="en-US" sz="2866" b="1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25138" y="1500029"/>
            <a:ext cx="9452173" cy="4579854"/>
          </a:xfrm>
          <a:prstGeom prst="rect">
            <a:avLst/>
          </a:prstGeom>
          <a:noFill/>
          <a:ln w="9360">
            <a:solidFill>
              <a:srgbClr val="F5F7F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315" i="1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Given an operation op, if partition set is conflict-free and each partition is uniquely identified by the set of (attribute name, value) pair then </a:t>
            </a:r>
            <a:r>
              <a:rPr lang="en-US" sz="2315" i="1" spc="-1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RuleSet</a:t>
            </a:r>
            <a:r>
              <a:rPr lang="en-US" sz="2315" i="1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 can be generated [Proved]</a:t>
            </a:r>
            <a:endParaRPr lang="en-US" sz="2315" i="1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315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A conjunction of (attribute name, value) pair is made for each conflict-free bold black partition and </a:t>
            </a:r>
            <a:r>
              <a:rPr lang="en-US" sz="2315" spc="-1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OR’ed</a:t>
            </a:r>
            <a:r>
              <a:rPr lang="en-US" sz="2315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 to </a:t>
            </a:r>
            <a:r>
              <a:rPr lang="en-US" sz="2315" spc="-1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Rule</a:t>
            </a:r>
            <a:r>
              <a:rPr lang="en-US" sz="2315" spc="-1" baseline="-25000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op</a:t>
            </a:r>
            <a:endParaRPr lang="en-US" sz="2315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315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en-US" sz="2315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315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e.g., </a:t>
            </a:r>
            <a:r>
              <a:rPr lang="en-US" sz="2315" spc="-1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Rule</a:t>
            </a:r>
            <a:r>
              <a:rPr lang="en-US" sz="2315" spc="-1" baseline="-25000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read</a:t>
            </a:r>
            <a:r>
              <a:rPr lang="en-US" sz="2315" spc="-1" baseline="-25000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2315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≡ </a:t>
            </a:r>
            <a:r>
              <a:rPr lang="en-US" sz="2315" b="1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&lt;</a:t>
            </a:r>
            <a:r>
              <a:rPr lang="en-US" sz="2315" b="1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2315" b="1" spc="-1" dirty="0" err="1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uroleAtt</a:t>
            </a:r>
            <a:r>
              <a:rPr lang="en-US" sz="2315" b="1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(u) = {R3} </a:t>
            </a:r>
            <a:r>
              <a:rPr lang="el-GR" sz="2315" b="1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Λ</a:t>
            </a:r>
            <a:r>
              <a:rPr lang="en-US" sz="2315" b="1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2315" b="1" spc="-1" dirty="0" err="1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oroleAtt</a:t>
            </a:r>
            <a:r>
              <a:rPr lang="en-US" sz="2315" b="1" spc="-1" baseline="-25000" dirty="0" err="1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write</a:t>
            </a:r>
            <a:r>
              <a:rPr lang="en-US" sz="2315" b="1" spc="-1" baseline="-25000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2315" b="1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(o)={R1} </a:t>
            </a:r>
            <a:r>
              <a:rPr lang="el-GR" sz="2315" b="1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Λ</a:t>
            </a:r>
            <a:r>
              <a:rPr lang="en-US" sz="2315" b="1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2315" b="1" spc="-1" dirty="0" err="1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oroleAtt</a:t>
            </a:r>
            <a:r>
              <a:rPr lang="en-US" sz="2315" b="1" spc="-1" baseline="-25000" dirty="0" err="1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read</a:t>
            </a:r>
            <a:r>
              <a:rPr lang="en-US" sz="2315" b="1" spc="-1" baseline="-25000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2315" b="1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(o) = {R1, R3})</a:t>
            </a:r>
            <a:r>
              <a:rPr lang="en-US" sz="2315" b="1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 V </a:t>
            </a:r>
            <a:r>
              <a:rPr lang="en-US" sz="2315" b="1" spc="-1" dirty="0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(</a:t>
            </a:r>
            <a:r>
              <a:rPr lang="en-US" sz="2315" b="1" spc="-1" dirty="0" err="1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uroleAtt</a:t>
            </a:r>
            <a:r>
              <a:rPr lang="en-US" sz="2315" b="1" spc="-1" dirty="0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(u) = {R1, R2, R3} </a:t>
            </a:r>
            <a:r>
              <a:rPr lang="el-GR" sz="2315" b="1" spc="-1" dirty="0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Λ</a:t>
            </a:r>
            <a:r>
              <a:rPr lang="en-US" sz="2315" b="1" spc="-1" dirty="0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2315" b="1" spc="-1" dirty="0" err="1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oroleAtt</a:t>
            </a:r>
            <a:r>
              <a:rPr lang="en-US" sz="2315" b="1" spc="-1" baseline="-25000" dirty="0" err="1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write</a:t>
            </a:r>
            <a:r>
              <a:rPr lang="en-US" sz="2315" b="1" spc="-1" dirty="0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(o)= {R1} </a:t>
            </a:r>
            <a:r>
              <a:rPr lang="el-GR" sz="2315" b="1" spc="-1" dirty="0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Λ</a:t>
            </a:r>
            <a:r>
              <a:rPr lang="en-US" sz="2315" b="1" spc="-1" dirty="0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2315" b="1" spc="-1" dirty="0" err="1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oroleAtt</a:t>
            </a:r>
            <a:r>
              <a:rPr lang="en-US" sz="2315" b="1" spc="-1" baseline="-25000" dirty="0" err="1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read</a:t>
            </a:r>
            <a:r>
              <a:rPr lang="en-US" sz="2315" b="1" spc="-1" baseline="-25000" dirty="0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2315" b="1" spc="-1" dirty="0">
                <a:solidFill>
                  <a:schemeClr val="accent6"/>
                </a:solidFill>
                <a:latin typeface="Calibri" pitchFamily="34" charset="0"/>
                <a:ea typeface="Calibri"/>
                <a:cs typeface="Calibri" pitchFamily="34" charset="0"/>
              </a:rPr>
              <a:t>(o)= {R1, R3} )</a:t>
            </a:r>
            <a:r>
              <a:rPr lang="en-US" sz="2315" b="1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&gt;</a:t>
            </a:r>
            <a:endParaRPr lang="en-US" sz="2315" b="1" spc="-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425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425" spc="-1" dirty="0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504507" y="5144877"/>
            <a:ext cx="9323599" cy="1542558"/>
          </a:xfrm>
          <a:prstGeom prst="rect">
            <a:avLst/>
          </a:prstGeom>
          <a:noFill/>
          <a:ln w="284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315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***</a:t>
            </a:r>
            <a:r>
              <a:rPr lang="en-US" sz="2315" b="1" spc="-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Rule</a:t>
            </a:r>
            <a:r>
              <a:rPr lang="en-US" sz="2315" b="1" spc="-1" baseline="-25000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write</a:t>
            </a:r>
            <a:r>
              <a:rPr lang="en-US" sz="2315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 can be constructed same way</a:t>
            </a:r>
          </a:p>
          <a:p>
            <a:pPr algn="ctr">
              <a:lnSpc>
                <a:spcPct val="100000"/>
              </a:lnSpc>
            </a:pPr>
            <a:r>
              <a:rPr lang="en-US" sz="2315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*</a:t>
            </a:r>
            <a:r>
              <a:rPr lang="en-US" sz="2315" b="1" spc="-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RuleSet</a:t>
            </a:r>
            <a:r>
              <a:rPr lang="en-US" sz="2315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 = {</a:t>
            </a:r>
            <a:r>
              <a:rPr lang="en-US" sz="2315" b="1" spc="-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Rule</a:t>
            </a:r>
            <a:r>
              <a:rPr lang="en-US" sz="2315" b="1" spc="-1" baseline="-25000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write</a:t>
            </a:r>
            <a:r>
              <a:rPr lang="en-US" sz="2315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, </a:t>
            </a:r>
            <a:r>
              <a:rPr lang="en-US" sz="2315" b="1" spc="-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Rule</a:t>
            </a:r>
            <a:r>
              <a:rPr lang="en-US" sz="2315" b="1" spc="-1" baseline="-25000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read</a:t>
            </a:r>
            <a:r>
              <a:rPr lang="en-US" sz="2315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}</a:t>
            </a:r>
          </a:p>
          <a:p>
            <a:pPr algn="ctr">
              <a:lnSpc>
                <a:spcPct val="100000"/>
              </a:lnSpc>
            </a:pPr>
            <a:r>
              <a:rPr lang="en-US" sz="2315" b="1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</a:rPr>
              <a:t>Example 2 and completed ABAC system in example 3 are equivalent</a:t>
            </a:r>
          </a:p>
          <a:p>
            <a:pPr algn="ctr">
              <a:lnSpc>
                <a:spcPct val="100000"/>
              </a:lnSpc>
            </a:pPr>
            <a:r>
              <a:rPr lang="en-US" sz="2315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***Equivalent ABAC system generation is always possible!</a:t>
            </a:r>
            <a:endParaRPr lang="en-US" sz="2315" b="1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A12B48-AEFC-454B-9BFD-5DC050005D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208153" y="1214706"/>
            <a:ext cx="5531063" cy="4281832"/>
          </a:xfrm>
          <a:prstGeom prst="rect">
            <a:avLst/>
          </a:prstGeom>
          <a:solidFill>
            <a:srgbClr val="FFFFFF"/>
          </a:solidFill>
          <a:ln w="28440">
            <a:solidFill>
              <a:srgbClr val="70AD47"/>
            </a:solidFill>
            <a:miter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1543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28"/>
              </a:spcBef>
            </a:pPr>
            <a:r>
              <a:rPr lang="en-US" sz="2646" spc="-1">
                <a:solidFill>
                  <a:srgbClr val="548135"/>
                </a:solidFill>
                <a:latin typeface="Calibri"/>
                <a:ea typeface="Calibri"/>
              </a:rPr>
              <a:t> </a:t>
            </a:r>
            <a:endParaRPr lang="en-US" sz="2646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28"/>
              </a:spcBef>
            </a:pPr>
            <a:endParaRPr lang="en-US" sz="2646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7" name="Table 2"/>
          <p:cNvGraphicFramePr/>
          <p:nvPr/>
        </p:nvGraphicFramePr>
        <p:xfrm>
          <a:off x="5063725" y="3864363"/>
          <a:ext cx="4616759" cy="1522943"/>
        </p:xfrm>
        <a:graphic>
          <a:graphicData uri="http://schemas.openxmlformats.org/drawingml/2006/table">
            <a:tbl>
              <a:tblPr/>
              <a:tblGrid>
                <a:gridCol w="168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5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RangeSet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Position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{Officer, Student, Faculty}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Dept.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{CS, EE}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Type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{File, Printer, Scanner}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8" name="Table 3"/>
          <p:cNvGraphicFramePr/>
          <p:nvPr/>
        </p:nvGraphicFramePr>
        <p:xfrm>
          <a:off x="5061344" y="1313518"/>
          <a:ext cx="2668308" cy="2476136"/>
        </p:xfrm>
        <a:graphic>
          <a:graphicData uri="http://schemas.openxmlformats.org/drawingml/2006/table">
            <a:tbl>
              <a:tblPr/>
              <a:tblGrid>
                <a:gridCol w="70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UAValue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User</a:t>
                      </a:r>
                      <a:endParaRPr lang="en-US" sz="17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(U)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Position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Dept.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Officer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Student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Ray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Officer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Tom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Officer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CS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9" name="Table 4"/>
          <p:cNvGraphicFramePr/>
          <p:nvPr/>
        </p:nvGraphicFramePr>
        <p:xfrm>
          <a:off x="7867750" y="1338518"/>
          <a:ext cx="1813925" cy="1957664"/>
        </p:xfrm>
        <a:graphic>
          <a:graphicData uri="http://schemas.openxmlformats.org/drawingml/2006/table">
            <a:tbl>
              <a:tblPr/>
              <a:tblGrid>
                <a:gridCol w="102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OAValue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Object</a:t>
                      </a:r>
                      <a:endParaRPr lang="en-US" sz="17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(O)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Type 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Obj1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File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Obj2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Printer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" name="CustomShape 5"/>
          <p:cNvSpPr/>
          <p:nvPr/>
        </p:nvSpPr>
        <p:spPr>
          <a:xfrm rot="16200000">
            <a:off x="2505738" y="3032600"/>
            <a:ext cx="4161591" cy="525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756" b="1" i="1" spc="-1" dirty="0">
                <a:solidFill>
                  <a:srgbClr val="1E4E79"/>
                </a:solidFill>
                <a:latin typeface="Calibri"/>
                <a:ea typeface="Calibri"/>
              </a:rPr>
              <a:t>Supporting Data (Ex. 3)</a:t>
            </a:r>
            <a:endParaRPr lang="en-US" sz="2756" spc="-1" dirty="0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 rot="10800000">
            <a:off x="3173740" y="4586202"/>
            <a:ext cx="1026608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7"/>
          <p:cNvSpPr/>
          <p:nvPr/>
        </p:nvSpPr>
        <p:spPr>
          <a:xfrm>
            <a:off x="350932" y="4190162"/>
            <a:ext cx="2825057" cy="791683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Equivalent ABAC system</a:t>
            </a:r>
            <a:endParaRPr lang="en-US" sz="2425" spc="-1" dirty="0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434267" y="5795750"/>
            <a:ext cx="9246217" cy="875018"/>
          </a:xfrm>
          <a:prstGeom prst="rect">
            <a:avLst/>
          </a:prstGeom>
          <a:noFill/>
          <a:ln w="284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25" b="1" spc="-1" dirty="0">
                <a:solidFill>
                  <a:srgbClr val="2F5496"/>
                </a:solidFill>
                <a:latin typeface="Calibri"/>
                <a:ea typeface="Calibri"/>
              </a:rPr>
              <a:t>Step 1: Generate partition set based on similarity in attribute value assignment. Partition set might have conflicts!</a:t>
            </a:r>
            <a:endParaRPr lang="en-US" sz="2425" spc="-1" dirty="0">
              <a:latin typeface="Arial"/>
            </a:endParaRPr>
          </a:p>
        </p:txBody>
      </p:sp>
      <p:sp>
        <p:nvSpPr>
          <p:cNvPr id="194" name="CustomShape 9"/>
          <p:cNvSpPr/>
          <p:nvPr/>
        </p:nvSpPr>
        <p:spPr>
          <a:xfrm>
            <a:off x="350932" y="1313518"/>
            <a:ext cx="3481419" cy="1160341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10"/>
          <p:cNvSpPr/>
          <p:nvPr/>
        </p:nvSpPr>
        <p:spPr>
          <a:xfrm>
            <a:off x="1720404" y="2474256"/>
            <a:ext cx="397" cy="173257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1"/>
          <p:cNvSpPr/>
          <p:nvPr/>
        </p:nvSpPr>
        <p:spPr>
          <a:xfrm>
            <a:off x="434268" y="1316973"/>
            <a:ext cx="3316336" cy="847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25" b="1" spc="-1" dirty="0">
                <a:solidFill>
                  <a:srgbClr val="1E4E79"/>
                </a:solidFill>
                <a:latin typeface="Calibri"/>
                <a:ea typeface="Calibri"/>
              </a:rPr>
              <a:t>Role Based Access Control System</a:t>
            </a:r>
          </a:p>
          <a:p>
            <a:pPr algn="ctr">
              <a:lnSpc>
                <a:spcPct val="100000"/>
              </a:lnSpc>
            </a:pPr>
            <a:r>
              <a:rPr lang="en-US" sz="2425" b="1" spc="-1" dirty="0">
                <a:solidFill>
                  <a:srgbClr val="1E4E79"/>
                </a:solidFill>
                <a:latin typeface="Calibri"/>
              </a:rPr>
              <a:t>(Ex. 2)</a:t>
            </a:r>
            <a:endParaRPr lang="en-US" sz="2425" spc="-1" dirty="0">
              <a:latin typeface="Arial"/>
            </a:endParaRPr>
          </a:p>
        </p:txBody>
      </p:sp>
      <p:sp>
        <p:nvSpPr>
          <p:cNvPr id="197" name="TextShape 12"/>
          <p:cNvSpPr txBox="1"/>
          <p:nvPr/>
        </p:nvSpPr>
        <p:spPr>
          <a:xfrm>
            <a:off x="2338632" y="188485"/>
            <a:ext cx="5436617" cy="5087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chemeClr val="tx1"/>
                </a:solidFill>
                <a:latin typeface="Arial"/>
                <a:ea typeface="Arial"/>
              </a:rPr>
              <a:t>(b) With supporting data</a:t>
            </a:r>
            <a:endParaRPr lang="en-US" sz="2866" b="1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457575-F09E-4A24-BBBA-8F615C5399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Table 1"/>
          <p:cNvGraphicFramePr/>
          <p:nvPr/>
        </p:nvGraphicFramePr>
        <p:xfrm>
          <a:off x="1512464" y="1882577"/>
          <a:ext cx="1798449" cy="1477278"/>
        </p:xfrm>
        <a:graphic>
          <a:graphicData uri="http://schemas.openxmlformats.org/drawingml/2006/table">
            <a:tbl>
              <a:tblPr/>
              <a:tblGrid>
                <a:gridCol w="179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John, Obj1</a:t>
                      </a:r>
                      <a:endParaRPr lang="en-US" sz="22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Ray, Obj1</a:t>
                      </a:r>
                      <a:endParaRPr lang="en-US" sz="22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Tom, Obj1</a:t>
                      </a:r>
                      <a:endParaRPr lang="en-US" sz="22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9" name="Table 2"/>
          <p:cNvGraphicFramePr/>
          <p:nvPr/>
        </p:nvGraphicFramePr>
        <p:xfrm>
          <a:off x="5880276" y="3947830"/>
          <a:ext cx="1851624" cy="503978"/>
        </p:xfrm>
        <a:graphic>
          <a:graphicData uri="http://schemas.openxmlformats.org/drawingml/2006/table">
            <a:tbl>
              <a:tblPr/>
              <a:tblGrid>
                <a:gridCol w="185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r>
                        <a:rPr lang="en-US" sz="22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, Ob</a:t>
                      </a:r>
                      <a:r>
                        <a:rPr lang="en-US" sz="26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j1</a:t>
                      </a:r>
                      <a:endParaRPr lang="en-US" sz="26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0" name="Table 3"/>
          <p:cNvGraphicFramePr/>
          <p:nvPr/>
        </p:nvGraphicFramePr>
        <p:xfrm>
          <a:off x="2436424" y="4115823"/>
          <a:ext cx="2592512" cy="436781"/>
        </p:xfrm>
        <a:graphic>
          <a:graphicData uri="http://schemas.openxmlformats.org/drawingml/2006/table">
            <a:tbl>
              <a:tblPr/>
              <a:tblGrid>
                <a:gridCol w="259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r>
                        <a:rPr lang="en-US" sz="2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, Obj2</a:t>
                      </a:r>
                      <a:endParaRPr lang="en-US" sz="22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1" name="Table 4"/>
          <p:cNvGraphicFramePr/>
          <p:nvPr/>
        </p:nvGraphicFramePr>
        <p:xfrm>
          <a:off x="5460294" y="1266295"/>
          <a:ext cx="2145546" cy="1310343"/>
        </p:xfrm>
        <a:graphic>
          <a:graphicData uri="http://schemas.openxmlformats.org/drawingml/2006/table">
            <a:tbl>
              <a:tblPr/>
              <a:tblGrid>
                <a:gridCol w="214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John, Obj2</a:t>
                      </a:r>
                      <a:endParaRPr lang="en-US" sz="22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Ray, Obj2</a:t>
                      </a:r>
                      <a:endParaRPr lang="en-US" sz="22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Tom, Obj2</a:t>
                      </a:r>
                      <a:endParaRPr lang="en-US" sz="22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2" name="CustomShape 5"/>
          <p:cNvSpPr/>
          <p:nvPr/>
        </p:nvSpPr>
        <p:spPr>
          <a:xfrm>
            <a:off x="1932445" y="2855877"/>
            <a:ext cx="6703706" cy="1120393"/>
          </a:xfrm>
          <a:prstGeom prst="irregularSeal2">
            <a:avLst/>
          </a:prstGeom>
          <a:solidFill>
            <a:schemeClr val="lt1"/>
          </a:solidFill>
          <a:ln w="1260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Partition Set </a:t>
            </a:r>
            <a:endParaRPr lang="en-US" sz="2646" spc="-1" dirty="0">
              <a:latin typeface="Arial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481094" y="5627757"/>
            <a:ext cx="9336298" cy="1122774"/>
          </a:xfrm>
          <a:prstGeom prst="rect">
            <a:avLst/>
          </a:prstGeom>
          <a:noFill/>
          <a:ln w="28440">
            <a:solidFill>
              <a:srgbClr val="2F549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66" spc="-1" dirty="0">
                <a:solidFill>
                  <a:schemeClr val="tx1"/>
                </a:solidFill>
                <a:latin typeface="Calibri"/>
                <a:ea typeface="Calibri"/>
              </a:rPr>
              <a:t>*Partition set has conflict </a:t>
            </a:r>
            <a:r>
              <a:rPr lang="en-US" sz="2866" spc="-1" dirty="0" err="1">
                <a:solidFill>
                  <a:schemeClr val="tx1"/>
                </a:solidFill>
                <a:latin typeface="Calibri"/>
                <a:ea typeface="Calibri"/>
              </a:rPr>
              <a:t>w.r.t</a:t>
            </a:r>
            <a:r>
              <a:rPr lang="en-US" sz="2866" spc="-1" dirty="0">
                <a:solidFill>
                  <a:schemeClr val="tx1"/>
                </a:solidFill>
                <a:latin typeface="Calibri"/>
                <a:ea typeface="Calibri"/>
              </a:rPr>
              <a:t>. write → YES (Ex. 2 and 3)</a:t>
            </a:r>
          </a:p>
          <a:p>
            <a:pPr algn="ctr">
              <a:lnSpc>
                <a:spcPct val="100000"/>
              </a:lnSpc>
            </a:pPr>
            <a:r>
              <a:rPr lang="en-US" sz="2866" spc="-1" dirty="0">
                <a:solidFill>
                  <a:schemeClr val="tx1"/>
                </a:solidFill>
                <a:latin typeface="Calibri"/>
              </a:rPr>
              <a:t>Next step: Apply infeasibility correction</a:t>
            </a:r>
            <a:endParaRPr lang="en-US" sz="2866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" name="CustomShape 7"/>
          <p:cNvSpPr/>
          <p:nvPr/>
        </p:nvSpPr>
        <p:spPr>
          <a:xfrm>
            <a:off x="2432841" y="153255"/>
            <a:ext cx="5437014" cy="509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086" b="1" spc="-1" dirty="0">
                <a:solidFill>
                  <a:schemeClr val="tx1"/>
                </a:solidFill>
                <a:latin typeface="Arial"/>
                <a:ea typeface="Arial"/>
              </a:rPr>
              <a:t>Step 1</a:t>
            </a:r>
            <a:endParaRPr lang="en-US" sz="3086" b="1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5" name="CustomShape 8"/>
          <p:cNvSpPr/>
          <p:nvPr/>
        </p:nvSpPr>
        <p:spPr>
          <a:xfrm>
            <a:off x="275137" y="1074227"/>
            <a:ext cx="1498840" cy="5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3086" b="1" spc="-1">
                <a:solidFill>
                  <a:srgbClr val="FF0000"/>
                </a:solidFill>
                <a:latin typeface="Calibri"/>
                <a:ea typeface="Calibri"/>
              </a:rPr>
              <a:t>Conflict</a:t>
            </a:r>
            <a:endParaRPr lang="en-US" sz="3086" spc="-1">
              <a:latin typeface="Arial"/>
            </a:endParaRPr>
          </a:p>
        </p:txBody>
      </p:sp>
      <p:sp>
        <p:nvSpPr>
          <p:cNvPr id="206" name="CustomShape 9"/>
          <p:cNvSpPr/>
          <p:nvPr/>
        </p:nvSpPr>
        <p:spPr>
          <a:xfrm rot="2343600">
            <a:off x="1631910" y="1351217"/>
            <a:ext cx="764698" cy="307943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noFill/>
          <a:ln w="12600">
            <a:solidFill>
              <a:srgbClr val="3153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0"/>
          <p:cNvSpPr/>
          <p:nvPr/>
        </p:nvSpPr>
        <p:spPr>
          <a:xfrm>
            <a:off x="7711397" y="1567094"/>
            <a:ext cx="1498840" cy="5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3086" b="1" spc="-1">
                <a:solidFill>
                  <a:srgbClr val="FF0000"/>
                </a:solidFill>
                <a:latin typeface="Calibri"/>
                <a:ea typeface="Calibri"/>
              </a:rPr>
              <a:t>Conflict</a:t>
            </a:r>
            <a:endParaRPr lang="en-US" sz="3086" spc="-1">
              <a:latin typeface="Arial"/>
            </a:endParaRPr>
          </a:p>
        </p:txBody>
      </p:sp>
      <p:sp>
        <p:nvSpPr>
          <p:cNvPr id="208" name="CustomShape 11"/>
          <p:cNvSpPr/>
          <p:nvPr/>
        </p:nvSpPr>
        <p:spPr>
          <a:xfrm rot="8017200">
            <a:off x="7500282" y="2213933"/>
            <a:ext cx="764698" cy="307943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noFill/>
          <a:ln w="12600">
            <a:solidFill>
              <a:srgbClr val="3153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BDCD2-E076-4103-B9F6-52B811EDD8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367600" y="1347645"/>
            <a:ext cx="2739737" cy="644061"/>
          </a:xfrm>
          <a:prstGeom prst="rect">
            <a:avLst/>
          </a:prstGeom>
          <a:noFill/>
          <a:ln w="1908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086" spc="-1">
                <a:solidFill>
                  <a:srgbClr val="131F49"/>
                </a:solidFill>
                <a:latin typeface="Calibri"/>
                <a:ea typeface="Calibri"/>
              </a:rPr>
              <a:t>Partition</a:t>
            </a:r>
            <a:endParaRPr lang="en-US" sz="3086" spc="-1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5666912" y="1329391"/>
            <a:ext cx="4095717" cy="1458363"/>
          </a:xfrm>
          <a:prstGeom prst="rect">
            <a:avLst/>
          </a:prstGeom>
          <a:noFill/>
          <a:ln w="1908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25" spc="-1">
                <a:solidFill>
                  <a:srgbClr val="000000"/>
                </a:solidFill>
                <a:latin typeface="Calibri"/>
                <a:ea typeface="Calibri"/>
              </a:rPr>
              <a:t>Partition the sets of users and objects present </a:t>
            </a:r>
            <a:endParaRPr lang="en-US" sz="2425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984" spc="-1">
                <a:solidFill>
                  <a:srgbClr val="000000"/>
                </a:solidFill>
                <a:latin typeface="Calibri"/>
                <a:ea typeface="Calibri"/>
              </a:rPr>
              <a:t>e.g., {John, Ray, Tom} is partitioned as {John} and {Ray, Tom}</a:t>
            </a:r>
            <a:endParaRPr lang="en-US" sz="1984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372758" y="2878231"/>
            <a:ext cx="4315563" cy="508344"/>
          </a:xfrm>
          <a:prstGeom prst="rect">
            <a:avLst/>
          </a:prstGeom>
          <a:solidFill>
            <a:srgbClr val="E1EFD8"/>
          </a:solidFill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646" spc="-1">
                <a:solidFill>
                  <a:srgbClr val="122A5E"/>
                </a:solidFill>
                <a:latin typeface="Calibri"/>
                <a:ea typeface="Calibri"/>
              </a:rPr>
              <a:t>Generate a conjunctive clause</a:t>
            </a:r>
            <a:endParaRPr lang="en-US" sz="2646" spc="-1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1057296" y="1969087"/>
            <a:ext cx="397" cy="90874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chemeClr val="accent1">
                <a:lumMod val="75000"/>
              </a:schemeClr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5"/>
          <p:cNvSpPr/>
          <p:nvPr/>
        </p:nvSpPr>
        <p:spPr>
          <a:xfrm>
            <a:off x="7714969" y="2788548"/>
            <a:ext cx="397" cy="36349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TextShape 6"/>
          <p:cNvSpPr txBox="1"/>
          <p:nvPr/>
        </p:nvSpPr>
        <p:spPr>
          <a:xfrm>
            <a:off x="2444043" y="140893"/>
            <a:ext cx="5437014" cy="5091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086" b="1" spc="-1" dirty="0">
                <a:solidFill>
                  <a:schemeClr val="tx1"/>
                </a:solidFill>
                <a:latin typeface="Arial"/>
              </a:rPr>
              <a:t>Step 2 and 3</a:t>
            </a:r>
          </a:p>
        </p:txBody>
      </p:sp>
      <p:sp>
        <p:nvSpPr>
          <p:cNvPr id="239" name="CustomShape 7"/>
          <p:cNvSpPr/>
          <p:nvPr/>
        </p:nvSpPr>
        <p:spPr>
          <a:xfrm>
            <a:off x="516015" y="6258855"/>
            <a:ext cx="9246217" cy="508344"/>
          </a:xfrm>
          <a:prstGeom prst="rect">
            <a:avLst/>
          </a:prstGeom>
          <a:noFill/>
          <a:ln w="284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25" b="1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/>
              </a:rPr>
              <a:t>Infeasibility correction:</a:t>
            </a:r>
            <a:r>
              <a:rPr lang="en-US" sz="2425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/>
              </a:rPr>
              <a:t> </a:t>
            </a:r>
            <a:r>
              <a:rPr lang="en-US" sz="2425" b="1" spc="-1" dirty="0">
                <a:solidFill>
                  <a:srgbClr val="2F5496"/>
                </a:solidFill>
                <a:latin typeface="Calibri"/>
                <a:ea typeface="Arial"/>
              </a:rPr>
              <a:t>e</a:t>
            </a:r>
            <a:r>
              <a:rPr lang="en-US" sz="2425" b="1" spc="-1" dirty="0">
                <a:solidFill>
                  <a:srgbClr val="2F5496"/>
                </a:solidFill>
                <a:latin typeface="Calibri"/>
                <a:ea typeface="Calibri"/>
              </a:rPr>
              <a:t>xact solution can be achieved many ways</a:t>
            </a:r>
            <a:endParaRPr lang="en-US" sz="2425" spc="-1" dirty="0">
              <a:latin typeface="Arial"/>
            </a:endParaRPr>
          </a:p>
        </p:txBody>
      </p:sp>
      <p:sp>
        <p:nvSpPr>
          <p:cNvPr id="240" name="CustomShape 8"/>
          <p:cNvSpPr/>
          <p:nvPr/>
        </p:nvSpPr>
        <p:spPr>
          <a:xfrm>
            <a:off x="3229958" y="1330978"/>
            <a:ext cx="3247287" cy="508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646" spc="-1">
                <a:solidFill>
                  <a:srgbClr val="122A5E"/>
                </a:solidFill>
                <a:latin typeface="Calibri"/>
                <a:ea typeface="Calibri"/>
              </a:rPr>
              <a:t>conflict</a:t>
            </a:r>
            <a:endParaRPr lang="en-US" sz="2646" spc="-1">
              <a:latin typeface="Arial"/>
            </a:endParaRPr>
          </a:p>
        </p:txBody>
      </p:sp>
      <p:sp>
        <p:nvSpPr>
          <p:cNvPr id="241" name="CustomShape 9"/>
          <p:cNvSpPr/>
          <p:nvPr/>
        </p:nvSpPr>
        <p:spPr>
          <a:xfrm>
            <a:off x="749750" y="2209171"/>
            <a:ext cx="3247287" cy="4404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205" spc="-1">
                <a:solidFill>
                  <a:srgbClr val="122A5E"/>
                </a:solidFill>
                <a:latin typeface="Calibri"/>
                <a:ea typeface="Calibri"/>
              </a:rPr>
              <a:t>conflict-free, (UA, OA)</a:t>
            </a:r>
            <a:endParaRPr lang="en-US" sz="2205" spc="-1">
              <a:latin typeface="Arial"/>
            </a:endParaRPr>
          </a:p>
        </p:txBody>
      </p:sp>
      <p:sp>
        <p:nvSpPr>
          <p:cNvPr id="242" name="CustomShape 10"/>
          <p:cNvSpPr/>
          <p:nvPr/>
        </p:nvSpPr>
        <p:spPr>
          <a:xfrm>
            <a:off x="4864515" y="3152046"/>
            <a:ext cx="4864383" cy="1186929"/>
          </a:xfrm>
          <a:prstGeom prst="rect">
            <a:avLst/>
          </a:prstGeom>
          <a:noFill/>
          <a:ln w="1908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25" u="sng" spc="-1">
                <a:solidFill>
                  <a:srgbClr val="000000"/>
                </a:solidFill>
                <a:latin typeface="Calibri"/>
                <a:ea typeface="Calibri"/>
              </a:rPr>
              <a:t>if needed</a:t>
            </a:r>
            <a:endParaRPr lang="en-US" sz="2425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205" spc="-1">
                <a:solidFill>
                  <a:srgbClr val="000000"/>
                </a:solidFill>
                <a:latin typeface="Calibri"/>
                <a:ea typeface="Calibri"/>
              </a:rPr>
              <a:t>a. </a:t>
            </a:r>
            <a:r>
              <a:rPr lang="en-US" sz="2315" spc="-1">
                <a:solidFill>
                  <a:srgbClr val="000000"/>
                </a:solidFill>
                <a:latin typeface="Calibri"/>
                <a:ea typeface="Calibri"/>
              </a:rPr>
              <a:t>Add role-based user attribute to UA </a:t>
            </a:r>
            <a:endParaRPr lang="en-US" sz="2315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315" spc="-1">
                <a:solidFill>
                  <a:srgbClr val="000000"/>
                </a:solidFill>
                <a:latin typeface="Calibri"/>
                <a:ea typeface="Calibri"/>
              </a:rPr>
              <a:t>b. Add role-based obj attributes to OA</a:t>
            </a:r>
            <a:endParaRPr lang="en-US" sz="2315" spc="-1">
              <a:latin typeface="Arial"/>
            </a:endParaRPr>
          </a:p>
        </p:txBody>
      </p:sp>
      <p:sp>
        <p:nvSpPr>
          <p:cNvPr id="243" name="CustomShape 11"/>
          <p:cNvSpPr/>
          <p:nvPr/>
        </p:nvSpPr>
        <p:spPr>
          <a:xfrm>
            <a:off x="4313710" y="4967162"/>
            <a:ext cx="5496539" cy="1085339"/>
          </a:xfrm>
          <a:prstGeom prst="rect">
            <a:avLst/>
          </a:prstGeom>
          <a:noFill/>
          <a:ln w="1908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Use role-based attribute values to identify  </a:t>
            </a:r>
            <a:endParaRPr lang="en-US" sz="2425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984" spc="-1" dirty="0">
                <a:solidFill>
                  <a:srgbClr val="000000"/>
                </a:solidFill>
                <a:latin typeface="Calibri"/>
                <a:ea typeface="Calibri"/>
              </a:rPr>
              <a:t>e.g., {John} and {Ray, Tom} are assigned different role-based attribute values</a:t>
            </a:r>
            <a:endParaRPr lang="en-US" sz="1984" spc="-1" dirty="0">
              <a:latin typeface="Arial"/>
            </a:endParaRPr>
          </a:p>
        </p:txBody>
      </p:sp>
      <p:sp>
        <p:nvSpPr>
          <p:cNvPr id="244" name="CustomShape 12"/>
          <p:cNvSpPr/>
          <p:nvPr/>
        </p:nvSpPr>
        <p:spPr>
          <a:xfrm>
            <a:off x="3107734" y="1769876"/>
            <a:ext cx="2558781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accent1">
                <a:lumMod val="75000"/>
              </a:schemeClr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13"/>
          <p:cNvSpPr/>
          <p:nvPr/>
        </p:nvSpPr>
        <p:spPr>
          <a:xfrm>
            <a:off x="7714969" y="4362388"/>
            <a:ext cx="397" cy="6043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5"/>
          <p:cNvSpPr/>
          <p:nvPr/>
        </p:nvSpPr>
        <p:spPr>
          <a:xfrm>
            <a:off x="1512464" y="3779837"/>
            <a:ext cx="3247287" cy="11190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205" spc="-1" dirty="0">
                <a:solidFill>
                  <a:srgbClr val="122A5E"/>
                </a:solidFill>
                <a:latin typeface="Calibri"/>
                <a:ea typeface="Calibri"/>
              </a:rPr>
              <a:t>conflict-free</a:t>
            </a:r>
            <a:endParaRPr lang="en-US" sz="2205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2205" spc="-1" dirty="0">
                <a:solidFill>
                  <a:srgbClr val="122A5E"/>
                </a:solidFill>
                <a:latin typeface="Calibri"/>
                <a:ea typeface="Calibri"/>
              </a:rPr>
              <a:t>(</a:t>
            </a:r>
            <a:r>
              <a:rPr lang="en-US" sz="2205" spc="-1">
                <a:solidFill>
                  <a:srgbClr val="122A5E"/>
                </a:solidFill>
                <a:latin typeface="Calibri"/>
                <a:ea typeface="Calibri"/>
              </a:rPr>
              <a:t>UA U </a:t>
            </a:r>
            <a:r>
              <a:rPr lang="en-US" sz="2205" spc="-1" dirty="0" err="1">
                <a:solidFill>
                  <a:srgbClr val="122A5E"/>
                </a:solidFill>
                <a:latin typeface="Calibri"/>
                <a:ea typeface="Calibri"/>
              </a:rPr>
              <a:t>uroleAtt</a:t>
            </a:r>
            <a:r>
              <a:rPr lang="en-US" sz="2205" spc="-1" dirty="0">
                <a:solidFill>
                  <a:srgbClr val="122A5E"/>
                </a:solidFill>
                <a:latin typeface="Calibri"/>
                <a:ea typeface="Calibri"/>
              </a:rPr>
              <a:t>), </a:t>
            </a:r>
            <a:endParaRPr lang="en-US" sz="2205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2205" spc="-1" dirty="0">
                <a:solidFill>
                  <a:srgbClr val="122A5E"/>
                </a:solidFill>
                <a:latin typeface="Calibri"/>
                <a:ea typeface="Calibri"/>
              </a:rPr>
              <a:t>(OA U </a:t>
            </a:r>
            <a:r>
              <a:rPr lang="en-US" sz="2205" spc="-1" dirty="0" err="1">
                <a:solidFill>
                  <a:srgbClr val="122A5E"/>
                </a:solidFill>
                <a:latin typeface="Calibri"/>
                <a:ea typeface="Calibri"/>
              </a:rPr>
              <a:t>oroleAtt</a:t>
            </a:r>
            <a:r>
              <a:rPr lang="en-US" sz="2205" spc="-1" baseline="-25000" dirty="0" err="1">
                <a:solidFill>
                  <a:srgbClr val="122A5E"/>
                </a:solidFill>
                <a:latin typeface="Calibri"/>
                <a:ea typeface="Calibri"/>
              </a:rPr>
              <a:t>op</a:t>
            </a:r>
            <a:r>
              <a:rPr lang="en-US" sz="2205" spc="-1" dirty="0">
                <a:solidFill>
                  <a:srgbClr val="122A5E"/>
                </a:solidFill>
                <a:latin typeface="Calibri"/>
                <a:ea typeface="Calibri"/>
              </a:rPr>
              <a:t>, </a:t>
            </a:r>
            <a:r>
              <a:rPr lang="en-US" sz="2205" spc="-1" dirty="0" err="1">
                <a:solidFill>
                  <a:srgbClr val="122A5E"/>
                </a:solidFill>
                <a:latin typeface="Calibri"/>
                <a:ea typeface="Calibri"/>
              </a:rPr>
              <a:t>opϵOP</a:t>
            </a:r>
            <a:r>
              <a:rPr lang="en-US" sz="2205" spc="-1" dirty="0">
                <a:solidFill>
                  <a:srgbClr val="122A5E"/>
                </a:solidFill>
                <a:latin typeface="Calibri"/>
                <a:ea typeface="Calibri"/>
              </a:rPr>
              <a:t>)</a:t>
            </a:r>
            <a:endParaRPr lang="en-US" sz="2205" spc="-1" dirty="0">
              <a:latin typeface="Arial"/>
            </a:endParaRPr>
          </a:p>
        </p:txBody>
      </p:sp>
      <p:sp>
        <p:nvSpPr>
          <p:cNvPr id="248" name="CustomShape 16"/>
          <p:cNvSpPr/>
          <p:nvPr/>
        </p:nvSpPr>
        <p:spPr>
          <a:xfrm>
            <a:off x="372758" y="5297724"/>
            <a:ext cx="2734182" cy="508344"/>
          </a:xfrm>
          <a:prstGeom prst="rect">
            <a:avLst/>
          </a:prstGeom>
          <a:solidFill>
            <a:srgbClr val="E1EFD8"/>
          </a:solidFill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646" spc="-1">
                <a:solidFill>
                  <a:srgbClr val="122A5E"/>
                </a:solidFill>
                <a:latin typeface="Calibri"/>
                <a:ea typeface="Calibri"/>
              </a:rPr>
              <a:t>OR to Rule</a:t>
            </a:r>
            <a:r>
              <a:rPr lang="en-US" sz="2646" spc="-1" baseline="-25000">
                <a:solidFill>
                  <a:srgbClr val="122A5E"/>
                </a:solidFill>
                <a:latin typeface="Calibri"/>
                <a:ea typeface="Calibri"/>
              </a:rPr>
              <a:t>op</a:t>
            </a:r>
            <a:endParaRPr lang="en-US" sz="2646" spc="-1">
              <a:latin typeface="Arial"/>
            </a:endParaRPr>
          </a:p>
        </p:txBody>
      </p:sp>
      <p:sp>
        <p:nvSpPr>
          <p:cNvPr id="249" name="CustomShape 17"/>
          <p:cNvSpPr/>
          <p:nvPr/>
        </p:nvSpPr>
        <p:spPr>
          <a:xfrm>
            <a:off x="1049359" y="3367527"/>
            <a:ext cx="397" cy="19528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chemeClr val="accent1">
                <a:lumMod val="75000"/>
              </a:schemeClr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3"/>
          <p:cNvSpPr/>
          <p:nvPr/>
        </p:nvSpPr>
        <p:spPr>
          <a:xfrm flipH="1">
            <a:off x="3108395" y="5123780"/>
            <a:ext cx="1175949" cy="33598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A9EB6-01C4-45EE-A37A-FDE31AE2E19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Table 1"/>
          <p:cNvGraphicFramePr/>
          <p:nvPr/>
        </p:nvGraphicFramePr>
        <p:xfrm>
          <a:off x="420511" y="3611844"/>
          <a:ext cx="1831121" cy="405596"/>
        </p:xfrm>
        <a:graphic>
          <a:graphicData uri="http://schemas.openxmlformats.org/drawingml/2006/table">
            <a:tbl>
              <a:tblPr/>
              <a:tblGrid>
                <a:gridCol w="183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John, Obj1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5" name="Table 2"/>
          <p:cNvGraphicFramePr/>
          <p:nvPr/>
        </p:nvGraphicFramePr>
        <p:xfrm>
          <a:off x="1932445" y="1679927"/>
          <a:ext cx="1683632" cy="405596"/>
        </p:xfrm>
        <a:graphic>
          <a:graphicData uri="http://schemas.openxmlformats.org/drawingml/2006/table">
            <a:tbl>
              <a:tblPr/>
              <a:tblGrid>
                <a:gridCol w="1683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r>
                        <a:rPr lang="en-US" sz="20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, Obj1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6" name="Table 3"/>
          <p:cNvGraphicFramePr/>
          <p:nvPr/>
        </p:nvGraphicFramePr>
        <p:xfrm>
          <a:off x="2520420" y="3695841"/>
          <a:ext cx="1595535" cy="414691"/>
        </p:xfrm>
        <a:graphic>
          <a:graphicData uri="http://schemas.openxmlformats.org/drawingml/2006/table">
            <a:tbl>
              <a:tblPr/>
              <a:tblGrid>
                <a:gridCol w="159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, Obj2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7" name="Table 4"/>
          <p:cNvGraphicFramePr/>
          <p:nvPr/>
        </p:nvGraphicFramePr>
        <p:xfrm>
          <a:off x="4073626" y="1595931"/>
          <a:ext cx="1722654" cy="419982"/>
        </p:xfrm>
        <a:graphic>
          <a:graphicData uri="http://schemas.openxmlformats.org/drawingml/2006/table">
            <a:tbl>
              <a:tblPr/>
              <a:tblGrid>
                <a:gridCol w="172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John, Obj2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8" name="CustomShape 5"/>
          <p:cNvSpPr/>
          <p:nvPr/>
        </p:nvSpPr>
        <p:spPr>
          <a:xfrm>
            <a:off x="840492" y="2183906"/>
            <a:ext cx="4703798" cy="1343942"/>
          </a:xfrm>
          <a:prstGeom prst="irregularSeal2">
            <a:avLst/>
          </a:prstGeom>
          <a:solidFill>
            <a:schemeClr val="lt1"/>
          </a:solidFill>
          <a:ln w="1260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Partition Set </a:t>
            </a:r>
            <a:endParaRPr lang="en-US" sz="2646" spc="-1" dirty="0">
              <a:latin typeface="Arial"/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2432841" y="165132"/>
            <a:ext cx="5437014" cy="509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086" b="1" spc="-1" dirty="0">
                <a:solidFill>
                  <a:schemeClr val="tx1"/>
                </a:solidFill>
                <a:latin typeface="Arial"/>
                <a:ea typeface="Arial"/>
              </a:rPr>
              <a:t>Partition set: corrected</a:t>
            </a:r>
            <a:endParaRPr lang="en-US" sz="3086" b="1" spc="-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20" name="CustomShape 7"/>
          <p:cNvSpPr/>
          <p:nvPr/>
        </p:nvSpPr>
        <p:spPr>
          <a:xfrm>
            <a:off x="588503" y="4451808"/>
            <a:ext cx="5543762" cy="2267903"/>
          </a:xfrm>
          <a:prstGeom prst="rect">
            <a:avLst/>
          </a:prstGeom>
          <a:noFill/>
          <a:ln w="2844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2000" spc="-1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Rule</a:t>
            </a:r>
            <a:r>
              <a:rPr lang="en-US" sz="2000" spc="-1" baseline="-25000" dirty="0" err="1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write</a:t>
            </a:r>
            <a:r>
              <a:rPr lang="en-US" sz="2000" spc="-1" baseline="-25000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en-US" sz="2000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≡ &lt;</a:t>
            </a:r>
            <a:r>
              <a:rPr lang="en-US" sz="2000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(Position(u) = officer </a:t>
            </a:r>
            <a:r>
              <a:rPr lang="el-GR" sz="2000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Λ </a:t>
            </a:r>
            <a:r>
              <a:rPr lang="en-US" sz="2000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Dept(u) = CS </a:t>
            </a:r>
            <a:r>
              <a:rPr lang="el-GR" sz="2000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Λ </a:t>
            </a:r>
            <a:r>
              <a:rPr lang="en-US" sz="2000" spc="-1" dirty="0" err="1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uroleAtt</a:t>
            </a:r>
            <a:r>
              <a:rPr lang="en-US" sz="2000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(u)={R1, R2, R3} </a:t>
            </a:r>
            <a:r>
              <a:rPr lang="el-GR" sz="2000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Λ </a:t>
            </a:r>
            <a:r>
              <a:rPr lang="en-US" sz="2000" spc="-1" dirty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</a:rPr>
              <a:t>Type(o) = File)</a:t>
            </a:r>
            <a:r>
              <a:rPr lang="en-US" sz="2000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 V </a:t>
            </a:r>
            <a:r>
              <a:rPr lang="en-US" sz="2000" spc="-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(Position(u) = officer </a:t>
            </a:r>
            <a:r>
              <a:rPr lang="el-GR" sz="2000" spc="-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Λ </a:t>
            </a:r>
            <a:r>
              <a:rPr lang="en-US" sz="2000" spc="-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Dept(u) = CS </a:t>
            </a:r>
            <a:r>
              <a:rPr lang="el-GR" sz="2000" spc="-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Λ </a:t>
            </a:r>
            <a:r>
              <a:rPr lang="en-US" sz="2000" spc="-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uroleAtt</a:t>
            </a:r>
            <a:r>
              <a:rPr lang="en-US" sz="2000" spc="-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(u)={R1, R2, R3} </a:t>
            </a:r>
            <a:r>
              <a:rPr lang="el-GR" sz="2000" spc="-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Λ </a:t>
            </a:r>
            <a:r>
              <a:rPr lang="en-US" sz="2000" spc="-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 Type(o) = Printer) </a:t>
            </a:r>
            <a:r>
              <a:rPr lang="en-US" sz="2000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V </a:t>
            </a:r>
            <a:r>
              <a:rPr lang="en-US" sz="2000" spc="-1" dirty="0">
                <a:solidFill>
                  <a:srgbClr val="00B0F0"/>
                </a:solidFill>
                <a:latin typeface="Calibri" pitchFamily="34" charset="0"/>
                <a:ea typeface="Calibri"/>
                <a:cs typeface="Calibri" pitchFamily="34" charset="0"/>
              </a:rPr>
              <a:t>(Position(u) = student </a:t>
            </a:r>
            <a:r>
              <a:rPr lang="el-GR" sz="2000" spc="-1" dirty="0">
                <a:solidFill>
                  <a:srgbClr val="00B0F0"/>
                </a:solidFill>
                <a:latin typeface="Calibri" pitchFamily="34" charset="0"/>
                <a:ea typeface="Calibri"/>
                <a:cs typeface="Calibri" pitchFamily="34" charset="0"/>
              </a:rPr>
              <a:t>Λ </a:t>
            </a:r>
            <a:r>
              <a:rPr lang="en-US" sz="2000" spc="-1" dirty="0">
                <a:solidFill>
                  <a:srgbClr val="00B0F0"/>
                </a:solidFill>
                <a:latin typeface="Calibri" pitchFamily="34" charset="0"/>
                <a:ea typeface="Calibri"/>
                <a:cs typeface="Calibri" pitchFamily="34" charset="0"/>
              </a:rPr>
              <a:t>Dept(u) = CS </a:t>
            </a:r>
            <a:r>
              <a:rPr lang="el-GR" sz="2000" spc="-1" dirty="0">
                <a:solidFill>
                  <a:srgbClr val="00B0F0"/>
                </a:solidFill>
                <a:latin typeface="Calibri" pitchFamily="34" charset="0"/>
                <a:ea typeface="Calibri"/>
                <a:cs typeface="Calibri" pitchFamily="34" charset="0"/>
              </a:rPr>
              <a:t>Λ</a:t>
            </a:r>
            <a:r>
              <a:rPr lang="en-US" sz="2000" spc="-1" dirty="0">
                <a:solidFill>
                  <a:srgbClr val="00B0F0"/>
                </a:solidFill>
                <a:latin typeface="Calibri" pitchFamily="34" charset="0"/>
                <a:ea typeface="Calibri"/>
                <a:cs typeface="Calibri" pitchFamily="34" charset="0"/>
              </a:rPr>
              <a:t> Type(o) = Printer)</a:t>
            </a:r>
            <a:r>
              <a:rPr lang="en-US" sz="2000" spc="-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&gt; </a:t>
            </a:r>
          </a:p>
          <a:p>
            <a:pPr algn="ctr"/>
            <a:r>
              <a:rPr lang="en-US" sz="2000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*</a:t>
            </a:r>
            <a:r>
              <a:rPr lang="en-US" sz="2000" b="1" spc="-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RuleSet</a:t>
            </a:r>
            <a:r>
              <a:rPr lang="en-US" sz="2000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 = {</a:t>
            </a:r>
            <a:r>
              <a:rPr lang="en-US" sz="2000" b="1" spc="-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Rule</a:t>
            </a:r>
            <a:r>
              <a:rPr lang="en-US" sz="2000" b="1" spc="-1" baseline="-25000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write</a:t>
            </a:r>
            <a:r>
              <a:rPr lang="en-US" sz="2000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, </a:t>
            </a:r>
            <a:r>
              <a:rPr lang="en-US" sz="2000" b="1" spc="-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Rule</a:t>
            </a:r>
            <a:r>
              <a:rPr lang="en-US" sz="2000" b="1" spc="-1" baseline="-25000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read</a:t>
            </a:r>
            <a:r>
              <a:rPr lang="en-US" sz="2000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</a:rPr>
              <a:t>}</a:t>
            </a:r>
            <a:endParaRPr lang="en-US" sz="2000" spc="-1" dirty="0">
              <a:solidFill>
                <a:srgbClr val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algn="ctr"/>
            <a:endParaRPr lang="en-US" sz="2000" spc="-1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spc="-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21" name="Table 8"/>
          <p:cNvGraphicFramePr/>
          <p:nvPr/>
        </p:nvGraphicFramePr>
        <p:xfrm>
          <a:off x="252518" y="1595931"/>
          <a:ext cx="1511935" cy="811192"/>
        </p:xfrm>
        <a:graphic>
          <a:graphicData uri="http://schemas.openxmlformats.org/drawingml/2006/table">
            <a:tbl>
              <a:tblPr/>
              <a:tblGrid>
                <a:gridCol w="151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Ray, Obj1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Tom, Obj1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2" name="Table 9"/>
          <p:cNvGraphicFramePr/>
          <p:nvPr/>
        </p:nvGraphicFramePr>
        <p:xfrm>
          <a:off x="4368341" y="3275859"/>
          <a:ext cx="1688923" cy="839964"/>
        </p:xfrm>
        <a:graphic>
          <a:graphicData uri="http://schemas.openxmlformats.org/drawingml/2006/table">
            <a:tbl>
              <a:tblPr/>
              <a:tblGrid>
                <a:gridCol w="168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Ray, Obj2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rgbClr val="FF0000"/>
                          </a:solidFill>
                          <a:latin typeface="Arial"/>
                          <a:ea typeface="Arial"/>
                        </a:rPr>
                        <a:t>Tom, Obj2</a:t>
                      </a:r>
                      <a:endParaRPr lang="en-US" sz="20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3"/>
          <p:cNvGraphicFramePr/>
          <p:nvPr/>
        </p:nvGraphicFramePr>
        <p:xfrm>
          <a:off x="7476207" y="1429863"/>
          <a:ext cx="2012342" cy="2467344"/>
        </p:xfrm>
        <a:graphic>
          <a:graphicData uri="http://schemas.openxmlformats.org/drawingml/2006/table">
            <a:tbl>
              <a:tblPr/>
              <a:tblGrid>
                <a:gridCol w="98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UAValue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User(U)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uroleAtt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John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{R1, R2, R3}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Lina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{R2}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Ray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{R3}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Tom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{R3}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4"/>
          <p:cNvGraphicFramePr/>
          <p:nvPr/>
        </p:nvGraphicFramePr>
        <p:xfrm>
          <a:off x="6300258" y="4201744"/>
          <a:ext cx="3443853" cy="1952629"/>
        </p:xfrm>
        <a:graphic>
          <a:graphicData uri="http://schemas.openxmlformats.org/drawingml/2006/table">
            <a:tbl>
              <a:tblPr/>
              <a:tblGrid>
                <a:gridCol w="765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78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strike="noStrike" spc="-1" dirty="0" err="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OAValue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Object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(O)</a:t>
                      </a:r>
                      <a:endParaRPr lang="en-US" sz="15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oroleAtt</a:t>
                      </a:r>
                      <a:r>
                        <a:rPr lang="en-US" sz="1700" b="0" strike="noStrike" spc="-1" baseline="-25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write</a:t>
                      </a:r>
                      <a:r>
                        <a:rPr lang="en-US" sz="1700" b="0" strike="noStrike" spc="-1" baseline="-25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oroleAtt</a:t>
                      </a:r>
                      <a:r>
                        <a:rPr lang="en-US" sz="1700" b="0" strike="noStrike" spc="-1" baseline="-25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read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Obj1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{R1}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{R1, R3}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Obj2</a:t>
                      </a:r>
                      <a:endParaRPr lang="en-US" sz="1700" b="0" strike="noStrike" spc="-1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{R1, R2}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="0" strike="noStrike" spc="-1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{}</a:t>
                      </a:r>
                      <a:endParaRPr lang="en-US" sz="1700" b="0" strike="noStrike" spc="-1" dirty="0">
                        <a:latin typeface="Arial"/>
                      </a:endParaRPr>
                    </a:p>
                  </a:txBody>
                  <a:tcPr marL="75398" marR="75398" marT="50398" marB="50398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2728B-6ABA-4F2D-84F8-DCBEC57AEE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>
            <a:extLst>
              <a:ext uri="{FF2B5EF4-FFF2-40B4-BE49-F238E27FC236}">
                <a16:creationId xmlns:a16="http://schemas.microsoft.com/office/drawing/2014/main" id="{6DB7F4FF-7E1B-44D6-8B9B-253024AA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-28575"/>
            <a:ext cx="51974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047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buSzPct val="90000"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 2</a:t>
            </a:r>
          </a:p>
        </p:txBody>
      </p:sp>
      <p:sp>
        <p:nvSpPr>
          <p:cNvPr id="53254" name="Rectangle 1">
            <a:extLst>
              <a:ext uri="{FF2B5EF4-FFF2-40B4-BE49-F238E27FC236}">
                <a16:creationId xmlns:a16="http://schemas.microsoft.com/office/drawing/2014/main" id="{9EDAE9E4-A5CA-4CCA-AC4B-CEC3D47E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73" y="1134450"/>
            <a:ext cx="9320270" cy="36317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  <a:defRPr/>
            </a:pPr>
            <a:r>
              <a:rPr lang="en-US" altLang="en-US" sz="2200" dirty="0">
                <a:solidFill>
                  <a:schemeClr val="tx1"/>
                </a:solidFill>
              </a:rPr>
              <a:t>Shuvra Chakraborty, Ravi Sandhu and Ram Krishnan, </a:t>
            </a:r>
            <a:r>
              <a:rPr lang="en-US" altLang="en-US" sz="2200" i="1" dirty="0">
                <a:solidFill>
                  <a:schemeClr val="tx1"/>
                </a:solidFill>
              </a:rPr>
              <a:t>On the Feasibility of RBAC to ABAC Policy Mining: A Formal Analysis.</a:t>
            </a:r>
            <a:r>
              <a:rPr lang="en-US" altLang="en-US" sz="2200" dirty="0">
                <a:solidFill>
                  <a:schemeClr val="tx1"/>
                </a:solidFill>
              </a:rPr>
              <a:t> In Proceedings of the 7th International Conference on Secure Knowledge Management in Artificial Intelligence Era (SKM), Goa, India, December 21-22, 2019, 17 pages.</a:t>
            </a:r>
            <a:endParaRPr lang="en-US" altLang="en-US" sz="2200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2"/>
              <a:defRPr/>
            </a:pPr>
            <a:endParaRPr lang="en-US" altLang="en-US" sz="2200" dirty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 startAt="2"/>
              <a:defRPr/>
            </a:pPr>
            <a:endParaRPr lang="en-US" altLang="en-US" sz="2200" dirty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 startAt="2"/>
              <a:defRPr/>
            </a:pPr>
            <a:endParaRPr lang="en-US" altLang="en-US" sz="1800" dirty="0">
              <a:solidFill>
                <a:schemeClr val="accent2"/>
              </a:solidFill>
              <a:latin typeface="+mj-lt"/>
            </a:endParaRPr>
          </a:p>
          <a:p>
            <a:pPr algn="just">
              <a:defRPr/>
            </a:pPr>
            <a:r>
              <a:rPr lang="en-US" altLang="en-US" sz="1800" dirty="0">
                <a:solidFill>
                  <a:schemeClr val="accent2"/>
                </a:solidFill>
                <a:latin typeface="+mj-lt"/>
              </a:rPr>
              <a:t>**** Role Mining and ABAC policy mining references can be found in “Related works” section of paper 2</a:t>
            </a:r>
          </a:p>
          <a:p>
            <a:pPr algn="just">
              <a:defRPr/>
            </a:pPr>
            <a:endParaRPr lang="en-US" alt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97534-C6D1-4605-BD36-656A597DFE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Shape 1">
            <a:extLst>
              <a:ext uri="{FF2B5EF4-FFF2-40B4-BE49-F238E27FC236}">
                <a16:creationId xmlns:a16="http://schemas.microsoft.com/office/drawing/2014/main" id="{56D4AE2E-3A2B-449A-8AF5-0FCB0CDD2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236663"/>
            <a:ext cx="94345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7825" indent="-377825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66738" indent="-187325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Formalized notion of feasibility on RBAC to ABAC policy mining: first time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overall asymptotic complexity of ABAC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RuleSet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Existence problem is O(|OP| × (|U| × |O|))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overall asymptotic complexity of ABAC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RuleSet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Infeasibility Correction in RBAC context is O(|OP| × (|U| × |O|) </a:t>
            </a:r>
            <a:r>
              <a:rPr lang="en-US" altLang="en-US" sz="2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>
              <a:lnSpc>
                <a:spcPct val="70000"/>
              </a:lnSpc>
              <a:spcBef>
                <a:spcPts val="825"/>
              </a:spcBef>
            </a:pPr>
            <a:endParaRPr lang="en-US" altLang="en-US" sz="700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ts val="825"/>
              </a:spcBef>
              <a:buClr>
                <a:srgbClr val="000000"/>
              </a:buClr>
            </a:pPr>
            <a:r>
              <a:rPr lang="en-US" altLang="en-US" sz="23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en-US" altLang="en-US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ensure partition split always equals 2?</a:t>
            </a:r>
          </a:p>
          <a:p>
            <a:pPr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compact set of rule generation</a:t>
            </a:r>
          </a:p>
          <a:p>
            <a:pPr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rules?</a:t>
            </a:r>
          </a:p>
          <a:p>
            <a:pPr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solution: </a:t>
            </a:r>
          </a:p>
          <a:p>
            <a:pPr lvl="1">
              <a:spcBef>
                <a:spcPts val="413"/>
              </a:spcBef>
              <a:buClr>
                <a:srgbClr val="000000"/>
              </a:buClr>
              <a:buFont typeface="Noto Sans Symbols"/>
              <a:buChar char="❖"/>
            </a:pP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number of split partitions</a:t>
            </a:r>
          </a:p>
          <a:p>
            <a:pPr lvl="1">
              <a:spcBef>
                <a:spcPts val="413"/>
              </a:spcBef>
              <a:buClr>
                <a:srgbClr val="000000"/>
              </a:buClr>
              <a:buFont typeface="Noto Sans Symbols"/>
              <a:buChar char="❖"/>
            </a:pP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number of attributes required</a:t>
            </a:r>
          </a:p>
          <a:p>
            <a:pPr lvl="1">
              <a:spcBef>
                <a:spcPts val="413"/>
              </a:spcBef>
              <a:buClr>
                <a:srgbClr val="000000"/>
              </a:buClr>
              <a:buFont typeface="Noto Sans Symbols"/>
              <a:buChar char="❖"/>
            </a:pP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existing attribute set, possible?</a:t>
            </a:r>
          </a:p>
          <a:p>
            <a:pPr marL="0" indent="0">
              <a:spcBef>
                <a:spcPts val="825"/>
              </a:spcBef>
              <a:buClr>
                <a:srgbClr val="000000"/>
              </a:buClr>
            </a:pPr>
            <a:endParaRPr lang="en-US" altLang="en-US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CustomShape 2">
            <a:extLst>
              <a:ext uri="{FF2B5EF4-FFF2-40B4-BE49-F238E27FC236}">
                <a16:creationId xmlns:a16="http://schemas.microsoft.com/office/drawing/2014/main" id="{ACADBC05-7C33-4784-ADBF-2BED1DF4421C}"/>
              </a:ext>
            </a:extLst>
          </p:cNvPr>
          <p:cNvSpPr/>
          <p:nvPr/>
        </p:nvSpPr>
        <p:spPr>
          <a:xfrm>
            <a:off x="2016125" y="122238"/>
            <a:ext cx="6048375" cy="6842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086" b="1" spc="-1" dirty="0">
                <a:solidFill>
                  <a:schemeClr val="tx1"/>
                </a:solidFill>
                <a:ea typeface="Arial"/>
              </a:rPr>
              <a:t>Paper 2: Summary</a:t>
            </a:r>
            <a:endParaRPr lang="en-US" sz="3086" b="1" spc="-1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0A98F-CEDC-464E-9316-DC14995DADB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43EFCA0-4322-4C9B-A61C-AE15911DB74B}"/>
              </a:ext>
            </a:extLst>
          </p:cNvPr>
          <p:cNvSpPr/>
          <p:nvPr/>
        </p:nvSpPr>
        <p:spPr>
          <a:xfrm>
            <a:off x="4533894" y="1915775"/>
            <a:ext cx="1312431" cy="4186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25" dirty="0">
                <a:solidFill>
                  <a:schemeClr val="tx1"/>
                </a:solidFill>
              </a:rPr>
              <a:t>Role 1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4F67463C-EF4D-4F54-9FF3-4C161B035CD5}"/>
              </a:ext>
            </a:extLst>
          </p:cNvPr>
          <p:cNvSpPr txBox="1">
            <a:spLocks/>
          </p:cNvSpPr>
          <p:nvPr/>
        </p:nvSpPr>
        <p:spPr>
          <a:xfrm>
            <a:off x="2280763" y="222056"/>
            <a:ext cx="5437523" cy="509516"/>
          </a:xfrm>
          <a:prstGeom prst="rect">
            <a:avLst/>
          </a:prstGeom>
        </p:spPr>
        <p:txBody>
          <a:bodyPr vert="horz" lIns="100796" tIns="50398" rIns="100796" bIns="50398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Review: RBAC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D989C1-E05C-42A6-9336-FB2058A9EB1C}"/>
              </a:ext>
            </a:extLst>
          </p:cNvPr>
          <p:cNvSpPr txBox="1"/>
          <p:nvPr/>
        </p:nvSpPr>
        <p:spPr>
          <a:xfrm>
            <a:off x="499669" y="6193666"/>
            <a:ext cx="9268820" cy="46166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Role-Based Access Control (RBAC) assigns user to “role”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4" name="3D Model 33" descr="Female icon">
                <a:extLst>
                  <a:ext uri="{FF2B5EF4-FFF2-40B4-BE49-F238E27FC236}">
                    <a16:creationId xmlns:a16="http://schemas.microsoft.com/office/drawing/2014/main" id="{F98A2029-22AC-49C6-A4DD-B8F7B8591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7085" y="2503526"/>
              <a:ext cx="584437" cy="126126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84437" cy="1261269"/>
                    </a:xfrm>
                    <a:prstGeom prst="rect">
                      <a:avLst/>
                    </a:prstGeom>
                  </am3d:spPr>
                  <am3d:camera>
                    <am3d:pos x="0" y="0" z="519351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32664" d="1000000"/>
                    <am3d:preTrans dx="1" dy="-18000000" dz="403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4"/>
                  <am3d:raster rName="Office3DRenderer" rVer="16.0.8326">
                    <am3d:blip r:embed="rId5"/>
                  </am3d:raster>
                  <am3d:objViewport viewportSz="147257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4" name="3D Model 33" descr="Female icon">
                <a:extLst>
                  <a:ext uri="{FF2B5EF4-FFF2-40B4-BE49-F238E27FC236}">
                    <a16:creationId xmlns:a16="http://schemas.microsoft.com/office/drawing/2014/main" id="{F98A2029-22AC-49C6-A4DD-B8F7B8591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085" y="2503526"/>
                <a:ext cx="584437" cy="1261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Model 34" descr="Male icon">
                <a:extLst>
                  <a:ext uri="{FF2B5EF4-FFF2-40B4-BE49-F238E27FC236}">
                    <a16:creationId xmlns:a16="http://schemas.microsoft.com/office/drawing/2014/main" id="{4F747E85-E9DF-44B9-887D-E182330F8C4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72197" y="1330339"/>
              <a:ext cx="508226" cy="1358429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508226" cy="1358429"/>
                    </a:xfrm>
                    <a:prstGeom prst="rect">
                      <a:avLst/>
                    </a:prstGeom>
                  </am3d:spPr>
                  <am3d:camera>
                    <am3d:pos x="0" y="0" z="5031666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9133" d="1000000"/>
                    <am3d:preTrans dx="0" dy="-18000000" dz="2458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7"/>
                  <am3d:raster rName="Office3DRenderer" rVer="16.0.8326">
                    <am3d:blip r:embed="rId8"/>
                  </am3d:raster>
                  <am3d:objViewport viewportSz="15356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Male icon">
                <a:extLst>
                  <a:ext uri="{FF2B5EF4-FFF2-40B4-BE49-F238E27FC236}">
                    <a16:creationId xmlns:a16="http://schemas.microsoft.com/office/drawing/2014/main" id="{4F747E85-E9DF-44B9-887D-E182330F8C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72197" y="1330339"/>
                <a:ext cx="508226" cy="1358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3D Model 35" descr="Laptop">
                <a:extLst>
                  <a:ext uri="{FF2B5EF4-FFF2-40B4-BE49-F238E27FC236}">
                    <a16:creationId xmlns:a16="http://schemas.microsoft.com/office/drawing/2014/main" id="{8F5C841C-8527-4E03-A9A6-F132EF8ADC2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258553" y="1751955"/>
              <a:ext cx="1465653" cy="999730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1465653" cy="999730"/>
                    </a:xfrm>
                    <a:prstGeom prst="rect">
                      <a:avLst/>
                    </a:prstGeom>
                  </am3d:spPr>
                  <am3d:camera>
                    <am3d:pos x="0" y="0" z="700871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70604" d="1000000"/>
                    <am3d:preTrans dx="0" dy="-12157734" dz="343216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0"/>
                  <am3d:raster rName="Office3DRenderer" rVer="16.0.8326">
                    <am3d:blip r:embed="rId11"/>
                  </am3d:raster>
                  <am3d:objViewport viewportSz="18363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Model 35" descr="Laptop">
                <a:extLst>
                  <a:ext uri="{FF2B5EF4-FFF2-40B4-BE49-F238E27FC236}">
                    <a16:creationId xmlns:a16="http://schemas.microsoft.com/office/drawing/2014/main" id="{8F5C841C-8527-4E03-A9A6-F132EF8ADC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58553" y="1751955"/>
                <a:ext cx="1465653" cy="999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7" name="3D Model 36" descr="Server symbol">
                <a:extLst>
                  <a:ext uri="{FF2B5EF4-FFF2-40B4-BE49-F238E27FC236}">
                    <a16:creationId xmlns:a16="http://schemas.microsoft.com/office/drawing/2014/main" id="{3435791E-7B1A-4A36-ACAF-AE32A56C66D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844821" y="4377978"/>
              <a:ext cx="436689" cy="1063110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436689" cy="1063110"/>
                    </a:xfrm>
                    <a:prstGeom prst="rect">
                      <a:avLst/>
                    </a:prstGeom>
                  </am3d:spPr>
                  <am3d:camera>
                    <am3d:pos x="0" y="0" z="558939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157799" d="1000000"/>
                    <am3d:preTrans dx="-20171" dy="-18006390" dz="-371484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3"/>
                  <am3d:raster rName="Office3DRenderer" rVer="16.0.8326">
                    <am3d:blip r:embed="rId14"/>
                  </am3d:raster>
                  <am3d:objViewport viewportSz="12035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7" name="3D Model 36" descr="Server symbol">
                <a:extLst>
                  <a:ext uri="{FF2B5EF4-FFF2-40B4-BE49-F238E27FC236}">
                    <a16:creationId xmlns:a16="http://schemas.microsoft.com/office/drawing/2014/main" id="{3435791E-7B1A-4A36-ACAF-AE32A56C66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44821" y="4377978"/>
                <a:ext cx="436689" cy="106311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CD5F52C-5BB8-423B-95A0-84B6F6B23B2A}"/>
              </a:ext>
            </a:extLst>
          </p:cNvPr>
          <p:cNvSpPr/>
          <p:nvPr/>
        </p:nvSpPr>
        <p:spPr>
          <a:xfrm>
            <a:off x="4533894" y="3412684"/>
            <a:ext cx="1312431" cy="4497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25" dirty="0">
                <a:solidFill>
                  <a:schemeClr val="tx1"/>
                </a:solidFill>
              </a:rPr>
              <a:t>Role 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305DFD-0EC9-499E-8960-8F857764CFEE}"/>
              </a:ext>
            </a:extLst>
          </p:cNvPr>
          <p:cNvSpPr/>
          <p:nvPr/>
        </p:nvSpPr>
        <p:spPr>
          <a:xfrm>
            <a:off x="252553" y="2287151"/>
            <a:ext cx="962804" cy="19621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2A5E"/>
                </a:solidFill>
              </a:rPr>
              <a:t>User 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7B35BC0-074B-4484-8222-F8950B1DE906}"/>
              </a:ext>
            </a:extLst>
          </p:cNvPr>
          <p:cNvSpPr/>
          <p:nvPr/>
        </p:nvSpPr>
        <p:spPr>
          <a:xfrm>
            <a:off x="8403260" y="1574662"/>
            <a:ext cx="1027120" cy="19508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2A5E"/>
                </a:solidFill>
              </a:rPr>
              <a:t>Object1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B5951-BB9B-4792-98AE-676C0C209B34}"/>
              </a:ext>
            </a:extLst>
          </p:cNvPr>
          <p:cNvSpPr/>
          <p:nvPr/>
        </p:nvSpPr>
        <p:spPr>
          <a:xfrm>
            <a:off x="4533894" y="4921313"/>
            <a:ext cx="1312431" cy="4497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25" dirty="0">
                <a:solidFill>
                  <a:schemeClr val="tx1"/>
                </a:solidFill>
              </a:rPr>
              <a:t>Role 3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1" name="3D Model 20" descr="Male icon">
                <a:extLst>
                  <a:ext uri="{FF2B5EF4-FFF2-40B4-BE49-F238E27FC236}">
                    <a16:creationId xmlns:a16="http://schemas.microsoft.com/office/drawing/2014/main" id="{6BD5345A-B26F-4780-B4D6-CF86107C18F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72742" y="4012594"/>
              <a:ext cx="508226" cy="1358429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508226" cy="1358429"/>
                    </a:xfrm>
                    <a:prstGeom prst="rect">
                      <a:avLst/>
                    </a:prstGeom>
                  </am3d:spPr>
                  <am3d:camera>
                    <am3d:pos x="0" y="0" z="5031666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9133" d="1000000"/>
                    <am3d:preTrans dx="0" dy="-18000000" dz="2458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7"/>
                  <am3d:raster rName="Office3DRenderer" rVer="16.0.8326">
                    <am3d:blip r:embed="rId8"/>
                  </am3d:raster>
                  <am3d:objViewport viewportSz="15356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1" name="3D Model 20" descr="Male icon">
                <a:extLst>
                  <a:ext uri="{FF2B5EF4-FFF2-40B4-BE49-F238E27FC236}">
                    <a16:creationId xmlns:a16="http://schemas.microsoft.com/office/drawing/2014/main" id="{6BD5345A-B26F-4780-B4D6-CF86107C18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2742" y="4012594"/>
                <a:ext cx="508226" cy="1358429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F5AEBBDF-41F5-4B61-8732-BF2569FBE746}"/>
              </a:ext>
            </a:extLst>
          </p:cNvPr>
          <p:cNvSpPr/>
          <p:nvPr/>
        </p:nvSpPr>
        <p:spPr>
          <a:xfrm>
            <a:off x="2422822" y="1330341"/>
            <a:ext cx="1014441" cy="17649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2A5E"/>
                </a:solidFill>
              </a:rPr>
              <a:t>User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A0041B-EEA6-4E68-A396-77A0A8256AD6}"/>
              </a:ext>
            </a:extLst>
          </p:cNvPr>
          <p:cNvSpPr/>
          <p:nvPr/>
        </p:nvSpPr>
        <p:spPr>
          <a:xfrm>
            <a:off x="1701344" y="3787076"/>
            <a:ext cx="1141008" cy="21373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2A5E"/>
                </a:solidFill>
              </a:rPr>
              <a:t>User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B9E3ED-C893-43E7-B9FD-FA97A64461C6}"/>
              </a:ext>
            </a:extLst>
          </p:cNvPr>
          <p:cNvSpPr/>
          <p:nvPr/>
        </p:nvSpPr>
        <p:spPr>
          <a:xfrm>
            <a:off x="8499254" y="4048520"/>
            <a:ext cx="1027120" cy="19508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2A5E"/>
                </a:solidFill>
              </a:rPr>
              <a:t>Object2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A43415F-D0EE-4E61-8D6F-627001420B98}"/>
              </a:ext>
            </a:extLst>
          </p:cNvPr>
          <p:cNvCxnSpPr>
            <a:cxnSpLocks/>
          </p:cNvCxnSpPr>
          <p:nvPr/>
        </p:nvCxnSpPr>
        <p:spPr>
          <a:xfrm>
            <a:off x="5846326" y="2053088"/>
            <a:ext cx="265292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BC08EC-4862-46B1-AF90-EC92AE312C9F}"/>
              </a:ext>
            </a:extLst>
          </p:cNvPr>
          <p:cNvCxnSpPr>
            <a:cxnSpLocks/>
          </p:cNvCxnSpPr>
          <p:nvPr/>
        </p:nvCxnSpPr>
        <p:spPr>
          <a:xfrm flipV="1">
            <a:off x="5846326" y="2217338"/>
            <a:ext cx="2664928" cy="146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68A490-2588-4312-811D-90EFDC0E05F6}"/>
              </a:ext>
            </a:extLst>
          </p:cNvPr>
          <p:cNvCxnSpPr>
            <a:cxnSpLocks/>
          </p:cNvCxnSpPr>
          <p:nvPr/>
        </p:nvCxnSpPr>
        <p:spPr>
          <a:xfrm>
            <a:off x="5890894" y="5166277"/>
            <a:ext cx="29539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8AE6B7-3E0C-4ADE-BD9D-E1E45187E253}"/>
              </a:ext>
            </a:extLst>
          </p:cNvPr>
          <p:cNvCxnSpPr>
            <a:cxnSpLocks/>
          </p:cNvCxnSpPr>
          <p:nvPr/>
        </p:nvCxnSpPr>
        <p:spPr>
          <a:xfrm>
            <a:off x="5846326" y="3742397"/>
            <a:ext cx="2998495" cy="9822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826FD13-26C8-4FD2-96A1-D915C3C160F2}"/>
              </a:ext>
            </a:extLst>
          </p:cNvPr>
          <p:cNvSpPr/>
          <p:nvPr/>
        </p:nvSpPr>
        <p:spPr>
          <a:xfrm>
            <a:off x="6322886" y="1730162"/>
            <a:ext cx="2008021" cy="20072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22A5E"/>
                </a:solidFill>
              </a:rPr>
              <a:t>Object1, Read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4979ED-3F44-4FC6-9E63-FD820DFB7CE8}"/>
              </a:ext>
            </a:extLst>
          </p:cNvPr>
          <p:cNvSpPr/>
          <p:nvPr/>
        </p:nvSpPr>
        <p:spPr>
          <a:xfrm>
            <a:off x="6322886" y="4867669"/>
            <a:ext cx="2008021" cy="20072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22A5E"/>
                </a:solidFill>
              </a:rPr>
              <a:t>Object2, Read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CDDEF8-F1F1-451A-A08B-7311F5A30A86}"/>
              </a:ext>
            </a:extLst>
          </p:cNvPr>
          <p:cNvSpPr/>
          <p:nvPr/>
        </p:nvSpPr>
        <p:spPr>
          <a:xfrm rot="1045993">
            <a:off x="6490879" y="3989455"/>
            <a:ext cx="2008021" cy="20072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22A5E"/>
                </a:solidFill>
              </a:rPr>
              <a:t>Object2, Read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CE24EE-0941-4AAE-8454-CB413806F147}"/>
              </a:ext>
            </a:extLst>
          </p:cNvPr>
          <p:cNvCxnSpPr>
            <a:cxnSpLocks/>
          </p:cNvCxnSpPr>
          <p:nvPr/>
        </p:nvCxnSpPr>
        <p:spPr>
          <a:xfrm flipV="1">
            <a:off x="5846326" y="2772709"/>
            <a:ext cx="3145054" cy="9071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CC857E1-8BB2-48FB-9FC9-4A6100D3CDDC}"/>
              </a:ext>
            </a:extLst>
          </p:cNvPr>
          <p:cNvSpPr/>
          <p:nvPr/>
        </p:nvSpPr>
        <p:spPr>
          <a:xfrm rot="20613132">
            <a:off x="6048428" y="2917373"/>
            <a:ext cx="2008021" cy="20072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22A5E"/>
                </a:solidFill>
              </a:rPr>
              <a:t>Object1, Write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6FB97C1-2DAF-43B4-9227-A0296EED68D1}"/>
              </a:ext>
            </a:extLst>
          </p:cNvPr>
          <p:cNvSpPr/>
          <p:nvPr/>
        </p:nvSpPr>
        <p:spPr>
          <a:xfrm>
            <a:off x="6286709" y="2282641"/>
            <a:ext cx="2008021" cy="20072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22A5E"/>
                </a:solidFill>
              </a:rPr>
              <a:t>Object1, Remove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F16996-B795-47C9-8CC9-286464DF9915}"/>
              </a:ext>
            </a:extLst>
          </p:cNvPr>
          <p:cNvCxnSpPr>
            <a:endCxn id="17" idx="1"/>
          </p:cNvCxnSpPr>
          <p:nvPr/>
        </p:nvCxnSpPr>
        <p:spPr>
          <a:xfrm>
            <a:off x="2580422" y="2125087"/>
            <a:ext cx="1953472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8160DD-7334-4E4C-B4CA-0128751BB6A8}"/>
              </a:ext>
            </a:extLst>
          </p:cNvPr>
          <p:cNvCxnSpPr>
            <a:cxnSpLocks/>
          </p:cNvCxnSpPr>
          <p:nvPr/>
        </p:nvCxnSpPr>
        <p:spPr>
          <a:xfrm>
            <a:off x="2580423" y="2293081"/>
            <a:ext cx="2318304" cy="2616453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6105BFA-4CEA-485E-B9F2-40986A265E35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142466" y="3206468"/>
            <a:ext cx="3391429" cy="43107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BB6BD84-0939-4401-A443-2804A36CAEB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925535" y="4786494"/>
            <a:ext cx="2608359" cy="359674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A870-EDD3-4524-BD06-C359669809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>
            <a:extLst>
              <a:ext uri="{FF2B5EF4-FFF2-40B4-BE49-F238E27FC236}">
                <a16:creationId xmlns:a16="http://schemas.microsoft.com/office/drawing/2014/main" id="{9A27A4B3-6DB1-4F87-8BB3-C391FC1A8199}"/>
              </a:ext>
            </a:extLst>
          </p:cNvPr>
          <p:cNvSpPr txBox="1"/>
          <p:nvPr/>
        </p:nvSpPr>
        <p:spPr>
          <a:xfrm>
            <a:off x="692022" y="1174655"/>
            <a:ext cx="8693150" cy="56451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US" sz="154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Shape 2">
            <a:extLst>
              <a:ext uri="{FF2B5EF4-FFF2-40B4-BE49-F238E27FC236}">
                <a16:creationId xmlns:a16="http://schemas.microsoft.com/office/drawing/2014/main" id="{AE95DDB4-FA92-4713-A8CC-A8B70E375F8B}"/>
              </a:ext>
            </a:extLst>
          </p:cNvPr>
          <p:cNvSpPr txBox="1"/>
          <p:nvPr/>
        </p:nvSpPr>
        <p:spPr>
          <a:xfrm>
            <a:off x="2519363" y="207963"/>
            <a:ext cx="5437187" cy="508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sz="3086" b="1" spc="-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 2 Workflow</a:t>
            </a:r>
          </a:p>
        </p:txBody>
      </p:sp>
      <p:sp>
        <p:nvSpPr>
          <p:cNvPr id="135" name="CustomShape 3">
            <a:extLst>
              <a:ext uri="{FF2B5EF4-FFF2-40B4-BE49-F238E27FC236}">
                <a16:creationId xmlns:a16="http://schemas.microsoft.com/office/drawing/2014/main" id="{893057E6-21D1-476E-B612-32DB789E6223}"/>
              </a:ext>
            </a:extLst>
          </p:cNvPr>
          <p:cNvSpPr/>
          <p:nvPr/>
        </p:nvSpPr>
        <p:spPr>
          <a:xfrm>
            <a:off x="1581150" y="2692400"/>
            <a:ext cx="8020050" cy="511175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Check ABAC </a:t>
            </a:r>
            <a:r>
              <a:rPr lang="en-US" sz="2646" spc="-1" dirty="0" err="1">
                <a:solidFill>
                  <a:srgbClr val="000000"/>
                </a:solidFill>
                <a:latin typeface="Calibri"/>
                <a:ea typeface="Calibri"/>
              </a:rPr>
              <a:t>RuleSet</a:t>
            </a: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 Existence (partition-based approach)</a:t>
            </a:r>
            <a:endParaRPr lang="en-US" sz="2646" spc="-1" dirty="0"/>
          </a:p>
        </p:txBody>
      </p:sp>
      <p:sp>
        <p:nvSpPr>
          <p:cNvPr id="136" name="CustomShape 4">
            <a:extLst>
              <a:ext uri="{FF2B5EF4-FFF2-40B4-BE49-F238E27FC236}">
                <a16:creationId xmlns:a16="http://schemas.microsoft.com/office/drawing/2014/main" id="{38F2CF8F-019B-4588-8947-569A636334B1}"/>
              </a:ext>
            </a:extLst>
          </p:cNvPr>
          <p:cNvSpPr/>
          <p:nvPr/>
        </p:nvSpPr>
        <p:spPr>
          <a:xfrm>
            <a:off x="485228" y="6035675"/>
            <a:ext cx="3062836" cy="574675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>
                <a:solidFill>
                  <a:srgbClr val="000000"/>
                </a:solidFill>
                <a:latin typeface="Calibri"/>
                <a:ea typeface="Calibri"/>
              </a:rPr>
              <a:t>Rule Generation</a:t>
            </a:r>
            <a:endParaRPr lang="en-US" sz="2646" spc="-1"/>
          </a:p>
        </p:txBody>
      </p:sp>
      <p:sp>
        <p:nvSpPr>
          <p:cNvPr id="137" name="CustomShape 5">
            <a:extLst>
              <a:ext uri="{FF2B5EF4-FFF2-40B4-BE49-F238E27FC236}">
                <a16:creationId xmlns:a16="http://schemas.microsoft.com/office/drawing/2014/main" id="{E69C37ED-BB77-4914-89BA-CFF0CFF2DA3A}"/>
              </a:ext>
            </a:extLst>
          </p:cNvPr>
          <p:cNvSpPr/>
          <p:nvPr/>
        </p:nvSpPr>
        <p:spPr>
          <a:xfrm>
            <a:off x="2466446" y="3865563"/>
            <a:ext cx="7071254" cy="990600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endParaRPr lang="en-US" sz="2646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algn="ctr">
              <a:defRPr/>
            </a:pP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Infeasibility correction (partition-based approach)</a:t>
            </a:r>
          </a:p>
          <a:p>
            <a:pPr algn="ctr">
              <a:defRPr/>
            </a:pPr>
            <a:r>
              <a:rPr lang="en-US" sz="2646" spc="-1" dirty="0">
                <a:solidFill>
                  <a:srgbClr val="000000"/>
                </a:solidFill>
                <a:latin typeface="Calibri"/>
              </a:rPr>
              <a:t>(use role-based attributes)</a:t>
            </a:r>
            <a:endParaRPr lang="en-US" sz="2646" spc="-1" dirty="0"/>
          </a:p>
          <a:p>
            <a:pPr algn="ctr">
              <a:defRPr/>
            </a:pPr>
            <a:endParaRPr lang="en-US" sz="2646" spc="-1" dirty="0"/>
          </a:p>
        </p:txBody>
      </p:sp>
      <p:sp>
        <p:nvSpPr>
          <p:cNvPr id="138" name="CustomShape 6">
            <a:extLst>
              <a:ext uri="{FF2B5EF4-FFF2-40B4-BE49-F238E27FC236}">
                <a16:creationId xmlns:a16="http://schemas.microsoft.com/office/drawing/2014/main" id="{D6C94C52-E6BB-4BFC-93AF-B336FB83131E}"/>
              </a:ext>
            </a:extLst>
          </p:cNvPr>
          <p:cNvSpPr/>
          <p:nvPr/>
        </p:nvSpPr>
        <p:spPr>
          <a:xfrm>
            <a:off x="5502275" y="1169988"/>
            <a:ext cx="3481388" cy="908050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>
                <a:solidFill>
                  <a:srgbClr val="000000"/>
                </a:solidFill>
                <a:latin typeface="Calibri"/>
                <a:ea typeface="Calibri"/>
              </a:rPr>
              <a:t>(b) Given RBAC system with supporting data</a:t>
            </a:r>
            <a:endParaRPr lang="en-US" sz="2646" spc="-1"/>
          </a:p>
        </p:txBody>
      </p:sp>
      <p:sp>
        <p:nvSpPr>
          <p:cNvPr id="139" name="CustomShape 7">
            <a:extLst>
              <a:ext uri="{FF2B5EF4-FFF2-40B4-BE49-F238E27FC236}">
                <a16:creationId xmlns:a16="http://schemas.microsoft.com/office/drawing/2014/main" id="{A496B29F-7204-47E6-866B-140A1B96E569}"/>
              </a:ext>
            </a:extLst>
          </p:cNvPr>
          <p:cNvSpPr/>
          <p:nvPr/>
        </p:nvSpPr>
        <p:spPr>
          <a:xfrm>
            <a:off x="485227" y="1283446"/>
            <a:ext cx="2563812" cy="828675"/>
          </a:xfrm>
          <a:prstGeom prst="rect">
            <a:avLst/>
          </a:prstGeom>
          <a:solidFill>
            <a:schemeClr val="lt1"/>
          </a:solidFill>
          <a:ln w="28440">
            <a:solidFill>
              <a:schemeClr val="accent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(a) Given RBAC system only</a:t>
            </a:r>
            <a:endParaRPr lang="en-US" sz="2646" spc="-1" dirty="0"/>
          </a:p>
        </p:txBody>
      </p:sp>
      <p:sp>
        <p:nvSpPr>
          <p:cNvPr id="140" name="CustomShape 8">
            <a:extLst>
              <a:ext uri="{FF2B5EF4-FFF2-40B4-BE49-F238E27FC236}">
                <a16:creationId xmlns:a16="http://schemas.microsoft.com/office/drawing/2014/main" id="{DB68F646-9483-43B0-8340-462D7225A77C}"/>
              </a:ext>
            </a:extLst>
          </p:cNvPr>
          <p:cNvSpPr/>
          <p:nvPr/>
        </p:nvSpPr>
        <p:spPr>
          <a:xfrm>
            <a:off x="2091868" y="3187700"/>
            <a:ext cx="14288" cy="28575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9">
            <a:extLst>
              <a:ext uri="{FF2B5EF4-FFF2-40B4-BE49-F238E27FC236}">
                <a16:creationId xmlns:a16="http://schemas.microsoft.com/office/drawing/2014/main" id="{7582A698-6D9C-47D6-8BA4-D845F5037286}"/>
              </a:ext>
            </a:extLst>
          </p:cNvPr>
          <p:cNvSpPr/>
          <p:nvPr/>
        </p:nvSpPr>
        <p:spPr>
          <a:xfrm>
            <a:off x="1310535" y="4324350"/>
            <a:ext cx="722312" cy="415925"/>
          </a:xfrm>
          <a:prstGeom prst="rect">
            <a:avLst/>
          </a:prstGeom>
          <a:solidFill>
            <a:schemeClr val="lt1"/>
          </a:solidFill>
          <a:ln w="2844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yes</a:t>
            </a:r>
            <a:endParaRPr lang="en-US" sz="2646" spc="-1" dirty="0"/>
          </a:p>
        </p:txBody>
      </p:sp>
      <p:sp>
        <p:nvSpPr>
          <p:cNvPr id="142" name="CustomShape 10">
            <a:extLst>
              <a:ext uri="{FF2B5EF4-FFF2-40B4-BE49-F238E27FC236}">
                <a16:creationId xmlns:a16="http://schemas.microsoft.com/office/drawing/2014/main" id="{1E95609D-356A-4CEA-BAD7-6430B07FAA8C}"/>
              </a:ext>
            </a:extLst>
          </p:cNvPr>
          <p:cNvSpPr/>
          <p:nvPr/>
        </p:nvSpPr>
        <p:spPr>
          <a:xfrm>
            <a:off x="5375275" y="3262313"/>
            <a:ext cx="612775" cy="463550"/>
          </a:xfrm>
          <a:prstGeom prst="rect">
            <a:avLst/>
          </a:prstGeom>
          <a:solidFill>
            <a:schemeClr val="lt1"/>
          </a:solidFill>
          <a:ln w="2844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>
                <a:solidFill>
                  <a:srgbClr val="000000"/>
                </a:solidFill>
                <a:latin typeface="Calibri"/>
                <a:ea typeface="Calibri"/>
              </a:rPr>
              <a:t>No</a:t>
            </a:r>
            <a:endParaRPr lang="en-US" sz="2646" spc="-1"/>
          </a:p>
        </p:txBody>
      </p:sp>
      <p:sp>
        <p:nvSpPr>
          <p:cNvPr id="143" name="CustomShape 11">
            <a:extLst>
              <a:ext uri="{FF2B5EF4-FFF2-40B4-BE49-F238E27FC236}">
                <a16:creationId xmlns:a16="http://schemas.microsoft.com/office/drawing/2014/main" id="{61347D0B-71DD-485D-BD7A-62AA52DD169A}"/>
              </a:ext>
            </a:extLst>
          </p:cNvPr>
          <p:cNvSpPr/>
          <p:nvPr/>
        </p:nvSpPr>
        <p:spPr>
          <a:xfrm flipH="1">
            <a:off x="5237163" y="3187700"/>
            <a:ext cx="1587" cy="68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2">
            <a:extLst>
              <a:ext uri="{FF2B5EF4-FFF2-40B4-BE49-F238E27FC236}">
                <a16:creationId xmlns:a16="http://schemas.microsoft.com/office/drawing/2014/main" id="{74AA238A-B835-4ADF-9CFD-EC1DD8449ABF}"/>
              </a:ext>
            </a:extLst>
          </p:cNvPr>
          <p:cNvSpPr/>
          <p:nvPr/>
        </p:nvSpPr>
        <p:spPr>
          <a:xfrm flipH="1">
            <a:off x="3063556" y="4856163"/>
            <a:ext cx="45719" cy="11890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4">
            <a:extLst>
              <a:ext uri="{FF2B5EF4-FFF2-40B4-BE49-F238E27FC236}">
                <a16:creationId xmlns:a16="http://schemas.microsoft.com/office/drawing/2014/main" id="{7B5ECF32-BAD4-473D-9799-7FACD34E4837}"/>
              </a:ext>
            </a:extLst>
          </p:cNvPr>
          <p:cNvSpPr/>
          <p:nvPr/>
        </p:nvSpPr>
        <p:spPr>
          <a:xfrm>
            <a:off x="7219950" y="2078038"/>
            <a:ext cx="15875" cy="6064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4">
            <a:extLst>
              <a:ext uri="{FF2B5EF4-FFF2-40B4-BE49-F238E27FC236}">
                <a16:creationId xmlns:a16="http://schemas.microsoft.com/office/drawing/2014/main" id="{2AECA080-E6F3-49CE-AC91-F295530E07BB}"/>
              </a:ext>
            </a:extLst>
          </p:cNvPr>
          <p:cNvSpPr/>
          <p:nvPr/>
        </p:nvSpPr>
        <p:spPr>
          <a:xfrm flipH="1">
            <a:off x="864410" y="2100263"/>
            <a:ext cx="45719" cy="39449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9">
            <a:extLst>
              <a:ext uri="{FF2B5EF4-FFF2-40B4-BE49-F238E27FC236}">
                <a16:creationId xmlns:a16="http://schemas.microsoft.com/office/drawing/2014/main" id="{CE37BB9E-9769-41BD-9079-C0B7A716F580}"/>
              </a:ext>
            </a:extLst>
          </p:cNvPr>
          <p:cNvSpPr/>
          <p:nvPr/>
        </p:nvSpPr>
        <p:spPr>
          <a:xfrm>
            <a:off x="945141" y="2218284"/>
            <a:ext cx="722312" cy="415925"/>
          </a:xfrm>
          <a:prstGeom prst="rect">
            <a:avLst/>
          </a:prstGeom>
          <a:solidFill>
            <a:schemeClr val="lt1"/>
          </a:solidFill>
          <a:ln w="2844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defRPr/>
            </a:pPr>
            <a:r>
              <a:rPr lang="en-US" sz="2646" spc="-1" dirty="0">
                <a:solidFill>
                  <a:srgbClr val="000000"/>
                </a:solidFill>
                <a:latin typeface="Calibri"/>
                <a:ea typeface="Calibri"/>
              </a:rPr>
              <a:t>yes</a:t>
            </a:r>
            <a:endParaRPr lang="en-US" sz="2646" spc="-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9F801-340E-4551-84DB-FA5BACA6EF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71570" y="1163118"/>
            <a:ext cx="9327171" cy="56453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03972" indent="-377780" algn="just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 dirty="0">
                <a:solidFill>
                  <a:srgbClr val="000000"/>
                </a:solidFill>
                <a:latin typeface="Calibri"/>
                <a:ea typeface="Calibri"/>
              </a:rPr>
              <a:t>RBAC (Role-Based Access Control) is widely used but has notable limitations (e.g., role explosion)</a:t>
            </a:r>
            <a:endParaRPr lang="en-US" sz="2315" spc="-1" dirty="0">
              <a:solidFill>
                <a:srgbClr val="000000"/>
              </a:solidFill>
              <a:latin typeface="Arial"/>
            </a:endParaRPr>
          </a:p>
          <a:p>
            <a:pPr marL="503972" indent="-377780" algn="just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 dirty="0">
                <a:solidFill>
                  <a:srgbClr val="000000"/>
                </a:solidFill>
                <a:latin typeface="Calibri"/>
                <a:ea typeface="Calibri"/>
              </a:rPr>
              <a:t>Using ABAC (Attribute-Based Access Control), access control policies can be written in more flexible and higher level way</a:t>
            </a:r>
            <a:endParaRPr lang="en-US" sz="2315" spc="-1" dirty="0">
              <a:solidFill>
                <a:srgbClr val="000000"/>
              </a:solidFill>
              <a:latin typeface="Arial"/>
            </a:endParaRPr>
          </a:p>
          <a:p>
            <a:pPr marL="503972" indent="-377780" algn="just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 dirty="0">
                <a:solidFill>
                  <a:srgbClr val="000000"/>
                </a:solidFill>
                <a:latin typeface="Calibri"/>
                <a:ea typeface="Calibri"/>
              </a:rPr>
              <a:t>Automated migration of an existing RBAC system to ABAC system (defined as ABAC policy mining problem) cuts the cost and human efforts  needed </a:t>
            </a:r>
            <a:endParaRPr lang="en-US" sz="2315" spc="-1" dirty="0">
              <a:solidFill>
                <a:srgbClr val="000000"/>
              </a:solidFill>
              <a:latin typeface="Arial"/>
            </a:endParaRPr>
          </a:p>
          <a:p>
            <a:pPr marL="503972" indent="-377780" algn="just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15" spc="-1" dirty="0" err="1">
                <a:solidFill>
                  <a:srgbClr val="000000"/>
                </a:solidFill>
                <a:latin typeface="Calibri"/>
                <a:ea typeface="Calibri"/>
              </a:rPr>
              <a:t>Stoller</a:t>
            </a:r>
            <a:r>
              <a:rPr lang="en-US" sz="2315" spc="-1" dirty="0">
                <a:solidFill>
                  <a:srgbClr val="000000"/>
                </a:solidFill>
                <a:latin typeface="Calibri"/>
                <a:ea typeface="Calibri"/>
              </a:rPr>
              <a:t> et. al. use explicit unique IDs in attribute set to resolve ABAC policy mining problem which is somehow conflicting with basic principle of ABAC</a:t>
            </a:r>
            <a:endParaRPr lang="en-US" sz="2315" spc="-1" dirty="0">
              <a:solidFill>
                <a:srgbClr val="000000"/>
              </a:solidFill>
              <a:latin typeface="Arial"/>
            </a:endParaRPr>
          </a:p>
          <a:p>
            <a:pPr marL="126191" algn="just">
              <a:lnSpc>
                <a:spcPct val="90000"/>
              </a:lnSpc>
              <a:spcBef>
                <a:spcPts val="828"/>
              </a:spcBef>
            </a:pPr>
            <a:endParaRPr lang="en-US" sz="2315" spc="-1" dirty="0">
              <a:solidFill>
                <a:srgbClr val="000000"/>
              </a:solidFill>
              <a:latin typeface="Arial"/>
            </a:endParaRPr>
          </a:p>
          <a:p>
            <a:pPr marL="503972" indent="-377780" algn="just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2315" i="1" spc="-1" dirty="0">
                <a:solidFill>
                  <a:srgbClr val="7030A0"/>
                </a:solidFill>
                <a:latin typeface="Calibri"/>
                <a:ea typeface="Calibri"/>
              </a:rPr>
              <a:t>We introduce ABAC </a:t>
            </a:r>
            <a:r>
              <a:rPr lang="en-US" sz="2315" i="1" spc="-1" dirty="0" err="1">
                <a:solidFill>
                  <a:srgbClr val="7030A0"/>
                </a:solidFill>
                <a:latin typeface="Calibri"/>
                <a:ea typeface="Calibri"/>
              </a:rPr>
              <a:t>RuleSet</a:t>
            </a:r>
            <a:r>
              <a:rPr lang="en-US" sz="2315" i="1" spc="-1" dirty="0">
                <a:solidFill>
                  <a:srgbClr val="7030A0"/>
                </a:solidFill>
                <a:latin typeface="Calibri"/>
                <a:ea typeface="Calibri"/>
              </a:rPr>
              <a:t> Existence problem: questions the feasibility of ABAC policy mining problem in RBAC context</a:t>
            </a:r>
            <a:endParaRPr lang="en-US" sz="2315" i="1" spc="-1" dirty="0">
              <a:solidFill>
                <a:srgbClr val="000000"/>
              </a:solidFill>
              <a:latin typeface="Arial"/>
            </a:endParaRPr>
          </a:p>
          <a:p>
            <a:pPr marL="1007943" lvl="1" indent="-377780" algn="just">
              <a:lnSpc>
                <a:spcPct val="90000"/>
              </a:lnSpc>
              <a:spcBef>
                <a:spcPts val="412"/>
              </a:spcBef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2315" i="1" spc="-1" dirty="0">
                <a:solidFill>
                  <a:srgbClr val="7030A0"/>
                </a:solidFill>
                <a:latin typeface="Calibri"/>
                <a:ea typeface="Calibri"/>
              </a:rPr>
              <a:t>If not feasible without ID, infeasibility correction technique is applied</a:t>
            </a:r>
          </a:p>
          <a:p>
            <a:pPr marL="1007943" lvl="1" indent="-377780" algn="just">
              <a:lnSpc>
                <a:spcPct val="90000"/>
              </a:lnSpc>
              <a:spcBef>
                <a:spcPts val="412"/>
              </a:spcBef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2315" i="1" spc="-1" dirty="0">
                <a:solidFill>
                  <a:srgbClr val="7030A0"/>
                </a:solidFill>
                <a:latin typeface="Calibri"/>
                <a:ea typeface="Calibri"/>
              </a:rPr>
              <a:t>Eliminates use of explicit  ID in ABAC policy mining </a:t>
            </a:r>
          </a:p>
          <a:p>
            <a:pPr marL="1007943" lvl="1" indent="-377780" algn="just">
              <a:lnSpc>
                <a:spcPct val="90000"/>
              </a:lnSpc>
              <a:spcBef>
                <a:spcPts val="412"/>
              </a:spcBef>
              <a:buClr>
                <a:srgbClr val="000000"/>
              </a:buClr>
            </a:pPr>
            <a:endParaRPr lang="en-US" sz="2315" i="1" spc="-1" dirty="0">
              <a:solidFill>
                <a:srgbClr val="000000"/>
              </a:solidFill>
              <a:latin typeface="Arial"/>
            </a:endParaRPr>
          </a:p>
          <a:p>
            <a:pPr marL="630163">
              <a:lnSpc>
                <a:spcPct val="90000"/>
              </a:lnSpc>
              <a:spcBef>
                <a:spcPts val="412"/>
              </a:spcBef>
            </a:pPr>
            <a:r>
              <a:rPr lang="en-US" sz="1984" i="1" spc="-1" dirty="0">
                <a:solidFill>
                  <a:srgbClr val="000000"/>
                </a:solidFill>
                <a:latin typeface="Calibri"/>
                <a:ea typeface="Calibri"/>
              </a:rPr>
              <a:t>   </a:t>
            </a:r>
            <a:endParaRPr lang="en-US" sz="1984" i="1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28"/>
              </a:spcBef>
            </a:pPr>
            <a:endParaRPr lang="en-US" sz="1984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2242835" y="129502"/>
            <a:ext cx="5437014" cy="5091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chemeClr val="tx1"/>
                </a:solidFill>
                <a:latin typeface="+mj-lt"/>
                <a:ea typeface="Arial"/>
                <a:cs typeface="Calibri" panose="020F0502020204030204" pitchFamily="34" charset="0"/>
              </a:rPr>
              <a:t>Problem Motivation</a:t>
            </a:r>
            <a:endParaRPr lang="en-US" sz="2866" b="1" spc="-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DA5C76-E3A8-4A32-B5CE-286A58FE8F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93400" y="1163118"/>
            <a:ext cx="9218703" cy="564574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007943" indent="-419447">
              <a:lnSpc>
                <a:spcPct val="90000"/>
              </a:lnSpc>
              <a:spcBef>
                <a:spcPts val="828"/>
              </a:spcBef>
              <a:spcAft>
                <a:spcPts val="1323"/>
              </a:spcAft>
              <a:buClr>
                <a:srgbClr val="000000"/>
              </a:buClr>
              <a:buFont typeface="Arial"/>
              <a:buAutoNum type="arabicPeriod"/>
            </a:pP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Access control </a:t>
            </a:r>
            <a:endParaRPr lang="en-US" sz="2425" spc="-1" dirty="0">
              <a:solidFill>
                <a:srgbClr val="000000"/>
              </a:solidFill>
              <a:latin typeface="Arial"/>
            </a:endParaRPr>
          </a:p>
          <a:p>
            <a:pPr marL="1092071" indent="-503575">
              <a:lnSpc>
                <a:spcPct val="90000"/>
              </a:lnSpc>
              <a:spcBef>
                <a:spcPts val="828"/>
              </a:spcBef>
              <a:spcAft>
                <a:spcPts val="1323"/>
              </a:spcAft>
              <a:buClr>
                <a:srgbClr val="000000"/>
              </a:buClr>
              <a:buFont typeface="Arial"/>
              <a:buAutoNum type="arabicPeriod" startAt="2"/>
            </a:pP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An Access control system must have a </a:t>
            </a:r>
            <a:r>
              <a:rPr lang="en-US" sz="2425" spc="-1" dirty="0" err="1">
                <a:solidFill>
                  <a:srgbClr val="000000"/>
                </a:solidFill>
                <a:latin typeface="Calibri"/>
                <a:ea typeface="Calibri"/>
              </a:rPr>
              <a:t>checkAccess</a:t>
            </a: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 function which evaluates an access request (user, object, operation)  to true/false</a:t>
            </a:r>
          </a:p>
          <a:p>
            <a:pPr marL="1092071" indent="-503575">
              <a:lnSpc>
                <a:spcPct val="90000"/>
              </a:lnSpc>
              <a:spcBef>
                <a:spcPts val="828"/>
              </a:spcBef>
              <a:spcAft>
                <a:spcPts val="1323"/>
              </a:spcAft>
              <a:buClr>
                <a:srgbClr val="000000"/>
              </a:buClr>
              <a:buFont typeface="Arial"/>
              <a:buAutoNum type="arabicPeriod" startAt="2"/>
            </a:pP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Two access control systems are equivalent </a:t>
            </a:r>
            <a:r>
              <a:rPr lang="en-US" sz="2425" spc="-1" dirty="0" err="1">
                <a:solidFill>
                  <a:srgbClr val="000000"/>
                </a:solidFill>
                <a:latin typeface="Calibri"/>
                <a:ea typeface="Calibri"/>
              </a:rPr>
              <a:t>iff</a:t>
            </a: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  </a:t>
            </a:r>
            <a:r>
              <a:rPr lang="en-US" sz="2425" spc="-1" dirty="0" err="1">
                <a:solidFill>
                  <a:srgbClr val="000000"/>
                </a:solidFill>
                <a:latin typeface="Calibri"/>
                <a:ea typeface="Calibri"/>
              </a:rPr>
              <a:t>i</a:t>
            </a: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) set of users (U), objects (O), and operations (OP) are identical ii) for any access request, checkAccess</a:t>
            </a:r>
            <a:r>
              <a:rPr lang="en-US" sz="2425" spc="-1" baseline="-25000" dirty="0">
                <a:solidFill>
                  <a:srgbClr val="000000"/>
                </a:solidFill>
                <a:latin typeface="Calibri"/>
                <a:ea typeface="Calibri"/>
              </a:rPr>
              <a:t>system1 </a:t>
            </a: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and checkAccess</a:t>
            </a:r>
            <a:r>
              <a:rPr lang="en-US" sz="2425" spc="-1" baseline="-25000" dirty="0">
                <a:solidFill>
                  <a:srgbClr val="000000"/>
                </a:solidFill>
                <a:latin typeface="Calibri"/>
                <a:ea typeface="Calibri"/>
              </a:rPr>
              <a:t>system2</a:t>
            </a: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  evaluates the same </a:t>
            </a:r>
          </a:p>
          <a:p>
            <a:pPr marL="1092071" indent="-503575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AutoNum type="arabicPeriod" startAt="2"/>
            </a:pP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The following example includes 3 types of Access Control System</a:t>
            </a:r>
            <a:endParaRPr lang="en-US" sz="2425" spc="-1" dirty="0">
              <a:solidFill>
                <a:srgbClr val="000000"/>
              </a:solidFill>
            </a:endParaRPr>
          </a:p>
          <a:p>
            <a:pPr marL="1511915" lvl="1" indent="-419447">
              <a:lnSpc>
                <a:spcPct val="9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Enumerated Authorization System (EAS)</a:t>
            </a:r>
            <a:endParaRPr lang="en-US" sz="2425" spc="-1" dirty="0">
              <a:solidFill>
                <a:srgbClr val="000000"/>
              </a:solidFill>
            </a:endParaRPr>
          </a:p>
          <a:p>
            <a:pPr marL="1511915" lvl="1" indent="-419447">
              <a:lnSpc>
                <a:spcPct val="9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RBAC System</a:t>
            </a:r>
            <a:endParaRPr lang="en-US" sz="2425" spc="-1" dirty="0">
              <a:solidFill>
                <a:srgbClr val="000000"/>
              </a:solidFill>
            </a:endParaRPr>
          </a:p>
          <a:p>
            <a:pPr marL="1511915" lvl="1" indent="-419447">
              <a:lnSpc>
                <a:spcPct val="9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425" spc="-1" dirty="0">
                <a:solidFill>
                  <a:srgbClr val="000000"/>
                </a:solidFill>
                <a:latin typeface="Calibri"/>
                <a:ea typeface="Calibri"/>
              </a:rPr>
              <a:t>ABAC System</a:t>
            </a:r>
            <a:endParaRPr lang="en-US" sz="2425" spc="-1" dirty="0">
              <a:solidFill>
                <a:srgbClr val="000000"/>
              </a:solidFill>
            </a:endParaRPr>
          </a:p>
          <a:p>
            <a:pPr marL="1092071" indent="-503575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AutoNum type="arabicPeriod" startAt="2"/>
            </a:pPr>
            <a:endParaRPr lang="en-US" sz="2425" spc="-1" dirty="0">
              <a:solidFill>
                <a:srgbClr val="000000"/>
              </a:solidFill>
              <a:latin typeface="Arial"/>
            </a:endParaRPr>
          </a:p>
          <a:p>
            <a:endParaRPr lang="en-US" sz="2425" spc="-1" dirty="0">
              <a:solidFill>
                <a:srgbClr val="000000"/>
              </a:solidFill>
              <a:latin typeface="Arial"/>
            </a:endParaRPr>
          </a:p>
          <a:p>
            <a:pPr marL="503972">
              <a:lnSpc>
                <a:spcPct val="90000"/>
              </a:lnSpc>
              <a:spcBef>
                <a:spcPts val="828"/>
              </a:spcBef>
            </a:pPr>
            <a:endParaRPr lang="en-US" sz="2425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28"/>
              </a:spcBef>
            </a:pPr>
            <a:endParaRPr lang="en-US" sz="2425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828"/>
              </a:spcBef>
            </a:pPr>
            <a:endParaRPr lang="en-US" sz="2425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2290338" y="184884"/>
            <a:ext cx="5437410" cy="5091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chemeClr val="tx1"/>
                </a:solidFill>
                <a:latin typeface="+mj-lt"/>
                <a:ea typeface="Arial"/>
                <a:cs typeface="Calibri" panose="020F0502020204030204" pitchFamily="34" charset="0"/>
              </a:rPr>
              <a:t>Review terminologies… </a:t>
            </a:r>
            <a:endParaRPr lang="en-US" sz="2866" b="1" spc="-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B3109-31BB-419F-8EC7-3F62C88213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@Shuvra Chakraborty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Shape 1">
            <a:extLst>
              <a:ext uri="{FF2B5EF4-FFF2-40B4-BE49-F238E27FC236}">
                <a16:creationId xmlns:a16="http://schemas.microsoft.com/office/drawing/2014/main" id="{18DAA5C5-54D3-406D-B45C-EFDF8456B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163638"/>
            <a:ext cx="9320212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7825" indent="-3762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587" indent="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EAS is a tuple &lt;U, O, OP, AUTH, </a:t>
            </a:r>
            <a:r>
              <a:rPr lang="en-US" altLang="en-US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checkAccess</a:t>
            </a:r>
            <a:r>
              <a:rPr lang="en-US" altLang="en-US" baseline="-250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EAS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&gt;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U, O, and OP are finite sets of users, objects and operations, respectively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AUTH </a:t>
            </a:r>
            <a:r>
              <a:rPr lang="en-US" altLang="en-US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⊆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U </a:t>
            </a:r>
            <a:r>
              <a:rPr lang="en-US" alt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X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 </a:t>
            </a:r>
            <a:r>
              <a:rPr lang="en-US" altLang="en-US" sz="1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X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OP</a:t>
            </a:r>
          </a:p>
          <a:p>
            <a:pPr marL="1587" indent="0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</a:pPr>
            <a:r>
              <a:rPr lang="en-US" altLang="en-US" b="1" i="1" u="sng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Example 1:</a:t>
            </a:r>
            <a:r>
              <a:rPr lang="en-US" altLang="en-US" b="1" i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 </a:t>
            </a:r>
            <a:endParaRPr lang="en-US" altLang="en-US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U = {John, Lina, Ray, Tom}, OP = {read, write}, O = {Obj1, Obj2}</a:t>
            </a: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825"/>
              </a:spcBef>
              <a:buClr>
                <a:srgbClr val="000000"/>
              </a:buClr>
            </a:pPr>
            <a:endParaRPr lang="en-US" altLang="en-US" sz="2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25"/>
              </a:spcBef>
            </a:pPr>
            <a:endParaRPr lang="en-US" altLang="en-US" sz="2300" dirty="0">
              <a:solidFill>
                <a:srgbClr val="000000"/>
              </a:solidFill>
            </a:endParaRPr>
          </a:p>
        </p:txBody>
      </p:sp>
      <p:graphicFrame>
        <p:nvGraphicFramePr>
          <p:cNvPr id="115" name="Table 4">
            <a:extLst>
              <a:ext uri="{FF2B5EF4-FFF2-40B4-BE49-F238E27FC236}">
                <a16:creationId xmlns:a16="http://schemas.microsoft.com/office/drawing/2014/main" id="{5437E300-9DC4-48EF-AC3F-597A0945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695225"/>
              </p:ext>
            </p:extLst>
          </p:nvPr>
        </p:nvGraphicFramePr>
        <p:xfrm>
          <a:off x="2043113" y="3828592"/>
          <a:ext cx="6373774" cy="2554288"/>
        </p:xfrm>
        <a:graphic>
          <a:graphicData uri="http://schemas.openxmlformats.org/drawingml/2006/table">
            <a:tbl>
              <a:tblPr/>
              <a:tblGrid>
                <a:gridCol w="318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AUTH</a:t>
                      </a:r>
                      <a:endParaRPr lang="en-US" sz="2200" b="0" strike="noStrike" spc="-1" dirty="0">
                        <a:latin typeface="+mj-lt"/>
                      </a:endParaRPr>
                    </a:p>
                  </a:txBody>
                  <a:tcPr marL="100807" marR="100807" marT="50414" marB="50414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Explanation</a:t>
                      </a:r>
                      <a:endParaRPr lang="en-US" sz="2200" b="0" strike="noStrike" spc="-1">
                        <a:latin typeface="+mj-lt"/>
                      </a:endParaRPr>
                    </a:p>
                  </a:txBody>
                  <a:tcPr marL="100807" marR="100807" marT="50414" marB="50414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7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(John, Obj1, write)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(John, Obj2, write)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(John, Obj1, read)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</a:t>
                      </a:r>
                      <a:r>
                        <a:rPr lang="en-US" sz="2200" b="0" strike="noStrike" spc="-1" dirty="0" err="1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Lina</a:t>
                      </a: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, Obj2, write)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(Tom, Obj1, read)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(Ray, Obj1, read)</a:t>
                      </a:r>
                      <a:endParaRPr lang="en-US" sz="2200" b="0" strike="noStrike" spc="-1" dirty="0">
                        <a:latin typeface="+mj-lt"/>
                      </a:endParaRPr>
                    </a:p>
                  </a:txBody>
                  <a:tcPr marL="100807" marR="100807" marT="50414" marB="50414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240" algn="just">
                        <a:lnSpc>
                          <a:spcPct val="90000"/>
                        </a:lnSpc>
                        <a:spcBef>
                          <a:spcPts val="751"/>
                        </a:spcBef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e.g., John is allowed to do read operation on Obj1 but not allowed to </a:t>
                      </a:r>
                      <a:r>
                        <a:rPr lang="en-US" sz="2200" b="0" strike="noStrike" spc="-1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do read </a:t>
                      </a: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operation </a:t>
                      </a:r>
                      <a:r>
                        <a:rPr lang="en-US" sz="2200" b="0" strike="noStrike" spc="-1">
                          <a:solidFill>
                            <a:srgbClr val="000000"/>
                          </a:solidFill>
                          <a:latin typeface="+mj-lt"/>
                          <a:ea typeface="Arial"/>
                        </a:rPr>
                        <a:t>on Obj2</a:t>
                      </a:r>
                      <a:endParaRPr lang="en-US" sz="2200" b="0" strike="noStrike" spc="-1" dirty="0">
                        <a:latin typeface="+mj-lt"/>
                      </a:endParaRPr>
                    </a:p>
                    <a:p>
                      <a:pPr marL="57240" algn="ctr">
                        <a:lnSpc>
                          <a:spcPct val="100000"/>
                        </a:lnSpc>
                      </a:pPr>
                      <a:endParaRPr lang="en-US" sz="2200" b="0" strike="noStrike" spc="-1" dirty="0">
                        <a:latin typeface="+mj-lt"/>
                      </a:endParaRPr>
                    </a:p>
                  </a:txBody>
                  <a:tcPr marL="100807" marR="100807" marT="50414" marB="50414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27767-D8A4-4324-9D44-73B5E37EBB61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93799" y="6888163"/>
            <a:ext cx="2339975" cy="5143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@Shuvra Chakraborty</a:t>
            </a:r>
          </a:p>
        </p:txBody>
      </p:sp>
      <p:sp>
        <p:nvSpPr>
          <p:cNvPr id="6" name="TextShape 3">
            <a:extLst>
              <a:ext uri="{FF2B5EF4-FFF2-40B4-BE49-F238E27FC236}">
                <a16:creationId xmlns:a16="http://schemas.microsoft.com/office/drawing/2014/main" id="{0B661B51-6E42-4BE9-9403-AC9BF25C2857}"/>
              </a:ext>
            </a:extLst>
          </p:cNvPr>
          <p:cNvSpPr txBox="1"/>
          <p:nvPr/>
        </p:nvSpPr>
        <p:spPr>
          <a:xfrm>
            <a:off x="2401939" y="162132"/>
            <a:ext cx="5437410" cy="5091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rgbClr val="000000"/>
                </a:solidFill>
              </a:rPr>
              <a:t>Review: EAS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2">
            <a:extLst>
              <a:ext uri="{FF2B5EF4-FFF2-40B4-BE49-F238E27FC236}">
                <a16:creationId xmlns:a16="http://schemas.microsoft.com/office/drawing/2014/main" id="{98873767-F505-4306-9231-F1753C5B3B67}"/>
              </a:ext>
            </a:extLst>
          </p:cNvPr>
          <p:cNvSpPr/>
          <p:nvPr/>
        </p:nvSpPr>
        <p:spPr>
          <a:xfrm>
            <a:off x="305600" y="1008308"/>
            <a:ext cx="9356193" cy="5511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97">
              <a:buClr>
                <a:srgbClr val="000000"/>
              </a:buClr>
              <a:defRPr/>
            </a:pPr>
            <a:r>
              <a:rPr lang="en-US" b="1" spc="-1" dirty="0">
                <a:solidFill>
                  <a:schemeClr val="tx1"/>
                </a:solidFill>
                <a:latin typeface="+mj-lt"/>
                <a:ea typeface="Arial"/>
                <a:cs typeface="Calibri" pitchFamily="34" charset="0"/>
              </a:rPr>
              <a:t>RBAC system </a:t>
            </a:r>
          </a:p>
          <a:p>
            <a:pPr marL="397">
              <a:buClr>
                <a:srgbClr val="000000"/>
              </a:buClr>
              <a:defRPr/>
            </a:pPr>
            <a:r>
              <a:rPr lang="en-US" spc="-1" dirty="0">
                <a:solidFill>
                  <a:schemeClr val="tx1"/>
                </a:solidFill>
                <a:latin typeface="+mj-lt"/>
                <a:ea typeface="Arial"/>
                <a:cs typeface="Calibri" pitchFamily="34" charset="0"/>
              </a:rPr>
              <a:t>	- is a tuple &lt;U, O, OP, Roles, RPA, RUA, RH, </a:t>
            </a:r>
            <a:r>
              <a:rPr lang="en-US" spc="-1" dirty="0" err="1">
                <a:solidFill>
                  <a:schemeClr val="tx1"/>
                </a:solidFill>
                <a:latin typeface="+mj-lt"/>
                <a:ea typeface="Arial"/>
                <a:cs typeface="Calibri" pitchFamily="34" charset="0"/>
              </a:rPr>
              <a:t>checkAccess</a:t>
            </a:r>
            <a:r>
              <a:rPr lang="en-US" spc="-1" baseline="-25000" dirty="0" err="1">
                <a:solidFill>
                  <a:schemeClr val="tx1"/>
                </a:solidFill>
                <a:latin typeface="+mj-lt"/>
                <a:ea typeface="Arial"/>
                <a:cs typeface="Calibri" pitchFamily="34" charset="0"/>
              </a:rPr>
              <a:t>RBAC</a:t>
            </a:r>
            <a:r>
              <a:rPr lang="en-US" spc="-1" dirty="0">
                <a:solidFill>
                  <a:schemeClr val="tx1"/>
                </a:solidFill>
                <a:latin typeface="+mj-lt"/>
                <a:ea typeface="Arial"/>
                <a:cs typeface="Calibri" pitchFamily="34" charset="0"/>
              </a:rPr>
              <a:t>&gt;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endParaRPr lang="en-US" sz="1000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pc="-1" dirty="0">
                <a:solidFill>
                  <a:schemeClr val="tx1"/>
                </a:solidFill>
                <a:latin typeface="+mj-lt"/>
                <a:cs typeface="Calibri" pitchFamily="34" charset="0"/>
              </a:rPr>
              <a:t>Roles is </a:t>
            </a:r>
            <a:r>
              <a:rPr lang="en-US" altLang="en-US" dirty="0">
                <a:solidFill>
                  <a:srgbClr val="000000"/>
                </a:solidFill>
                <a:cs typeface="Calibri" panose="020F0502020204030204" pitchFamily="34" charset="0"/>
              </a:rPr>
              <a:t>finite set of roles 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pc="-1" dirty="0">
                <a:solidFill>
                  <a:schemeClr val="tx1"/>
                </a:solidFill>
                <a:cs typeface="Calibri" pitchFamily="34" charset="0"/>
              </a:rPr>
              <a:t>RH is the role hierarchy relation 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sz="2000" dirty="0">
                <a:solidFill>
                  <a:schemeClr val="tx1"/>
                </a:solidFill>
              </a:rPr>
              <a:t>RH’: reflexive transitive closure of RH</a:t>
            </a:r>
            <a:r>
              <a:rPr lang="en-US" dirty="0">
                <a:solidFill>
                  <a:schemeClr val="tx1"/>
                </a:solidFill>
              </a:rPr>
              <a:t>]</a:t>
            </a:r>
            <a:endParaRPr lang="en-US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pc="-1" dirty="0">
                <a:solidFill>
                  <a:schemeClr val="tx1"/>
                </a:solidFill>
                <a:latin typeface="+mj-lt"/>
                <a:cs typeface="Calibri" pitchFamily="34" charset="0"/>
              </a:rPr>
              <a:t>RPA : Role Permission Assignment 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pc="-1" dirty="0">
                <a:solidFill>
                  <a:schemeClr val="tx1"/>
                </a:solidFill>
                <a:latin typeface="+mj-lt"/>
                <a:cs typeface="Calibri" pitchFamily="34" charset="0"/>
              </a:rPr>
              <a:t>RUA: Role User Assignment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spc="-1" dirty="0">
                <a:solidFill>
                  <a:schemeClr val="tx1"/>
                </a:solidFill>
                <a:latin typeface="+mj-lt"/>
                <a:cs typeface="Calibri" pitchFamily="34" charset="0"/>
              </a:rPr>
              <a:t>Permission is an object-operation pair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authPerm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(r) = {p ∈ RPA(r’)|(r, r’) ∈ RH’}, where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r,r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’ </a:t>
            </a:r>
            <a:r>
              <a:rPr lang="en-US" dirty="0">
                <a:solidFill>
                  <a:schemeClr val="tx1"/>
                </a:solidFill>
              </a:rPr>
              <a:t>∈ Roles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39199" indent="-377780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authUser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(r) = {u ∈ RUA(r’)|(r’, r) ∈ RH’}</a:t>
            </a:r>
            <a:r>
              <a:rPr lang="en-US" dirty="0">
                <a:solidFill>
                  <a:schemeClr val="tx1"/>
                </a:solidFill>
              </a:rPr>
              <a:t> where </a:t>
            </a:r>
            <a:r>
              <a:rPr lang="en-US" dirty="0" err="1">
                <a:solidFill>
                  <a:schemeClr val="tx1"/>
                </a:solidFill>
              </a:rPr>
              <a:t>r,r</a:t>
            </a:r>
            <a:r>
              <a:rPr lang="en-US" dirty="0">
                <a:solidFill>
                  <a:schemeClr val="tx1"/>
                </a:solidFill>
              </a:rPr>
              <a:t>’ ∈ Roles</a:t>
            </a:r>
            <a:endParaRPr lang="en-US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marL="139199" indent="-377780" algn="just">
              <a:buClr>
                <a:srgbClr val="000000"/>
              </a:buClr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139199" indent="-377780" algn="just">
              <a:buClr>
                <a:srgbClr val="000000"/>
              </a:buClr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checkAccess</a:t>
            </a:r>
            <a:r>
              <a:rPr lang="en-US" baseline="-25000" dirty="0" err="1">
                <a:solidFill>
                  <a:schemeClr val="tx1"/>
                </a:solidFill>
                <a:latin typeface="+mj-lt"/>
              </a:rPr>
              <a:t>RBAC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u:U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o:O,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op:OP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 ≡ ∃r ∈ Roles.(u ∈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authUser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(r)   </a:t>
            </a:r>
          </a:p>
          <a:p>
            <a:pPr algn="just">
              <a:buClr>
                <a:srgbClr val="000000"/>
              </a:buCl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    ∧ p ∈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authPerm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(r) ∧ (o, op) = (obj(p), ops(p)) </a:t>
            </a:r>
          </a:p>
          <a:p>
            <a:pPr marL="378177" indent="-377780">
              <a:buClr>
                <a:srgbClr val="000000"/>
              </a:buClr>
              <a:defRPr/>
            </a:pPr>
            <a:endParaRPr lang="en-US" sz="2315" b="1" i="1" u="sng" spc="-1" dirty="0">
              <a:solidFill>
                <a:schemeClr val="tx1"/>
              </a:solidFill>
              <a:latin typeface="+mj-lt"/>
              <a:ea typeface="Arial"/>
              <a:cs typeface="Calibri" pitchFamily="34" charset="0"/>
            </a:endParaRPr>
          </a:p>
          <a:p>
            <a:pPr>
              <a:defRPr/>
            </a:pPr>
            <a:endParaRPr lang="en-US" sz="2205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>
              <a:defRPr/>
            </a:pPr>
            <a:endParaRPr lang="en-US" sz="2315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>
              <a:defRPr/>
            </a:pPr>
            <a:endParaRPr lang="en-US" sz="2315" spc="-1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6AD77-682D-413A-B1FE-928FA652BA2D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493799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defRPr sz="1400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@Shuvra Chakraborty</a:t>
            </a:r>
          </a:p>
        </p:txBody>
      </p:sp>
      <p:sp>
        <p:nvSpPr>
          <p:cNvPr id="5" name="TextShape 3">
            <a:extLst>
              <a:ext uri="{FF2B5EF4-FFF2-40B4-BE49-F238E27FC236}">
                <a16:creationId xmlns:a16="http://schemas.microsoft.com/office/drawing/2014/main" id="{DE816641-3C8F-4DF0-A556-5FB3B0E4D56B}"/>
              </a:ext>
            </a:extLst>
          </p:cNvPr>
          <p:cNvSpPr txBox="1"/>
          <p:nvPr/>
        </p:nvSpPr>
        <p:spPr>
          <a:xfrm>
            <a:off x="2401939" y="162132"/>
            <a:ext cx="5437410" cy="5091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rgbClr val="000000"/>
                </a:solidFill>
              </a:rPr>
              <a:t>Review: RBAC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>
            <a:extLst>
              <a:ext uri="{FF2B5EF4-FFF2-40B4-BE49-F238E27FC236}">
                <a16:creationId xmlns:a16="http://schemas.microsoft.com/office/drawing/2014/main" id="{8B48DC4C-778C-4E27-BBF9-E1EC07E74EE7}"/>
              </a:ext>
            </a:extLst>
          </p:cNvPr>
          <p:cNvSpPr/>
          <p:nvPr/>
        </p:nvSpPr>
        <p:spPr>
          <a:xfrm>
            <a:off x="567502" y="6246564"/>
            <a:ext cx="9109075" cy="484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EAS and RBAC system defined in example 1 and 2 are equivalent  ​​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46316-D7B7-4D8F-95B0-55F8A04B21B1}"/>
              </a:ext>
            </a:extLst>
          </p:cNvPr>
          <p:cNvSpPr txBox="1"/>
          <p:nvPr/>
        </p:nvSpPr>
        <p:spPr>
          <a:xfrm>
            <a:off x="492095" y="991518"/>
            <a:ext cx="909258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177" indent="-377780">
              <a:buClr>
                <a:srgbClr val="000000"/>
              </a:buClr>
              <a:defRPr/>
            </a:pPr>
            <a:r>
              <a:rPr lang="en-US" sz="2800" b="1" i="1" u="sng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Example 2:</a:t>
            </a:r>
            <a:r>
              <a:rPr lang="en-US" sz="2800" b="1" i="1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 </a:t>
            </a:r>
            <a:endParaRPr lang="en-US" sz="2800" b="1" spc="-1" dirty="0">
              <a:solidFill>
                <a:schemeClr val="tx1"/>
              </a:solidFill>
              <a:cs typeface="Calibri" pitchFamily="34" charset="0"/>
            </a:endParaRPr>
          </a:p>
          <a:p>
            <a:pPr marL="378177" indent="-377780">
              <a:buClr>
                <a:srgbClr val="000000"/>
              </a:buClr>
              <a:buFont typeface="Arial"/>
              <a:buChar char="•"/>
              <a:defRPr/>
            </a:pPr>
            <a:r>
              <a:rPr lang="en-US" sz="2300" spc="-1" dirty="0">
                <a:solidFill>
                  <a:schemeClr val="tx1"/>
                </a:solidFill>
                <a:ea typeface="Calibri"/>
                <a:cs typeface="Calibri" pitchFamily="34" charset="0"/>
              </a:rPr>
              <a:t>U = {John, Lina, Ray, Tom}, OP = {read, write}, O = {Obj1, Obj2}</a:t>
            </a:r>
          </a:p>
          <a:p>
            <a:pPr marL="378177" indent="-377780">
              <a:buClr>
                <a:srgbClr val="000000"/>
              </a:buClr>
              <a:defRPr/>
            </a:pPr>
            <a:r>
              <a:rPr lang="en-US" sz="2300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	[same as Example 1]</a:t>
            </a:r>
            <a:endParaRPr lang="en-US" sz="2300" spc="-1" dirty="0">
              <a:solidFill>
                <a:schemeClr val="tx1"/>
              </a:solidFill>
              <a:cs typeface="Calibri" pitchFamily="34" charset="0"/>
            </a:endParaRPr>
          </a:p>
          <a:p>
            <a:pPr marL="378177" indent="-377780">
              <a:buClr>
                <a:srgbClr val="000000"/>
              </a:buClr>
              <a:buFont typeface="Arial"/>
              <a:buChar char="•"/>
              <a:defRPr/>
            </a:pPr>
            <a:r>
              <a:rPr lang="en-US" sz="2300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Roles = {R1, R2, R3}</a:t>
            </a:r>
            <a:endParaRPr lang="en-US" sz="2300" spc="-1" dirty="0">
              <a:solidFill>
                <a:schemeClr val="tx1"/>
              </a:solidFill>
              <a:cs typeface="Calibri" pitchFamily="34" charset="0"/>
            </a:endParaRPr>
          </a:p>
          <a:p>
            <a:pPr marL="378177" indent="-377780">
              <a:buClr>
                <a:srgbClr val="000000"/>
              </a:buClr>
              <a:buFont typeface="Arial"/>
              <a:buChar char="•"/>
              <a:defRPr/>
            </a:pPr>
            <a:r>
              <a:rPr lang="en-US" sz="2300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RPA(R1) = {(Obj1, write)}, RPA(R2) = {(Obj2, write)}, RPA(R3) = {(Obj1, read)}</a:t>
            </a:r>
            <a:endParaRPr lang="en-US" sz="2300" spc="-1" dirty="0">
              <a:solidFill>
                <a:schemeClr val="tx1"/>
              </a:solidFill>
              <a:cs typeface="Calibri" pitchFamily="34" charset="0"/>
            </a:endParaRPr>
          </a:p>
          <a:p>
            <a:pPr marL="378177" indent="-377780">
              <a:buClr>
                <a:srgbClr val="000000"/>
              </a:buClr>
              <a:buFont typeface="Arial"/>
              <a:buChar char="•"/>
              <a:defRPr/>
            </a:pPr>
            <a:r>
              <a:rPr lang="en-US" sz="2300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RUA(R1) = {John}, RUA(R2) = {Lina}, RPA(R3) = {Ray, Tom}</a:t>
            </a:r>
            <a:endParaRPr lang="en-US" sz="2300" spc="-1" dirty="0">
              <a:solidFill>
                <a:schemeClr val="tx1"/>
              </a:solidFill>
              <a:cs typeface="Calibri" pitchFamily="34" charset="0"/>
            </a:endParaRPr>
          </a:p>
          <a:p>
            <a:pPr marL="378177" indent="-377780">
              <a:buClr>
                <a:srgbClr val="000000"/>
              </a:buClr>
              <a:buFont typeface="Arial"/>
              <a:buChar char="•"/>
              <a:defRPr/>
            </a:pPr>
            <a:r>
              <a:rPr lang="en-US" sz="2300" spc="-1" dirty="0">
                <a:solidFill>
                  <a:schemeClr val="tx1"/>
                </a:solidFill>
                <a:ea typeface="Arial"/>
                <a:cs typeface="Calibri" pitchFamily="34" charset="0"/>
              </a:rPr>
              <a:t>RH={(R1,R2), (R1, R3)}   [R1 is a senior role than R2, R3]</a:t>
            </a:r>
            <a:endParaRPr lang="en-US" sz="2300" spc="-1" dirty="0">
              <a:solidFill>
                <a:schemeClr val="tx1"/>
              </a:solidFill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ACE7B-57CB-4EFB-979D-1DB3C973AEE6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515835" y="6888163"/>
            <a:ext cx="2339975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defRPr sz="1400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@Shuvra Chakraborty</a:t>
            </a:r>
          </a:p>
        </p:txBody>
      </p:sp>
      <p:sp>
        <p:nvSpPr>
          <p:cNvPr id="8" name="TextShape 3">
            <a:extLst>
              <a:ext uri="{FF2B5EF4-FFF2-40B4-BE49-F238E27FC236}">
                <a16:creationId xmlns:a16="http://schemas.microsoft.com/office/drawing/2014/main" id="{0CBB6081-2173-419F-B0C5-695845DB955A}"/>
              </a:ext>
            </a:extLst>
          </p:cNvPr>
          <p:cNvSpPr txBox="1"/>
          <p:nvPr/>
        </p:nvSpPr>
        <p:spPr>
          <a:xfrm>
            <a:off x="2401939" y="162132"/>
            <a:ext cx="5437410" cy="5091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2866" b="1" spc="-1" dirty="0">
                <a:solidFill>
                  <a:srgbClr val="000000"/>
                </a:solidFill>
              </a:rPr>
              <a:t>Review: RBAC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48222</TotalTime>
  <Words>2169</Words>
  <Application>Microsoft Office PowerPoint</Application>
  <PresentationFormat>Custom</PresentationFormat>
  <Paragraphs>385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Noto Sans Symbols</vt:lpstr>
      <vt:lpstr>Times New Roman</vt:lpstr>
      <vt:lpstr>Wingdings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5916</cp:revision>
  <cp:lastPrinted>2020-04-08T02:02:13Z</cp:lastPrinted>
  <dcterms:created xsi:type="dcterms:W3CDTF">2015-03-02T15:01:59Z</dcterms:created>
  <dcterms:modified xsi:type="dcterms:W3CDTF">2020-04-14T20:31:36Z</dcterms:modified>
</cp:coreProperties>
</file>