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92" r:id="rId2"/>
    <p:sldId id="256" r:id="rId3"/>
    <p:sldId id="257" r:id="rId4"/>
    <p:sldId id="258" r:id="rId5"/>
    <p:sldId id="259" r:id="rId6"/>
    <p:sldId id="260" r:id="rId7"/>
    <p:sldId id="261" r:id="rId8"/>
    <p:sldId id="262" r:id="rId9"/>
    <p:sldId id="263" r:id="rId10"/>
    <p:sldId id="264" r:id="rId11"/>
  </p:sldIdLst>
  <p:sldSz cx="7772400" cy="10058400"/>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82" d="100"/>
          <a:sy n="82" d="100"/>
        </p:scale>
        <p:origin x="2808" y="90"/>
      </p:cViewPr>
      <p:guideLst>
        <p:guide orient="horz" pos="2880"/>
        <p:guide pos="216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0032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6"/>
          <p:cNvSpPr>
            <a:spLocks noGrp="1" noChangeArrowheads="1"/>
          </p:cNvSpPr>
          <p:nvPr>
            <p:ph type="sldNum" sz="quarter"/>
          </p:nvPr>
        </p:nvSpPr>
        <p:spPr>
          <a:noFill/>
        </p:spPr>
        <p:txBody>
          <a:bodyPr/>
          <a:lstStyle/>
          <a:p>
            <a:pPr defTabSz="440982">
              <a:tabLst>
                <a:tab pos="656879" algn="l"/>
                <a:tab pos="1321414" algn="l"/>
                <a:tab pos="1982887" algn="l"/>
                <a:tab pos="2645889" algn="l"/>
              </a:tabLst>
            </a:pPr>
            <a:fld id="{0C137A8E-DCD0-4026-8679-7DAC59B2E3EE}" type="slidenum">
              <a:rPr lang="en-GB" smtClean="0"/>
              <a:pPr defTabSz="440982">
                <a:tabLst>
                  <a:tab pos="656879" algn="l"/>
                  <a:tab pos="1321414" algn="l"/>
                  <a:tab pos="1982887" algn="l"/>
                  <a:tab pos="2645889" algn="l"/>
                </a:tabLst>
              </a:pPr>
              <a:t>1</a:t>
            </a:fld>
            <a:endParaRPr lang="en-GB" dirty="0"/>
          </a:p>
        </p:txBody>
      </p:sp>
      <p:sp>
        <p:nvSpPr>
          <p:cNvPr id="35843" name="Rectangle 1"/>
          <p:cNvSpPr>
            <a:spLocks noGrp="1" noRot="1" noChangeAspect="1" noChangeArrowheads="1" noTextEdit="1"/>
          </p:cNvSpPr>
          <p:nvPr>
            <p:ph type="sldImg"/>
          </p:nvPr>
        </p:nvSpPr>
        <p:spPr>
          <a:xfrm>
            <a:off x="2162175" y="706438"/>
            <a:ext cx="2695575" cy="3489325"/>
          </a:xfrm>
          <a:solidFill>
            <a:srgbClr val="FFFFFF"/>
          </a:solidFill>
          <a:ln>
            <a:solidFill>
              <a:srgbClr val="000000"/>
            </a:solidFill>
            <a:miter lim="800000"/>
          </a:ln>
        </p:spPr>
      </p:sp>
      <p:sp>
        <p:nvSpPr>
          <p:cNvPr id="35844" name="Rectangle 2"/>
          <p:cNvSpPr>
            <a:spLocks noGrp="1" noChangeArrowheads="1"/>
          </p:cNvSpPr>
          <p:nvPr>
            <p:ph type="body" idx="1"/>
          </p:nvPr>
        </p:nvSpPr>
        <p:spPr>
          <a:xfrm>
            <a:off x="702297" y="4419087"/>
            <a:ext cx="5616854" cy="4188282"/>
          </a:xfrm>
          <a:noFill/>
          <a:ln/>
        </p:spPr>
        <p:txBody>
          <a:bodyPr wrap="none" anchor="ctr"/>
          <a:lstStyle/>
          <a:p>
            <a:endParaRPr lang="en-US">
              <a:latin typeface="Times New Roman" pitchFamily="18" charset="0"/>
              <a:ea typeface="ＭＳ Ｐゴシック" pitchFamily="34" charset="-128"/>
            </a:endParaRPr>
          </a:p>
        </p:txBody>
      </p:sp>
    </p:spTree>
    <p:extLst>
      <p:ext uri="{BB962C8B-B14F-4D97-AF65-F5344CB8AC3E}">
        <p14:creationId xmlns:p14="http://schemas.microsoft.com/office/powerpoint/2010/main" val="356233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79"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4/19/2020</a:t>
            </a:fld>
            <a:endParaRPr lang="en-US"/>
          </a:p>
        </p:txBody>
      </p:sp>
      <p:sp>
        <p:nvSpPr>
          <p:cNvPr id="6" name="Holder 6"/>
          <p:cNvSpPr>
            <a:spLocks noGrp="1"/>
          </p:cNvSpPr>
          <p:nvPr>
            <p:ph type="sldNum" sz="quarter" idx="7"/>
          </p:nvPr>
        </p:nvSpPr>
        <p:spPr/>
        <p:txBody>
          <a:bodyPr lIns="0" tIns="0" rIns="0" bIns="0"/>
          <a:lstStyle>
            <a:lvl1pPr>
              <a:defRPr sz="1200" b="0" i="0">
                <a:solidFill>
                  <a:schemeClr val="tx1"/>
                </a:solidFill>
                <a:latin typeface="Times New Roman"/>
                <a:cs typeface="Times New Roman"/>
              </a:defRPr>
            </a:lvl1pPr>
          </a:lstStyle>
          <a:p>
            <a:pPr marL="25400">
              <a:lnSpc>
                <a:spcPct val="100000"/>
              </a:lnSpc>
            </a:pPr>
            <a:fld id="{81D60167-4931-47E6-BA6A-407CBD079E47}" type="slidenum">
              <a:rPr dirty="0">
                <a:latin typeface="Times New Roman"/>
                <a:cs typeface="Times New Roman"/>
              </a:rPr>
              <a:t>‹#›</a:t>
            </a:fld>
            <a:endParaRPr dirty="0">
              <a:latin typeface="Times New Roman"/>
              <a:cs typeface="Times New Roman"/>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4/19/2020</a:t>
            </a:fld>
            <a:endParaRPr lang="en-US"/>
          </a:p>
        </p:txBody>
      </p:sp>
      <p:sp>
        <p:nvSpPr>
          <p:cNvPr id="6" name="Holder 6"/>
          <p:cNvSpPr>
            <a:spLocks noGrp="1"/>
          </p:cNvSpPr>
          <p:nvPr>
            <p:ph type="sldNum" sz="quarter" idx="7"/>
          </p:nvPr>
        </p:nvSpPr>
        <p:spPr/>
        <p:txBody>
          <a:bodyPr lIns="0" tIns="0" rIns="0" bIns="0"/>
          <a:lstStyle>
            <a:lvl1pPr>
              <a:defRPr sz="1200" b="0" i="0">
                <a:solidFill>
                  <a:schemeClr val="tx1"/>
                </a:solidFill>
                <a:latin typeface="Times New Roman"/>
                <a:cs typeface="Times New Roman"/>
              </a:defRPr>
            </a:lvl1pPr>
          </a:lstStyle>
          <a:p>
            <a:pPr marL="25400">
              <a:lnSpc>
                <a:spcPct val="100000"/>
              </a:lnSpc>
            </a:pPr>
            <a:fld id="{81D60167-4931-47E6-BA6A-407CBD079E47}" type="slidenum">
              <a:rPr dirty="0">
                <a:latin typeface="Times New Roman"/>
                <a:cs typeface="Times New Roman"/>
              </a:rPr>
              <a:t>‹#›</a:t>
            </a:fld>
            <a:endParaRPr dirty="0">
              <a:latin typeface="Times New Roman"/>
              <a:cs typeface="Times New Roman"/>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5"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4/19/2020</a:t>
            </a:fld>
            <a:endParaRPr lang="en-US"/>
          </a:p>
        </p:txBody>
      </p:sp>
      <p:sp>
        <p:nvSpPr>
          <p:cNvPr id="7" name="Holder 7"/>
          <p:cNvSpPr>
            <a:spLocks noGrp="1"/>
          </p:cNvSpPr>
          <p:nvPr>
            <p:ph type="sldNum" sz="quarter" idx="7"/>
          </p:nvPr>
        </p:nvSpPr>
        <p:spPr/>
        <p:txBody>
          <a:bodyPr lIns="0" tIns="0" rIns="0" bIns="0"/>
          <a:lstStyle>
            <a:lvl1pPr>
              <a:defRPr sz="1200" b="0" i="0">
                <a:solidFill>
                  <a:schemeClr val="tx1"/>
                </a:solidFill>
                <a:latin typeface="Times New Roman"/>
                <a:cs typeface="Times New Roman"/>
              </a:defRPr>
            </a:lvl1pPr>
          </a:lstStyle>
          <a:p>
            <a:pPr marL="25400">
              <a:lnSpc>
                <a:spcPct val="100000"/>
              </a:lnSpc>
            </a:pPr>
            <a:fld id="{81D60167-4931-47E6-BA6A-407CBD079E47}" type="slidenum">
              <a:rPr dirty="0">
                <a:latin typeface="Times New Roman"/>
                <a:cs typeface="Times New Roman"/>
              </a:rPr>
              <a:t>‹#›</a:t>
            </a:fld>
            <a:endParaRPr dirty="0">
              <a:latin typeface="Times New Roman"/>
              <a:cs typeface="Times New Roman"/>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4/19/2020</a:t>
            </a:fld>
            <a:endParaRPr lang="en-US"/>
          </a:p>
        </p:txBody>
      </p:sp>
      <p:sp>
        <p:nvSpPr>
          <p:cNvPr id="5" name="Holder 5"/>
          <p:cNvSpPr>
            <a:spLocks noGrp="1"/>
          </p:cNvSpPr>
          <p:nvPr>
            <p:ph type="sldNum" sz="quarter" idx="7"/>
          </p:nvPr>
        </p:nvSpPr>
        <p:spPr/>
        <p:txBody>
          <a:bodyPr lIns="0" tIns="0" rIns="0" bIns="0"/>
          <a:lstStyle>
            <a:lvl1pPr>
              <a:defRPr sz="1200" b="0" i="0">
                <a:solidFill>
                  <a:schemeClr val="tx1"/>
                </a:solidFill>
                <a:latin typeface="Times New Roman"/>
                <a:cs typeface="Times New Roman"/>
              </a:defRPr>
            </a:lvl1pPr>
          </a:lstStyle>
          <a:p>
            <a:pPr marL="25400">
              <a:lnSpc>
                <a:spcPct val="100000"/>
              </a:lnSpc>
            </a:pPr>
            <a:fld id="{81D60167-4931-47E6-BA6A-407CBD079E47}" type="slidenum">
              <a:rPr dirty="0">
                <a:latin typeface="Times New Roman"/>
                <a:cs typeface="Times New Roman"/>
              </a:rPr>
              <a:t>‹#›</a:t>
            </a:fld>
            <a:endParaRPr dirty="0">
              <a:latin typeface="Times New Roman"/>
              <a:cs typeface="Times New Roman"/>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4/19/2020</a:t>
            </a:fld>
            <a:endParaRPr lang="en-US"/>
          </a:p>
        </p:txBody>
      </p:sp>
      <p:sp>
        <p:nvSpPr>
          <p:cNvPr id="4" name="Holder 4"/>
          <p:cNvSpPr>
            <a:spLocks noGrp="1"/>
          </p:cNvSpPr>
          <p:nvPr>
            <p:ph type="sldNum" sz="quarter" idx="7"/>
          </p:nvPr>
        </p:nvSpPr>
        <p:spPr/>
        <p:txBody>
          <a:bodyPr lIns="0" tIns="0" rIns="0" bIns="0"/>
          <a:lstStyle>
            <a:lvl1pPr>
              <a:defRPr sz="1200" b="0" i="0">
                <a:solidFill>
                  <a:schemeClr val="tx1"/>
                </a:solidFill>
                <a:latin typeface="Times New Roman"/>
                <a:cs typeface="Times New Roman"/>
              </a:defRPr>
            </a:lvl1pPr>
          </a:lstStyle>
          <a:p>
            <a:pPr marL="25400">
              <a:lnSpc>
                <a:spcPct val="100000"/>
              </a:lnSpc>
            </a:pPr>
            <a:fld id="{81D60167-4931-47E6-BA6A-407CBD079E47}" type="slidenum">
              <a:rPr dirty="0">
                <a:latin typeface="Times New Roman"/>
                <a:cs typeface="Times New Roman"/>
              </a:rPr>
              <a:t>‹#›</a:t>
            </a:fld>
            <a:endParaRPr dirty="0">
              <a:latin typeface="Times New Roman"/>
              <a:cs typeface="Times New Roman"/>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88620" y="402335"/>
            <a:ext cx="6995159" cy="160934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620" y="2313432"/>
            <a:ext cx="6995159"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7"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4/19/2020</a:t>
            </a:fld>
            <a:endParaRPr lang="en-US"/>
          </a:p>
        </p:txBody>
      </p:sp>
      <p:sp>
        <p:nvSpPr>
          <p:cNvPr id="6" name="Holder 6"/>
          <p:cNvSpPr>
            <a:spLocks noGrp="1"/>
          </p:cNvSpPr>
          <p:nvPr>
            <p:ph type="sldNum" sz="quarter" idx="7"/>
          </p:nvPr>
        </p:nvSpPr>
        <p:spPr>
          <a:xfrm>
            <a:off x="3796672" y="9292011"/>
            <a:ext cx="203200" cy="177800"/>
          </a:xfrm>
          <a:prstGeom prst="rect">
            <a:avLst/>
          </a:prstGeom>
        </p:spPr>
        <p:txBody>
          <a:bodyPr wrap="square" lIns="0" tIns="0" rIns="0" bIns="0">
            <a:spAutoFit/>
          </a:bodyPr>
          <a:lstStyle>
            <a:lvl1pPr>
              <a:defRPr sz="1200" b="0" i="0">
                <a:solidFill>
                  <a:schemeClr val="tx1"/>
                </a:solidFill>
                <a:latin typeface="Times New Roman"/>
                <a:cs typeface="Times New Roman"/>
              </a:defRPr>
            </a:lvl1pPr>
          </a:lstStyle>
          <a:p>
            <a:pPr marL="25400">
              <a:lnSpc>
                <a:spcPct val="100000"/>
              </a:lnSpc>
            </a:pPr>
            <a:fld id="{81D60167-4931-47E6-BA6A-407CBD079E47}" type="slidenum">
              <a:rPr dirty="0">
                <a:latin typeface="Times New Roman"/>
                <a:cs typeface="Times New Roman"/>
              </a:rPr>
              <a:t>‹#›</a:t>
            </a:fld>
            <a:endParaRPr dirty="0">
              <a:latin typeface="Times New Roman"/>
              <a:cs typeface="Times New Roman"/>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5.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5"/>
          <p:cNvSpPr>
            <a:spLocks noGrp="1" noChangeArrowheads="1"/>
          </p:cNvSpPr>
          <p:nvPr>
            <p:ph type="sldNum" sz="quarter" idx="12"/>
          </p:nvPr>
        </p:nvSpPr>
        <p:spPr bwMode="auto">
          <a:xfrm>
            <a:off x="7226300" y="6886575"/>
            <a:ext cx="2346325" cy="519113"/>
          </a:xfrm>
          <a:prstGeom prst="rect">
            <a:avLst/>
          </a:prstGeom>
          <a:noFill/>
          <a:ln w="54720">
            <a:round/>
            <a:headEnd/>
            <a:tailEnd/>
          </a:ln>
        </p:spPr>
        <p:txBody>
          <a:bodyPr vert="horz" wrap="square" lIns="0" tIns="0" rIns="0" bIns="0" numCol="1" anchor="t" anchorCtr="0" compatLnSpc="1">
            <a:prstTxWarp prst="textNoShape">
              <a:avLst/>
            </a:prstTxWarp>
          </a:bodyPr>
          <a:lstStyle>
            <a:defPPr>
              <a:defRPr lang="en-GB"/>
            </a:defPPr>
            <a:lvl1pPr algn="r" defTabSz="457200" rtl="0" fontAlgn="base" hangingPunct="0">
              <a:lnSpc>
                <a:spcPct val="101000"/>
              </a:lnSpc>
              <a:spcBef>
                <a:spcPct val="0"/>
              </a:spcBef>
              <a:spcAft>
                <a:spcPct val="0"/>
              </a:spcAft>
              <a:buClr>
                <a:srgbClr val="000000"/>
              </a:buClr>
              <a:buSzPct val="45000"/>
              <a:buFont typeface="Wingdings" pitchFamily="2" charset="2"/>
              <a:buNone/>
              <a:defRPr sz="1400" kern="1200">
                <a:solidFill>
                  <a:srgbClr val="000000"/>
                </a:solidFill>
                <a:latin typeface="Arial" pitchFamily="34" charset="0"/>
                <a:ea typeface="ＭＳ Ｐゴシック" charset="-128"/>
                <a:cs typeface="+mn-cs"/>
              </a:defRPr>
            </a:lvl1pPr>
            <a:lvl2pPr marL="431800" indent="-2159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647700" indent="-2159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863600" indent="-2159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079500" indent="-2159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fld id="{BB4D5EB0-CF48-4948-8478-82307DB621F4}" type="slidenum">
              <a:rPr lang="en-GB" smtClean="0"/>
              <a:pPr>
                <a:defRPr/>
              </a:pPr>
              <a:t>1</a:t>
            </a:fld>
            <a:endParaRPr lang="en-GB" dirty="0">
              <a:latin typeface="Arial" charset="0"/>
              <a:ea typeface="ＭＳ Ｐゴシック" pitchFamily="34" charset="-128"/>
            </a:endParaRPr>
          </a:p>
        </p:txBody>
      </p:sp>
      <p:sp>
        <p:nvSpPr>
          <p:cNvPr id="18435" name="Text Box 1"/>
          <p:cNvSpPr txBox="1">
            <a:spLocks noChangeArrowheads="1"/>
          </p:cNvSpPr>
          <p:nvPr/>
        </p:nvSpPr>
        <p:spPr bwMode="auto">
          <a:xfrm>
            <a:off x="302329" y="2972881"/>
            <a:ext cx="7050240" cy="1410048"/>
          </a:xfrm>
          <a:prstGeom prst="rect">
            <a:avLst/>
          </a:prstGeom>
          <a:noFill/>
          <a:ln w="9525">
            <a:noFill/>
            <a:round/>
            <a:headEnd/>
            <a:tailEnd/>
          </a:ln>
        </p:spPr>
        <p:txBody>
          <a:bodyPr lIns="69392" tIns="34696" rIns="69392" bIns="34696"/>
          <a:lstStyle/>
          <a:p>
            <a:pPr algn="ctr" eaLnBrk="0" hangingPunct="0">
              <a:tabLst>
                <a:tab pos="558127" algn="l"/>
                <a:tab pos="1116254" algn="l"/>
                <a:tab pos="1674381" algn="l"/>
                <a:tab pos="2232508" algn="l"/>
                <a:tab pos="2790635" algn="l"/>
                <a:tab pos="3348761" algn="l"/>
                <a:tab pos="3906888" algn="l"/>
                <a:tab pos="4465015" algn="l"/>
                <a:tab pos="5023142" algn="l"/>
                <a:tab pos="5581269" algn="l"/>
                <a:tab pos="6139396" algn="l"/>
                <a:tab pos="6697523" algn="l"/>
              </a:tabLst>
            </a:pPr>
            <a:endParaRPr lang="en-US" sz="2467" dirty="0"/>
          </a:p>
          <a:p>
            <a:pPr algn="ctr" eaLnBrk="0" hangingPunct="0">
              <a:tabLst>
                <a:tab pos="558127" algn="l"/>
                <a:tab pos="1116254" algn="l"/>
                <a:tab pos="1674381" algn="l"/>
                <a:tab pos="2232508" algn="l"/>
                <a:tab pos="2790635" algn="l"/>
                <a:tab pos="3348761" algn="l"/>
                <a:tab pos="3906888" algn="l"/>
                <a:tab pos="4465015" algn="l"/>
                <a:tab pos="5023142" algn="l"/>
                <a:tab pos="5581269" algn="l"/>
                <a:tab pos="6139396" algn="l"/>
                <a:tab pos="6697523" algn="l"/>
              </a:tabLst>
            </a:pPr>
            <a:r>
              <a:rPr lang="en-US" sz="2467" dirty="0"/>
              <a:t>Authentication by Passwords:</a:t>
            </a:r>
          </a:p>
          <a:p>
            <a:pPr algn="ctr" eaLnBrk="0" hangingPunct="0">
              <a:tabLst>
                <a:tab pos="558127" algn="l"/>
                <a:tab pos="1116254" algn="l"/>
                <a:tab pos="1674381" algn="l"/>
                <a:tab pos="2232508" algn="l"/>
                <a:tab pos="2790635" algn="l"/>
                <a:tab pos="3348761" algn="l"/>
                <a:tab pos="3906888" algn="l"/>
                <a:tab pos="4465015" algn="l"/>
                <a:tab pos="5023142" algn="l"/>
                <a:tab pos="5581269" algn="l"/>
                <a:tab pos="6139396" algn="l"/>
                <a:tab pos="6697523" algn="l"/>
              </a:tabLst>
            </a:pPr>
            <a:r>
              <a:rPr lang="en-US" sz="2467" dirty="0"/>
              <a:t>NIST Guidance</a:t>
            </a:r>
          </a:p>
          <a:p>
            <a:pPr algn="ctr" eaLnBrk="0" hangingPunct="0">
              <a:tabLst>
                <a:tab pos="558127" algn="l"/>
                <a:tab pos="1116254" algn="l"/>
                <a:tab pos="1674381" algn="l"/>
                <a:tab pos="2232508" algn="l"/>
                <a:tab pos="2790635" algn="l"/>
                <a:tab pos="3348761" algn="l"/>
                <a:tab pos="3906888" algn="l"/>
                <a:tab pos="4465015" algn="l"/>
                <a:tab pos="5023142" algn="l"/>
                <a:tab pos="5581269" algn="l"/>
                <a:tab pos="6139396" algn="l"/>
                <a:tab pos="6697523" algn="l"/>
              </a:tabLst>
            </a:pPr>
            <a:endParaRPr lang="en-US" sz="2467" dirty="0"/>
          </a:p>
          <a:p>
            <a:pPr algn="ctr" eaLnBrk="0" hangingPunct="0">
              <a:tabLst>
                <a:tab pos="558127" algn="l"/>
                <a:tab pos="1116254" algn="l"/>
                <a:tab pos="1674381" algn="l"/>
                <a:tab pos="2232508" algn="l"/>
                <a:tab pos="2790635" algn="l"/>
                <a:tab pos="3348761" algn="l"/>
                <a:tab pos="3906888" algn="l"/>
                <a:tab pos="4465015" algn="l"/>
                <a:tab pos="5023142" algn="l"/>
                <a:tab pos="5581269" algn="l"/>
                <a:tab pos="6139396" algn="l"/>
                <a:tab pos="6697523" algn="l"/>
              </a:tabLst>
            </a:pPr>
            <a:r>
              <a:rPr lang="en-US" sz="1850" dirty="0">
                <a:solidFill>
                  <a:schemeClr val="tx2"/>
                </a:solidFill>
              </a:rPr>
              <a:t>Prof. Ravi Sandhu</a:t>
            </a:r>
          </a:p>
          <a:p>
            <a:pPr algn="ctr" eaLnBrk="0" hangingPunct="0">
              <a:tabLst>
                <a:tab pos="558127" algn="l"/>
                <a:tab pos="1116254" algn="l"/>
                <a:tab pos="1674381" algn="l"/>
                <a:tab pos="2232508" algn="l"/>
                <a:tab pos="2790635" algn="l"/>
                <a:tab pos="3348761" algn="l"/>
                <a:tab pos="3906888" algn="l"/>
                <a:tab pos="4465015" algn="l"/>
                <a:tab pos="5023142" algn="l"/>
                <a:tab pos="5581269" algn="l"/>
                <a:tab pos="6139396" algn="l"/>
                <a:tab pos="6697523" algn="l"/>
              </a:tabLst>
            </a:pPr>
            <a:r>
              <a:rPr lang="en-US" sz="1850" dirty="0">
                <a:solidFill>
                  <a:schemeClr val="tx2"/>
                </a:solidFill>
              </a:rPr>
              <a:t>Executive Director and Endowed Chair</a:t>
            </a:r>
          </a:p>
          <a:p>
            <a:pPr algn="ctr" eaLnBrk="0" hangingPunct="0">
              <a:tabLst>
                <a:tab pos="558127" algn="l"/>
                <a:tab pos="1116254" algn="l"/>
                <a:tab pos="1674381" algn="l"/>
                <a:tab pos="2232508" algn="l"/>
                <a:tab pos="2790635" algn="l"/>
                <a:tab pos="3348761" algn="l"/>
                <a:tab pos="3906888" algn="l"/>
                <a:tab pos="4465015" algn="l"/>
                <a:tab pos="5023142" algn="l"/>
                <a:tab pos="5581269" algn="l"/>
                <a:tab pos="6139396" algn="l"/>
                <a:tab pos="6697523" algn="l"/>
              </a:tabLst>
            </a:pPr>
            <a:endParaRPr lang="en-US" sz="1850" dirty="0">
              <a:solidFill>
                <a:schemeClr val="tx2"/>
              </a:solidFill>
            </a:endParaRPr>
          </a:p>
          <a:p>
            <a:pPr algn="ctr" eaLnBrk="0" hangingPunct="0">
              <a:tabLst>
                <a:tab pos="558127" algn="l"/>
                <a:tab pos="1116254" algn="l"/>
                <a:tab pos="1674381" algn="l"/>
                <a:tab pos="2232508" algn="l"/>
                <a:tab pos="2790635" algn="l"/>
                <a:tab pos="3348761" algn="l"/>
                <a:tab pos="3906888" algn="l"/>
                <a:tab pos="4465015" algn="l"/>
                <a:tab pos="5023142" algn="l"/>
                <a:tab pos="5581269" algn="l"/>
                <a:tab pos="6139396" algn="l"/>
                <a:tab pos="6697523" algn="l"/>
              </a:tabLst>
            </a:pPr>
            <a:r>
              <a:rPr lang="en-US" sz="1542" dirty="0">
                <a:solidFill>
                  <a:schemeClr val="tx2"/>
                </a:solidFill>
              </a:rPr>
              <a:t>Lecture 12-2</a:t>
            </a:r>
            <a:endParaRPr lang="en-US" sz="1542" b="1" dirty="0">
              <a:solidFill>
                <a:schemeClr val="tx2"/>
              </a:solidFill>
            </a:endParaRPr>
          </a:p>
          <a:p>
            <a:pPr algn="ctr" eaLnBrk="0" hangingPunct="0">
              <a:tabLst>
                <a:tab pos="558127" algn="l"/>
                <a:tab pos="1116254" algn="l"/>
                <a:tab pos="1674381" algn="l"/>
                <a:tab pos="2232508" algn="l"/>
                <a:tab pos="2790635" algn="l"/>
                <a:tab pos="3348761" algn="l"/>
                <a:tab pos="3906888" algn="l"/>
                <a:tab pos="4465015" algn="l"/>
                <a:tab pos="5023142" algn="l"/>
                <a:tab pos="5581269" algn="l"/>
                <a:tab pos="6139396" algn="l"/>
                <a:tab pos="6697523" algn="l"/>
              </a:tabLst>
            </a:pPr>
            <a:endParaRPr lang="en-US" sz="1542" dirty="0">
              <a:solidFill>
                <a:schemeClr val="tx2"/>
              </a:solidFill>
            </a:endParaRPr>
          </a:p>
          <a:p>
            <a:pPr algn="ctr" eaLnBrk="0" hangingPunct="0">
              <a:tabLst>
                <a:tab pos="558127" algn="l"/>
                <a:tab pos="1116254" algn="l"/>
                <a:tab pos="1674381" algn="l"/>
                <a:tab pos="2232508" algn="l"/>
                <a:tab pos="2790635" algn="l"/>
                <a:tab pos="3348761" algn="l"/>
                <a:tab pos="3906888" algn="l"/>
                <a:tab pos="4465015" algn="l"/>
                <a:tab pos="5023142" algn="l"/>
                <a:tab pos="5581269" algn="l"/>
                <a:tab pos="6139396" algn="l"/>
                <a:tab pos="6697523" algn="l"/>
              </a:tabLst>
            </a:pPr>
            <a:r>
              <a:rPr lang="en-US" sz="1234" dirty="0">
                <a:solidFill>
                  <a:schemeClr val="tx2"/>
                </a:solidFill>
              </a:rPr>
              <a:t>ravi.utsa@gmail.com</a:t>
            </a:r>
          </a:p>
          <a:p>
            <a:pPr algn="ctr" eaLnBrk="0" hangingPunct="0">
              <a:tabLst>
                <a:tab pos="558127" algn="l"/>
                <a:tab pos="1116254" algn="l"/>
                <a:tab pos="1674381" algn="l"/>
                <a:tab pos="2232508" algn="l"/>
                <a:tab pos="2790635" algn="l"/>
                <a:tab pos="3348761" algn="l"/>
                <a:tab pos="3906888" algn="l"/>
                <a:tab pos="4465015" algn="l"/>
                <a:tab pos="5023142" algn="l"/>
                <a:tab pos="5581269" algn="l"/>
                <a:tab pos="6139396" algn="l"/>
                <a:tab pos="6697523" algn="l"/>
              </a:tabLst>
            </a:pPr>
            <a:r>
              <a:rPr lang="en-US" sz="1234" dirty="0">
                <a:solidFill>
                  <a:schemeClr val="tx2"/>
                </a:solidFill>
              </a:rPr>
              <a:t>www.profsandhu.com</a:t>
            </a:r>
          </a:p>
          <a:p>
            <a:pPr algn="ctr" eaLnBrk="0" hangingPunct="0">
              <a:tabLst>
                <a:tab pos="558127" algn="l"/>
                <a:tab pos="1116254" algn="l"/>
                <a:tab pos="1674381" algn="l"/>
                <a:tab pos="2232508" algn="l"/>
                <a:tab pos="2790635" algn="l"/>
                <a:tab pos="3348761" algn="l"/>
                <a:tab pos="3906888" algn="l"/>
                <a:tab pos="4465015" algn="l"/>
                <a:tab pos="5023142" algn="l"/>
                <a:tab pos="5581269" algn="l"/>
                <a:tab pos="6139396" algn="l"/>
                <a:tab pos="6697523" algn="l"/>
              </a:tabLst>
            </a:pPr>
            <a:endParaRPr lang="en-US" sz="1234" dirty="0">
              <a:solidFill>
                <a:schemeClr val="tx2"/>
              </a:solidFill>
            </a:endParaRPr>
          </a:p>
          <a:p>
            <a:pPr algn="ctr" eaLnBrk="0" hangingPunct="0">
              <a:tabLst>
                <a:tab pos="558127" algn="l"/>
                <a:tab pos="1116254" algn="l"/>
                <a:tab pos="1674381" algn="l"/>
                <a:tab pos="2232508" algn="l"/>
                <a:tab pos="2790635" algn="l"/>
                <a:tab pos="3348761" algn="l"/>
                <a:tab pos="3906888" algn="l"/>
                <a:tab pos="4465015" algn="l"/>
                <a:tab pos="5023142" algn="l"/>
                <a:tab pos="5581269" algn="l"/>
                <a:tab pos="6139396" algn="l"/>
                <a:tab pos="6697523" algn="l"/>
              </a:tabLst>
            </a:pPr>
            <a:endParaRPr lang="en-US" sz="1542" dirty="0">
              <a:solidFill>
                <a:schemeClr val="tx2"/>
              </a:solidFill>
            </a:endParaRPr>
          </a:p>
          <a:p>
            <a:pPr algn="ctr" eaLnBrk="0" hangingPunct="0">
              <a:tabLst>
                <a:tab pos="558127" algn="l"/>
                <a:tab pos="1116254" algn="l"/>
                <a:tab pos="1674381" algn="l"/>
                <a:tab pos="2232508" algn="l"/>
                <a:tab pos="2790635" algn="l"/>
                <a:tab pos="3348761" algn="l"/>
                <a:tab pos="3906888" algn="l"/>
                <a:tab pos="4465015" algn="l"/>
                <a:tab pos="5023142" algn="l"/>
                <a:tab pos="5581269" algn="l"/>
                <a:tab pos="6139396" algn="l"/>
                <a:tab pos="6697523" algn="l"/>
              </a:tabLst>
            </a:pPr>
            <a:r>
              <a:rPr lang="en-US" sz="1850" dirty="0">
                <a:solidFill>
                  <a:schemeClr val="tx2"/>
                </a:solidFill>
              </a:rPr>
              <a:t> </a:t>
            </a:r>
            <a:endParaRPr lang="en-GB" sz="1850" dirty="0">
              <a:solidFill>
                <a:schemeClr val="tx2"/>
              </a:solidFill>
            </a:endParaRPr>
          </a:p>
        </p:txBody>
      </p:sp>
      <p:sp>
        <p:nvSpPr>
          <p:cNvPr id="18436" name="Text Box 2"/>
          <p:cNvSpPr txBox="1">
            <a:spLocks noChangeArrowheads="1"/>
          </p:cNvSpPr>
          <p:nvPr/>
        </p:nvSpPr>
        <p:spPr bwMode="auto">
          <a:xfrm>
            <a:off x="3877633" y="6873769"/>
            <a:ext cx="1224" cy="266832"/>
          </a:xfrm>
          <a:prstGeom prst="rect">
            <a:avLst/>
          </a:prstGeom>
          <a:noFill/>
          <a:ln w="9525">
            <a:noFill/>
            <a:round/>
            <a:headEnd/>
            <a:tailEnd/>
          </a:ln>
        </p:spPr>
        <p:txBody>
          <a:bodyPr wrap="none" anchor="ctr"/>
          <a:lstStyle/>
          <a:p>
            <a:pPr hangingPunct="0">
              <a:buClr>
                <a:srgbClr val="000000"/>
              </a:buClr>
              <a:buSzPct val="45000"/>
              <a:buFont typeface="Wingdings" pitchFamily="2" charset="2"/>
              <a:buNone/>
            </a:pPr>
            <a:endParaRPr lang="en-US" sz="1388"/>
          </a:p>
        </p:txBody>
      </p:sp>
      <p:sp>
        <p:nvSpPr>
          <p:cNvPr id="18437" name="Date Placeholder 3"/>
          <p:cNvSpPr txBox="1">
            <a:spLocks noGrp="1"/>
          </p:cNvSpPr>
          <p:nvPr/>
        </p:nvSpPr>
        <p:spPr bwMode="auto">
          <a:xfrm>
            <a:off x="302329" y="7438033"/>
            <a:ext cx="1809072" cy="400248"/>
          </a:xfrm>
          <a:prstGeom prst="rect">
            <a:avLst/>
          </a:prstGeom>
          <a:noFill/>
          <a:ln w="54720">
            <a:noFill/>
            <a:round/>
            <a:headEnd/>
            <a:tailEnd/>
          </a:ln>
        </p:spPr>
        <p:txBody>
          <a:bodyPr lIns="0" tIns="0" rIns="0" bIns="0"/>
          <a:lstStyle/>
          <a:p>
            <a:pPr hangingPunct="0">
              <a:lnSpc>
                <a:spcPct val="101000"/>
              </a:lnSpc>
              <a:buClr>
                <a:srgbClr val="000000"/>
              </a:buClr>
              <a:buSzPct val="45000"/>
              <a:tabLst>
                <a:tab pos="558127" algn="l"/>
                <a:tab pos="1116254" algn="l"/>
                <a:tab pos="1674381" algn="l"/>
              </a:tabLst>
            </a:pPr>
            <a:r>
              <a:rPr lang="en-US" sz="1079">
                <a:solidFill>
                  <a:srgbClr val="000000"/>
                </a:solidFill>
              </a:rPr>
              <a:t>© Ravi  Sandhu</a:t>
            </a:r>
            <a:endParaRPr lang="en-GB" sz="1079">
              <a:solidFill>
                <a:srgbClr val="000000"/>
              </a:solidFill>
            </a:endParaRPr>
          </a:p>
        </p:txBody>
      </p:sp>
      <p:sp>
        <p:nvSpPr>
          <p:cNvPr id="18438" name="TextBox 41"/>
          <p:cNvSpPr txBox="1">
            <a:spLocks noChangeArrowheads="1"/>
          </p:cNvSpPr>
          <p:nvPr/>
        </p:nvSpPr>
        <p:spPr bwMode="auto">
          <a:xfrm>
            <a:off x="2006137" y="7438033"/>
            <a:ext cx="3348032" cy="282257"/>
          </a:xfrm>
          <a:prstGeom prst="rect">
            <a:avLst/>
          </a:prstGeom>
          <a:noFill/>
          <a:ln w="38100">
            <a:noFill/>
            <a:miter lim="800000"/>
            <a:headEnd/>
            <a:tailEnd/>
          </a:ln>
        </p:spPr>
        <p:txBody>
          <a:bodyPr wrap="none">
            <a:spAutoFit/>
          </a:bodyPr>
          <a:lstStyle/>
          <a:p>
            <a:pPr hangingPunct="0">
              <a:buClr>
                <a:srgbClr val="000000"/>
              </a:buClr>
              <a:buSzPct val="45000"/>
              <a:buFont typeface="Wingdings" pitchFamily="2" charset="2"/>
              <a:buNone/>
            </a:pPr>
            <a:r>
              <a:rPr lang="en-US" sz="1234" i="1"/>
              <a:t>World-Leading Research with Real-World Impact!</a:t>
            </a:r>
          </a:p>
        </p:txBody>
      </p:sp>
      <p:sp>
        <p:nvSpPr>
          <p:cNvPr id="18439" name="Title 1"/>
          <p:cNvSpPr>
            <a:spLocks/>
          </p:cNvSpPr>
          <p:nvPr/>
        </p:nvSpPr>
        <p:spPr bwMode="auto">
          <a:xfrm>
            <a:off x="2006137" y="2116081"/>
            <a:ext cx="4007376" cy="527544"/>
          </a:xfrm>
          <a:prstGeom prst="rect">
            <a:avLst/>
          </a:prstGeom>
          <a:noFill/>
          <a:ln w="9525">
            <a:noFill/>
            <a:round/>
            <a:headEnd/>
            <a:tailEnd/>
          </a:ln>
        </p:spPr>
        <p:txBody>
          <a:bodyPr lIns="0" tIns="0" rIns="0" bIns="0" anchor="ctr"/>
          <a:lstStyle/>
          <a:p>
            <a:pPr algn="ctr" eaLnBrk="0" hangingPunct="0">
              <a:buClr>
                <a:srgbClr val="000000"/>
              </a:buClr>
              <a:buSzPct val="45000"/>
              <a:buFont typeface="Wingdings" pitchFamily="2" charset="2"/>
              <a:buNone/>
            </a:pPr>
            <a:r>
              <a:rPr lang="en-US" sz="2159" dirty="0">
                <a:solidFill>
                  <a:srgbClr val="131F49"/>
                </a:solidFill>
              </a:rPr>
              <a:t>CS 6393</a:t>
            </a:r>
            <a:endParaRPr lang="en-US" sz="1850" dirty="0">
              <a:solidFill>
                <a:srgbClr val="131F49"/>
              </a:solidFill>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13772" y="471133"/>
            <a:ext cx="1021080" cy="150495"/>
          </a:xfrm>
          <a:prstGeom prst="rect">
            <a:avLst/>
          </a:prstGeom>
        </p:spPr>
        <p:txBody>
          <a:bodyPr vert="horz" wrap="square" lIns="0" tIns="0" rIns="0" bIns="0" rtlCol="0">
            <a:spAutoFit/>
          </a:bodyPr>
          <a:lstStyle/>
          <a:p>
            <a:pPr marL="12700">
              <a:lnSpc>
                <a:spcPct val="100000"/>
              </a:lnSpc>
            </a:pPr>
            <a:r>
              <a:rPr sz="950" spc="25" dirty="0">
                <a:latin typeface="Arial"/>
                <a:cs typeface="Arial"/>
              </a:rPr>
              <a:t>N</a:t>
            </a:r>
            <a:r>
              <a:rPr sz="950" spc="5" dirty="0">
                <a:latin typeface="Arial"/>
                <a:cs typeface="Arial"/>
              </a:rPr>
              <a:t>I</a:t>
            </a:r>
            <a:r>
              <a:rPr sz="950" spc="25" dirty="0">
                <a:latin typeface="Arial"/>
                <a:cs typeface="Arial"/>
              </a:rPr>
              <a:t>S</a:t>
            </a:r>
            <a:r>
              <a:rPr sz="950" spc="15" dirty="0">
                <a:latin typeface="Arial"/>
                <a:cs typeface="Arial"/>
              </a:rPr>
              <a:t>T</a:t>
            </a:r>
            <a:r>
              <a:rPr sz="950" spc="-35" dirty="0">
                <a:latin typeface="Arial"/>
                <a:cs typeface="Arial"/>
              </a:rPr>
              <a:t> </a:t>
            </a:r>
            <a:r>
              <a:rPr sz="950" spc="25" dirty="0">
                <a:latin typeface="Arial"/>
                <a:cs typeface="Arial"/>
              </a:rPr>
              <a:t>S</a:t>
            </a:r>
            <a:r>
              <a:rPr sz="950" spc="15" dirty="0">
                <a:latin typeface="Arial"/>
                <a:cs typeface="Arial"/>
              </a:rPr>
              <a:t>P</a:t>
            </a:r>
            <a:r>
              <a:rPr sz="950" spc="-35" dirty="0">
                <a:latin typeface="Arial"/>
                <a:cs typeface="Arial"/>
              </a:rPr>
              <a:t> </a:t>
            </a:r>
            <a:r>
              <a:rPr sz="950" spc="20" dirty="0">
                <a:latin typeface="Arial"/>
                <a:cs typeface="Arial"/>
              </a:rPr>
              <a:t>800-63B</a:t>
            </a:r>
            <a:endParaRPr sz="950">
              <a:latin typeface="Arial"/>
              <a:cs typeface="Arial"/>
            </a:endParaRPr>
          </a:p>
        </p:txBody>
      </p:sp>
      <p:sp>
        <p:nvSpPr>
          <p:cNvPr id="3" name="object 3"/>
          <p:cNvSpPr txBox="1"/>
          <p:nvPr/>
        </p:nvSpPr>
        <p:spPr>
          <a:xfrm>
            <a:off x="4462417" y="471133"/>
            <a:ext cx="2419985" cy="297180"/>
          </a:xfrm>
          <a:prstGeom prst="rect">
            <a:avLst/>
          </a:prstGeom>
        </p:spPr>
        <p:txBody>
          <a:bodyPr vert="horz" wrap="square" lIns="0" tIns="0" rIns="0" bIns="0" rtlCol="0">
            <a:spAutoFit/>
          </a:bodyPr>
          <a:lstStyle/>
          <a:p>
            <a:pPr marL="12700" marR="5080" indent="784225">
              <a:lnSpc>
                <a:spcPct val="101099"/>
              </a:lnSpc>
            </a:pPr>
            <a:r>
              <a:rPr sz="950" spc="25" dirty="0">
                <a:latin typeface="Arial"/>
                <a:cs typeface="Arial"/>
              </a:rPr>
              <a:t>D</a:t>
            </a:r>
            <a:r>
              <a:rPr sz="800" spc="-5" dirty="0">
                <a:latin typeface="Arial"/>
                <a:cs typeface="Arial"/>
              </a:rPr>
              <a:t>I</a:t>
            </a:r>
            <a:r>
              <a:rPr sz="800" spc="-10" dirty="0">
                <a:latin typeface="Arial"/>
                <a:cs typeface="Arial"/>
              </a:rPr>
              <a:t>GITA</a:t>
            </a:r>
            <a:r>
              <a:rPr sz="800" spc="-5" dirty="0">
                <a:latin typeface="Arial"/>
                <a:cs typeface="Arial"/>
              </a:rPr>
              <a:t>L</a:t>
            </a:r>
            <a:r>
              <a:rPr sz="800" dirty="0">
                <a:latin typeface="Arial"/>
                <a:cs typeface="Arial"/>
              </a:rPr>
              <a:t> </a:t>
            </a:r>
            <a:r>
              <a:rPr sz="950" spc="5" dirty="0">
                <a:latin typeface="Arial"/>
                <a:cs typeface="Arial"/>
              </a:rPr>
              <a:t>I</a:t>
            </a:r>
            <a:r>
              <a:rPr sz="800" spc="-5" dirty="0">
                <a:latin typeface="Arial"/>
                <a:cs typeface="Arial"/>
              </a:rPr>
              <a:t>DENT</a:t>
            </a:r>
            <a:r>
              <a:rPr sz="800" spc="-10" dirty="0">
                <a:latin typeface="Arial"/>
                <a:cs typeface="Arial"/>
              </a:rPr>
              <a:t>ITY</a:t>
            </a:r>
            <a:r>
              <a:rPr sz="800" spc="5" dirty="0">
                <a:latin typeface="Arial"/>
                <a:cs typeface="Arial"/>
              </a:rPr>
              <a:t> </a:t>
            </a:r>
            <a:r>
              <a:rPr sz="950" spc="25" dirty="0">
                <a:latin typeface="Arial"/>
                <a:cs typeface="Arial"/>
              </a:rPr>
              <a:t>G</a:t>
            </a:r>
            <a:r>
              <a:rPr sz="800" spc="-5" dirty="0">
                <a:latin typeface="Arial"/>
                <a:cs typeface="Arial"/>
              </a:rPr>
              <a:t>UIDELINE</a:t>
            </a:r>
            <a:r>
              <a:rPr sz="800" spc="-10" dirty="0">
                <a:latin typeface="Arial"/>
                <a:cs typeface="Arial"/>
              </a:rPr>
              <a:t>S</a:t>
            </a:r>
            <a:r>
              <a:rPr sz="950" spc="5" dirty="0">
                <a:latin typeface="Arial"/>
                <a:cs typeface="Arial"/>
              </a:rPr>
              <a:t>: </a:t>
            </a:r>
            <a:r>
              <a:rPr sz="950" spc="25" dirty="0">
                <a:latin typeface="Arial"/>
                <a:cs typeface="Arial"/>
              </a:rPr>
              <a:t>A</a:t>
            </a:r>
            <a:r>
              <a:rPr sz="800" spc="-5" dirty="0">
                <a:latin typeface="Arial"/>
                <a:cs typeface="Arial"/>
              </a:rPr>
              <a:t>UTHENTICA</a:t>
            </a:r>
            <a:r>
              <a:rPr sz="800" spc="-10" dirty="0">
                <a:latin typeface="Arial"/>
                <a:cs typeface="Arial"/>
              </a:rPr>
              <a:t>TIO</a:t>
            </a:r>
            <a:r>
              <a:rPr sz="800" spc="-15" dirty="0">
                <a:latin typeface="Arial"/>
                <a:cs typeface="Arial"/>
              </a:rPr>
              <a:t>N</a:t>
            </a:r>
            <a:r>
              <a:rPr sz="800" spc="5" dirty="0">
                <a:latin typeface="Arial"/>
                <a:cs typeface="Arial"/>
              </a:rPr>
              <a:t> </a:t>
            </a:r>
            <a:r>
              <a:rPr sz="950" spc="15" dirty="0">
                <a:latin typeface="Arial"/>
                <a:cs typeface="Arial"/>
              </a:rPr>
              <a:t>&amp;</a:t>
            </a:r>
            <a:r>
              <a:rPr sz="950" spc="-35" dirty="0">
                <a:latin typeface="Arial"/>
                <a:cs typeface="Arial"/>
              </a:rPr>
              <a:t> </a:t>
            </a:r>
            <a:r>
              <a:rPr sz="950" spc="20" dirty="0">
                <a:latin typeface="Arial"/>
                <a:cs typeface="Arial"/>
              </a:rPr>
              <a:t>L</a:t>
            </a:r>
            <a:r>
              <a:rPr sz="800" spc="-10" dirty="0">
                <a:latin typeface="Arial"/>
                <a:cs typeface="Arial"/>
              </a:rPr>
              <a:t>IFE</a:t>
            </a:r>
            <a:r>
              <a:rPr sz="800" spc="-5" dirty="0">
                <a:latin typeface="Arial"/>
                <a:cs typeface="Arial"/>
              </a:rPr>
              <a:t>C</a:t>
            </a:r>
            <a:r>
              <a:rPr sz="800" spc="-10" dirty="0">
                <a:latin typeface="Arial"/>
                <a:cs typeface="Arial"/>
              </a:rPr>
              <a:t>Y</a:t>
            </a:r>
            <a:r>
              <a:rPr sz="800" spc="-5" dirty="0">
                <a:latin typeface="Arial"/>
                <a:cs typeface="Arial"/>
              </a:rPr>
              <a:t>CLE</a:t>
            </a:r>
            <a:r>
              <a:rPr sz="800" spc="5" dirty="0">
                <a:latin typeface="Arial"/>
                <a:cs typeface="Arial"/>
              </a:rPr>
              <a:t> </a:t>
            </a:r>
            <a:r>
              <a:rPr sz="950" spc="25" dirty="0">
                <a:latin typeface="Arial"/>
                <a:cs typeface="Arial"/>
              </a:rPr>
              <a:t>M</a:t>
            </a:r>
            <a:r>
              <a:rPr sz="800" spc="-5" dirty="0">
                <a:latin typeface="Arial"/>
                <a:cs typeface="Arial"/>
              </a:rPr>
              <a:t>AN</a:t>
            </a:r>
            <a:r>
              <a:rPr sz="800" spc="-10" dirty="0">
                <a:latin typeface="Arial"/>
                <a:cs typeface="Arial"/>
              </a:rPr>
              <a:t>AGEM</a:t>
            </a:r>
            <a:r>
              <a:rPr sz="800" spc="-5" dirty="0">
                <a:latin typeface="Arial"/>
                <a:cs typeface="Arial"/>
              </a:rPr>
              <a:t>EN</a:t>
            </a:r>
            <a:r>
              <a:rPr sz="800" spc="-10" dirty="0">
                <a:latin typeface="Arial"/>
                <a:cs typeface="Arial"/>
              </a:rPr>
              <a:t>T</a:t>
            </a:r>
            <a:endParaRPr sz="800">
              <a:latin typeface="Arial"/>
              <a:cs typeface="Arial"/>
            </a:endParaRPr>
          </a:p>
        </p:txBody>
      </p:sp>
      <p:sp>
        <p:nvSpPr>
          <p:cNvPr id="4" name="object 4"/>
          <p:cNvSpPr/>
          <p:nvPr/>
        </p:nvSpPr>
        <p:spPr>
          <a:xfrm>
            <a:off x="152280" y="2493144"/>
            <a:ext cx="329184" cy="5334000"/>
          </a:xfrm>
          <a:prstGeom prst="rect">
            <a:avLst/>
          </a:prstGeom>
          <a:blipFill>
            <a:blip r:embed="rId3" cstate="print"/>
            <a:stretch>
              <a:fillRect/>
            </a:stretch>
          </a:blipFill>
        </p:spPr>
        <p:txBody>
          <a:bodyPr wrap="square" lIns="0" tIns="0" rIns="0" bIns="0" rtlCol="0"/>
          <a:lstStyle/>
          <a:p>
            <a:endParaRPr/>
          </a:p>
        </p:txBody>
      </p:sp>
      <p:sp>
        <p:nvSpPr>
          <p:cNvPr id="5" name="object 5"/>
          <p:cNvSpPr txBox="1"/>
          <p:nvPr/>
        </p:nvSpPr>
        <p:spPr>
          <a:xfrm>
            <a:off x="243156" y="2888876"/>
            <a:ext cx="138430" cy="4542790"/>
          </a:xfrm>
          <a:prstGeom prst="rect">
            <a:avLst/>
          </a:prstGeom>
        </p:spPr>
        <p:txBody>
          <a:bodyPr vert="vert" wrap="square" lIns="0" tIns="0" rIns="0" bIns="0" rtlCol="0">
            <a:spAutoFit/>
          </a:bodyPr>
          <a:lstStyle/>
          <a:p>
            <a:pPr marL="12700">
              <a:lnSpc>
                <a:spcPct val="100000"/>
              </a:lnSpc>
            </a:pPr>
            <a:r>
              <a:rPr sz="850" spc="5" dirty="0">
                <a:solidFill>
                  <a:srgbClr val="D9D9D9"/>
                </a:solidFill>
                <a:latin typeface="Arial"/>
                <a:cs typeface="Arial"/>
              </a:rPr>
              <a:t>T</a:t>
            </a:r>
            <a:r>
              <a:rPr sz="850" spc="10" dirty="0">
                <a:solidFill>
                  <a:srgbClr val="D9D9D9"/>
                </a:solidFill>
                <a:latin typeface="Arial"/>
                <a:cs typeface="Arial"/>
              </a:rPr>
              <a:t>h</a:t>
            </a:r>
            <a:r>
              <a:rPr sz="850" spc="-5" dirty="0">
                <a:solidFill>
                  <a:srgbClr val="D9D9D9"/>
                </a:solidFill>
                <a:latin typeface="Arial"/>
                <a:cs typeface="Arial"/>
              </a:rPr>
              <a:t>i</a:t>
            </a:r>
            <a:r>
              <a:rPr sz="850" dirty="0">
                <a:solidFill>
                  <a:srgbClr val="D9D9D9"/>
                </a:solidFill>
                <a:latin typeface="Arial"/>
                <a:cs typeface="Arial"/>
              </a:rPr>
              <a:t>s</a:t>
            </a:r>
            <a:r>
              <a:rPr sz="850" spc="15" dirty="0">
                <a:solidFill>
                  <a:srgbClr val="D9D9D9"/>
                </a:solidFill>
                <a:latin typeface="Arial"/>
                <a:cs typeface="Arial"/>
              </a:rPr>
              <a:t> </a:t>
            </a:r>
            <a:r>
              <a:rPr sz="850" spc="10" dirty="0">
                <a:solidFill>
                  <a:srgbClr val="D9D9D9"/>
                </a:solidFill>
                <a:latin typeface="Arial"/>
                <a:cs typeface="Arial"/>
              </a:rPr>
              <a:t>pub</a:t>
            </a:r>
            <a:r>
              <a:rPr sz="850" spc="-5" dirty="0">
                <a:solidFill>
                  <a:srgbClr val="D9D9D9"/>
                </a:solidFill>
                <a:latin typeface="Arial"/>
                <a:cs typeface="Arial"/>
              </a:rPr>
              <a:t>li</a:t>
            </a:r>
            <a:r>
              <a:rPr sz="850" spc="10" dirty="0">
                <a:solidFill>
                  <a:srgbClr val="D9D9D9"/>
                </a:solidFill>
                <a:latin typeface="Arial"/>
                <a:cs typeface="Arial"/>
              </a:rPr>
              <a:t>ca</a:t>
            </a:r>
            <a:r>
              <a:rPr sz="850" spc="-10" dirty="0">
                <a:solidFill>
                  <a:srgbClr val="D9D9D9"/>
                </a:solidFill>
                <a:latin typeface="Arial"/>
                <a:cs typeface="Arial"/>
              </a:rPr>
              <a:t>t</a:t>
            </a:r>
            <a:r>
              <a:rPr sz="850" spc="-5" dirty="0">
                <a:solidFill>
                  <a:srgbClr val="D9D9D9"/>
                </a:solidFill>
                <a:latin typeface="Arial"/>
                <a:cs typeface="Arial"/>
              </a:rPr>
              <a:t>i</a:t>
            </a:r>
            <a:r>
              <a:rPr sz="850" spc="10" dirty="0">
                <a:solidFill>
                  <a:srgbClr val="D9D9D9"/>
                </a:solidFill>
                <a:latin typeface="Arial"/>
                <a:cs typeface="Arial"/>
              </a:rPr>
              <a:t>o</a:t>
            </a:r>
            <a:r>
              <a:rPr sz="850" dirty="0">
                <a:solidFill>
                  <a:srgbClr val="D9D9D9"/>
                </a:solidFill>
                <a:latin typeface="Arial"/>
                <a:cs typeface="Arial"/>
              </a:rPr>
              <a:t>n</a:t>
            </a:r>
            <a:r>
              <a:rPr sz="850" spc="10" dirty="0">
                <a:solidFill>
                  <a:srgbClr val="D9D9D9"/>
                </a:solidFill>
                <a:latin typeface="Arial"/>
                <a:cs typeface="Arial"/>
              </a:rPr>
              <a:t> </a:t>
            </a:r>
            <a:r>
              <a:rPr sz="850" spc="-5" dirty="0">
                <a:solidFill>
                  <a:srgbClr val="D9D9D9"/>
                </a:solidFill>
                <a:latin typeface="Arial"/>
                <a:cs typeface="Arial"/>
              </a:rPr>
              <a:t>i</a:t>
            </a:r>
            <a:r>
              <a:rPr sz="850" dirty="0">
                <a:solidFill>
                  <a:srgbClr val="D9D9D9"/>
                </a:solidFill>
                <a:latin typeface="Arial"/>
                <a:cs typeface="Arial"/>
              </a:rPr>
              <a:t>s</a:t>
            </a:r>
            <a:r>
              <a:rPr sz="850" spc="15" dirty="0">
                <a:solidFill>
                  <a:srgbClr val="D9D9D9"/>
                </a:solidFill>
                <a:latin typeface="Arial"/>
                <a:cs typeface="Arial"/>
              </a:rPr>
              <a:t> </a:t>
            </a:r>
            <a:r>
              <a:rPr sz="850" spc="10" dirty="0">
                <a:solidFill>
                  <a:srgbClr val="D9D9D9"/>
                </a:solidFill>
                <a:latin typeface="Arial"/>
                <a:cs typeface="Arial"/>
              </a:rPr>
              <a:t>ava</a:t>
            </a:r>
            <a:r>
              <a:rPr sz="850" spc="15" dirty="0">
                <a:solidFill>
                  <a:srgbClr val="D9D9D9"/>
                </a:solidFill>
                <a:latin typeface="Arial"/>
                <a:cs typeface="Arial"/>
              </a:rPr>
              <a:t>i</a:t>
            </a:r>
            <a:r>
              <a:rPr sz="850" spc="-5" dirty="0">
                <a:solidFill>
                  <a:srgbClr val="D9D9D9"/>
                </a:solidFill>
                <a:latin typeface="Arial"/>
                <a:cs typeface="Arial"/>
              </a:rPr>
              <a:t>l</a:t>
            </a:r>
            <a:r>
              <a:rPr sz="850" spc="10" dirty="0">
                <a:solidFill>
                  <a:srgbClr val="D9D9D9"/>
                </a:solidFill>
                <a:latin typeface="Arial"/>
                <a:cs typeface="Arial"/>
              </a:rPr>
              <a:t>ab</a:t>
            </a:r>
            <a:r>
              <a:rPr sz="850" spc="-5" dirty="0">
                <a:solidFill>
                  <a:srgbClr val="D9D9D9"/>
                </a:solidFill>
                <a:latin typeface="Arial"/>
                <a:cs typeface="Arial"/>
              </a:rPr>
              <a:t>l</a:t>
            </a:r>
            <a:r>
              <a:rPr sz="850" dirty="0">
                <a:solidFill>
                  <a:srgbClr val="D9D9D9"/>
                </a:solidFill>
                <a:latin typeface="Arial"/>
                <a:cs typeface="Arial"/>
              </a:rPr>
              <a:t>e</a:t>
            </a:r>
            <a:r>
              <a:rPr sz="850" spc="10" dirty="0">
                <a:solidFill>
                  <a:srgbClr val="D9D9D9"/>
                </a:solidFill>
                <a:latin typeface="Arial"/>
                <a:cs typeface="Arial"/>
              </a:rPr>
              <a:t> </a:t>
            </a:r>
            <a:r>
              <a:rPr sz="850" spc="15" dirty="0">
                <a:solidFill>
                  <a:srgbClr val="D9D9D9"/>
                </a:solidFill>
                <a:latin typeface="Arial"/>
                <a:cs typeface="Arial"/>
              </a:rPr>
              <a:t>f</a:t>
            </a:r>
            <a:r>
              <a:rPr sz="850" spc="-10" dirty="0">
                <a:solidFill>
                  <a:srgbClr val="D9D9D9"/>
                </a:solidFill>
                <a:latin typeface="Arial"/>
                <a:cs typeface="Arial"/>
              </a:rPr>
              <a:t>r</a:t>
            </a:r>
            <a:r>
              <a:rPr sz="850" spc="10" dirty="0">
                <a:solidFill>
                  <a:srgbClr val="D9D9D9"/>
                </a:solidFill>
                <a:latin typeface="Arial"/>
                <a:cs typeface="Arial"/>
              </a:rPr>
              <a:t>e</a:t>
            </a:r>
            <a:r>
              <a:rPr sz="850" dirty="0">
                <a:solidFill>
                  <a:srgbClr val="D9D9D9"/>
                </a:solidFill>
                <a:latin typeface="Arial"/>
                <a:cs typeface="Arial"/>
              </a:rPr>
              <a:t>e</a:t>
            </a:r>
            <a:r>
              <a:rPr sz="850" spc="10" dirty="0">
                <a:solidFill>
                  <a:srgbClr val="D9D9D9"/>
                </a:solidFill>
                <a:latin typeface="Arial"/>
                <a:cs typeface="Arial"/>
              </a:rPr>
              <a:t> o</a:t>
            </a:r>
            <a:r>
              <a:rPr sz="850" dirty="0">
                <a:solidFill>
                  <a:srgbClr val="D9D9D9"/>
                </a:solidFill>
                <a:latin typeface="Arial"/>
                <a:cs typeface="Arial"/>
              </a:rPr>
              <a:t>f</a:t>
            </a:r>
            <a:r>
              <a:rPr sz="850" spc="20" dirty="0">
                <a:solidFill>
                  <a:srgbClr val="D9D9D9"/>
                </a:solidFill>
                <a:latin typeface="Arial"/>
                <a:cs typeface="Arial"/>
              </a:rPr>
              <a:t> </a:t>
            </a:r>
            <a:r>
              <a:rPr sz="850" spc="10" dirty="0">
                <a:solidFill>
                  <a:srgbClr val="D9D9D9"/>
                </a:solidFill>
                <a:latin typeface="Arial"/>
                <a:cs typeface="Arial"/>
              </a:rPr>
              <a:t>cha</a:t>
            </a:r>
            <a:r>
              <a:rPr sz="850" spc="-10" dirty="0">
                <a:solidFill>
                  <a:srgbClr val="D9D9D9"/>
                </a:solidFill>
                <a:latin typeface="Arial"/>
                <a:cs typeface="Arial"/>
              </a:rPr>
              <a:t>r</a:t>
            </a:r>
            <a:r>
              <a:rPr sz="850" spc="10" dirty="0">
                <a:solidFill>
                  <a:srgbClr val="D9D9D9"/>
                </a:solidFill>
                <a:latin typeface="Arial"/>
                <a:cs typeface="Arial"/>
              </a:rPr>
              <a:t>g</a:t>
            </a:r>
            <a:r>
              <a:rPr sz="850" dirty="0">
                <a:solidFill>
                  <a:srgbClr val="D9D9D9"/>
                </a:solidFill>
                <a:latin typeface="Arial"/>
                <a:cs typeface="Arial"/>
              </a:rPr>
              <a:t>e</a:t>
            </a:r>
            <a:r>
              <a:rPr sz="850" spc="10" dirty="0">
                <a:solidFill>
                  <a:srgbClr val="D9D9D9"/>
                </a:solidFill>
                <a:latin typeface="Arial"/>
                <a:cs typeface="Arial"/>
              </a:rPr>
              <a:t> </a:t>
            </a:r>
            <a:r>
              <a:rPr sz="850" spc="15" dirty="0">
                <a:solidFill>
                  <a:srgbClr val="D9D9D9"/>
                </a:solidFill>
                <a:latin typeface="Arial"/>
                <a:cs typeface="Arial"/>
              </a:rPr>
              <a:t>f</a:t>
            </a:r>
            <a:r>
              <a:rPr sz="850" spc="-10" dirty="0">
                <a:solidFill>
                  <a:srgbClr val="D9D9D9"/>
                </a:solidFill>
                <a:latin typeface="Arial"/>
                <a:cs typeface="Arial"/>
              </a:rPr>
              <a:t>r</a:t>
            </a:r>
            <a:r>
              <a:rPr sz="850" spc="10" dirty="0">
                <a:solidFill>
                  <a:srgbClr val="D9D9D9"/>
                </a:solidFill>
                <a:latin typeface="Arial"/>
                <a:cs typeface="Arial"/>
              </a:rPr>
              <a:t>o</a:t>
            </a:r>
            <a:r>
              <a:rPr sz="850" dirty="0">
                <a:solidFill>
                  <a:srgbClr val="D9D9D9"/>
                </a:solidFill>
                <a:latin typeface="Arial"/>
                <a:cs typeface="Arial"/>
              </a:rPr>
              <a:t>m:</a:t>
            </a:r>
            <a:r>
              <a:rPr sz="850" spc="-5" dirty="0">
                <a:solidFill>
                  <a:srgbClr val="D9D9D9"/>
                </a:solidFill>
                <a:latin typeface="Arial"/>
                <a:cs typeface="Arial"/>
              </a:rPr>
              <a:t> </a:t>
            </a:r>
            <a:r>
              <a:rPr sz="850" spc="30" dirty="0">
                <a:solidFill>
                  <a:srgbClr val="D9D9D9"/>
                </a:solidFill>
                <a:latin typeface="Arial"/>
                <a:cs typeface="Arial"/>
              </a:rPr>
              <a:t>h</a:t>
            </a:r>
            <a:r>
              <a:rPr sz="850" spc="-10" dirty="0">
                <a:solidFill>
                  <a:srgbClr val="D9D9D9"/>
                </a:solidFill>
                <a:latin typeface="Arial"/>
                <a:cs typeface="Arial"/>
              </a:rPr>
              <a:t>tt</a:t>
            </a:r>
            <a:r>
              <a:rPr sz="850" dirty="0">
                <a:solidFill>
                  <a:srgbClr val="D9D9D9"/>
                </a:solidFill>
                <a:latin typeface="Arial"/>
                <a:cs typeface="Arial"/>
              </a:rPr>
              <a:t>p</a:t>
            </a:r>
            <a:r>
              <a:rPr sz="850" spc="10" dirty="0">
                <a:solidFill>
                  <a:srgbClr val="D9D9D9"/>
                </a:solidFill>
                <a:latin typeface="Arial"/>
                <a:cs typeface="Arial"/>
              </a:rPr>
              <a:t>s</a:t>
            </a:r>
            <a:r>
              <a:rPr sz="850" spc="15" dirty="0">
                <a:solidFill>
                  <a:srgbClr val="D9D9D9"/>
                </a:solidFill>
                <a:latin typeface="Arial"/>
                <a:cs typeface="Arial"/>
              </a:rPr>
              <a:t>:</a:t>
            </a:r>
            <a:r>
              <a:rPr sz="850" spc="-10" dirty="0">
                <a:solidFill>
                  <a:srgbClr val="D9D9D9"/>
                </a:solidFill>
                <a:latin typeface="Arial"/>
                <a:cs typeface="Arial"/>
              </a:rPr>
              <a:t>//</a:t>
            </a:r>
            <a:r>
              <a:rPr sz="850" spc="5" dirty="0">
                <a:solidFill>
                  <a:srgbClr val="D9D9D9"/>
                </a:solidFill>
                <a:latin typeface="Arial"/>
                <a:cs typeface="Arial"/>
              </a:rPr>
              <a:t>do</a:t>
            </a:r>
            <a:r>
              <a:rPr sz="850" spc="-10" dirty="0">
                <a:solidFill>
                  <a:srgbClr val="D9D9D9"/>
                </a:solidFill>
                <a:latin typeface="Arial"/>
                <a:cs typeface="Arial"/>
              </a:rPr>
              <a:t>i.</a:t>
            </a:r>
            <a:r>
              <a:rPr sz="850" spc="30" dirty="0">
                <a:solidFill>
                  <a:srgbClr val="D9D9D9"/>
                </a:solidFill>
                <a:latin typeface="Arial"/>
                <a:cs typeface="Arial"/>
              </a:rPr>
              <a:t>o</a:t>
            </a:r>
            <a:r>
              <a:rPr sz="850" spc="15" dirty="0">
                <a:solidFill>
                  <a:srgbClr val="D9D9D9"/>
                </a:solidFill>
                <a:latin typeface="Arial"/>
                <a:cs typeface="Arial"/>
              </a:rPr>
              <a:t>r</a:t>
            </a:r>
            <a:r>
              <a:rPr sz="850" spc="5" dirty="0">
                <a:solidFill>
                  <a:srgbClr val="D9D9D9"/>
                </a:solidFill>
                <a:latin typeface="Arial"/>
                <a:cs typeface="Arial"/>
              </a:rPr>
              <a:t>g</a:t>
            </a:r>
            <a:r>
              <a:rPr sz="850" spc="-10" dirty="0">
                <a:solidFill>
                  <a:srgbClr val="D9D9D9"/>
                </a:solidFill>
                <a:latin typeface="Arial"/>
                <a:cs typeface="Arial"/>
              </a:rPr>
              <a:t>/</a:t>
            </a:r>
            <a:r>
              <a:rPr sz="850" spc="5" dirty="0">
                <a:solidFill>
                  <a:srgbClr val="D9D9D9"/>
                </a:solidFill>
                <a:latin typeface="Arial"/>
                <a:cs typeface="Arial"/>
              </a:rPr>
              <a:t>10</a:t>
            </a:r>
            <a:r>
              <a:rPr sz="850" spc="-10" dirty="0">
                <a:solidFill>
                  <a:srgbClr val="D9D9D9"/>
                </a:solidFill>
                <a:latin typeface="Arial"/>
                <a:cs typeface="Arial"/>
              </a:rPr>
              <a:t>.</a:t>
            </a:r>
            <a:r>
              <a:rPr sz="850" spc="5" dirty="0">
                <a:solidFill>
                  <a:srgbClr val="D9D9D9"/>
                </a:solidFill>
                <a:latin typeface="Arial"/>
                <a:cs typeface="Arial"/>
              </a:rPr>
              <a:t>6028</a:t>
            </a:r>
            <a:r>
              <a:rPr sz="850" spc="-5" dirty="0">
                <a:solidFill>
                  <a:srgbClr val="D9D9D9"/>
                </a:solidFill>
                <a:latin typeface="Arial"/>
                <a:cs typeface="Arial"/>
              </a:rPr>
              <a:t>/</a:t>
            </a:r>
            <a:r>
              <a:rPr sz="850" spc="5" dirty="0">
                <a:solidFill>
                  <a:srgbClr val="D9D9D9"/>
                </a:solidFill>
                <a:latin typeface="Arial"/>
                <a:cs typeface="Arial"/>
              </a:rPr>
              <a:t>N</a:t>
            </a:r>
            <a:r>
              <a:rPr sz="850" spc="-10" dirty="0">
                <a:solidFill>
                  <a:srgbClr val="D9D9D9"/>
                </a:solidFill>
                <a:latin typeface="Arial"/>
                <a:cs typeface="Arial"/>
              </a:rPr>
              <a:t>I</a:t>
            </a:r>
            <a:r>
              <a:rPr sz="850" spc="5" dirty="0">
                <a:solidFill>
                  <a:srgbClr val="D9D9D9"/>
                </a:solidFill>
                <a:latin typeface="Arial"/>
                <a:cs typeface="Arial"/>
              </a:rPr>
              <a:t>ST</a:t>
            </a:r>
            <a:r>
              <a:rPr sz="850" spc="-10" dirty="0">
                <a:solidFill>
                  <a:srgbClr val="D9D9D9"/>
                </a:solidFill>
                <a:latin typeface="Arial"/>
                <a:cs typeface="Arial"/>
              </a:rPr>
              <a:t>.</a:t>
            </a:r>
            <a:r>
              <a:rPr sz="850" spc="5" dirty="0">
                <a:solidFill>
                  <a:srgbClr val="D9D9D9"/>
                </a:solidFill>
                <a:latin typeface="Arial"/>
                <a:cs typeface="Arial"/>
              </a:rPr>
              <a:t>SP</a:t>
            </a:r>
            <a:r>
              <a:rPr sz="850" spc="-10" dirty="0">
                <a:solidFill>
                  <a:srgbClr val="D9D9D9"/>
                </a:solidFill>
                <a:latin typeface="Arial"/>
                <a:cs typeface="Arial"/>
              </a:rPr>
              <a:t>.</a:t>
            </a:r>
            <a:r>
              <a:rPr sz="850" spc="10" dirty="0">
                <a:solidFill>
                  <a:srgbClr val="D9D9D9"/>
                </a:solidFill>
                <a:latin typeface="Arial"/>
                <a:cs typeface="Arial"/>
              </a:rPr>
              <a:t>80</a:t>
            </a:r>
            <a:r>
              <a:rPr sz="850" spc="30" dirty="0">
                <a:solidFill>
                  <a:srgbClr val="D9D9D9"/>
                </a:solidFill>
                <a:latin typeface="Arial"/>
                <a:cs typeface="Arial"/>
              </a:rPr>
              <a:t>0</a:t>
            </a:r>
            <a:r>
              <a:rPr sz="850" spc="-10" dirty="0">
                <a:solidFill>
                  <a:srgbClr val="D9D9D9"/>
                </a:solidFill>
                <a:latin typeface="Arial"/>
                <a:cs typeface="Arial"/>
              </a:rPr>
              <a:t>-</a:t>
            </a:r>
            <a:r>
              <a:rPr sz="850" spc="10" dirty="0">
                <a:solidFill>
                  <a:srgbClr val="D9D9D9"/>
                </a:solidFill>
                <a:latin typeface="Arial"/>
                <a:cs typeface="Arial"/>
              </a:rPr>
              <a:t>63b</a:t>
            </a:r>
            <a:endParaRPr sz="850">
              <a:latin typeface="Arial"/>
              <a:cs typeface="Arial"/>
            </a:endParaRPr>
          </a:p>
        </p:txBody>
      </p:sp>
      <p:sp>
        <p:nvSpPr>
          <p:cNvPr id="6" name="object 6"/>
          <p:cNvSpPr/>
          <p:nvPr/>
        </p:nvSpPr>
        <p:spPr>
          <a:xfrm>
            <a:off x="513468" y="900564"/>
            <a:ext cx="0" cy="8229600"/>
          </a:xfrm>
          <a:custGeom>
            <a:avLst/>
            <a:gdLst/>
            <a:ahLst/>
            <a:cxnLst/>
            <a:rect l="l" t="t" r="r" b="b"/>
            <a:pathLst>
              <a:path h="8229600">
                <a:moveTo>
                  <a:pt x="0" y="0"/>
                </a:moveTo>
                <a:lnTo>
                  <a:pt x="1" y="8229600"/>
                </a:lnTo>
              </a:path>
            </a:pathLst>
          </a:custGeom>
          <a:ln w="9144">
            <a:solidFill>
              <a:srgbClr val="D9D9D9"/>
            </a:solidFill>
          </a:ln>
        </p:spPr>
        <p:txBody>
          <a:bodyPr wrap="square" lIns="0" tIns="0" rIns="0" bIns="0" rtlCol="0"/>
          <a:lstStyle/>
          <a:p>
            <a:endParaRPr/>
          </a:p>
        </p:txBody>
      </p:sp>
      <p:sp>
        <p:nvSpPr>
          <p:cNvPr id="7" name="object 7"/>
          <p:cNvSpPr/>
          <p:nvPr/>
        </p:nvSpPr>
        <p:spPr>
          <a:xfrm>
            <a:off x="923424" y="3706248"/>
            <a:ext cx="198119" cy="115824"/>
          </a:xfrm>
          <a:prstGeom prst="rect">
            <a:avLst/>
          </a:prstGeom>
          <a:blipFill>
            <a:blip r:embed="rId4" cstate="print"/>
            <a:stretch>
              <a:fillRect/>
            </a:stretch>
          </a:blipFill>
        </p:spPr>
        <p:txBody>
          <a:bodyPr wrap="square" lIns="0" tIns="0" rIns="0" bIns="0" rtlCol="0"/>
          <a:lstStyle/>
          <a:p>
            <a:endParaRPr/>
          </a:p>
        </p:txBody>
      </p:sp>
      <p:sp>
        <p:nvSpPr>
          <p:cNvPr id="8" name="object 8"/>
          <p:cNvSpPr/>
          <p:nvPr/>
        </p:nvSpPr>
        <p:spPr>
          <a:xfrm>
            <a:off x="923424" y="5550288"/>
            <a:ext cx="198119" cy="115824"/>
          </a:xfrm>
          <a:prstGeom prst="rect">
            <a:avLst/>
          </a:prstGeom>
          <a:blipFill>
            <a:blip r:embed="rId5" cstate="print"/>
            <a:stretch>
              <a:fillRect/>
            </a:stretch>
          </a:blipFill>
        </p:spPr>
        <p:txBody>
          <a:bodyPr wrap="square" lIns="0" tIns="0" rIns="0" bIns="0" rtlCol="0"/>
          <a:lstStyle/>
          <a:p>
            <a:endParaRPr/>
          </a:p>
        </p:txBody>
      </p:sp>
      <p:sp>
        <p:nvSpPr>
          <p:cNvPr id="9" name="object 9"/>
          <p:cNvSpPr txBox="1"/>
          <p:nvPr/>
        </p:nvSpPr>
        <p:spPr>
          <a:xfrm>
            <a:off x="913772" y="931348"/>
            <a:ext cx="5925185" cy="7779374"/>
          </a:xfrm>
          <a:prstGeom prst="rect">
            <a:avLst/>
          </a:prstGeom>
        </p:spPr>
        <p:txBody>
          <a:bodyPr vert="horz" wrap="square" lIns="0" tIns="0" rIns="0" bIns="0" rtlCol="0">
            <a:spAutoFit/>
          </a:bodyPr>
          <a:lstStyle/>
          <a:p>
            <a:pPr marL="12700" marR="351155">
              <a:lnSpc>
                <a:spcPct val="95800"/>
              </a:lnSpc>
            </a:pPr>
            <a:r>
              <a:rPr sz="1200" dirty="0">
                <a:latin typeface="Times New Roman"/>
                <a:cs typeface="Times New Roman"/>
              </a:rPr>
              <a:t>Sus</a:t>
            </a:r>
            <a:r>
              <a:rPr sz="1200" spc="-10" dirty="0">
                <a:latin typeface="Times New Roman"/>
                <a:cs typeface="Times New Roman"/>
              </a:rPr>
              <a:t>pens</a:t>
            </a:r>
            <a:r>
              <a:rPr sz="1200" spc="-5" dirty="0">
                <a:latin typeface="Times New Roman"/>
                <a:cs typeface="Times New Roman"/>
              </a:rPr>
              <a:t>ion, revocation, or </a:t>
            </a:r>
            <a:r>
              <a:rPr sz="1200" spc="-10" dirty="0">
                <a:latin typeface="Times New Roman"/>
                <a:cs typeface="Times New Roman"/>
              </a:rPr>
              <a:t>des</a:t>
            </a:r>
            <a:r>
              <a:rPr sz="1200" spc="-5" dirty="0">
                <a:latin typeface="Times New Roman"/>
                <a:cs typeface="Times New Roman"/>
              </a:rPr>
              <a:t>truction of </a:t>
            </a:r>
            <a:r>
              <a:rPr sz="1200" spc="-10" dirty="0">
                <a:latin typeface="Times New Roman"/>
                <a:cs typeface="Times New Roman"/>
              </a:rPr>
              <a:t>compromised </a:t>
            </a:r>
            <a:r>
              <a:rPr sz="1200" spc="-5" dirty="0">
                <a:latin typeface="Times New Roman"/>
                <a:cs typeface="Times New Roman"/>
              </a:rPr>
              <a:t>authenticators SHOU</a:t>
            </a:r>
            <a:r>
              <a:rPr sz="1200" spc="-10" dirty="0">
                <a:latin typeface="Times New Roman"/>
                <a:cs typeface="Times New Roman"/>
              </a:rPr>
              <a:t>LD occur as promptly as </a:t>
            </a:r>
            <a:r>
              <a:rPr sz="1200" spc="-5" dirty="0">
                <a:latin typeface="Times New Roman"/>
                <a:cs typeface="Times New Roman"/>
              </a:rPr>
              <a:t>practical following detection. A</a:t>
            </a:r>
            <a:r>
              <a:rPr sz="1200" spc="-10" dirty="0">
                <a:latin typeface="Times New Roman"/>
                <a:cs typeface="Times New Roman"/>
              </a:rPr>
              <a:t>gencies SHOULD es</a:t>
            </a:r>
            <a:r>
              <a:rPr sz="1200" spc="-5" dirty="0">
                <a:latin typeface="Times New Roman"/>
                <a:cs typeface="Times New Roman"/>
              </a:rPr>
              <a:t>tablish </a:t>
            </a:r>
            <a:r>
              <a:rPr sz="1200" spc="-10" dirty="0">
                <a:latin typeface="Times New Roman"/>
                <a:cs typeface="Times New Roman"/>
              </a:rPr>
              <a:t>time </a:t>
            </a:r>
            <a:r>
              <a:rPr sz="1200" spc="-5" dirty="0">
                <a:latin typeface="Times New Roman"/>
                <a:cs typeface="Times New Roman"/>
              </a:rPr>
              <a:t>limits for this </a:t>
            </a:r>
            <a:r>
              <a:rPr sz="1200" spc="-10" dirty="0">
                <a:latin typeface="Times New Roman"/>
                <a:cs typeface="Times New Roman"/>
              </a:rPr>
              <a:t>process.</a:t>
            </a:r>
            <a:endParaRPr sz="1200" dirty="0">
              <a:latin typeface="Times New Roman"/>
              <a:cs typeface="Times New Roman"/>
            </a:endParaRPr>
          </a:p>
          <a:p>
            <a:pPr>
              <a:lnSpc>
                <a:spcPct val="100000"/>
              </a:lnSpc>
              <a:spcBef>
                <a:spcPts val="38"/>
              </a:spcBef>
            </a:pPr>
            <a:endParaRPr sz="1000" dirty="0">
              <a:latin typeface="Times New Roman"/>
              <a:cs typeface="Times New Roman"/>
            </a:endParaRPr>
          </a:p>
          <a:p>
            <a:pPr marL="12700" marR="5080">
              <a:lnSpc>
                <a:spcPct val="95800"/>
              </a:lnSpc>
            </a:pPr>
            <a:r>
              <a:rPr sz="1200" spc="-10" dirty="0">
                <a:solidFill>
                  <a:srgbClr val="FF0000"/>
                </a:solidFill>
                <a:latin typeface="Times New Roman"/>
                <a:cs typeface="Times New Roman"/>
              </a:rPr>
              <a:t>To </a:t>
            </a:r>
            <a:r>
              <a:rPr sz="1200" spc="-5" dirty="0">
                <a:solidFill>
                  <a:srgbClr val="FF0000"/>
                </a:solidFill>
                <a:latin typeface="Times New Roman"/>
                <a:cs typeface="Times New Roman"/>
              </a:rPr>
              <a:t>facilitate s</a:t>
            </a:r>
            <a:r>
              <a:rPr sz="1200" spc="-10" dirty="0">
                <a:solidFill>
                  <a:srgbClr val="FF0000"/>
                </a:solidFill>
                <a:latin typeface="Times New Roman"/>
                <a:cs typeface="Times New Roman"/>
              </a:rPr>
              <a:t>ecure </a:t>
            </a:r>
            <a:r>
              <a:rPr sz="1200" spc="-5" dirty="0">
                <a:solidFill>
                  <a:srgbClr val="FF0000"/>
                </a:solidFill>
                <a:latin typeface="Times New Roman"/>
                <a:cs typeface="Times New Roman"/>
              </a:rPr>
              <a:t>reporting of the loss, theft, or </a:t>
            </a:r>
            <a:r>
              <a:rPr sz="1200" spc="-10" dirty="0">
                <a:solidFill>
                  <a:srgbClr val="FF0000"/>
                </a:solidFill>
                <a:latin typeface="Times New Roman"/>
                <a:cs typeface="Times New Roman"/>
              </a:rPr>
              <a:t>damage </a:t>
            </a:r>
            <a:r>
              <a:rPr sz="1200" spc="-5" dirty="0">
                <a:solidFill>
                  <a:srgbClr val="FF0000"/>
                </a:solidFill>
                <a:latin typeface="Times New Roman"/>
                <a:cs typeface="Times New Roman"/>
              </a:rPr>
              <a:t>to </a:t>
            </a:r>
            <a:r>
              <a:rPr sz="1200" spc="-10" dirty="0">
                <a:solidFill>
                  <a:srgbClr val="FF0000"/>
                </a:solidFill>
                <a:latin typeface="Times New Roman"/>
                <a:cs typeface="Times New Roman"/>
              </a:rPr>
              <a:t>an </a:t>
            </a:r>
            <a:r>
              <a:rPr sz="1200" spc="-5" dirty="0">
                <a:solidFill>
                  <a:srgbClr val="FF0000"/>
                </a:solidFill>
                <a:latin typeface="Times New Roman"/>
                <a:cs typeface="Times New Roman"/>
              </a:rPr>
              <a:t>authenticator, the CSP SHOU</a:t>
            </a:r>
            <a:r>
              <a:rPr sz="1200" spc="-10" dirty="0">
                <a:solidFill>
                  <a:srgbClr val="FF0000"/>
                </a:solidFill>
                <a:latin typeface="Times New Roman"/>
                <a:cs typeface="Times New Roman"/>
              </a:rPr>
              <a:t>LD provide </a:t>
            </a:r>
            <a:r>
              <a:rPr sz="1200" spc="-5" dirty="0">
                <a:solidFill>
                  <a:srgbClr val="FF0000"/>
                </a:solidFill>
                <a:latin typeface="Times New Roman"/>
                <a:cs typeface="Times New Roman"/>
              </a:rPr>
              <a:t>the subscriber with </a:t>
            </a:r>
            <a:r>
              <a:rPr sz="1200" spc="-10" dirty="0">
                <a:solidFill>
                  <a:srgbClr val="FF0000"/>
                </a:solidFill>
                <a:latin typeface="Times New Roman"/>
                <a:cs typeface="Times New Roman"/>
              </a:rPr>
              <a:t>a method of </a:t>
            </a:r>
            <a:r>
              <a:rPr sz="1200" spc="-5" dirty="0">
                <a:solidFill>
                  <a:srgbClr val="FF0000"/>
                </a:solidFill>
                <a:latin typeface="Times New Roman"/>
                <a:cs typeface="Times New Roman"/>
              </a:rPr>
              <a:t>authenticating to the CSP using </a:t>
            </a:r>
            <a:r>
              <a:rPr sz="1200" spc="-10" dirty="0">
                <a:solidFill>
                  <a:srgbClr val="FF0000"/>
                </a:solidFill>
                <a:latin typeface="Times New Roman"/>
                <a:cs typeface="Times New Roman"/>
              </a:rPr>
              <a:t>a backup or </a:t>
            </a:r>
            <a:r>
              <a:rPr sz="1200" spc="-5" dirty="0">
                <a:solidFill>
                  <a:srgbClr val="FF0000"/>
                </a:solidFill>
                <a:latin typeface="Times New Roman"/>
                <a:cs typeface="Times New Roman"/>
              </a:rPr>
              <a:t>alternate authenticator</a:t>
            </a:r>
            <a:r>
              <a:rPr sz="1200" spc="-5" dirty="0">
                <a:latin typeface="Times New Roman"/>
                <a:cs typeface="Times New Roman"/>
              </a:rPr>
              <a:t>. </a:t>
            </a:r>
            <a:r>
              <a:rPr sz="1200" spc="-10" dirty="0">
                <a:latin typeface="Times New Roman"/>
                <a:cs typeface="Times New Roman"/>
              </a:rPr>
              <a:t>This backup </a:t>
            </a:r>
            <a:r>
              <a:rPr sz="1200" spc="-5" dirty="0">
                <a:latin typeface="Times New Roman"/>
                <a:cs typeface="Times New Roman"/>
              </a:rPr>
              <a:t>authenticator SHA</a:t>
            </a:r>
            <a:r>
              <a:rPr sz="1200" spc="-10" dirty="0">
                <a:latin typeface="Times New Roman"/>
                <a:cs typeface="Times New Roman"/>
              </a:rPr>
              <a:t>LL be </a:t>
            </a:r>
            <a:r>
              <a:rPr sz="1200" spc="-5" dirty="0">
                <a:latin typeface="Times New Roman"/>
                <a:cs typeface="Times New Roman"/>
              </a:rPr>
              <a:t>either </a:t>
            </a:r>
            <a:r>
              <a:rPr sz="1200" spc="-10" dirty="0">
                <a:latin typeface="Times New Roman"/>
                <a:cs typeface="Times New Roman"/>
              </a:rPr>
              <a:t>a memorized s</a:t>
            </a:r>
            <a:r>
              <a:rPr sz="1200" spc="-5" dirty="0">
                <a:latin typeface="Times New Roman"/>
                <a:cs typeface="Times New Roman"/>
              </a:rPr>
              <a:t>ecret or </a:t>
            </a:r>
            <a:r>
              <a:rPr sz="1200" spc="-10" dirty="0">
                <a:latin typeface="Times New Roman"/>
                <a:cs typeface="Times New Roman"/>
              </a:rPr>
              <a:t>a phys</a:t>
            </a:r>
            <a:r>
              <a:rPr sz="1200" spc="-5" dirty="0">
                <a:latin typeface="Times New Roman"/>
                <a:cs typeface="Times New Roman"/>
              </a:rPr>
              <a:t>ical authenticator. Either MAY </a:t>
            </a:r>
            <a:r>
              <a:rPr sz="1200" spc="-10" dirty="0">
                <a:latin typeface="Times New Roman"/>
                <a:cs typeface="Times New Roman"/>
              </a:rPr>
              <a:t>be used, but only one </a:t>
            </a:r>
            <a:r>
              <a:rPr sz="1200" spc="-5" dirty="0">
                <a:latin typeface="Times New Roman"/>
                <a:cs typeface="Times New Roman"/>
              </a:rPr>
              <a:t>authentication factor is required to </a:t>
            </a:r>
            <a:r>
              <a:rPr sz="1200" spc="-10" dirty="0">
                <a:latin typeface="Times New Roman"/>
                <a:cs typeface="Times New Roman"/>
              </a:rPr>
              <a:t>make </a:t>
            </a:r>
            <a:r>
              <a:rPr sz="1200" spc="-5" dirty="0">
                <a:latin typeface="Times New Roman"/>
                <a:cs typeface="Times New Roman"/>
              </a:rPr>
              <a:t>this report. Alternatively, the subscriber MAY </a:t>
            </a:r>
            <a:r>
              <a:rPr sz="1200" spc="-10" dirty="0">
                <a:latin typeface="Times New Roman"/>
                <a:cs typeface="Times New Roman"/>
              </a:rPr>
              <a:t>es</a:t>
            </a:r>
            <a:r>
              <a:rPr sz="1200" spc="-5" dirty="0">
                <a:latin typeface="Times New Roman"/>
                <a:cs typeface="Times New Roman"/>
              </a:rPr>
              <a:t>tablish </a:t>
            </a:r>
            <a:r>
              <a:rPr sz="1200" spc="-10" dirty="0">
                <a:latin typeface="Times New Roman"/>
                <a:cs typeface="Times New Roman"/>
              </a:rPr>
              <a:t>an </a:t>
            </a:r>
            <a:r>
              <a:rPr sz="1200" spc="-5" dirty="0">
                <a:latin typeface="Times New Roman"/>
                <a:cs typeface="Times New Roman"/>
              </a:rPr>
              <a:t>authenticated protected </a:t>
            </a:r>
            <a:r>
              <a:rPr sz="1200" spc="-10" dirty="0">
                <a:latin typeface="Times New Roman"/>
                <a:cs typeface="Times New Roman"/>
              </a:rPr>
              <a:t>channel </a:t>
            </a:r>
            <a:r>
              <a:rPr sz="1200" spc="-5" dirty="0">
                <a:latin typeface="Times New Roman"/>
                <a:cs typeface="Times New Roman"/>
              </a:rPr>
              <a:t>to the CSP </a:t>
            </a:r>
            <a:r>
              <a:rPr sz="1200" spc="-10" dirty="0">
                <a:latin typeface="Times New Roman"/>
                <a:cs typeface="Times New Roman"/>
              </a:rPr>
              <a:t>and </a:t>
            </a:r>
            <a:r>
              <a:rPr sz="1200" spc="-5" dirty="0">
                <a:latin typeface="Times New Roman"/>
                <a:cs typeface="Times New Roman"/>
              </a:rPr>
              <a:t>verify information collected during the proofing </a:t>
            </a:r>
            <a:r>
              <a:rPr sz="1200" spc="-10" dirty="0">
                <a:latin typeface="Times New Roman"/>
                <a:cs typeface="Times New Roman"/>
              </a:rPr>
              <a:t>process. The CSP MAY choose </a:t>
            </a:r>
            <a:r>
              <a:rPr sz="1200" spc="-5" dirty="0">
                <a:latin typeface="Times New Roman"/>
                <a:cs typeface="Times New Roman"/>
              </a:rPr>
              <a:t>to verify </a:t>
            </a:r>
            <a:r>
              <a:rPr sz="1200" spc="-10" dirty="0">
                <a:latin typeface="Times New Roman"/>
                <a:cs typeface="Times New Roman"/>
              </a:rPr>
              <a:t>an address of </a:t>
            </a:r>
            <a:r>
              <a:rPr sz="1200" spc="-5" dirty="0">
                <a:latin typeface="Times New Roman"/>
                <a:cs typeface="Times New Roman"/>
              </a:rPr>
              <a:t>record (i.e., </a:t>
            </a:r>
            <a:r>
              <a:rPr sz="1200" spc="-10" dirty="0">
                <a:latin typeface="Times New Roman"/>
                <a:cs typeface="Times New Roman"/>
              </a:rPr>
              <a:t>email, telephone, pos</a:t>
            </a:r>
            <a:r>
              <a:rPr sz="1200" spc="-5" dirty="0">
                <a:latin typeface="Times New Roman"/>
                <a:cs typeface="Times New Roman"/>
              </a:rPr>
              <a:t>tal) </a:t>
            </a:r>
            <a:r>
              <a:rPr sz="1200" spc="-10" dirty="0">
                <a:latin typeface="Times New Roman"/>
                <a:cs typeface="Times New Roman"/>
              </a:rPr>
              <a:t>and suspend </a:t>
            </a:r>
            <a:r>
              <a:rPr sz="1200" spc="-5" dirty="0">
                <a:latin typeface="Times New Roman"/>
                <a:cs typeface="Times New Roman"/>
              </a:rPr>
              <a:t>authenticator(s) reported to </a:t>
            </a:r>
            <a:r>
              <a:rPr sz="1200" spc="-10" dirty="0">
                <a:latin typeface="Times New Roman"/>
                <a:cs typeface="Times New Roman"/>
              </a:rPr>
              <a:t>have been compromised. The suspens</a:t>
            </a:r>
            <a:r>
              <a:rPr sz="1200" spc="-5" dirty="0">
                <a:latin typeface="Times New Roman"/>
                <a:cs typeface="Times New Roman"/>
              </a:rPr>
              <a:t>ion SHA</a:t>
            </a:r>
            <a:r>
              <a:rPr sz="1200" spc="-10" dirty="0">
                <a:latin typeface="Times New Roman"/>
                <a:cs typeface="Times New Roman"/>
              </a:rPr>
              <a:t>LL be revers</a:t>
            </a:r>
            <a:r>
              <a:rPr sz="1200" spc="-5" dirty="0">
                <a:latin typeface="Times New Roman"/>
                <a:cs typeface="Times New Roman"/>
              </a:rPr>
              <a:t>ible if the subscriber s</a:t>
            </a:r>
            <a:r>
              <a:rPr sz="1200" spc="-10" dirty="0">
                <a:latin typeface="Times New Roman"/>
                <a:cs typeface="Times New Roman"/>
              </a:rPr>
              <a:t>uccess</a:t>
            </a:r>
            <a:r>
              <a:rPr sz="1200" spc="-5" dirty="0">
                <a:latin typeface="Times New Roman"/>
                <a:cs typeface="Times New Roman"/>
              </a:rPr>
              <a:t>fully authenticates to the CSP using </a:t>
            </a:r>
            <a:r>
              <a:rPr sz="1200" spc="-10" dirty="0">
                <a:latin typeface="Times New Roman"/>
                <a:cs typeface="Times New Roman"/>
              </a:rPr>
              <a:t>a </a:t>
            </a:r>
            <a:r>
              <a:rPr sz="1200" spc="-5" dirty="0">
                <a:latin typeface="Times New Roman"/>
                <a:cs typeface="Times New Roman"/>
              </a:rPr>
              <a:t>valid (i.e., </a:t>
            </a:r>
            <a:r>
              <a:rPr sz="1200" spc="-10" dirty="0">
                <a:latin typeface="Times New Roman"/>
                <a:cs typeface="Times New Roman"/>
              </a:rPr>
              <a:t>not suspended) </a:t>
            </a:r>
            <a:r>
              <a:rPr sz="1200" spc="-5" dirty="0">
                <a:latin typeface="Times New Roman"/>
                <a:cs typeface="Times New Roman"/>
              </a:rPr>
              <a:t>authenticator </a:t>
            </a:r>
            <a:r>
              <a:rPr sz="1200" spc="-10" dirty="0">
                <a:latin typeface="Times New Roman"/>
                <a:cs typeface="Times New Roman"/>
              </a:rPr>
              <a:t>and reques</a:t>
            </a:r>
            <a:r>
              <a:rPr sz="1200" spc="-5" dirty="0">
                <a:latin typeface="Times New Roman"/>
                <a:cs typeface="Times New Roman"/>
              </a:rPr>
              <a:t>ts reactivation of </a:t>
            </a:r>
            <a:r>
              <a:rPr sz="1200" spc="-10" dirty="0">
                <a:latin typeface="Times New Roman"/>
                <a:cs typeface="Times New Roman"/>
              </a:rPr>
              <a:t>an </a:t>
            </a:r>
            <a:r>
              <a:rPr sz="1200" spc="-5" dirty="0">
                <a:latin typeface="Times New Roman"/>
                <a:cs typeface="Times New Roman"/>
              </a:rPr>
              <a:t>authenticator sus</a:t>
            </a:r>
            <a:r>
              <a:rPr sz="1200" spc="-10" dirty="0">
                <a:latin typeface="Times New Roman"/>
                <a:cs typeface="Times New Roman"/>
              </a:rPr>
              <a:t>pended </a:t>
            </a:r>
            <a:r>
              <a:rPr sz="1200" spc="-5" dirty="0">
                <a:latin typeface="Times New Roman"/>
                <a:cs typeface="Times New Roman"/>
              </a:rPr>
              <a:t>in this </a:t>
            </a:r>
            <a:r>
              <a:rPr sz="1200" spc="-10" dirty="0">
                <a:latin typeface="Times New Roman"/>
                <a:cs typeface="Times New Roman"/>
              </a:rPr>
              <a:t>manner. The CSP MAY s</a:t>
            </a:r>
            <a:r>
              <a:rPr sz="1200" spc="-5" dirty="0">
                <a:latin typeface="Times New Roman"/>
                <a:cs typeface="Times New Roman"/>
              </a:rPr>
              <a:t>et </a:t>
            </a:r>
            <a:r>
              <a:rPr sz="1200" spc="-10" dirty="0">
                <a:latin typeface="Times New Roman"/>
                <a:cs typeface="Times New Roman"/>
              </a:rPr>
              <a:t>a time </a:t>
            </a:r>
            <a:r>
              <a:rPr sz="1200" spc="-5" dirty="0">
                <a:latin typeface="Times New Roman"/>
                <a:cs typeface="Times New Roman"/>
              </a:rPr>
              <a:t>limit after which </a:t>
            </a:r>
            <a:r>
              <a:rPr sz="1200" spc="-10" dirty="0">
                <a:latin typeface="Times New Roman"/>
                <a:cs typeface="Times New Roman"/>
              </a:rPr>
              <a:t>a suspended </a:t>
            </a:r>
            <a:r>
              <a:rPr sz="1200" spc="-5" dirty="0">
                <a:latin typeface="Times New Roman"/>
                <a:cs typeface="Times New Roman"/>
              </a:rPr>
              <a:t>authenticator </a:t>
            </a:r>
            <a:r>
              <a:rPr sz="1200" spc="-10" dirty="0">
                <a:latin typeface="Times New Roman"/>
                <a:cs typeface="Times New Roman"/>
              </a:rPr>
              <a:t>can no longer be </a:t>
            </a:r>
            <a:r>
              <a:rPr sz="1200" spc="-5" dirty="0">
                <a:latin typeface="Times New Roman"/>
                <a:cs typeface="Times New Roman"/>
              </a:rPr>
              <a:t>reactivated.</a:t>
            </a:r>
            <a:endParaRPr sz="1200" dirty="0">
              <a:latin typeface="Times New Roman"/>
              <a:cs typeface="Times New Roman"/>
            </a:endParaRPr>
          </a:p>
          <a:p>
            <a:pPr>
              <a:lnSpc>
                <a:spcPct val="100000"/>
              </a:lnSpc>
              <a:spcBef>
                <a:spcPts val="56"/>
              </a:spcBef>
            </a:pPr>
            <a:endParaRPr sz="1000" dirty="0">
              <a:latin typeface="Times New Roman"/>
              <a:cs typeface="Times New Roman"/>
            </a:endParaRPr>
          </a:p>
          <a:p>
            <a:pPr marL="378460">
              <a:lnSpc>
                <a:spcPct val="100000"/>
              </a:lnSpc>
            </a:pPr>
            <a:r>
              <a:rPr sz="1050" b="1" spc="20" dirty="0">
                <a:solidFill>
                  <a:srgbClr val="03030F"/>
                </a:solidFill>
                <a:latin typeface="Arial"/>
                <a:cs typeface="Arial"/>
              </a:rPr>
              <a:t>Exp</a:t>
            </a:r>
            <a:r>
              <a:rPr sz="1050" b="1" spc="10" dirty="0">
                <a:solidFill>
                  <a:srgbClr val="03030F"/>
                </a:solidFill>
                <a:latin typeface="Arial"/>
                <a:cs typeface="Arial"/>
              </a:rPr>
              <a:t>ir</a:t>
            </a:r>
            <a:r>
              <a:rPr sz="1050" b="1" spc="20" dirty="0">
                <a:solidFill>
                  <a:srgbClr val="03030F"/>
                </a:solidFill>
                <a:latin typeface="Arial"/>
                <a:cs typeface="Arial"/>
              </a:rPr>
              <a:t>a</a:t>
            </a:r>
            <a:r>
              <a:rPr sz="1050" b="1" spc="10" dirty="0">
                <a:solidFill>
                  <a:srgbClr val="03030F"/>
                </a:solidFill>
                <a:latin typeface="Arial"/>
                <a:cs typeface="Arial"/>
              </a:rPr>
              <a:t>ti</a:t>
            </a:r>
            <a:r>
              <a:rPr sz="1050" b="1" spc="20" dirty="0">
                <a:solidFill>
                  <a:srgbClr val="03030F"/>
                </a:solidFill>
                <a:latin typeface="Arial"/>
                <a:cs typeface="Arial"/>
              </a:rPr>
              <a:t>o</a:t>
            </a:r>
            <a:r>
              <a:rPr sz="1050" b="1" spc="10" dirty="0">
                <a:solidFill>
                  <a:srgbClr val="03030F"/>
                </a:solidFill>
                <a:latin typeface="Arial"/>
                <a:cs typeface="Arial"/>
              </a:rPr>
              <a:t>n</a:t>
            </a:r>
            <a:endParaRPr sz="1050" dirty="0">
              <a:latin typeface="Arial"/>
              <a:cs typeface="Arial"/>
            </a:endParaRPr>
          </a:p>
          <a:p>
            <a:pPr>
              <a:lnSpc>
                <a:spcPct val="100000"/>
              </a:lnSpc>
              <a:spcBef>
                <a:spcPts val="13"/>
              </a:spcBef>
            </a:pPr>
            <a:endParaRPr sz="1050" dirty="0">
              <a:latin typeface="Times New Roman"/>
              <a:cs typeface="Times New Roman"/>
            </a:endParaRPr>
          </a:p>
          <a:p>
            <a:pPr marL="12700" marR="271145">
              <a:lnSpc>
                <a:spcPct val="95600"/>
              </a:lnSpc>
            </a:pPr>
            <a:r>
              <a:rPr sz="1200" dirty="0">
                <a:solidFill>
                  <a:srgbClr val="FF0000"/>
                </a:solidFill>
                <a:latin typeface="Times New Roman"/>
                <a:cs typeface="Times New Roman"/>
              </a:rPr>
              <a:t>CSPs MAY </a:t>
            </a:r>
            <a:r>
              <a:rPr sz="1200" spc="-5" dirty="0">
                <a:solidFill>
                  <a:srgbClr val="FF0000"/>
                </a:solidFill>
                <a:latin typeface="Times New Roman"/>
                <a:cs typeface="Times New Roman"/>
              </a:rPr>
              <a:t>iss</a:t>
            </a:r>
            <a:r>
              <a:rPr sz="1200" spc="-10" dirty="0">
                <a:solidFill>
                  <a:srgbClr val="FF0000"/>
                </a:solidFill>
                <a:latin typeface="Times New Roman"/>
                <a:cs typeface="Times New Roman"/>
              </a:rPr>
              <a:t>ue </a:t>
            </a:r>
            <a:r>
              <a:rPr sz="1200" spc="-5" dirty="0">
                <a:solidFill>
                  <a:srgbClr val="FF0000"/>
                </a:solidFill>
                <a:latin typeface="Times New Roman"/>
                <a:cs typeface="Times New Roman"/>
              </a:rPr>
              <a:t>authenticators that expire</a:t>
            </a:r>
            <a:r>
              <a:rPr sz="1200" spc="-5" dirty="0">
                <a:latin typeface="Times New Roman"/>
                <a:cs typeface="Times New Roman"/>
              </a:rPr>
              <a:t>. If </a:t>
            </a:r>
            <a:r>
              <a:rPr sz="1200" spc="-10" dirty="0">
                <a:latin typeface="Times New Roman"/>
                <a:cs typeface="Times New Roman"/>
              </a:rPr>
              <a:t>and when an </a:t>
            </a:r>
            <a:r>
              <a:rPr sz="1200" spc="-5" dirty="0">
                <a:latin typeface="Times New Roman"/>
                <a:cs typeface="Times New Roman"/>
              </a:rPr>
              <a:t>authenticator expires, it SHA</a:t>
            </a:r>
            <a:r>
              <a:rPr sz="1200" spc="-10" dirty="0">
                <a:latin typeface="Times New Roman"/>
                <a:cs typeface="Times New Roman"/>
              </a:rPr>
              <a:t>LL</a:t>
            </a:r>
            <a:r>
              <a:rPr sz="1200" spc="-5" dirty="0">
                <a:latin typeface="Times New Roman"/>
                <a:cs typeface="Times New Roman"/>
              </a:rPr>
              <a:t> NO</a:t>
            </a:r>
            <a:r>
              <a:rPr sz="1200" spc="-10" dirty="0">
                <a:latin typeface="Times New Roman"/>
                <a:cs typeface="Times New Roman"/>
              </a:rPr>
              <a:t>T be us</a:t>
            </a:r>
            <a:r>
              <a:rPr sz="1200" spc="-5" dirty="0">
                <a:latin typeface="Times New Roman"/>
                <a:cs typeface="Times New Roman"/>
              </a:rPr>
              <a:t>able for authentication. </a:t>
            </a:r>
            <a:r>
              <a:rPr sz="1200" spc="-10" dirty="0">
                <a:latin typeface="Times New Roman"/>
                <a:cs typeface="Times New Roman"/>
              </a:rPr>
              <a:t>When an </a:t>
            </a:r>
            <a:r>
              <a:rPr sz="1200" spc="-5" dirty="0">
                <a:latin typeface="Times New Roman"/>
                <a:cs typeface="Times New Roman"/>
              </a:rPr>
              <a:t>authentication is </a:t>
            </a:r>
            <a:r>
              <a:rPr sz="1200" spc="-10" dirty="0">
                <a:latin typeface="Times New Roman"/>
                <a:cs typeface="Times New Roman"/>
              </a:rPr>
              <a:t>attempted us</a:t>
            </a:r>
            <a:r>
              <a:rPr sz="1200" spc="-5" dirty="0">
                <a:latin typeface="Times New Roman"/>
                <a:cs typeface="Times New Roman"/>
              </a:rPr>
              <a:t>ing </a:t>
            </a:r>
            <a:r>
              <a:rPr sz="1200" spc="-10" dirty="0">
                <a:latin typeface="Times New Roman"/>
                <a:cs typeface="Times New Roman"/>
              </a:rPr>
              <a:t>an </a:t>
            </a:r>
            <a:r>
              <a:rPr sz="1200" spc="-5" dirty="0">
                <a:latin typeface="Times New Roman"/>
                <a:cs typeface="Times New Roman"/>
              </a:rPr>
              <a:t>expired authenticator, the CSP SHOU</a:t>
            </a:r>
            <a:r>
              <a:rPr sz="1200" spc="-10" dirty="0">
                <a:latin typeface="Times New Roman"/>
                <a:cs typeface="Times New Roman"/>
              </a:rPr>
              <a:t>LD give an </a:t>
            </a:r>
            <a:r>
              <a:rPr sz="1200" spc="-5" dirty="0">
                <a:latin typeface="Times New Roman"/>
                <a:cs typeface="Times New Roman"/>
              </a:rPr>
              <a:t>indication to the subscriber that the authentication failure is </a:t>
            </a:r>
            <a:r>
              <a:rPr sz="1200" spc="-10" dirty="0">
                <a:latin typeface="Times New Roman"/>
                <a:cs typeface="Times New Roman"/>
              </a:rPr>
              <a:t>due </a:t>
            </a:r>
            <a:r>
              <a:rPr sz="1200" spc="-5" dirty="0">
                <a:latin typeface="Times New Roman"/>
                <a:cs typeface="Times New Roman"/>
              </a:rPr>
              <a:t>to expiration rather than s</a:t>
            </a:r>
            <a:r>
              <a:rPr sz="1200" spc="-10" dirty="0">
                <a:latin typeface="Times New Roman"/>
                <a:cs typeface="Times New Roman"/>
              </a:rPr>
              <a:t>ome other cause.</a:t>
            </a:r>
            <a:endParaRPr sz="1200" dirty="0">
              <a:latin typeface="Times New Roman"/>
              <a:cs typeface="Times New Roman"/>
            </a:endParaRPr>
          </a:p>
          <a:p>
            <a:pPr>
              <a:lnSpc>
                <a:spcPct val="100000"/>
              </a:lnSpc>
              <a:spcBef>
                <a:spcPts val="5"/>
              </a:spcBef>
            </a:pPr>
            <a:endParaRPr sz="1050" dirty="0">
              <a:latin typeface="Times New Roman"/>
              <a:cs typeface="Times New Roman"/>
            </a:endParaRPr>
          </a:p>
          <a:p>
            <a:pPr marL="12700" marR="478790">
              <a:lnSpc>
                <a:spcPct val="95800"/>
              </a:lnSpc>
            </a:pPr>
            <a:r>
              <a:rPr sz="1200" spc="-10" dirty="0">
                <a:latin typeface="Times New Roman"/>
                <a:cs typeface="Times New Roman"/>
              </a:rPr>
              <a:t>The CSP SHALL </a:t>
            </a:r>
            <a:r>
              <a:rPr sz="1200" spc="-5" dirty="0">
                <a:latin typeface="Times New Roman"/>
                <a:cs typeface="Times New Roman"/>
              </a:rPr>
              <a:t>require subscribers to s</a:t>
            </a:r>
            <a:r>
              <a:rPr sz="1200" spc="-10" dirty="0">
                <a:latin typeface="Times New Roman"/>
                <a:cs typeface="Times New Roman"/>
              </a:rPr>
              <a:t>urrender or prove des</a:t>
            </a:r>
            <a:r>
              <a:rPr sz="1200" spc="-5" dirty="0">
                <a:latin typeface="Times New Roman"/>
                <a:cs typeface="Times New Roman"/>
              </a:rPr>
              <a:t>truction of </a:t>
            </a:r>
            <a:r>
              <a:rPr sz="1200" spc="-10" dirty="0">
                <a:latin typeface="Times New Roman"/>
                <a:cs typeface="Times New Roman"/>
              </a:rPr>
              <a:t>any phys</a:t>
            </a:r>
            <a:r>
              <a:rPr sz="1200" spc="-5" dirty="0">
                <a:latin typeface="Times New Roman"/>
                <a:cs typeface="Times New Roman"/>
              </a:rPr>
              <a:t>ical authenticator containing attribute certificates s</a:t>
            </a:r>
            <a:r>
              <a:rPr sz="1200" spc="-10" dirty="0">
                <a:latin typeface="Times New Roman"/>
                <a:cs typeface="Times New Roman"/>
              </a:rPr>
              <a:t>igned by </a:t>
            </a:r>
            <a:r>
              <a:rPr sz="1200" spc="-5" dirty="0">
                <a:latin typeface="Times New Roman"/>
                <a:cs typeface="Times New Roman"/>
              </a:rPr>
              <a:t>the CSP </a:t>
            </a:r>
            <a:r>
              <a:rPr sz="1200" spc="-10" dirty="0">
                <a:latin typeface="Times New Roman"/>
                <a:cs typeface="Times New Roman"/>
              </a:rPr>
              <a:t>as soon as </a:t>
            </a:r>
            <a:r>
              <a:rPr sz="1200" spc="-5" dirty="0">
                <a:latin typeface="Times New Roman"/>
                <a:cs typeface="Times New Roman"/>
              </a:rPr>
              <a:t>practical after expiration or receipt of </a:t>
            </a:r>
            <a:r>
              <a:rPr sz="1200" spc="-10" dirty="0">
                <a:latin typeface="Times New Roman"/>
                <a:cs typeface="Times New Roman"/>
              </a:rPr>
              <a:t>a renewed </a:t>
            </a:r>
            <a:r>
              <a:rPr sz="1200" spc="-5" dirty="0">
                <a:latin typeface="Times New Roman"/>
                <a:cs typeface="Times New Roman"/>
              </a:rPr>
              <a:t>authenticator.</a:t>
            </a:r>
            <a:endParaRPr sz="1200" dirty="0">
              <a:latin typeface="Times New Roman"/>
              <a:cs typeface="Times New Roman"/>
            </a:endParaRPr>
          </a:p>
          <a:p>
            <a:pPr>
              <a:lnSpc>
                <a:spcPct val="100000"/>
              </a:lnSpc>
              <a:spcBef>
                <a:spcPts val="32"/>
              </a:spcBef>
            </a:pPr>
            <a:endParaRPr sz="1000" dirty="0">
              <a:latin typeface="Times New Roman"/>
              <a:cs typeface="Times New Roman"/>
            </a:endParaRPr>
          </a:p>
          <a:p>
            <a:pPr marL="378460">
              <a:lnSpc>
                <a:spcPct val="100000"/>
              </a:lnSpc>
            </a:pPr>
            <a:r>
              <a:rPr sz="1050" b="1" spc="20" dirty="0">
                <a:solidFill>
                  <a:srgbClr val="03030F"/>
                </a:solidFill>
                <a:latin typeface="Arial"/>
                <a:cs typeface="Arial"/>
              </a:rPr>
              <a:t>Revoca</a:t>
            </a:r>
            <a:r>
              <a:rPr sz="1050" b="1" spc="10" dirty="0">
                <a:solidFill>
                  <a:srgbClr val="03030F"/>
                </a:solidFill>
                <a:latin typeface="Arial"/>
                <a:cs typeface="Arial"/>
              </a:rPr>
              <a:t>ti</a:t>
            </a:r>
            <a:r>
              <a:rPr sz="1050" b="1" spc="20" dirty="0">
                <a:solidFill>
                  <a:srgbClr val="03030F"/>
                </a:solidFill>
                <a:latin typeface="Arial"/>
                <a:cs typeface="Arial"/>
              </a:rPr>
              <a:t>o</a:t>
            </a:r>
            <a:r>
              <a:rPr sz="1050" b="1" spc="10" dirty="0">
                <a:solidFill>
                  <a:srgbClr val="03030F"/>
                </a:solidFill>
                <a:latin typeface="Arial"/>
                <a:cs typeface="Arial"/>
              </a:rPr>
              <a:t>n</a:t>
            </a:r>
            <a:r>
              <a:rPr sz="1050" b="1" spc="25" dirty="0">
                <a:solidFill>
                  <a:srgbClr val="03030F"/>
                </a:solidFill>
                <a:latin typeface="Arial"/>
                <a:cs typeface="Arial"/>
              </a:rPr>
              <a:t> </a:t>
            </a:r>
            <a:r>
              <a:rPr sz="1050" b="1" spc="20" dirty="0">
                <a:solidFill>
                  <a:srgbClr val="03030F"/>
                </a:solidFill>
                <a:latin typeface="Arial"/>
                <a:cs typeface="Arial"/>
              </a:rPr>
              <a:t>an</a:t>
            </a:r>
            <a:r>
              <a:rPr sz="1050" b="1" spc="10" dirty="0">
                <a:solidFill>
                  <a:srgbClr val="03030F"/>
                </a:solidFill>
                <a:latin typeface="Arial"/>
                <a:cs typeface="Arial"/>
              </a:rPr>
              <a:t>d</a:t>
            </a:r>
            <a:r>
              <a:rPr sz="1050" b="1" spc="25" dirty="0">
                <a:solidFill>
                  <a:srgbClr val="03030F"/>
                </a:solidFill>
                <a:latin typeface="Arial"/>
                <a:cs typeface="Arial"/>
              </a:rPr>
              <a:t> </a:t>
            </a:r>
            <a:r>
              <a:rPr sz="1050" b="1" spc="20" dirty="0">
                <a:solidFill>
                  <a:srgbClr val="03030F"/>
                </a:solidFill>
                <a:latin typeface="Arial"/>
                <a:cs typeface="Arial"/>
              </a:rPr>
              <a:t>Te</a:t>
            </a:r>
            <a:r>
              <a:rPr sz="1050" b="1" spc="10" dirty="0">
                <a:solidFill>
                  <a:srgbClr val="03030F"/>
                </a:solidFill>
                <a:latin typeface="Arial"/>
                <a:cs typeface="Arial"/>
              </a:rPr>
              <a:t>r</a:t>
            </a:r>
            <a:r>
              <a:rPr sz="1050" b="1" spc="25" dirty="0">
                <a:solidFill>
                  <a:srgbClr val="03030F"/>
                </a:solidFill>
                <a:latin typeface="Arial"/>
                <a:cs typeface="Arial"/>
              </a:rPr>
              <a:t>m</a:t>
            </a:r>
            <a:r>
              <a:rPr sz="1050" b="1" spc="10" dirty="0">
                <a:solidFill>
                  <a:srgbClr val="03030F"/>
                </a:solidFill>
                <a:latin typeface="Arial"/>
                <a:cs typeface="Arial"/>
              </a:rPr>
              <a:t>i</a:t>
            </a:r>
            <a:r>
              <a:rPr sz="1050" b="1" spc="20" dirty="0">
                <a:solidFill>
                  <a:srgbClr val="03030F"/>
                </a:solidFill>
                <a:latin typeface="Arial"/>
                <a:cs typeface="Arial"/>
              </a:rPr>
              <a:t>na</a:t>
            </a:r>
            <a:r>
              <a:rPr sz="1050" b="1" spc="10" dirty="0">
                <a:solidFill>
                  <a:srgbClr val="03030F"/>
                </a:solidFill>
                <a:latin typeface="Arial"/>
                <a:cs typeface="Arial"/>
              </a:rPr>
              <a:t>ti</a:t>
            </a:r>
            <a:r>
              <a:rPr sz="1050" b="1" spc="20" dirty="0">
                <a:solidFill>
                  <a:srgbClr val="03030F"/>
                </a:solidFill>
                <a:latin typeface="Arial"/>
                <a:cs typeface="Arial"/>
              </a:rPr>
              <a:t>o</a:t>
            </a:r>
            <a:r>
              <a:rPr sz="1050" b="1" spc="10" dirty="0">
                <a:solidFill>
                  <a:srgbClr val="03030F"/>
                </a:solidFill>
                <a:latin typeface="Arial"/>
                <a:cs typeface="Arial"/>
              </a:rPr>
              <a:t>n</a:t>
            </a:r>
            <a:endParaRPr sz="1050" dirty="0">
              <a:latin typeface="Arial"/>
              <a:cs typeface="Arial"/>
            </a:endParaRPr>
          </a:p>
          <a:p>
            <a:pPr>
              <a:lnSpc>
                <a:spcPct val="100000"/>
              </a:lnSpc>
              <a:spcBef>
                <a:spcPts val="11"/>
              </a:spcBef>
            </a:pPr>
            <a:endParaRPr sz="1050" dirty="0">
              <a:latin typeface="Times New Roman"/>
              <a:cs typeface="Times New Roman"/>
            </a:endParaRPr>
          </a:p>
          <a:p>
            <a:pPr marL="12700" marR="13335">
              <a:lnSpc>
                <a:spcPct val="95800"/>
              </a:lnSpc>
            </a:pPr>
            <a:r>
              <a:rPr sz="1200" spc="-10" dirty="0">
                <a:latin typeface="Times New Roman"/>
                <a:cs typeface="Times New Roman"/>
              </a:rPr>
              <a:t>Revocation of an </a:t>
            </a:r>
            <a:r>
              <a:rPr sz="1200" spc="-5" dirty="0">
                <a:latin typeface="Times New Roman"/>
                <a:cs typeface="Times New Roman"/>
              </a:rPr>
              <a:t>authenticator — s</a:t>
            </a:r>
            <a:r>
              <a:rPr sz="1200" spc="-10" dirty="0">
                <a:latin typeface="Times New Roman"/>
                <a:cs typeface="Times New Roman"/>
              </a:rPr>
              <a:t>ometimes </a:t>
            </a:r>
            <a:r>
              <a:rPr sz="1200" spc="-5" dirty="0">
                <a:latin typeface="Times New Roman"/>
                <a:cs typeface="Times New Roman"/>
              </a:rPr>
              <a:t>referred to </a:t>
            </a:r>
            <a:r>
              <a:rPr sz="1200" spc="-10" dirty="0">
                <a:latin typeface="Times New Roman"/>
                <a:cs typeface="Times New Roman"/>
              </a:rPr>
              <a:t>as </a:t>
            </a:r>
            <a:r>
              <a:rPr sz="1200" spc="-5" dirty="0">
                <a:latin typeface="Times New Roman"/>
                <a:cs typeface="Times New Roman"/>
              </a:rPr>
              <a:t>termination, </a:t>
            </a:r>
            <a:r>
              <a:rPr sz="1200" spc="-10" dirty="0">
                <a:latin typeface="Times New Roman"/>
                <a:cs typeface="Times New Roman"/>
              </a:rPr>
              <a:t>es</a:t>
            </a:r>
            <a:r>
              <a:rPr sz="1200" spc="-5" dirty="0">
                <a:latin typeface="Times New Roman"/>
                <a:cs typeface="Times New Roman"/>
              </a:rPr>
              <a:t>pecially in the context of PIV authenticators — refers to </a:t>
            </a:r>
            <a:r>
              <a:rPr sz="1200" spc="-10" dirty="0">
                <a:latin typeface="Times New Roman"/>
                <a:cs typeface="Times New Roman"/>
              </a:rPr>
              <a:t>removal of </a:t>
            </a:r>
            <a:r>
              <a:rPr sz="1200" spc="-5" dirty="0">
                <a:latin typeface="Times New Roman"/>
                <a:cs typeface="Times New Roman"/>
              </a:rPr>
              <a:t>the binding betw</a:t>
            </a:r>
            <a:r>
              <a:rPr sz="1200" spc="-10" dirty="0">
                <a:latin typeface="Times New Roman"/>
                <a:cs typeface="Times New Roman"/>
              </a:rPr>
              <a:t>een an </a:t>
            </a:r>
            <a:r>
              <a:rPr sz="1200" spc="-5" dirty="0">
                <a:latin typeface="Times New Roman"/>
                <a:cs typeface="Times New Roman"/>
              </a:rPr>
              <a:t>authenticator </a:t>
            </a:r>
            <a:r>
              <a:rPr sz="1200" spc="-10" dirty="0">
                <a:latin typeface="Times New Roman"/>
                <a:cs typeface="Times New Roman"/>
              </a:rPr>
              <a:t>and a</a:t>
            </a:r>
            <a:r>
              <a:rPr sz="1200" spc="-5" dirty="0">
                <a:latin typeface="Times New Roman"/>
                <a:cs typeface="Times New Roman"/>
              </a:rPr>
              <a:t> credential the CSP </a:t>
            </a:r>
            <a:r>
              <a:rPr sz="1200" spc="-10" dirty="0">
                <a:latin typeface="Times New Roman"/>
                <a:cs typeface="Times New Roman"/>
              </a:rPr>
              <a:t>maintains.</a:t>
            </a:r>
            <a:endParaRPr sz="1200" dirty="0">
              <a:latin typeface="Times New Roman"/>
              <a:cs typeface="Times New Roman"/>
            </a:endParaRPr>
          </a:p>
          <a:p>
            <a:pPr>
              <a:lnSpc>
                <a:spcPct val="100000"/>
              </a:lnSpc>
              <a:spcBef>
                <a:spcPts val="34"/>
              </a:spcBef>
            </a:pPr>
            <a:endParaRPr sz="1000" dirty="0">
              <a:latin typeface="Times New Roman"/>
              <a:cs typeface="Times New Roman"/>
            </a:endParaRPr>
          </a:p>
          <a:p>
            <a:pPr marL="12700" marR="152400">
              <a:lnSpc>
                <a:spcPct val="96100"/>
              </a:lnSpc>
            </a:pPr>
            <a:r>
              <a:rPr sz="1200" dirty="0">
                <a:latin typeface="Times New Roman"/>
                <a:cs typeface="Times New Roman"/>
              </a:rPr>
              <a:t>CSPs SHA</a:t>
            </a:r>
            <a:r>
              <a:rPr sz="1200" spc="-10" dirty="0">
                <a:latin typeface="Times New Roman"/>
                <a:cs typeface="Times New Roman"/>
              </a:rPr>
              <a:t>LL revoke </a:t>
            </a:r>
            <a:r>
              <a:rPr sz="1200" spc="-5" dirty="0">
                <a:latin typeface="Times New Roman"/>
                <a:cs typeface="Times New Roman"/>
              </a:rPr>
              <a:t>the binding of authenticators </a:t>
            </a:r>
            <a:r>
              <a:rPr sz="1200" spc="-10" dirty="0">
                <a:latin typeface="Times New Roman"/>
                <a:cs typeface="Times New Roman"/>
              </a:rPr>
              <a:t>promptly when an </a:t>
            </a:r>
            <a:r>
              <a:rPr sz="1200" spc="-5" dirty="0">
                <a:latin typeface="Times New Roman"/>
                <a:cs typeface="Times New Roman"/>
              </a:rPr>
              <a:t>online identity </a:t>
            </a:r>
            <a:r>
              <a:rPr sz="1200" spc="-10" dirty="0">
                <a:latin typeface="Times New Roman"/>
                <a:cs typeface="Times New Roman"/>
              </a:rPr>
              <a:t>ceases </a:t>
            </a:r>
            <a:r>
              <a:rPr sz="1200" spc="-5" dirty="0">
                <a:latin typeface="Times New Roman"/>
                <a:cs typeface="Times New Roman"/>
              </a:rPr>
              <a:t>to exist (e.g., subscriber’s death, dis</a:t>
            </a:r>
            <a:r>
              <a:rPr sz="1200" spc="-10" dirty="0">
                <a:latin typeface="Times New Roman"/>
                <a:cs typeface="Times New Roman"/>
              </a:rPr>
              <a:t>covery of a </a:t>
            </a:r>
            <a:r>
              <a:rPr sz="1200" spc="-5" dirty="0">
                <a:latin typeface="Times New Roman"/>
                <a:cs typeface="Times New Roman"/>
              </a:rPr>
              <a:t>fraudulent subscriber), w</a:t>
            </a:r>
            <a:r>
              <a:rPr sz="1200" spc="-10" dirty="0">
                <a:latin typeface="Times New Roman"/>
                <a:cs typeface="Times New Roman"/>
              </a:rPr>
              <a:t>hen reques</a:t>
            </a:r>
            <a:r>
              <a:rPr sz="1200" spc="-5" dirty="0">
                <a:latin typeface="Times New Roman"/>
                <a:cs typeface="Times New Roman"/>
              </a:rPr>
              <a:t>ted by the subscriber, or w</a:t>
            </a:r>
            <a:r>
              <a:rPr sz="1200" spc="-10" dirty="0">
                <a:latin typeface="Times New Roman"/>
                <a:cs typeface="Times New Roman"/>
              </a:rPr>
              <a:t>hen </a:t>
            </a:r>
            <a:r>
              <a:rPr sz="1200" spc="-5" dirty="0">
                <a:latin typeface="Times New Roman"/>
                <a:cs typeface="Times New Roman"/>
              </a:rPr>
              <a:t>the CSP </a:t>
            </a:r>
            <a:r>
              <a:rPr sz="1200" spc="-10" dirty="0">
                <a:latin typeface="Times New Roman"/>
                <a:cs typeface="Times New Roman"/>
              </a:rPr>
              <a:t>determines </a:t>
            </a:r>
            <a:r>
              <a:rPr sz="1200" spc="-5" dirty="0">
                <a:latin typeface="Times New Roman"/>
                <a:cs typeface="Times New Roman"/>
              </a:rPr>
              <a:t>that the subscriber no </a:t>
            </a:r>
            <a:r>
              <a:rPr sz="1200" spc="-10" dirty="0">
                <a:latin typeface="Times New Roman"/>
                <a:cs typeface="Times New Roman"/>
              </a:rPr>
              <a:t>longer meets </a:t>
            </a:r>
            <a:r>
              <a:rPr sz="1200" spc="-5" dirty="0">
                <a:latin typeface="Times New Roman"/>
                <a:cs typeface="Times New Roman"/>
              </a:rPr>
              <a:t>its eligibility </a:t>
            </a:r>
            <a:r>
              <a:rPr sz="1200" spc="-10" dirty="0">
                <a:latin typeface="Times New Roman"/>
                <a:cs typeface="Times New Roman"/>
              </a:rPr>
              <a:t>requirements.</a:t>
            </a:r>
            <a:endParaRPr sz="1200" dirty="0">
              <a:latin typeface="Times New Roman"/>
              <a:cs typeface="Times New Roman"/>
            </a:endParaRPr>
          </a:p>
          <a:p>
            <a:pPr>
              <a:lnSpc>
                <a:spcPct val="100000"/>
              </a:lnSpc>
              <a:spcBef>
                <a:spcPts val="38"/>
              </a:spcBef>
            </a:pPr>
            <a:endParaRPr sz="1000" dirty="0">
              <a:latin typeface="Times New Roman"/>
              <a:cs typeface="Times New Roman"/>
            </a:endParaRPr>
          </a:p>
          <a:p>
            <a:pPr marL="12700" marR="195580">
              <a:lnSpc>
                <a:spcPct val="95800"/>
              </a:lnSpc>
            </a:pPr>
            <a:r>
              <a:rPr sz="1200" spc="-10" dirty="0">
                <a:latin typeface="Times New Roman"/>
                <a:cs typeface="Times New Roman"/>
              </a:rPr>
              <a:t>The CSP SHALL </a:t>
            </a:r>
            <a:r>
              <a:rPr sz="1200" spc="-5" dirty="0">
                <a:latin typeface="Times New Roman"/>
                <a:cs typeface="Times New Roman"/>
              </a:rPr>
              <a:t>require subscribers to s</a:t>
            </a:r>
            <a:r>
              <a:rPr sz="1200" spc="-10" dirty="0">
                <a:latin typeface="Times New Roman"/>
                <a:cs typeface="Times New Roman"/>
              </a:rPr>
              <a:t>urrender or </a:t>
            </a:r>
            <a:r>
              <a:rPr sz="1200" spc="-5" dirty="0">
                <a:latin typeface="Times New Roman"/>
                <a:cs typeface="Times New Roman"/>
              </a:rPr>
              <a:t>certify </a:t>
            </a:r>
            <a:r>
              <a:rPr sz="1200" spc="-10" dirty="0">
                <a:latin typeface="Times New Roman"/>
                <a:cs typeface="Times New Roman"/>
              </a:rPr>
              <a:t>des</a:t>
            </a:r>
            <a:r>
              <a:rPr sz="1200" spc="-5" dirty="0">
                <a:latin typeface="Times New Roman"/>
                <a:cs typeface="Times New Roman"/>
              </a:rPr>
              <a:t>truction of </a:t>
            </a:r>
            <a:r>
              <a:rPr sz="1200" spc="-10" dirty="0">
                <a:latin typeface="Times New Roman"/>
                <a:cs typeface="Times New Roman"/>
              </a:rPr>
              <a:t>any phys</a:t>
            </a:r>
            <a:r>
              <a:rPr sz="1200" spc="-5" dirty="0">
                <a:latin typeface="Times New Roman"/>
                <a:cs typeface="Times New Roman"/>
              </a:rPr>
              <a:t>ical authenticator containing certified attributes s</a:t>
            </a:r>
            <a:r>
              <a:rPr sz="1200" spc="-10" dirty="0">
                <a:latin typeface="Times New Roman"/>
                <a:cs typeface="Times New Roman"/>
              </a:rPr>
              <a:t>igned by </a:t>
            </a:r>
            <a:r>
              <a:rPr sz="1200" spc="-5" dirty="0">
                <a:latin typeface="Times New Roman"/>
                <a:cs typeface="Times New Roman"/>
              </a:rPr>
              <a:t>the CSP </a:t>
            </a:r>
            <a:r>
              <a:rPr sz="1200" spc="-10" dirty="0">
                <a:latin typeface="Times New Roman"/>
                <a:cs typeface="Times New Roman"/>
              </a:rPr>
              <a:t>as soon as </a:t>
            </a:r>
            <a:r>
              <a:rPr sz="1200" spc="-5" dirty="0">
                <a:latin typeface="Times New Roman"/>
                <a:cs typeface="Times New Roman"/>
              </a:rPr>
              <a:t>practical after revocation or termination takes place. </a:t>
            </a:r>
            <a:r>
              <a:rPr sz="1200" spc="-10" dirty="0">
                <a:latin typeface="Times New Roman"/>
                <a:cs typeface="Times New Roman"/>
              </a:rPr>
              <a:t>This </a:t>
            </a:r>
            <a:r>
              <a:rPr sz="1200" spc="-5" dirty="0">
                <a:latin typeface="Times New Roman"/>
                <a:cs typeface="Times New Roman"/>
              </a:rPr>
              <a:t>is </a:t>
            </a:r>
            <a:r>
              <a:rPr sz="1200" spc="-10" dirty="0">
                <a:latin typeface="Times New Roman"/>
                <a:cs typeface="Times New Roman"/>
              </a:rPr>
              <a:t>necessary </a:t>
            </a:r>
            <a:r>
              <a:rPr sz="1200" spc="-5" dirty="0">
                <a:latin typeface="Times New Roman"/>
                <a:cs typeface="Times New Roman"/>
              </a:rPr>
              <a:t>to </a:t>
            </a:r>
            <a:r>
              <a:rPr sz="1200" spc="-10" dirty="0">
                <a:latin typeface="Times New Roman"/>
                <a:cs typeface="Times New Roman"/>
              </a:rPr>
              <a:t>block </a:t>
            </a:r>
            <a:r>
              <a:rPr sz="1200" spc="-5" dirty="0">
                <a:latin typeface="Times New Roman"/>
                <a:cs typeface="Times New Roman"/>
              </a:rPr>
              <a:t>the us</a:t>
            </a:r>
            <a:r>
              <a:rPr sz="1200" spc="-10" dirty="0">
                <a:latin typeface="Times New Roman"/>
                <a:cs typeface="Times New Roman"/>
              </a:rPr>
              <a:t>e of </a:t>
            </a:r>
            <a:r>
              <a:rPr sz="1200" spc="-5" dirty="0">
                <a:latin typeface="Times New Roman"/>
                <a:cs typeface="Times New Roman"/>
              </a:rPr>
              <a:t>the authenticator’s certified attributes in offline situations betw</a:t>
            </a:r>
            <a:r>
              <a:rPr sz="1200" spc="-10" dirty="0">
                <a:latin typeface="Times New Roman"/>
                <a:cs typeface="Times New Roman"/>
              </a:rPr>
              <a:t>een </a:t>
            </a:r>
            <a:r>
              <a:rPr sz="1200" spc="-5" dirty="0">
                <a:latin typeface="Times New Roman"/>
                <a:cs typeface="Times New Roman"/>
              </a:rPr>
              <a:t>revocation/termination </a:t>
            </a:r>
            <a:r>
              <a:rPr sz="1200" spc="-10" dirty="0">
                <a:latin typeface="Times New Roman"/>
                <a:cs typeface="Times New Roman"/>
              </a:rPr>
              <a:t>and </a:t>
            </a:r>
            <a:r>
              <a:rPr sz="1200" spc="-5" dirty="0">
                <a:latin typeface="Times New Roman"/>
                <a:cs typeface="Times New Roman"/>
              </a:rPr>
              <a:t>expiration of the certification.</a:t>
            </a:r>
            <a:endParaRPr sz="1200" dirty="0">
              <a:latin typeface="Times New Roman"/>
              <a:cs typeface="Times New Roman"/>
            </a:endParaRPr>
          </a:p>
          <a:p>
            <a:pPr>
              <a:lnSpc>
                <a:spcPct val="100000"/>
              </a:lnSpc>
              <a:spcBef>
                <a:spcPts val="2"/>
              </a:spcBef>
            </a:pPr>
            <a:endParaRPr sz="1000" dirty="0">
              <a:latin typeface="Times New Roman"/>
              <a:cs typeface="Times New Roman"/>
            </a:endParaRPr>
          </a:p>
          <a:p>
            <a:pPr marL="12700">
              <a:lnSpc>
                <a:spcPct val="100000"/>
              </a:lnSpc>
            </a:pPr>
            <a:r>
              <a:rPr sz="1200" dirty="0">
                <a:latin typeface="Times New Roman"/>
                <a:cs typeface="Times New Roman"/>
              </a:rPr>
              <a:t>F</a:t>
            </a:r>
            <a:r>
              <a:rPr sz="1200" spc="-5" dirty="0">
                <a:latin typeface="Times New Roman"/>
                <a:cs typeface="Times New Roman"/>
              </a:rPr>
              <a:t>urther </a:t>
            </a:r>
            <a:r>
              <a:rPr sz="1200" spc="-10" dirty="0">
                <a:latin typeface="Times New Roman"/>
                <a:cs typeface="Times New Roman"/>
              </a:rPr>
              <a:t>requirements on </a:t>
            </a:r>
            <a:r>
              <a:rPr sz="1200" spc="-5" dirty="0">
                <a:latin typeface="Times New Roman"/>
                <a:cs typeface="Times New Roman"/>
              </a:rPr>
              <a:t>the termination of PIV authenticators are found in </a:t>
            </a:r>
            <a:r>
              <a:rPr sz="1200" u="sng" spc="-5" dirty="0">
                <a:solidFill>
                  <a:srgbClr val="0000FF"/>
                </a:solidFill>
                <a:latin typeface="Times New Roman"/>
                <a:cs typeface="Times New Roman"/>
              </a:rPr>
              <a:t>FIPS 201</a:t>
            </a:r>
            <a:r>
              <a:rPr sz="1200" dirty="0">
                <a:latin typeface="Times New Roman"/>
                <a:cs typeface="Times New Roman"/>
              </a:rPr>
              <a:t>.</a:t>
            </a:r>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r>
              <a:rPr dirty="0"/>
              <a:t>36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13772" y="471133"/>
            <a:ext cx="1021080" cy="150495"/>
          </a:xfrm>
          <a:prstGeom prst="rect">
            <a:avLst/>
          </a:prstGeom>
        </p:spPr>
        <p:txBody>
          <a:bodyPr vert="horz" wrap="square" lIns="0" tIns="0" rIns="0" bIns="0" rtlCol="0">
            <a:spAutoFit/>
          </a:bodyPr>
          <a:lstStyle/>
          <a:p>
            <a:pPr marL="12700">
              <a:lnSpc>
                <a:spcPct val="100000"/>
              </a:lnSpc>
            </a:pPr>
            <a:r>
              <a:rPr sz="950" spc="25" dirty="0">
                <a:latin typeface="Arial"/>
                <a:cs typeface="Arial"/>
              </a:rPr>
              <a:t>N</a:t>
            </a:r>
            <a:r>
              <a:rPr sz="950" spc="5" dirty="0">
                <a:latin typeface="Arial"/>
                <a:cs typeface="Arial"/>
              </a:rPr>
              <a:t>I</a:t>
            </a:r>
            <a:r>
              <a:rPr sz="950" spc="25" dirty="0">
                <a:latin typeface="Arial"/>
                <a:cs typeface="Arial"/>
              </a:rPr>
              <a:t>S</a:t>
            </a:r>
            <a:r>
              <a:rPr sz="950" spc="15" dirty="0">
                <a:latin typeface="Arial"/>
                <a:cs typeface="Arial"/>
              </a:rPr>
              <a:t>T</a:t>
            </a:r>
            <a:r>
              <a:rPr sz="950" spc="-35" dirty="0">
                <a:latin typeface="Arial"/>
                <a:cs typeface="Arial"/>
              </a:rPr>
              <a:t> </a:t>
            </a:r>
            <a:r>
              <a:rPr sz="950" spc="25" dirty="0">
                <a:latin typeface="Arial"/>
                <a:cs typeface="Arial"/>
              </a:rPr>
              <a:t>S</a:t>
            </a:r>
            <a:r>
              <a:rPr sz="950" spc="15" dirty="0">
                <a:latin typeface="Arial"/>
                <a:cs typeface="Arial"/>
              </a:rPr>
              <a:t>P</a:t>
            </a:r>
            <a:r>
              <a:rPr sz="950" spc="-35" dirty="0">
                <a:latin typeface="Arial"/>
                <a:cs typeface="Arial"/>
              </a:rPr>
              <a:t> </a:t>
            </a:r>
            <a:r>
              <a:rPr sz="950" spc="20" dirty="0">
                <a:latin typeface="Arial"/>
                <a:cs typeface="Arial"/>
              </a:rPr>
              <a:t>800-63B</a:t>
            </a:r>
            <a:endParaRPr sz="950">
              <a:latin typeface="Arial"/>
              <a:cs typeface="Arial"/>
            </a:endParaRPr>
          </a:p>
        </p:txBody>
      </p:sp>
      <p:sp>
        <p:nvSpPr>
          <p:cNvPr id="3" name="object 3"/>
          <p:cNvSpPr txBox="1"/>
          <p:nvPr/>
        </p:nvSpPr>
        <p:spPr>
          <a:xfrm>
            <a:off x="4462417" y="471133"/>
            <a:ext cx="2419985" cy="297180"/>
          </a:xfrm>
          <a:prstGeom prst="rect">
            <a:avLst/>
          </a:prstGeom>
        </p:spPr>
        <p:txBody>
          <a:bodyPr vert="horz" wrap="square" lIns="0" tIns="0" rIns="0" bIns="0" rtlCol="0">
            <a:spAutoFit/>
          </a:bodyPr>
          <a:lstStyle/>
          <a:p>
            <a:pPr marL="12700" marR="5080" indent="784225">
              <a:lnSpc>
                <a:spcPct val="101099"/>
              </a:lnSpc>
            </a:pPr>
            <a:r>
              <a:rPr sz="950" spc="25" dirty="0">
                <a:latin typeface="Arial"/>
                <a:cs typeface="Arial"/>
              </a:rPr>
              <a:t>D</a:t>
            </a:r>
            <a:r>
              <a:rPr sz="800" spc="-5" dirty="0">
                <a:latin typeface="Arial"/>
                <a:cs typeface="Arial"/>
              </a:rPr>
              <a:t>I</a:t>
            </a:r>
            <a:r>
              <a:rPr sz="800" spc="-10" dirty="0">
                <a:latin typeface="Arial"/>
                <a:cs typeface="Arial"/>
              </a:rPr>
              <a:t>GITA</a:t>
            </a:r>
            <a:r>
              <a:rPr sz="800" spc="-5" dirty="0">
                <a:latin typeface="Arial"/>
                <a:cs typeface="Arial"/>
              </a:rPr>
              <a:t>L</a:t>
            </a:r>
            <a:r>
              <a:rPr sz="800" dirty="0">
                <a:latin typeface="Arial"/>
                <a:cs typeface="Arial"/>
              </a:rPr>
              <a:t> </a:t>
            </a:r>
            <a:r>
              <a:rPr sz="950" spc="5" dirty="0">
                <a:latin typeface="Arial"/>
                <a:cs typeface="Arial"/>
              </a:rPr>
              <a:t>I</a:t>
            </a:r>
            <a:r>
              <a:rPr sz="800" spc="-5" dirty="0">
                <a:latin typeface="Arial"/>
                <a:cs typeface="Arial"/>
              </a:rPr>
              <a:t>DENT</a:t>
            </a:r>
            <a:r>
              <a:rPr sz="800" spc="-10" dirty="0">
                <a:latin typeface="Arial"/>
                <a:cs typeface="Arial"/>
              </a:rPr>
              <a:t>ITY</a:t>
            </a:r>
            <a:r>
              <a:rPr sz="800" spc="5" dirty="0">
                <a:latin typeface="Arial"/>
                <a:cs typeface="Arial"/>
              </a:rPr>
              <a:t> </a:t>
            </a:r>
            <a:r>
              <a:rPr sz="950" spc="25" dirty="0">
                <a:latin typeface="Arial"/>
                <a:cs typeface="Arial"/>
              </a:rPr>
              <a:t>G</a:t>
            </a:r>
            <a:r>
              <a:rPr sz="800" spc="-5" dirty="0">
                <a:latin typeface="Arial"/>
                <a:cs typeface="Arial"/>
              </a:rPr>
              <a:t>UIDELINE</a:t>
            </a:r>
            <a:r>
              <a:rPr sz="800" spc="-10" dirty="0">
                <a:latin typeface="Arial"/>
                <a:cs typeface="Arial"/>
              </a:rPr>
              <a:t>S</a:t>
            </a:r>
            <a:r>
              <a:rPr sz="950" spc="5" dirty="0">
                <a:latin typeface="Arial"/>
                <a:cs typeface="Arial"/>
              </a:rPr>
              <a:t>: </a:t>
            </a:r>
            <a:r>
              <a:rPr sz="950" spc="25" dirty="0">
                <a:latin typeface="Arial"/>
                <a:cs typeface="Arial"/>
              </a:rPr>
              <a:t>A</a:t>
            </a:r>
            <a:r>
              <a:rPr sz="800" spc="-5" dirty="0">
                <a:latin typeface="Arial"/>
                <a:cs typeface="Arial"/>
              </a:rPr>
              <a:t>UTHENTICA</a:t>
            </a:r>
            <a:r>
              <a:rPr sz="800" spc="-10" dirty="0">
                <a:latin typeface="Arial"/>
                <a:cs typeface="Arial"/>
              </a:rPr>
              <a:t>TIO</a:t>
            </a:r>
            <a:r>
              <a:rPr sz="800" spc="-15" dirty="0">
                <a:latin typeface="Arial"/>
                <a:cs typeface="Arial"/>
              </a:rPr>
              <a:t>N</a:t>
            </a:r>
            <a:r>
              <a:rPr sz="800" spc="5" dirty="0">
                <a:latin typeface="Arial"/>
                <a:cs typeface="Arial"/>
              </a:rPr>
              <a:t> </a:t>
            </a:r>
            <a:r>
              <a:rPr sz="950" spc="15" dirty="0">
                <a:latin typeface="Arial"/>
                <a:cs typeface="Arial"/>
              </a:rPr>
              <a:t>&amp;</a:t>
            </a:r>
            <a:r>
              <a:rPr sz="950" spc="-35" dirty="0">
                <a:latin typeface="Arial"/>
                <a:cs typeface="Arial"/>
              </a:rPr>
              <a:t> </a:t>
            </a:r>
            <a:r>
              <a:rPr sz="950" spc="20" dirty="0">
                <a:latin typeface="Arial"/>
                <a:cs typeface="Arial"/>
              </a:rPr>
              <a:t>L</a:t>
            </a:r>
            <a:r>
              <a:rPr sz="800" spc="-10" dirty="0">
                <a:latin typeface="Arial"/>
                <a:cs typeface="Arial"/>
              </a:rPr>
              <a:t>IFE</a:t>
            </a:r>
            <a:r>
              <a:rPr sz="800" spc="-5" dirty="0">
                <a:latin typeface="Arial"/>
                <a:cs typeface="Arial"/>
              </a:rPr>
              <a:t>C</a:t>
            </a:r>
            <a:r>
              <a:rPr sz="800" spc="-10" dirty="0">
                <a:latin typeface="Arial"/>
                <a:cs typeface="Arial"/>
              </a:rPr>
              <a:t>Y</a:t>
            </a:r>
            <a:r>
              <a:rPr sz="800" spc="-5" dirty="0">
                <a:latin typeface="Arial"/>
                <a:cs typeface="Arial"/>
              </a:rPr>
              <a:t>CLE</a:t>
            </a:r>
            <a:r>
              <a:rPr sz="800" spc="5" dirty="0">
                <a:latin typeface="Arial"/>
                <a:cs typeface="Arial"/>
              </a:rPr>
              <a:t> </a:t>
            </a:r>
            <a:r>
              <a:rPr sz="950" spc="25" dirty="0">
                <a:latin typeface="Arial"/>
                <a:cs typeface="Arial"/>
              </a:rPr>
              <a:t>M</a:t>
            </a:r>
            <a:r>
              <a:rPr sz="800" spc="-5" dirty="0">
                <a:latin typeface="Arial"/>
                <a:cs typeface="Arial"/>
              </a:rPr>
              <a:t>AN</a:t>
            </a:r>
            <a:r>
              <a:rPr sz="800" spc="-10" dirty="0">
                <a:latin typeface="Arial"/>
                <a:cs typeface="Arial"/>
              </a:rPr>
              <a:t>AGEM</a:t>
            </a:r>
            <a:r>
              <a:rPr sz="800" spc="-5" dirty="0">
                <a:latin typeface="Arial"/>
                <a:cs typeface="Arial"/>
              </a:rPr>
              <a:t>EN</a:t>
            </a:r>
            <a:r>
              <a:rPr sz="800" spc="-10" dirty="0">
                <a:latin typeface="Arial"/>
                <a:cs typeface="Arial"/>
              </a:rPr>
              <a:t>T</a:t>
            </a:r>
            <a:endParaRPr sz="800">
              <a:latin typeface="Arial"/>
              <a:cs typeface="Arial"/>
            </a:endParaRPr>
          </a:p>
        </p:txBody>
      </p:sp>
      <p:sp>
        <p:nvSpPr>
          <p:cNvPr id="4" name="object 4"/>
          <p:cNvSpPr/>
          <p:nvPr/>
        </p:nvSpPr>
        <p:spPr>
          <a:xfrm>
            <a:off x="152280" y="2493144"/>
            <a:ext cx="329184" cy="5334000"/>
          </a:xfrm>
          <a:prstGeom prst="rect">
            <a:avLst/>
          </a:prstGeom>
          <a:blipFill>
            <a:blip r:embed="rId3" cstate="print"/>
            <a:stretch>
              <a:fillRect/>
            </a:stretch>
          </a:blipFill>
        </p:spPr>
        <p:txBody>
          <a:bodyPr wrap="square" lIns="0" tIns="0" rIns="0" bIns="0" rtlCol="0"/>
          <a:lstStyle/>
          <a:p>
            <a:endParaRPr/>
          </a:p>
        </p:txBody>
      </p:sp>
      <p:sp>
        <p:nvSpPr>
          <p:cNvPr id="5" name="object 5"/>
          <p:cNvSpPr txBox="1"/>
          <p:nvPr/>
        </p:nvSpPr>
        <p:spPr>
          <a:xfrm>
            <a:off x="243156" y="2888876"/>
            <a:ext cx="138430" cy="4542790"/>
          </a:xfrm>
          <a:prstGeom prst="rect">
            <a:avLst/>
          </a:prstGeom>
        </p:spPr>
        <p:txBody>
          <a:bodyPr vert="vert" wrap="square" lIns="0" tIns="0" rIns="0" bIns="0" rtlCol="0">
            <a:spAutoFit/>
          </a:bodyPr>
          <a:lstStyle/>
          <a:p>
            <a:pPr marL="12700">
              <a:lnSpc>
                <a:spcPct val="100000"/>
              </a:lnSpc>
            </a:pPr>
            <a:r>
              <a:rPr sz="850" spc="5" dirty="0">
                <a:solidFill>
                  <a:srgbClr val="D9D9D9"/>
                </a:solidFill>
                <a:latin typeface="Arial"/>
                <a:cs typeface="Arial"/>
              </a:rPr>
              <a:t>T</a:t>
            </a:r>
            <a:r>
              <a:rPr sz="850" spc="10" dirty="0">
                <a:solidFill>
                  <a:srgbClr val="D9D9D9"/>
                </a:solidFill>
                <a:latin typeface="Arial"/>
                <a:cs typeface="Arial"/>
              </a:rPr>
              <a:t>h</a:t>
            </a:r>
            <a:r>
              <a:rPr sz="850" spc="-5" dirty="0">
                <a:solidFill>
                  <a:srgbClr val="D9D9D9"/>
                </a:solidFill>
                <a:latin typeface="Arial"/>
                <a:cs typeface="Arial"/>
              </a:rPr>
              <a:t>i</a:t>
            </a:r>
            <a:r>
              <a:rPr sz="850" dirty="0">
                <a:solidFill>
                  <a:srgbClr val="D9D9D9"/>
                </a:solidFill>
                <a:latin typeface="Arial"/>
                <a:cs typeface="Arial"/>
              </a:rPr>
              <a:t>s</a:t>
            </a:r>
            <a:r>
              <a:rPr sz="850" spc="15" dirty="0">
                <a:solidFill>
                  <a:srgbClr val="D9D9D9"/>
                </a:solidFill>
                <a:latin typeface="Arial"/>
                <a:cs typeface="Arial"/>
              </a:rPr>
              <a:t> </a:t>
            </a:r>
            <a:r>
              <a:rPr sz="850" spc="10" dirty="0">
                <a:solidFill>
                  <a:srgbClr val="D9D9D9"/>
                </a:solidFill>
                <a:latin typeface="Arial"/>
                <a:cs typeface="Arial"/>
              </a:rPr>
              <a:t>pub</a:t>
            </a:r>
            <a:r>
              <a:rPr sz="850" spc="-5" dirty="0">
                <a:solidFill>
                  <a:srgbClr val="D9D9D9"/>
                </a:solidFill>
                <a:latin typeface="Arial"/>
                <a:cs typeface="Arial"/>
              </a:rPr>
              <a:t>li</a:t>
            </a:r>
            <a:r>
              <a:rPr sz="850" spc="10" dirty="0">
                <a:solidFill>
                  <a:srgbClr val="D9D9D9"/>
                </a:solidFill>
                <a:latin typeface="Arial"/>
                <a:cs typeface="Arial"/>
              </a:rPr>
              <a:t>ca</a:t>
            </a:r>
            <a:r>
              <a:rPr sz="850" spc="-10" dirty="0">
                <a:solidFill>
                  <a:srgbClr val="D9D9D9"/>
                </a:solidFill>
                <a:latin typeface="Arial"/>
                <a:cs typeface="Arial"/>
              </a:rPr>
              <a:t>t</a:t>
            </a:r>
            <a:r>
              <a:rPr sz="850" spc="-5" dirty="0">
                <a:solidFill>
                  <a:srgbClr val="D9D9D9"/>
                </a:solidFill>
                <a:latin typeface="Arial"/>
                <a:cs typeface="Arial"/>
              </a:rPr>
              <a:t>i</a:t>
            </a:r>
            <a:r>
              <a:rPr sz="850" spc="10" dirty="0">
                <a:solidFill>
                  <a:srgbClr val="D9D9D9"/>
                </a:solidFill>
                <a:latin typeface="Arial"/>
                <a:cs typeface="Arial"/>
              </a:rPr>
              <a:t>o</a:t>
            </a:r>
            <a:r>
              <a:rPr sz="850" dirty="0">
                <a:solidFill>
                  <a:srgbClr val="D9D9D9"/>
                </a:solidFill>
                <a:latin typeface="Arial"/>
                <a:cs typeface="Arial"/>
              </a:rPr>
              <a:t>n</a:t>
            </a:r>
            <a:r>
              <a:rPr sz="850" spc="10" dirty="0">
                <a:solidFill>
                  <a:srgbClr val="D9D9D9"/>
                </a:solidFill>
                <a:latin typeface="Arial"/>
                <a:cs typeface="Arial"/>
              </a:rPr>
              <a:t> </a:t>
            </a:r>
            <a:r>
              <a:rPr sz="850" spc="-5" dirty="0">
                <a:solidFill>
                  <a:srgbClr val="D9D9D9"/>
                </a:solidFill>
                <a:latin typeface="Arial"/>
                <a:cs typeface="Arial"/>
              </a:rPr>
              <a:t>i</a:t>
            </a:r>
            <a:r>
              <a:rPr sz="850" dirty="0">
                <a:solidFill>
                  <a:srgbClr val="D9D9D9"/>
                </a:solidFill>
                <a:latin typeface="Arial"/>
                <a:cs typeface="Arial"/>
              </a:rPr>
              <a:t>s</a:t>
            </a:r>
            <a:r>
              <a:rPr sz="850" spc="15" dirty="0">
                <a:solidFill>
                  <a:srgbClr val="D9D9D9"/>
                </a:solidFill>
                <a:latin typeface="Arial"/>
                <a:cs typeface="Arial"/>
              </a:rPr>
              <a:t> </a:t>
            </a:r>
            <a:r>
              <a:rPr sz="850" spc="10" dirty="0">
                <a:solidFill>
                  <a:srgbClr val="D9D9D9"/>
                </a:solidFill>
                <a:latin typeface="Arial"/>
                <a:cs typeface="Arial"/>
              </a:rPr>
              <a:t>ava</a:t>
            </a:r>
            <a:r>
              <a:rPr sz="850" spc="15" dirty="0">
                <a:solidFill>
                  <a:srgbClr val="D9D9D9"/>
                </a:solidFill>
                <a:latin typeface="Arial"/>
                <a:cs typeface="Arial"/>
              </a:rPr>
              <a:t>i</a:t>
            </a:r>
            <a:r>
              <a:rPr sz="850" spc="-5" dirty="0">
                <a:solidFill>
                  <a:srgbClr val="D9D9D9"/>
                </a:solidFill>
                <a:latin typeface="Arial"/>
                <a:cs typeface="Arial"/>
              </a:rPr>
              <a:t>l</a:t>
            </a:r>
            <a:r>
              <a:rPr sz="850" spc="10" dirty="0">
                <a:solidFill>
                  <a:srgbClr val="D9D9D9"/>
                </a:solidFill>
                <a:latin typeface="Arial"/>
                <a:cs typeface="Arial"/>
              </a:rPr>
              <a:t>ab</a:t>
            </a:r>
            <a:r>
              <a:rPr sz="850" spc="-5" dirty="0">
                <a:solidFill>
                  <a:srgbClr val="D9D9D9"/>
                </a:solidFill>
                <a:latin typeface="Arial"/>
                <a:cs typeface="Arial"/>
              </a:rPr>
              <a:t>l</a:t>
            </a:r>
            <a:r>
              <a:rPr sz="850" dirty="0">
                <a:solidFill>
                  <a:srgbClr val="D9D9D9"/>
                </a:solidFill>
                <a:latin typeface="Arial"/>
                <a:cs typeface="Arial"/>
              </a:rPr>
              <a:t>e</a:t>
            </a:r>
            <a:r>
              <a:rPr sz="850" spc="10" dirty="0">
                <a:solidFill>
                  <a:srgbClr val="D9D9D9"/>
                </a:solidFill>
                <a:latin typeface="Arial"/>
                <a:cs typeface="Arial"/>
              </a:rPr>
              <a:t> </a:t>
            </a:r>
            <a:r>
              <a:rPr sz="850" spc="15" dirty="0">
                <a:solidFill>
                  <a:srgbClr val="D9D9D9"/>
                </a:solidFill>
                <a:latin typeface="Arial"/>
                <a:cs typeface="Arial"/>
              </a:rPr>
              <a:t>f</a:t>
            </a:r>
            <a:r>
              <a:rPr sz="850" spc="-10" dirty="0">
                <a:solidFill>
                  <a:srgbClr val="D9D9D9"/>
                </a:solidFill>
                <a:latin typeface="Arial"/>
                <a:cs typeface="Arial"/>
              </a:rPr>
              <a:t>r</a:t>
            </a:r>
            <a:r>
              <a:rPr sz="850" spc="10" dirty="0">
                <a:solidFill>
                  <a:srgbClr val="D9D9D9"/>
                </a:solidFill>
                <a:latin typeface="Arial"/>
                <a:cs typeface="Arial"/>
              </a:rPr>
              <a:t>e</a:t>
            </a:r>
            <a:r>
              <a:rPr sz="850" dirty="0">
                <a:solidFill>
                  <a:srgbClr val="D9D9D9"/>
                </a:solidFill>
                <a:latin typeface="Arial"/>
                <a:cs typeface="Arial"/>
              </a:rPr>
              <a:t>e</a:t>
            </a:r>
            <a:r>
              <a:rPr sz="850" spc="10" dirty="0">
                <a:solidFill>
                  <a:srgbClr val="D9D9D9"/>
                </a:solidFill>
                <a:latin typeface="Arial"/>
                <a:cs typeface="Arial"/>
              </a:rPr>
              <a:t> o</a:t>
            </a:r>
            <a:r>
              <a:rPr sz="850" dirty="0">
                <a:solidFill>
                  <a:srgbClr val="D9D9D9"/>
                </a:solidFill>
                <a:latin typeface="Arial"/>
                <a:cs typeface="Arial"/>
              </a:rPr>
              <a:t>f</a:t>
            </a:r>
            <a:r>
              <a:rPr sz="850" spc="20" dirty="0">
                <a:solidFill>
                  <a:srgbClr val="D9D9D9"/>
                </a:solidFill>
                <a:latin typeface="Arial"/>
                <a:cs typeface="Arial"/>
              </a:rPr>
              <a:t> </a:t>
            </a:r>
            <a:r>
              <a:rPr sz="850" spc="10" dirty="0">
                <a:solidFill>
                  <a:srgbClr val="D9D9D9"/>
                </a:solidFill>
                <a:latin typeface="Arial"/>
                <a:cs typeface="Arial"/>
              </a:rPr>
              <a:t>cha</a:t>
            </a:r>
            <a:r>
              <a:rPr sz="850" spc="-10" dirty="0">
                <a:solidFill>
                  <a:srgbClr val="D9D9D9"/>
                </a:solidFill>
                <a:latin typeface="Arial"/>
                <a:cs typeface="Arial"/>
              </a:rPr>
              <a:t>r</a:t>
            </a:r>
            <a:r>
              <a:rPr sz="850" spc="10" dirty="0">
                <a:solidFill>
                  <a:srgbClr val="D9D9D9"/>
                </a:solidFill>
                <a:latin typeface="Arial"/>
                <a:cs typeface="Arial"/>
              </a:rPr>
              <a:t>g</a:t>
            </a:r>
            <a:r>
              <a:rPr sz="850" dirty="0">
                <a:solidFill>
                  <a:srgbClr val="D9D9D9"/>
                </a:solidFill>
                <a:latin typeface="Arial"/>
                <a:cs typeface="Arial"/>
              </a:rPr>
              <a:t>e</a:t>
            </a:r>
            <a:r>
              <a:rPr sz="850" spc="10" dirty="0">
                <a:solidFill>
                  <a:srgbClr val="D9D9D9"/>
                </a:solidFill>
                <a:latin typeface="Arial"/>
                <a:cs typeface="Arial"/>
              </a:rPr>
              <a:t> </a:t>
            </a:r>
            <a:r>
              <a:rPr sz="850" spc="15" dirty="0">
                <a:solidFill>
                  <a:srgbClr val="D9D9D9"/>
                </a:solidFill>
                <a:latin typeface="Arial"/>
                <a:cs typeface="Arial"/>
              </a:rPr>
              <a:t>f</a:t>
            </a:r>
            <a:r>
              <a:rPr sz="850" spc="-10" dirty="0">
                <a:solidFill>
                  <a:srgbClr val="D9D9D9"/>
                </a:solidFill>
                <a:latin typeface="Arial"/>
                <a:cs typeface="Arial"/>
              </a:rPr>
              <a:t>r</a:t>
            </a:r>
            <a:r>
              <a:rPr sz="850" spc="10" dirty="0">
                <a:solidFill>
                  <a:srgbClr val="D9D9D9"/>
                </a:solidFill>
                <a:latin typeface="Arial"/>
                <a:cs typeface="Arial"/>
              </a:rPr>
              <a:t>o</a:t>
            </a:r>
            <a:r>
              <a:rPr sz="850" dirty="0">
                <a:solidFill>
                  <a:srgbClr val="D9D9D9"/>
                </a:solidFill>
                <a:latin typeface="Arial"/>
                <a:cs typeface="Arial"/>
              </a:rPr>
              <a:t>m:</a:t>
            </a:r>
            <a:r>
              <a:rPr sz="850" spc="-5" dirty="0">
                <a:solidFill>
                  <a:srgbClr val="D9D9D9"/>
                </a:solidFill>
                <a:latin typeface="Arial"/>
                <a:cs typeface="Arial"/>
              </a:rPr>
              <a:t> </a:t>
            </a:r>
            <a:r>
              <a:rPr sz="850" spc="30" dirty="0">
                <a:solidFill>
                  <a:srgbClr val="D9D9D9"/>
                </a:solidFill>
                <a:latin typeface="Arial"/>
                <a:cs typeface="Arial"/>
              </a:rPr>
              <a:t>h</a:t>
            </a:r>
            <a:r>
              <a:rPr sz="850" spc="-10" dirty="0">
                <a:solidFill>
                  <a:srgbClr val="D9D9D9"/>
                </a:solidFill>
                <a:latin typeface="Arial"/>
                <a:cs typeface="Arial"/>
              </a:rPr>
              <a:t>tt</a:t>
            </a:r>
            <a:r>
              <a:rPr sz="850" dirty="0">
                <a:solidFill>
                  <a:srgbClr val="D9D9D9"/>
                </a:solidFill>
                <a:latin typeface="Arial"/>
                <a:cs typeface="Arial"/>
              </a:rPr>
              <a:t>p</a:t>
            </a:r>
            <a:r>
              <a:rPr sz="850" spc="10" dirty="0">
                <a:solidFill>
                  <a:srgbClr val="D9D9D9"/>
                </a:solidFill>
                <a:latin typeface="Arial"/>
                <a:cs typeface="Arial"/>
              </a:rPr>
              <a:t>s</a:t>
            </a:r>
            <a:r>
              <a:rPr sz="850" spc="15" dirty="0">
                <a:solidFill>
                  <a:srgbClr val="D9D9D9"/>
                </a:solidFill>
                <a:latin typeface="Arial"/>
                <a:cs typeface="Arial"/>
              </a:rPr>
              <a:t>:</a:t>
            </a:r>
            <a:r>
              <a:rPr sz="850" spc="-10" dirty="0">
                <a:solidFill>
                  <a:srgbClr val="D9D9D9"/>
                </a:solidFill>
                <a:latin typeface="Arial"/>
                <a:cs typeface="Arial"/>
              </a:rPr>
              <a:t>//</a:t>
            </a:r>
            <a:r>
              <a:rPr sz="850" spc="5" dirty="0">
                <a:solidFill>
                  <a:srgbClr val="D9D9D9"/>
                </a:solidFill>
                <a:latin typeface="Arial"/>
                <a:cs typeface="Arial"/>
              </a:rPr>
              <a:t>do</a:t>
            </a:r>
            <a:r>
              <a:rPr sz="850" spc="-10" dirty="0">
                <a:solidFill>
                  <a:srgbClr val="D9D9D9"/>
                </a:solidFill>
                <a:latin typeface="Arial"/>
                <a:cs typeface="Arial"/>
              </a:rPr>
              <a:t>i.</a:t>
            </a:r>
            <a:r>
              <a:rPr sz="850" spc="30" dirty="0">
                <a:solidFill>
                  <a:srgbClr val="D9D9D9"/>
                </a:solidFill>
                <a:latin typeface="Arial"/>
                <a:cs typeface="Arial"/>
              </a:rPr>
              <a:t>o</a:t>
            </a:r>
            <a:r>
              <a:rPr sz="850" spc="15" dirty="0">
                <a:solidFill>
                  <a:srgbClr val="D9D9D9"/>
                </a:solidFill>
                <a:latin typeface="Arial"/>
                <a:cs typeface="Arial"/>
              </a:rPr>
              <a:t>r</a:t>
            </a:r>
            <a:r>
              <a:rPr sz="850" spc="5" dirty="0">
                <a:solidFill>
                  <a:srgbClr val="D9D9D9"/>
                </a:solidFill>
                <a:latin typeface="Arial"/>
                <a:cs typeface="Arial"/>
              </a:rPr>
              <a:t>g</a:t>
            </a:r>
            <a:r>
              <a:rPr sz="850" spc="-10" dirty="0">
                <a:solidFill>
                  <a:srgbClr val="D9D9D9"/>
                </a:solidFill>
                <a:latin typeface="Arial"/>
                <a:cs typeface="Arial"/>
              </a:rPr>
              <a:t>/</a:t>
            </a:r>
            <a:r>
              <a:rPr sz="850" spc="5" dirty="0">
                <a:solidFill>
                  <a:srgbClr val="D9D9D9"/>
                </a:solidFill>
                <a:latin typeface="Arial"/>
                <a:cs typeface="Arial"/>
              </a:rPr>
              <a:t>10</a:t>
            </a:r>
            <a:r>
              <a:rPr sz="850" spc="-10" dirty="0">
                <a:solidFill>
                  <a:srgbClr val="D9D9D9"/>
                </a:solidFill>
                <a:latin typeface="Arial"/>
                <a:cs typeface="Arial"/>
              </a:rPr>
              <a:t>.</a:t>
            </a:r>
            <a:r>
              <a:rPr sz="850" spc="5" dirty="0">
                <a:solidFill>
                  <a:srgbClr val="D9D9D9"/>
                </a:solidFill>
                <a:latin typeface="Arial"/>
                <a:cs typeface="Arial"/>
              </a:rPr>
              <a:t>6028</a:t>
            </a:r>
            <a:r>
              <a:rPr sz="850" spc="-5" dirty="0">
                <a:solidFill>
                  <a:srgbClr val="D9D9D9"/>
                </a:solidFill>
                <a:latin typeface="Arial"/>
                <a:cs typeface="Arial"/>
              </a:rPr>
              <a:t>/</a:t>
            </a:r>
            <a:r>
              <a:rPr sz="850" spc="5" dirty="0">
                <a:solidFill>
                  <a:srgbClr val="D9D9D9"/>
                </a:solidFill>
                <a:latin typeface="Arial"/>
                <a:cs typeface="Arial"/>
              </a:rPr>
              <a:t>N</a:t>
            </a:r>
            <a:r>
              <a:rPr sz="850" spc="-10" dirty="0">
                <a:solidFill>
                  <a:srgbClr val="D9D9D9"/>
                </a:solidFill>
                <a:latin typeface="Arial"/>
                <a:cs typeface="Arial"/>
              </a:rPr>
              <a:t>I</a:t>
            </a:r>
            <a:r>
              <a:rPr sz="850" spc="5" dirty="0">
                <a:solidFill>
                  <a:srgbClr val="D9D9D9"/>
                </a:solidFill>
                <a:latin typeface="Arial"/>
                <a:cs typeface="Arial"/>
              </a:rPr>
              <a:t>ST</a:t>
            </a:r>
            <a:r>
              <a:rPr sz="850" spc="-10" dirty="0">
                <a:solidFill>
                  <a:srgbClr val="D9D9D9"/>
                </a:solidFill>
                <a:latin typeface="Arial"/>
                <a:cs typeface="Arial"/>
              </a:rPr>
              <a:t>.</a:t>
            </a:r>
            <a:r>
              <a:rPr sz="850" spc="5" dirty="0">
                <a:solidFill>
                  <a:srgbClr val="D9D9D9"/>
                </a:solidFill>
                <a:latin typeface="Arial"/>
                <a:cs typeface="Arial"/>
              </a:rPr>
              <a:t>SP</a:t>
            </a:r>
            <a:r>
              <a:rPr sz="850" spc="-10" dirty="0">
                <a:solidFill>
                  <a:srgbClr val="D9D9D9"/>
                </a:solidFill>
                <a:latin typeface="Arial"/>
                <a:cs typeface="Arial"/>
              </a:rPr>
              <a:t>.</a:t>
            </a:r>
            <a:r>
              <a:rPr sz="850" spc="10" dirty="0">
                <a:solidFill>
                  <a:srgbClr val="D9D9D9"/>
                </a:solidFill>
                <a:latin typeface="Arial"/>
                <a:cs typeface="Arial"/>
              </a:rPr>
              <a:t>80</a:t>
            </a:r>
            <a:r>
              <a:rPr sz="850" spc="30" dirty="0">
                <a:solidFill>
                  <a:srgbClr val="D9D9D9"/>
                </a:solidFill>
                <a:latin typeface="Arial"/>
                <a:cs typeface="Arial"/>
              </a:rPr>
              <a:t>0</a:t>
            </a:r>
            <a:r>
              <a:rPr sz="850" spc="-10" dirty="0">
                <a:solidFill>
                  <a:srgbClr val="D9D9D9"/>
                </a:solidFill>
                <a:latin typeface="Arial"/>
                <a:cs typeface="Arial"/>
              </a:rPr>
              <a:t>-</a:t>
            </a:r>
            <a:r>
              <a:rPr sz="850" spc="10" dirty="0">
                <a:solidFill>
                  <a:srgbClr val="D9D9D9"/>
                </a:solidFill>
                <a:latin typeface="Arial"/>
                <a:cs typeface="Arial"/>
              </a:rPr>
              <a:t>63b</a:t>
            </a:r>
            <a:endParaRPr sz="850">
              <a:latin typeface="Arial"/>
              <a:cs typeface="Arial"/>
            </a:endParaRPr>
          </a:p>
        </p:txBody>
      </p:sp>
      <p:sp>
        <p:nvSpPr>
          <p:cNvPr id="6" name="object 6"/>
          <p:cNvSpPr/>
          <p:nvPr/>
        </p:nvSpPr>
        <p:spPr>
          <a:xfrm>
            <a:off x="513468" y="900564"/>
            <a:ext cx="0" cy="8229600"/>
          </a:xfrm>
          <a:custGeom>
            <a:avLst/>
            <a:gdLst/>
            <a:ahLst/>
            <a:cxnLst/>
            <a:rect l="l" t="t" r="r" b="b"/>
            <a:pathLst>
              <a:path h="8229600">
                <a:moveTo>
                  <a:pt x="0" y="0"/>
                </a:moveTo>
                <a:lnTo>
                  <a:pt x="1" y="8229600"/>
                </a:lnTo>
              </a:path>
            </a:pathLst>
          </a:custGeom>
          <a:ln w="9144">
            <a:solidFill>
              <a:srgbClr val="D9D9D9"/>
            </a:solidFill>
          </a:ln>
        </p:spPr>
        <p:txBody>
          <a:bodyPr wrap="square" lIns="0" tIns="0" rIns="0" bIns="0" rtlCol="0"/>
          <a:lstStyle/>
          <a:p>
            <a:endParaRPr/>
          </a:p>
        </p:txBody>
      </p:sp>
      <p:sp>
        <p:nvSpPr>
          <p:cNvPr id="7" name="object 7"/>
          <p:cNvSpPr txBox="1"/>
          <p:nvPr/>
        </p:nvSpPr>
        <p:spPr>
          <a:xfrm>
            <a:off x="913772" y="1241384"/>
            <a:ext cx="5959475" cy="5188280"/>
          </a:xfrm>
          <a:prstGeom prst="rect">
            <a:avLst/>
          </a:prstGeom>
        </p:spPr>
        <p:txBody>
          <a:bodyPr vert="horz" wrap="square" lIns="0" tIns="0" rIns="0" bIns="0" rtlCol="0">
            <a:spAutoFit/>
          </a:bodyPr>
          <a:lstStyle/>
          <a:p>
            <a:pPr marL="9525" algn="ctr">
              <a:lnSpc>
                <a:spcPct val="100000"/>
              </a:lnSpc>
            </a:pPr>
            <a:r>
              <a:rPr sz="1200" b="1" dirty="0">
                <a:latin typeface="Arial"/>
                <a:cs typeface="Arial"/>
              </a:rPr>
              <a:t>A</a:t>
            </a:r>
            <a:r>
              <a:rPr sz="1200" b="1" spc="-10" dirty="0">
                <a:latin typeface="Arial"/>
                <a:cs typeface="Arial"/>
              </a:rPr>
              <a:t>cknowled</a:t>
            </a:r>
            <a:r>
              <a:rPr sz="1200" b="1" spc="-15" dirty="0">
                <a:latin typeface="Arial"/>
                <a:cs typeface="Arial"/>
              </a:rPr>
              <a:t>g</a:t>
            </a:r>
            <a:r>
              <a:rPr sz="1200" b="1" dirty="0">
                <a:latin typeface="Arial"/>
                <a:cs typeface="Arial"/>
              </a:rPr>
              <a:t>me</a:t>
            </a:r>
            <a:r>
              <a:rPr sz="1200" b="1" spc="-10" dirty="0">
                <a:latin typeface="Arial"/>
                <a:cs typeface="Arial"/>
              </a:rPr>
              <a:t>n</a:t>
            </a:r>
            <a:r>
              <a:rPr sz="1200" b="1" dirty="0">
                <a:latin typeface="Arial"/>
                <a:cs typeface="Arial"/>
              </a:rPr>
              <a:t>ts</a:t>
            </a:r>
            <a:endParaRPr sz="1200" dirty="0">
              <a:latin typeface="Arial"/>
              <a:cs typeface="Arial"/>
            </a:endParaRPr>
          </a:p>
          <a:p>
            <a:pPr>
              <a:lnSpc>
                <a:spcPct val="100000"/>
              </a:lnSpc>
              <a:spcBef>
                <a:spcPts val="38"/>
              </a:spcBef>
            </a:pPr>
            <a:endParaRPr sz="1000" dirty="0">
              <a:latin typeface="Times New Roman"/>
              <a:cs typeface="Times New Roman"/>
            </a:endParaRPr>
          </a:p>
          <a:p>
            <a:pPr marL="12700" marR="165735">
              <a:lnSpc>
                <a:spcPct val="95800"/>
              </a:lnSpc>
            </a:pPr>
            <a:r>
              <a:rPr sz="1200" spc="-10" dirty="0">
                <a:latin typeface="Times New Roman"/>
                <a:cs typeface="Times New Roman"/>
              </a:rPr>
              <a:t>The </a:t>
            </a:r>
            <a:r>
              <a:rPr sz="1200" spc="-5" dirty="0">
                <a:latin typeface="Times New Roman"/>
                <a:cs typeface="Times New Roman"/>
              </a:rPr>
              <a:t>authors gratefully </a:t>
            </a:r>
            <a:r>
              <a:rPr sz="1200" spc="-10" dirty="0">
                <a:latin typeface="Times New Roman"/>
                <a:cs typeface="Times New Roman"/>
              </a:rPr>
              <a:t>acknowledge K</a:t>
            </a:r>
            <a:r>
              <a:rPr sz="1200" spc="-5" dirty="0">
                <a:latin typeface="Times New Roman"/>
                <a:cs typeface="Times New Roman"/>
              </a:rPr>
              <a:t>aitlin </a:t>
            </a:r>
            <a:r>
              <a:rPr sz="1200" spc="-10" dirty="0">
                <a:latin typeface="Times New Roman"/>
                <a:cs typeface="Times New Roman"/>
              </a:rPr>
              <a:t>Boeckl for her </a:t>
            </a:r>
            <a:r>
              <a:rPr sz="1200" spc="-5" dirty="0">
                <a:latin typeface="Times New Roman"/>
                <a:cs typeface="Times New Roman"/>
              </a:rPr>
              <a:t>artistic </a:t>
            </a:r>
            <a:r>
              <a:rPr sz="1200" spc="-10" dirty="0">
                <a:latin typeface="Times New Roman"/>
                <a:cs typeface="Times New Roman"/>
              </a:rPr>
              <a:t>graphics </a:t>
            </a:r>
            <a:r>
              <a:rPr sz="1200" spc="-5" dirty="0">
                <a:latin typeface="Times New Roman"/>
                <a:cs typeface="Times New Roman"/>
              </a:rPr>
              <a:t>contributions to all</a:t>
            </a:r>
            <a:r>
              <a:rPr sz="1200" spc="-10" dirty="0">
                <a:latin typeface="Times New Roman"/>
                <a:cs typeface="Times New Roman"/>
              </a:rPr>
              <a:t> volumes </a:t>
            </a:r>
            <a:r>
              <a:rPr sz="1200" spc="-5" dirty="0">
                <a:latin typeface="Times New Roman"/>
                <a:cs typeface="Times New Roman"/>
              </a:rPr>
              <a:t>in the SP 800-63 suite </a:t>
            </a:r>
            <a:r>
              <a:rPr sz="1200" spc="-10" dirty="0">
                <a:latin typeface="Times New Roman"/>
                <a:cs typeface="Times New Roman"/>
              </a:rPr>
              <a:t>and </a:t>
            </a:r>
            <a:r>
              <a:rPr sz="1200" spc="-5" dirty="0">
                <a:latin typeface="Times New Roman"/>
                <a:cs typeface="Times New Roman"/>
              </a:rPr>
              <a:t>the contributions of our </a:t>
            </a:r>
            <a:r>
              <a:rPr sz="1200" spc="-10" dirty="0">
                <a:latin typeface="Times New Roman"/>
                <a:cs typeface="Times New Roman"/>
              </a:rPr>
              <a:t>many </a:t>
            </a:r>
            <a:r>
              <a:rPr sz="1200" spc="-5" dirty="0">
                <a:latin typeface="Times New Roman"/>
                <a:cs typeface="Times New Roman"/>
              </a:rPr>
              <a:t>review</a:t>
            </a:r>
            <a:r>
              <a:rPr sz="1200" spc="-10" dirty="0">
                <a:latin typeface="Times New Roman"/>
                <a:cs typeface="Times New Roman"/>
              </a:rPr>
              <a:t>ers, </a:t>
            </a:r>
            <a:r>
              <a:rPr sz="1200" spc="-5" dirty="0">
                <a:latin typeface="Times New Roman"/>
                <a:cs typeface="Times New Roman"/>
              </a:rPr>
              <a:t>including J</a:t>
            </a:r>
            <a:r>
              <a:rPr sz="1200" spc="-10" dirty="0">
                <a:latin typeface="Times New Roman"/>
                <a:cs typeface="Times New Roman"/>
              </a:rPr>
              <a:t>oni Brennan from </a:t>
            </a:r>
            <a:r>
              <a:rPr sz="1200" spc="-5" dirty="0">
                <a:latin typeface="Times New Roman"/>
                <a:cs typeface="Times New Roman"/>
              </a:rPr>
              <a:t>the Digital ID </a:t>
            </a:r>
            <a:r>
              <a:rPr sz="1200" spc="-10" dirty="0">
                <a:latin typeface="Times New Roman"/>
                <a:cs typeface="Times New Roman"/>
              </a:rPr>
              <a:t>&amp; A</a:t>
            </a:r>
            <a:r>
              <a:rPr sz="1200" spc="-5" dirty="0">
                <a:latin typeface="Times New Roman"/>
                <a:cs typeface="Times New Roman"/>
              </a:rPr>
              <a:t>uthentication </a:t>
            </a:r>
            <a:r>
              <a:rPr sz="1200" spc="-10" dirty="0">
                <a:latin typeface="Times New Roman"/>
                <a:cs typeface="Times New Roman"/>
              </a:rPr>
              <a:t>Council of Canada (DIACC), K</a:t>
            </a:r>
            <a:r>
              <a:rPr sz="1200" spc="-5" dirty="0">
                <a:latin typeface="Times New Roman"/>
                <a:cs typeface="Times New Roman"/>
              </a:rPr>
              <a:t>at M</a:t>
            </a:r>
            <a:r>
              <a:rPr sz="1200" spc="-10" dirty="0">
                <a:latin typeface="Times New Roman"/>
                <a:cs typeface="Times New Roman"/>
              </a:rPr>
              <a:t>egas, </a:t>
            </a:r>
            <a:r>
              <a:rPr sz="1200" spc="-5" dirty="0">
                <a:latin typeface="Times New Roman"/>
                <a:cs typeface="Times New Roman"/>
              </a:rPr>
              <a:t>Ellen N</a:t>
            </a:r>
            <a:r>
              <a:rPr sz="1200" spc="-10" dirty="0">
                <a:latin typeface="Times New Roman"/>
                <a:cs typeface="Times New Roman"/>
              </a:rPr>
              <a:t>adeau, and Ben P</a:t>
            </a:r>
            <a:r>
              <a:rPr sz="1200" spc="-5" dirty="0">
                <a:latin typeface="Times New Roman"/>
                <a:cs typeface="Times New Roman"/>
              </a:rPr>
              <a:t>iccarreta </a:t>
            </a:r>
            <a:r>
              <a:rPr sz="1200" spc="-10" dirty="0">
                <a:latin typeface="Times New Roman"/>
                <a:cs typeface="Times New Roman"/>
              </a:rPr>
              <a:t>from NIST, and Ryan G</a:t>
            </a:r>
            <a:r>
              <a:rPr sz="1200" spc="-5" dirty="0">
                <a:latin typeface="Times New Roman"/>
                <a:cs typeface="Times New Roman"/>
              </a:rPr>
              <a:t>alluzzo </a:t>
            </a:r>
            <a:r>
              <a:rPr sz="1200" spc="-10" dirty="0">
                <a:latin typeface="Times New Roman"/>
                <a:cs typeface="Times New Roman"/>
              </a:rPr>
              <a:t>and Danna G</a:t>
            </a:r>
            <a:r>
              <a:rPr sz="1200" spc="-5" dirty="0">
                <a:latin typeface="Times New Roman"/>
                <a:cs typeface="Times New Roman"/>
              </a:rPr>
              <a:t>abel O</a:t>
            </a:r>
            <a:r>
              <a:rPr sz="1200" spc="-10" dirty="0">
                <a:latin typeface="Times New Roman"/>
                <a:cs typeface="Times New Roman"/>
              </a:rPr>
              <a:t>’Rourke from</a:t>
            </a:r>
            <a:r>
              <a:rPr sz="1200" spc="-5" dirty="0">
                <a:latin typeface="Times New Roman"/>
                <a:cs typeface="Times New Roman"/>
              </a:rPr>
              <a:t> Deloitte </a:t>
            </a:r>
            <a:r>
              <a:rPr sz="1200" spc="-10" dirty="0">
                <a:latin typeface="Times New Roman"/>
                <a:cs typeface="Times New Roman"/>
              </a:rPr>
              <a:t>&amp; Touche LLP.</a:t>
            </a:r>
            <a:endParaRPr sz="1200" dirty="0">
              <a:latin typeface="Times New Roman"/>
              <a:cs typeface="Times New Roman"/>
            </a:endParaRPr>
          </a:p>
          <a:p>
            <a:pPr>
              <a:lnSpc>
                <a:spcPct val="100000"/>
              </a:lnSpc>
              <a:spcBef>
                <a:spcPts val="6"/>
              </a:spcBef>
            </a:pPr>
            <a:endParaRPr sz="1050" dirty="0">
              <a:latin typeface="Times New Roman"/>
              <a:cs typeface="Times New Roman"/>
            </a:endParaRPr>
          </a:p>
          <a:p>
            <a:pPr marL="12700" marR="5080">
              <a:lnSpc>
                <a:spcPct val="95700"/>
              </a:lnSpc>
            </a:pPr>
            <a:r>
              <a:rPr sz="1200" spc="-10" dirty="0">
                <a:latin typeface="Times New Roman"/>
                <a:cs typeface="Times New Roman"/>
              </a:rPr>
              <a:t>The </a:t>
            </a:r>
            <a:r>
              <a:rPr sz="1200" spc="-5" dirty="0">
                <a:latin typeface="Times New Roman"/>
                <a:cs typeface="Times New Roman"/>
              </a:rPr>
              <a:t>authors w</a:t>
            </a:r>
            <a:r>
              <a:rPr sz="1200" spc="-10" dirty="0">
                <a:latin typeface="Times New Roman"/>
                <a:cs typeface="Times New Roman"/>
              </a:rPr>
              <a:t>ould </a:t>
            </a:r>
            <a:r>
              <a:rPr sz="1200" spc="-5" dirty="0">
                <a:latin typeface="Times New Roman"/>
                <a:cs typeface="Times New Roman"/>
              </a:rPr>
              <a:t>also like to </a:t>
            </a:r>
            <a:r>
              <a:rPr sz="1200" spc="-10" dirty="0">
                <a:latin typeface="Times New Roman"/>
                <a:cs typeface="Times New Roman"/>
              </a:rPr>
              <a:t>acknowledge </a:t>
            </a:r>
            <a:r>
              <a:rPr sz="1200" spc="-5" dirty="0">
                <a:latin typeface="Times New Roman"/>
                <a:cs typeface="Times New Roman"/>
              </a:rPr>
              <a:t>the </a:t>
            </a:r>
            <a:r>
              <a:rPr sz="1200" spc="-10" dirty="0">
                <a:latin typeface="Times New Roman"/>
                <a:cs typeface="Times New Roman"/>
              </a:rPr>
              <a:t>thought </a:t>
            </a:r>
            <a:r>
              <a:rPr sz="1200" spc="-5" dirty="0">
                <a:latin typeface="Times New Roman"/>
                <a:cs typeface="Times New Roman"/>
              </a:rPr>
              <a:t>leadership </a:t>
            </a:r>
            <a:r>
              <a:rPr sz="1200" spc="-10" dirty="0">
                <a:latin typeface="Times New Roman"/>
                <a:cs typeface="Times New Roman"/>
              </a:rPr>
              <a:t>and </a:t>
            </a:r>
            <a:r>
              <a:rPr sz="1200" spc="-5" dirty="0">
                <a:latin typeface="Times New Roman"/>
                <a:cs typeface="Times New Roman"/>
              </a:rPr>
              <a:t>innovation of the original authors: D</a:t>
            </a:r>
            <a:r>
              <a:rPr sz="1200" spc="-10" dirty="0">
                <a:latin typeface="Times New Roman"/>
                <a:cs typeface="Times New Roman"/>
              </a:rPr>
              <a:t>onna F. Dodson, </a:t>
            </a:r>
            <a:r>
              <a:rPr sz="1200" spc="-15" dirty="0">
                <a:latin typeface="Times New Roman"/>
                <a:cs typeface="Times New Roman"/>
              </a:rPr>
              <a:t>W. </a:t>
            </a:r>
            <a:r>
              <a:rPr sz="1200" spc="-10" dirty="0">
                <a:latin typeface="Times New Roman"/>
                <a:cs typeface="Times New Roman"/>
              </a:rPr>
              <a:t>Timothy P</a:t>
            </a:r>
            <a:r>
              <a:rPr sz="1200" spc="-5" dirty="0">
                <a:latin typeface="Times New Roman"/>
                <a:cs typeface="Times New Roman"/>
              </a:rPr>
              <a:t>olk, Sarbari G</a:t>
            </a:r>
            <a:r>
              <a:rPr sz="1200" spc="-10" dirty="0">
                <a:latin typeface="Times New Roman"/>
                <a:cs typeface="Times New Roman"/>
              </a:rPr>
              <a:t>upta, and Emad A. Nabbus. Without</a:t>
            </a:r>
            <a:r>
              <a:rPr sz="1200" spc="-5" dirty="0">
                <a:latin typeface="Times New Roman"/>
                <a:cs typeface="Times New Roman"/>
              </a:rPr>
              <a:t> their tireless efforts, w</a:t>
            </a:r>
            <a:r>
              <a:rPr sz="1200" spc="-10" dirty="0">
                <a:latin typeface="Times New Roman"/>
                <a:cs typeface="Times New Roman"/>
              </a:rPr>
              <a:t>e would not have had </a:t>
            </a:r>
            <a:r>
              <a:rPr sz="1200" spc="-5" dirty="0">
                <a:latin typeface="Times New Roman"/>
                <a:cs typeface="Times New Roman"/>
              </a:rPr>
              <a:t>the incredible </a:t>
            </a:r>
            <a:r>
              <a:rPr sz="1200" spc="-10" dirty="0">
                <a:latin typeface="Times New Roman"/>
                <a:cs typeface="Times New Roman"/>
              </a:rPr>
              <a:t>bas</a:t>
            </a:r>
            <a:r>
              <a:rPr sz="1200" spc="-5" dirty="0">
                <a:latin typeface="Times New Roman"/>
                <a:cs typeface="Times New Roman"/>
              </a:rPr>
              <a:t>eline </a:t>
            </a:r>
            <a:r>
              <a:rPr sz="1200" spc="-10" dirty="0">
                <a:latin typeface="Times New Roman"/>
                <a:cs typeface="Times New Roman"/>
              </a:rPr>
              <a:t>from w</a:t>
            </a:r>
            <a:r>
              <a:rPr sz="1200" spc="-5" dirty="0">
                <a:latin typeface="Times New Roman"/>
                <a:cs typeface="Times New Roman"/>
              </a:rPr>
              <a:t>hich to </a:t>
            </a:r>
            <a:r>
              <a:rPr sz="1200" spc="-10" dirty="0">
                <a:latin typeface="Times New Roman"/>
                <a:cs typeface="Times New Roman"/>
              </a:rPr>
              <a:t>evolve 800-63 </a:t>
            </a:r>
            <a:r>
              <a:rPr sz="1200" dirty="0">
                <a:latin typeface="Times New Roman"/>
                <a:cs typeface="Times New Roman"/>
              </a:rPr>
              <a:t>       </a:t>
            </a:r>
            <a:r>
              <a:rPr sz="1200" spc="-5" dirty="0">
                <a:latin typeface="Times New Roman"/>
                <a:cs typeface="Times New Roman"/>
              </a:rPr>
              <a:t>t</a:t>
            </a:r>
            <a:r>
              <a:rPr sz="1200" dirty="0">
                <a:latin typeface="Times New Roman"/>
                <a:cs typeface="Times New Roman"/>
              </a:rPr>
              <a:t>o </a:t>
            </a:r>
            <a:r>
              <a:rPr sz="1200" spc="-5" dirty="0">
                <a:latin typeface="Times New Roman"/>
                <a:cs typeface="Times New Roman"/>
              </a:rPr>
              <a:t>the</a:t>
            </a:r>
            <a:r>
              <a:rPr sz="1200" dirty="0">
                <a:latin typeface="Times New Roman"/>
                <a:cs typeface="Times New Roman"/>
              </a:rPr>
              <a:t> </a:t>
            </a:r>
            <a:r>
              <a:rPr sz="1200" spc="-10" dirty="0">
                <a:latin typeface="Times New Roman"/>
                <a:cs typeface="Times New Roman"/>
              </a:rPr>
              <a:t>document</a:t>
            </a:r>
            <a:r>
              <a:rPr sz="1200" dirty="0">
                <a:latin typeface="Times New Roman"/>
                <a:cs typeface="Times New Roman"/>
              </a:rPr>
              <a:t> </a:t>
            </a:r>
            <a:r>
              <a:rPr sz="1200" spc="-5" dirty="0">
                <a:latin typeface="Times New Roman"/>
                <a:cs typeface="Times New Roman"/>
              </a:rPr>
              <a:t>it</a:t>
            </a:r>
            <a:r>
              <a:rPr sz="1200" dirty="0">
                <a:latin typeface="Times New Roman"/>
                <a:cs typeface="Times New Roman"/>
              </a:rPr>
              <a:t> </a:t>
            </a:r>
            <a:r>
              <a:rPr sz="1200" spc="-5" dirty="0">
                <a:latin typeface="Times New Roman"/>
                <a:cs typeface="Times New Roman"/>
              </a:rPr>
              <a:t>i</a:t>
            </a:r>
            <a:r>
              <a:rPr sz="1200" dirty="0">
                <a:latin typeface="Times New Roman"/>
                <a:cs typeface="Times New Roman"/>
              </a:rPr>
              <a:t>s </a:t>
            </a:r>
            <a:r>
              <a:rPr sz="1200" spc="-10" dirty="0">
                <a:latin typeface="Times New Roman"/>
                <a:cs typeface="Times New Roman"/>
              </a:rPr>
              <a:t>toda</a:t>
            </a:r>
            <a:r>
              <a:rPr sz="1200" dirty="0">
                <a:latin typeface="Times New Roman"/>
                <a:cs typeface="Times New Roman"/>
              </a:rPr>
              <a:t>y. In </a:t>
            </a:r>
            <a:r>
              <a:rPr sz="1200" spc="-5" dirty="0">
                <a:latin typeface="Times New Roman"/>
                <a:cs typeface="Times New Roman"/>
              </a:rPr>
              <a:t>additi</a:t>
            </a:r>
            <a:r>
              <a:rPr sz="1200" dirty="0">
                <a:latin typeface="Times New Roman"/>
                <a:cs typeface="Times New Roman"/>
              </a:rPr>
              <a:t>on, s</a:t>
            </a:r>
            <a:r>
              <a:rPr sz="1200" spc="-5" dirty="0">
                <a:latin typeface="Times New Roman"/>
                <a:cs typeface="Times New Roman"/>
              </a:rPr>
              <a:t>pecial</a:t>
            </a:r>
            <a:r>
              <a:rPr sz="1200" dirty="0">
                <a:latin typeface="Times New Roman"/>
                <a:cs typeface="Times New Roman"/>
              </a:rPr>
              <a:t> </a:t>
            </a:r>
            <a:r>
              <a:rPr sz="1200" spc="-5" dirty="0">
                <a:latin typeface="Times New Roman"/>
                <a:cs typeface="Times New Roman"/>
              </a:rPr>
              <a:t>tha</a:t>
            </a:r>
            <a:r>
              <a:rPr sz="1200" dirty="0">
                <a:latin typeface="Times New Roman"/>
                <a:cs typeface="Times New Roman"/>
              </a:rPr>
              <a:t>nks </a:t>
            </a:r>
            <a:r>
              <a:rPr sz="1200" spc="-5" dirty="0">
                <a:latin typeface="Times New Roman"/>
                <a:cs typeface="Times New Roman"/>
              </a:rPr>
              <a:t>t</a:t>
            </a:r>
            <a:r>
              <a:rPr sz="1200" dirty="0">
                <a:latin typeface="Times New Roman"/>
                <a:cs typeface="Times New Roman"/>
              </a:rPr>
              <a:t>o </a:t>
            </a:r>
            <a:r>
              <a:rPr sz="1200" spc="-5" dirty="0">
                <a:latin typeface="Times New Roman"/>
                <a:cs typeface="Times New Roman"/>
              </a:rPr>
              <a:t>the</a:t>
            </a:r>
            <a:r>
              <a:rPr sz="1200" dirty="0">
                <a:latin typeface="Times New Roman"/>
                <a:cs typeface="Times New Roman"/>
              </a:rPr>
              <a:t> F</a:t>
            </a:r>
            <a:r>
              <a:rPr sz="1200" spc="-5" dirty="0">
                <a:latin typeface="Times New Roman"/>
                <a:cs typeface="Times New Roman"/>
              </a:rPr>
              <a:t>ederal</a:t>
            </a:r>
            <a:r>
              <a:rPr sz="1200" dirty="0">
                <a:latin typeface="Times New Roman"/>
                <a:cs typeface="Times New Roman"/>
              </a:rPr>
              <a:t> P</a:t>
            </a:r>
            <a:r>
              <a:rPr sz="1200" spc="-5" dirty="0">
                <a:latin typeface="Times New Roman"/>
                <a:cs typeface="Times New Roman"/>
              </a:rPr>
              <a:t>rivac</a:t>
            </a:r>
            <a:r>
              <a:rPr sz="1200" dirty="0">
                <a:latin typeface="Times New Roman"/>
                <a:cs typeface="Times New Roman"/>
              </a:rPr>
              <a:t>y </a:t>
            </a:r>
            <a:r>
              <a:rPr sz="1200" spc="-10" dirty="0">
                <a:latin typeface="Times New Roman"/>
                <a:cs typeface="Times New Roman"/>
              </a:rPr>
              <a:t>Council</a:t>
            </a:r>
            <a:r>
              <a:rPr sz="1200" dirty="0">
                <a:latin typeface="Times New Roman"/>
                <a:cs typeface="Times New Roman"/>
              </a:rPr>
              <a:t>’s D</a:t>
            </a:r>
            <a:r>
              <a:rPr sz="1200" spc="-5" dirty="0">
                <a:latin typeface="Times New Roman"/>
                <a:cs typeface="Times New Roman"/>
              </a:rPr>
              <a:t>igital </a:t>
            </a:r>
            <a:r>
              <a:rPr sz="1200" dirty="0">
                <a:latin typeface="Times New Roman"/>
                <a:cs typeface="Times New Roman"/>
              </a:rPr>
              <a:t>A</a:t>
            </a:r>
            <a:r>
              <a:rPr sz="1200" spc="-5" dirty="0">
                <a:latin typeface="Times New Roman"/>
                <a:cs typeface="Times New Roman"/>
              </a:rPr>
              <a:t>uthenticati</a:t>
            </a:r>
            <a:r>
              <a:rPr sz="1200" dirty="0">
                <a:latin typeface="Times New Roman"/>
                <a:cs typeface="Times New Roman"/>
              </a:rPr>
              <a:t>on </a:t>
            </a:r>
            <a:r>
              <a:rPr sz="1200" spc="-10" dirty="0">
                <a:latin typeface="Times New Roman"/>
                <a:cs typeface="Times New Roman"/>
              </a:rPr>
              <a:t>Ta</a:t>
            </a:r>
            <a:r>
              <a:rPr sz="1200" dirty="0">
                <a:latin typeface="Times New Roman"/>
                <a:cs typeface="Times New Roman"/>
              </a:rPr>
              <a:t>sk F</a:t>
            </a:r>
            <a:r>
              <a:rPr sz="1200" spc="-10" dirty="0">
                <a:latin typeface="Times New Roman"/>
                <a:cs typeface="Times New Roman"/>
              </a:rPr>
              <a:t>orce</a:t>
            </a:r>
            <a:r>
              <a:rPr sz="1200" dirty="0">
                <a:latin typeface="Times New Roman"/>
                <a:cs typeface="Times New Roman"/>
              </a:rPr>
              <a:t> for </a:t>
            </a:r>
            <a:r>
              <a:rPr sz="1200" spc="-5" dirty="0">
                <a:latin typeface="Times New Roman"/>
                <a:cs typeface="Times New Roman"/>
              </a:rPr>
              <a:t>the</a:t>
            </a:r>
            <a:r>
              <a:rPr sz="1200" dirty="0">
                <a:latin typeface="Times New Roman"/>
                <a:cs typeface="Times New Roman"/>
              </a:rPr>
              <a:t> </a:t>
            </a:r>
            <a:r>
              <a:rPr sz="1200" spc="-5" dirty="0">
                <a:latin typeface="Times New Roman"/>
                <a:cs typeface="Times New Roman"/>
              </a:rPr>
              <a:t>contributi</a:t>
            </a:r>
            <a:r>
              <a:rPr sz="1200" dirty="0">
                <a:latin typeface="Times New Roman"/>
                <a:cs typeface="Times New Roman"/>
              </a:rPr>
              <a:t>ons </a:t>
            </a:r>
            <a:r>
              <a:rPr sz="1200" spc="-5" dirty="0">
                <a:latin typeface="Times New Roman"/>
                <a:cs typeface="Times New Roman"/>
              </a:rPr>
              <a:t>t</a:t>
            </a:r>
            <a:r>
              <a:rPr sz="1200" dirty="0">
                <a:latin typeface="Times New Roman"/>
                <a:cs typeface="Times New Roman"/>
              </a:rPr>
              <a:t>o </a:t>
            </a:r>
            <a:r>
              <a:rPr sz="1200" spc="-5" dirty="0">
                <a:latin typeface="Times New Roman"/>
                <a:cs typeface="Times New Roman"/>
              </a:rPr>
              <a:t>the</a:t>
            </a:r>
            <a:r>
              <a:rPr sz="1200" dirty="0">
                <a:latin typeface="Times New Roman"/>
                <a:cs typeface="Times New Roman"/>
              </a:rPr>
              <a:t> </a:t>
            </a:r>
            <a:r>
              <a:rPr sz="1200" spc="-10" dirty="0">
                <a:latin typeface="Times New Roman"/>
                <a:cs typeface="Times New Roman"/>
              </a:rPr>
              <a:t>development</a:t>
            </a:r>
            <a:r>
              <a:rPr sz="1200" dirty="0">
                <a:latin typeface="Times New Roman"/>
                <a:cs typeface="Times New Roman"/>
              </a:rPr>
              <a:t> of </a:t>
            </a:r>
            <a:r>
              <a:rPr sz="1200" spc="-5" dirty="0">
                <a:latin typeface="Times New Roman"/>
                <a:cs typeface="Times New Roman"/>
              </a:rPr>
              <a:t>privac</a:t>
            </a:r>
            <a:r>
              <a:rPr sz="1200" dirty="0">
                <a:latin typeface="Times New Roman"/>
                <a:cs typeface="Times New Roman"/>
              </a:rPr>
              <a:t>y </a:t>
            </a:r>
            <a:r>
              <a:rPr sz="1200" spc="-10" dirty="0">
                <a:latin typeface="Times New Roman"/>
                <a:cs typeface="Times New Roman"/>
              </a:rPr>
              <a:t>requirement</a:t>
            </a:r>
            <a:r>
              <a:rPr sz="1200" dirty="0">
                <a:latin typeface="Times New Roman"/>
                <a:cs typeface="Times New Roman"/>
              </a:rPr>
              <a:t>s </a:t>
            </a:r>
            <a:r>
              <a:rPr sz="1200" spc="-10" dirty="0">
                <a:latin typeface="Times New Roman"/>
                <a:cs typeface="Times New Roman"/>
              </a:rPr>
              <a:t>a</a:t>
            </a:r>
            <a:r>
              <a:rPr sz="1200" dirty="0">
                <a:latin typeface="Times New Roman"/>
                <a:cs typeface="Times New Roman"/>
              </a:rPr>
              <a:t>nd </a:t>
            </a:r>
            <a:r>
              <a:rPr sz="1200" spc="-10" dirty="0">
                <a:latin typeface="Times New Roman"/>
                <a:cs typeface="Times New Roman"/>
              </a:rPr>
              <a:t>c</a:t>
            </a:r>
            <a:r>
              <a:rPr sz="1200" dirty="0">
                <a:latin typeface="Times New Roman"/>
                <a:cs typeface="Times New Roman"/>
              </a:rPr>
              <a:t>ons</a:t>
            </a:r>
            <a:r>
              <a:rPr sz="1200" spc="-5" dirty="0">
                <a:latin typeface="Times New Roman"/>
                <a:cs typeface="Times New Roman"/>
              </a:rPr>
              <a:t>iderati</a:t>
            </a:r>
            <a:r>
              <a:rPr sz="1200" dirty="0">
                <a:latin typeface="Times New Roman"/>
                <a:cs typeface="Times New Roman"/>
              </a:rPr>
              <a:t>ons.</a:t>
            </a:r>
          </a:p>
          <a:p>
            <a:pPr marL="9525" algn="ctr">
              <a:lnSpc>
                <a:spcPct val="100000"/>
              </a:lnSpc>
              <a:spcBef>
                <a:spcPts val="1030"/>
              </a:spcBef>
            </a:pPr>
            <a:r>
              <a:rPr sz="1200" b="1" dirty="0">
                <a:solidFill>
                  <a:srgbClr val="FF0000"/>
                </a:solidFill>
                <a:latin typeface="Arial"/>
                <a:cs typeface="Arial"/>
              </a:rPr>
              <a:t>Re</a:t>
            </a:r>
            <a:r>
              <a:rPr sz="1200" b="1" spc="-10" dirty="0">
                <a:solidFill>
                  <a:srgbClr val="FF0000"/>
                </a:solidFill>
                <a:latin typeface="Arial"/>
                <a:cs typeface="Arial"/>
              </a:rPr>
              <a:t>quirements</a:t>
            </a:r>
            <a:r>
              <a:rPr sz="1200" b="1" spc="-5" dirty="0">
                <a:solidFill>
                  <a:srgbClr val="FF0000"/>
                </a:solidFill>
                <a:latin typeface="Arial"/>
                <a:cs typeface="Arial"/>
              </a:rPr>
              <a:t> </a:t>
            </a:r>
            <a:r>
              <a:rPr sz="1200" b="1" dirty="0">
                <a:solidFill>
                  <a:srgbClr val="FF0000"/>
                </a:solidFill>
                <a:latin typeface="Arial"/>
                <a:cs typeface="Arial"/>
              </a:rPr>
              <a:t>N</a:t>
            </a:r>
            <a:r>
              <a:rPr sz="1200" b="1" spc="-10" dirty="0">
                <a:solidFill>
                  <a:srgbClr val="FF0000"/>
                </a:solidFill>
                <a:latin typeface="Arial"/>
                <a:cs typeface="Arial"/>
              </a:rPr>
              <a:t>o</a:t>
            </a:r>
            <a:r>
              <a:rPr sz="1200" b="1" dirty="0">
                <a:solidFill>
                  <a:srgbClr val="FF0000"/>
                </a:solidFill>
                <a:latin typeface="Arial"/>
                <a:cs typeface="Arial"/>
              </a:rPr>
              <a:t>ta</a:t>
            </a:r>
            <a:r>
              <a:rPr sz="1200" b="1" spc="-10" dirty="0">
                <a:solidFill>
                  <a:srgbClr val="FF0000"/>
                </a:solidFill>
                <a:latin typeface="Arial"/>
                <a:cs typeface="Arial"/>
              </a:rPr>
              <a:t>tion</a:t>
            </a:r>
            <a:r>
              <a:rPr sz="1200" b="1" spc="-5" dirty="0">
                <a:solidFill>
                  <a:srgbClr val="FF0000"/>
                </a:solidFill>
                <a:latin typeface="Arial"/>
                <a:cs typeface="Arial"/>
              </a:rPr>
              <a:t> </a:t>
            </a:r>
            <a:r>
              <a:rPr sz="1200" b="1" dirty="0">
                <a:solidFill>
                  <a:srgbClr val="FF0000"/>
                </a:solidFill>
                <a:latin typeface="Arial"/>
                <a:cs typeface="Arial"/>
              </a:rPr>
              <a:t>a</a:t>
            </a:r>
            <a:r>
              <a:rPr sz="1200" b="1" spc="-10" dirty="0">
                <a:solidFill>
                  <a:srgbClr val="FF0000"/>
                </a:solidFill>
                <a:latin typeface="Arial"/>
                <a:cs typeface="Arial"/>
              </a:rPr>
              <a:t>nd</a:t>
            </a:r>
            <a:r>
              <a:rPr sz="1200" b="1" spc="-5" dirty="0">
                <a:solidFill>
                  <a:srgbClr val="FF0000"/>
                </a:solidFill>
                <a:latin typeface="Arial"/>
                <a:cs typeface="Arial"/>
              </a:rPr>
              <a:t> </a:t>
            </a:r>
            <a:r>
              <a:rPr sz="1200" b="1" dirty="0">
                <a:solidFill>
                  <a:srgbClr val="FF0000"/>
                </a:solidFill>
                <a:latin typeface="Arial"/>
                <a:cs typeface="Arial"/>
              </a:rPr>
              <a:t>C</a:t>
            </a:r>
            <a:r>
              <a:rPr sz="1200" b="1" spc="-10" dirty="0">
                <a:solidFill>
                  <a:srgbClr val="FF0000"/>
                </a:solidFill>
                <a:latin typeface="Arial"/>
                <a:cs typeface="Arial"/>
              </a:rPr>
              <a:t>on</a:t>
            </a:r>
            <a:r>
              <a:rPr sz="1200" b="1" dirty="0">
                <a:solidFill>
                  <a:srgbClr val="FF0000"/>
                </a:solidFill>
                <a:latin typeface="Arial"/>
                <a:cs typeface="Arial"/>
              </a:rPr>
              <a:t>ve</a:t>
            </a:r>
            <a:r>
              <a:rPr sz="1200" b="1" spc="-10" dirty="0">
                <a:solidFill>
                  <a:srgbClr val="FF0000"/>
                </a:solidFill>
                <a:latin typeface="Arial"/>
                <a:cs typeface="Arial"/>
              </a:rPr>
              <a:t>ntion</a:t>
            </a:r>
            <a:r>
              <a:rPr sz="1200" b="1" dirty="0">
                <a:solidFill>
                  <a:srgbClr val="FF0000"/>
                </a:solidFill>
                <a:latin typeface="Arial"/>
                <a:cs typeface="Arial"/>
              </a:rPr>
              <a:t>s</a:t>
            </a:r>
            <a:endParaRPr sz="1200" dirty="0">
              <a:solidFill>
                <a:srgbClr val="FF0000"/>
              </a:solidFill>
              <a:latin typeface="Arial"/>
              <a:cs typeface="Arial"/>
            </a:endParaRPr>
          </a:p>
          <a:p>
            <a:pPr>
              <a:lnSpc>
                <a:spcPct val="100000"/>
              </a:lnSpc>
              <a:spcBef>
                <a:spcPts val="24"/>
              </a:spcBef>
            </a:pPr>
            <a:endParaRPr sz="1050" dirty="0">
              <a:latin typeface="Times New Roman"/>
              <a:cs typeface="Times New Roman"/>
            </a:endParaRPr>
          </a:p>
          <a:p>
            <a:pPr marL="12700" marR="136525">
              <a:lnSpc>
                <a:spcPts val="1370"/>
              </a:lnSpc>
            </a:pPr>
            <a:r>
              <a:rPr sz="1200" spc="-10" dirty="0">
                <a:latin typeface="Times New Roman"/>
                <a:cs typeface="Times New Roman"/>
              </a:rPr>
              <a:t>The terms “SHALL” and “SHALL NOT” </a:t>
            </a:r>
            <a:r>
              <a:rPr sz="1200" spc="-5" dirty="0">
                <a:latin typeface="Times New Roman"/>
                <a:cs typeface="Times New Roman"/>
              </a:rPr>
              <a:t>indicate </a:t>
            </a:r>
            <a:r>
              <a:rPr sz="1200" spc="-10" dirty="0">
                <a:latin typeface="Times New Roman"/>
                <a:cs typeface="Times New Roman"/>
              </a:rPr>
              <a:t>requirements </a:t>
            </a:r>
            <a:r>
              <a:rPr sz="1200" spc="-5" dirty="0">
                <a:latin typeface="Times New Roman"/>
                <a:cs typeface="Times New Roman"/>
              </a:rPr>
              <a:t>to </a:t>
            </a:r>
            <a:r>
              <a:rPr sz="1200" spc="-10" dirty="0">
                <a:latin typeface="Times New Roman"/>
                <a:cs typeface="Times New Roman"/>
              </a:rPr>
              <a:t>be </a:t>
            </a:r>
            <a:r>
              <a:rPr sz="1200" spc="-5" dirty="0">
                <a:latin typeface="Times New Roman"/>
                <a:cs typeface="Times New Roman"/>
              </a:rPr>
              <a:t>follow</a:t>
            </a:r>
            <a:r>
              <a:rPr sz="1200" spc="-10" dirty="0">
                <a:latin typeface="Times New Roman"/>
                <a:cs typeface="Times New Roman"/>
              </a:rPr>
              <a:t>ed s</a:t>
            </a:r>
            <a:r>
              <a:rPr sz="1200" spc="-5" dirty="0">
                <a:latin typeface="Times New Roman"/>
                <a:cs typeface="Times New Roman"/>
              </a:rPr>
              <a:t>trictly in </a:t>
            </a:r>
            <a:r>
              <a:rPr sz="1200" spc="-10" dirty="0">
                <a:latin typeface="Times New Roman"/>
                <a:cs typeface="Times New Roman"/>
              </a:rPr>
              <a:t>order </a:t>
            </a:r>
            <a:r>
              <a:rPr sz="1200" spc="-5" dirty="0">
                <a:latin typeface="Times New Roman"/>
                <a:cs typeface="Times New Roman"/>
              </a:rPr>
              <a:t>to </a:t>
            </a:r>
            <a:r>
              <a:rPr sz="1200" spc="-10" dirty="0">
                <a:latin typeface="Times New Roman"/>
                <a:cs typeface="Times New Roman"/>
              </a:rPr>
              <a:t>conform </a:t>
            </a:r>
            <a:r>
              <a:rPr sz="1200" spc="-5" dirty="0">
                <a:latin typeface="Times New Roman"/>
                <a:cs typeface="Times New Roman"/>
              </a:rPr>
              <a:t>to the publication </a:t>
            </a:r>
            <a:r>
              <a:rPr sz="1200" spc="-10" dirty="0">
                <a:latin typeface="Times New Roman"/>
                <a:cs typeface="Times New Roman"/>
              </a:rPr>
              <a:t>and from w</a:t>
            </a:r>
            <a:r>
              <a:rPr sz="1200" spc="-5" dirty="0">
                <a:latin typeface="Times New Roman"/>
                <a:cs typeface="Times New Roman"/>
              </a:rPr>
              <a:t>hich no deviation is permitted.</a:t>
            </a:r>
            <a:endParaRPr sz="1200" dirty="0">
              <a:latin typeface="Times New Roman"/>
              <a:cs typeface="Times New Roman"/>
            </a:endParaRPr>
          </a:p>
          <a:p>
            <a:pPr>
              <a:lnSpc>
                <a:spcPct val="100000"/>
              </a:lnSpc>
              <a:spcBef>
                <a:spcPts val="31"/>
              </a:spcBef>
            </a:pPr>
            <a:endParaRPr sz="1000" dirty="0">
              <a:latin typeface="Times New Roman"/>
              <a:cs typeface="Times New Roman"/>
            </a:endParaRPr>
          </a:p>
          <a:p>
            <a:pPr marL="12700" marR="102870">
              <a:lnSpc>
                <a:spcPct val="95600"/>
              </a:lnSpc>
            </a:pPr>
            <a:r>
              <a:rPr sz="1200" spc="-10" dirty="0">
                <a:latin typeface="Times New Roman"/>
                <a:cs typeface="Times New Roman"/>
              </a:rPr>
              <a:t>The terms “SHOULD” and “SHOULD NOT” </a:t>
            </a:r>
            <a:r>
              <a:rPr sz="1200" spc="-5" dirty="0">
                <a:latin typeface="Times New Roman"/>
                <a:cs typeface="Times New Roman"/>
              </a:rPr>
              <a:t>indicate that </a:t>
            </a:r>
            <a:r>
              <a:rPr sz="1200" spc="-10" dirty="0">
                <a:latin typeface="Times New Roman"/>
                <a:cs typeface="Times New Roman"/>
              </a:rPr>
              <a:t>among s</a:t>
            </a:r>
            <a:r>
              <a:rPr sz="1200" spc="-5" dirty="0">
                <a:latin typeface="Times New Roman"/>
                <a:cs typeface="Times New Roman"/>
              </a:rPr>
              <a:t>everal possibilities </a:t>
            </a:r>
            <a:r>
              <a:rPr sz="1200" spc="-10" dirty="0">
                <a:latin typeface="Times New Roman"/>
                <a:cs typeface="Times New Roman"/>
              </a:rPr>
              <a:t>one </a:t>
            </a:r>
            <a:r>
              <a:rPr sz="1200" spc="-5" dirty="0">
                <a:latin typeface="Times New Roman"/>
                <a:cs typeface="Times New Roman"/>
              </a:rPr>
              <a:t>is </a:t>
            </a:r>
            <a:r>
              <a:rPr sz="1200" spc="-10" dirty="0">
                <a:latin typeface="Times New Roman"/>
                <a:cs typeface="Times New Roman"/>
              </a:rPr>
              <a:t>recommended as </a:t>
            </a:r>
            <a:r>
              <a:rPr sz="1200" spc="-5" dirty="0">
                <a:latin typeface="Times New Roman"/>
                <a:cs typeface="Times New Roman"/>
              </a:rPr>
              <a:t>particularly suitable, without </a:t>
            </a:r>
            <a:r>
              <a:rPr sz="1200" spc="-10" dirty="0">
                <a:latin typeface="Times New Roman"/>
                <a:cs typeface="Times New Roman"/>
              </a:rPr>
              <a:t>mentioning or </a:t>
            </a:r>
            <a:r>
              <a:rPr sz="1200" spc="-5" dirty="0">
                <a:latin typeface="Times New Roman"/>
                <a:cs typeface="Times New Roman"/>
              </a:rPr>
              <a:t>excluding </a:t>
            </a:r>
            <a:r>
              <a:rPr sz="1200" spc="-10" dirty="0">
                <a:latin typeface="Times New Roman"/>
                <a:cs typeface="Times New Roman"/>
              </a:rPr>
              <a:t>others, or </a:t>
            </a:r>
            <a:r>
              <a:rPr sz="1200" spc="-5" dirty="0">
                <a:latin typeface="Times New Roman"/>
                <a:cs typeface="Times New Roman"/>
              </a:rPr>
              <a:t>that </a:t>
            </a:r>
            <a:r>
              <a:rPr sz="1200" spc="-10" dirty="0">
                <a:latin typeface="Times New Roman"/>
                <a:cs typeface="Times New Roman"/>
              </a:rPr>
              <a:t>a </a:t>
            </a:r>
            <a:r>
              <a:rPr sz="1200" spc="-5" dirty="0">
                <a:latin typeface="Times New Roman"/>
                <a:cs typeface="Times New Roman"/>
              </a:rPr>
              <a:t>certain </a:t>
            </a:r>
            <a:r>
              <a:rPr sz="1200" spc="-10" dirty="0">
                <a:latin typeface="Times New Roman"/>
                <a:cs typeface="Times New Roman"/>
              </a:rPr>
              <a:t>course of </a:t>
            </a:r>
            <a:r>
              <a:rPr sz="1200" spc="-5" dirty="0">
                <a:latin typeface="Times New Roman"/>
                <a:cs typeface="Times New Roman"/>
              </a:rPr>
              <a:t>action is preferred </a:t>
            </a:r>
            <a:r>
              <a:rPr sz="1200" spc="-10" dirty="0">
                <a:latin typeface="Times New Roman"/>
                <a:cs typeface="Times New Roman"/>
              </a:rPr>
              <a:t>but not necess</a:t>
            </a:r>
            <a:r>
              <a:rPr sz="1200" spc="-5" dirty="0">
                <a:latin typeface="Times New Roman"/>
                <a:cs typeface="Times New Roman"/>
              </a:rPr>
              <a:t>arily required, or that (in the negative </a:t>
            </a:r>
            <a:r>
              <a:rPr sz="1200" spc="-10" dirty="0">
                <a:latin typeface="Times New Roman"/>
                <a:cs typeface="Times New Roman"/>
              </a:rPr>
              <a:t>form) a </a:t>
            </a:r>
            <a:r>
              <a:rPr sz="1200" spc="-5" dirty="0">
                <a:latin typeface="Times New Roman"/>
                <a:cs typeface="Times New Roman"/>
              </a:rPr>
              <a:t>certain possibility or </a:t>
            </a:r>
            <a:r>
              <a:rPr sz="1200" spc="-10" dirty="0">
                <a:latin typeface="Times New Roman"/>
                <a:cs typeface="Times New Roman"/>
              </a:rPr>
              <a:t>course of </a:t>
            </a:r>
            <a:r>
              <a:rPr sz="1200" spc="-5" dirty="0">
                <a:latin typeface="Times New Roman"/>
                <a:cs typeface="Times New Roman"/>
              </a:rPr>
              <a:t>action is dis</a:t>
            </a:r>
            <a:r>
              <a:rPr sz="1200" spc="-10" dirty="0">
                <a:latin typeface="Times New Roman"/>
                <a:cs typeface="Times New Roman"/>
              </a:rPr>
              <a:t>couraged but not </a:t>
            </a:r>
            <a:r>
              <a:rPr sz="1200" spc="-5" dirty="0">
                <a:latin typeface="Times New Roman"/>
                <a:cs typeface="Times New Roman"/>
              </a:rPr>
              <a:t>prohibited.</a:t>
            </a:r>
            <a:endParaRPr sz="1200" dirty="0">
              <a:latin typeface="Times New Roman"/>
              <a:cs typeface="Times New Roman"/>
            </a:endParaRPr>
          </a:p>
          <a:p>
            <a:pPr>
              <a:lnSpc>
                <a:spcPct val="100000"/>
              </a:lnSpc>
              <a:spcBef>
                <a:spcPts val="48"/>
              </a:spcBef>
            </a:pPr>
            <a:endParaRPr sz="1050" dirty="0">
              <a:latin typeface="Times New Roman"/>
              <a:cs typeface="Times New Roman"/>
            </a:endParaRPr>
          </a:p>
          <a:p>
            <a:pPr marL="12700" marR="26034">
              <a:lnSpc>
                <a:spcPts val="1370"/>
              </a:lnSpc>
            </a:pPr>
            <a:r>
              <a:rPr sz="1200" spc="-10" dirty="0">
                <a:latin typeface="Times New Roman"/>
                <a:cs typeface="Times New Roman"/>
              </a:rPr>
              <a:t>The terms “MAY” and “NEED NOT” </a:t>
            </a:r>
            <a:r>
              <a:rPr sz="1200" spc="-5" dirty="0">
                <a:latin typeface="Times New Roman"/>
                <a:cs typeface="Times New Roman"/>
              </a:rPr>
              <a:t>indicate </a:t>
            </a:r>
            <a:r>
              <a:rPr sz="1200" spc="-10" dirty="0">
                <a:latin typeface="Times New Roman"/>
                <a:cs typeface="Times New Roman"/>
              </a:rPr>
              <a:t>a course of </a:t>
            </a:r>
            <a:r>
              <a:rPr sz="1200" spc="-5" dirty="0">
                <a:latin typeface="Times New Roman"/>
                <a:cs typeface="Times New Roman"/>
              </a:rPr>
              <a:t>action </a:t>
            </a:r>
            <a:r>
              <a:rPr sz="1200" spc="-10" dirty="0">
                <a:latin typeface="Times New Roman"/>
                <a:cs typeface="Times New Roman"/>
              </a:rPr>
              <a:t>permiss</a:t>
            </a:r>
            <a:r>
              <a:rPr sz="1200" spc="-5" dirty="0">
                <a:latin typeface="Times New Roman"/>
                <a:cs typeface="Times New Roman"/>
              </a:rPr>
              <a:t>ible within the limits of the publication.</a:t>
            </a:r>
            <a:endParaRPr sz="1200" dirty="0">
              <a:latin typeface="Times New Roman"/>
              <a:cs typeface="Times New Roman"/>
            </a:endParaRPr>
          </a:p>
          <a:p>
            <a:pPr>
              <a:lnSpc>
                <a:spcPct val="100000"/>
              </a:lnSpc>
              <a:spcBef>
                <a:spcPts val="14"/>
              </a:spcBef>
            </a:pPr>
            <a:endParaRPr sz="1050" dirty="0">
              <a:latin typeface="Times New Roman"/>
              <a:cs typeface="Times New Roman"/>
            </a:endParaRPr>
          </a:p>
          <a:p>
            <a:pPr marL="12700" marR="517525">
              <a:lnSpc>
                <a:spcPts val="1370"/>
              </a:lnSpc>
            </a:pPr>
            <a:r>
              <a:rPr sz="1200" spc="-10" dirty="0">
                <a:latin typeface="Times New Roman"/>
                <a:cs typeface="Times New Roman"/>
              </a:rPr>
              <a:t>The terms “CAN” and “CANNOT” </a:t>
            </a:r>
            <a:r>
              <a:rPr sz="1200" spc="-5" dirty="0">
                <a:latin typeface="Times New Roman"/>
                <a:cs typeface="Times New Roman"/>
              </a:rPr>
              <a:t>indicate </a:t>
            </a:r>
            <a:r>
              <a:rPr sz="1200" spc="-10" dirty="0">
                <a:latin typeface="Times New Roman"/>
                <a:cs typeface="Times New Roman"/>
              </a:rPr>
              <a:t>a poss</a:t>
            </a:r>
            <a:r>
              <a:rPr sz="1200" spc="-5" dirty="0">
                <a:latin typeface="Times New Roman"/>
                <a:cs typeface="Times New Roman"/>
              </a:rPr>
              <a:t>ibility or capability, w</a:t>
            </a:r>
            <a:r>
              <a:rPr sz="1200" spc="-10" dirty="0">
                <a:latin typeface="Times New Roman"/>
                <a:cs typeface="Times New Roman"/>
              </a:rPr>
              <a:t>hether </a:t>
            </a:r>
            <a:r>
              <a:rPr sz="1200" spc="-5" dirty="0">
                <a:latin typeface="Times New Roman"/>
                <a:cs typeface="Times New Roman"/>
              </a:rPr>
              <a:t>material, physical or </a:t>
            </a:r>
            <a:r>
              <a:rPr sz="1200" spc="-10" dirty="0">
                <a:latin typeface="Times New Roman"/>
                <a:cs typeface="Times New Roman"/>
              </a:rPr>
              <a:t>caus</a:t>
            </a:r>
            <a:r>
              <a:rPr sz="1200" spc="-5" dirty="0">
                <a:latin typeface="Times New Roman"/>
                <a:cs typeface="Times New Roman"/>
              </a:rPr>
              <a:t>al or, in the negative, the </a:t>
            </a:r>
            <a:r>
              <a:rPr sz="1200" spc="-10" dirty="0">
                <a:latin typeface="Times New Roman"/>
                <a:cs typeface="Times New Roman"/>
              </a:rPr>
              <a:t>absence of </a:t>
            </a:r>
            <a:r>
              <a:rPr sz="1200" spc="-5" dirty="0">
                <a:latin typeface="Times New Roman"/>
                <a:cs typeface="Times New Roman"/>
              </a:rPr>
              <a:t>that possibility or capability.</a:t>
            </a:r>
            <a:endParaRPr sz="1200" dirty="0">
              <a:latin typeface="Times New Roman"/>
              <a:cs typeface="Times New Roman"/>
            </a:endParaRPr>
          </a:p>
        </p:txBody>
      </p:sp>
      <p:sp>
        <p:nvSpPr>
          <p:cNvPr id="8" name="object 8"/>
          <p:cNvSpPr txBox="1"/>
          <p:nvPr/>
        </p:nvSpPr>
        <p:spPr>
          <a:xfrm>
            <a:off x="3822059" y="9292011"/>
            <a:ext cx="152400" cy="177800"/>
          </a:xfrm>
          <a:prstGeom prst="rect">
            <a:avLst/>
          </a:prstGeom>
        </p:spPr>
        <p:txBody>
          <a:bodyPr vert="horz" wrap="square" lIns="0" tIns="0" rIns="0" bIns="0" rtlCol="0">
            <a:spAutoFit/>
          </a:bodyPr>
          <a:lstStyle/>
          <a:p>
            <a:pPr marL="12700">
              <a:lnSpc>
                <a:spcPct val="100000"/>
              </a:lnSpc>
            </a:pPr>
            <a:r>
              <a:rPr sz="1200" spc="-5" dirty="0">
                <a:latin typeface="Times New Roman"/>
                <a:cs typeface="Times New Roman"/>
              </a:rPr>
              <a:t>iii</a:t>
            </a:r>
            <a:endParaRPr sz="1200">
              <a:latin typeface="Times New Roman"/>
              <a:cs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13772" y="471133"/>
            <a:ext cx="1021080" cy="150495"/>
          </a:xfrm>
          <a:prstGeom prst="rect">
            <a:avLst/>
          </a:prstGeom>
        </p:spPr>
        <p:txBody>
          <a:bodyPr vert="horz" wrap="square" lIns="0" tIns="0" rIns="0" bIns="0" rtlCol="0">
            <a:spAutoFit/>
          </a:bodyPr>
          <a:lstStyle/>
          <a:p>
            <a:pPr marL="12700">
              <a:lnSpc>
                <a:spcPct val="100000"/>
              </a:lnSpc>
            </a:pPr>
            <a:r>
              <a:rPr sz="950" spc="25" dirty="0">
                <a:latin typeface="Arial"/>
                <a:cs typeface="Arial"/>
              </a:rPr>
              <a:t>N</a:t>
            </a:r>
            <a:r>
              <a:rPr sz="950" spc="5" dirty="0">
                <a:latin typeface="Arial"/>
                <a:cs typeface="Arial"/>
              </a:rPr>
              <a:t>I</a:t>
            </a:r>
            <a:r>
              <a:rPr sz="950" spc="25" dirty="0">
                <a:latin typeface="Arial"/>
                <a:cs typeface="Arial"/>
              </a:rPr>
              <a:t>S</a:t>
            </a:r>
            <a:r>
              <a:rPr sz="950" spc="15" dirty="0">
                <a:latin typeface="Arial"/>
                <a:cs typeface="Arial"/>
              </a:rPr>
              <a:t>T</a:t>
            </a:r>
            <a:r>
              <a:rPr sz="950" spc="-35" dirty="0">
                <a:latin typeface="Arial"/>
                <a:cs typeface="Arial"/>
              </a:rPr>
              <a:t> </a:t>
            </a:r>
            <a:r>
              <a:rPr sz="950" spc="25" dirty="0">
                <a:latin typeface="Arial"/>
                <a:cs typeface="Arial"/>
              </a:rPr>
              <a:t>S</a:t>
            </a:r>
            <a:r>
              <a:rPr sz="950" spc="15" dirty="0">
                <a:latin typeface="Arial"/>
                <a:cs typeface="Arial"/>
              </a:rPr>
              <a:t>P</a:t>
            </a:r>
            <a:r>
              <a:rPr sz="950" spc="-35" dirty="0">
                <a:latin typeface="Arial"/>
                <a:cs typeface="Arial"/>
              </a:rPr>
              <a:t> </a:t>
            </a:r>
            <a:r>
              <a:rPr sz="950" spc="20" dirty="0">
                <a:latin typeface="Arial"/>
                <a:cs typeface="Arial"/>
              </a:rPr>
              <a:t>800-63B</a:t>
            </a:r>
            <a:endParaRPr sz="950">
              <a:latin typeface="Arial"/>
              <a:cs typeface="Arial"/>
            </a:endParaRPr>
          </a:p>
        </p:txBody>
      </p:sp>
      <p:sp>
        <p:nvSpPr>
          <p:cNvPr id="3" name="object 3"/>
          <p:cNvSpPr txBox="1"/>
          <p:nvPr/>
        </p:nvSpPr>
        <p:spPr>
          <a:xfrm>
            <a:off x="4462417" y="471133"/>
            <a:ext cx="2419985" cy="297180"/>
          </a:xfrm>
          <a:prstGeom prst="rect">
            <a:avLst/>
          </a:prstGeom>
        </p:spPr>
        <p:txBody>
          <a:bodyPr vert="horz" wrap="square" lIns="0" tIns="0" rIns="0" bIns="0" rtlCol="0">
            <a:spAutoFit/>
          </a:bodyPr>
          <a:lstStyle/>
          <a:p>
            <a:pPr marL="12700" marR="5080" indent="784225">
              <a:lnSpc>
                <a:spcPct val="101099"/>
              </a:lnSpc>
            </a:pPr>
            <a:r>
              <a:rPr sz="950" spc="25" dirty="0">
                <a:latin typeface="Arial"/>
                <a:cs typeface="Arial"/>
              </a:rPr>
              <a:t>D</a:t>
            </a:r>
            <a:r>
              <a:rPr sz="800" spc="-5" dirty="0">
                <a:latin typeface="Arial"/>
                <a:cs typeface="Arial"/>
              </a:rPr>
              <a:t>I</a:t>
            </a:r>
            <a:r>
              <a:rPr sz="800" spc="-10" dirty="0">
                <a:latin typeface="Arial"/>
                <a:cs typeface="Arial"/>
              </a:rPr>
              <a:t>GITA</a:t>
            </a:r>
            <a:r>
              <a:rPr sz="800" spc="-5" dirty="0">
                <a:latin typeface="Arial"/>
                <a:cs typeface="Arial"/>
              </a:rPr>
              <a:t>L</a:t>
            </a:r>
            <a:r>
              <a:rPr sz="800" dirty="0">
                <a:latin typeface="Arial"/>
                <a:cs typeface="Arial"/>
              </a:rPr>
              <a:t> </a:t>
            </a:r>
            <a:r>
              <a:rPr sz="950" spc="5" dirty="0">
                <a:latin typeface="Arial"/>
                <a:cs typeface="Arial"/>
              </a:rPr>
              <a:t>I</a:t>
            </a:r>
            <a:r>
              <a:rPr sz="800" spc="-5" dirty="0">
                <a:latin typeface="Arial"/>
                <a:cs typeface="Arial"/>
              </a:rPr>
              <a:t>DENT</a:t>
            </a:r>
            <a:r>
              <a:rPr sz="800" spc="-10" dirty="0">
                <a:latin typeface="Arial"/>
                <a:cs typeface="Arial"/>
              </a:rPr>
              <a:t>ITY</a:t>
            </a:r>
            <a:r>
              <a:rPr sz="800" spc="5" dirty="0">
                <a:latin typeface="Arial"/>
                <a:cs typeface="Arial"/>
              </a:rPr>
              <a:t> </a:t>
            </a:r>
            <a:r>
              <a:rPr sz="950" spc="25" dirty="0">
                <a:latin typeface="Arial"/>
                <a:cs typeface="Arial"/>
              </a:rPr>
              <a:t>G</a:t>
            </a:r>
            <a:r>
              <a:rPr sz="800" spc="-5" dirty="0">
                <a:latin typeface="Arial"/>
                <a:cs typeface="Arial"/>
              </a:rPr>
              <a:t>UIDELINE</a:t>
            </a:r>
            <a:r>
              <a:rPr sz="800" spc="-10" dirty="0">
                <a:latin typeface="Arial"/>
                <a:cs typeface="Arial"/>
              </a:rPr>
              <a:t>S</a:t>
            </a:r>
            <a:r>
              <a:rPr sz="950" spc="5" dirty="0">
                <a:latin typeface="Arial"/>
                <a:cs typeface="Arial"/>
              </a:rPr>
              <a:t>: </a:t>
            </a:r>
            <a:r>
              <a:rPr sz="950" spc="25" dirty="0">
                <a:latin typeface="Arial"/>
                <a:cs typeface="Arial"/>
              </a:rPr>
              <a:t>A</a:t>
            </a:r>
            <a:r>
              <a:rPr sz="800" spc="-5" dirty="0">
                <a:latin typeface="Arial"/>
                <a:cs typeface="Arial"/>
              </a:rPr>
              <a:t>UTHENTICA</a:t>
            </a:r>
            <a:r>
              <a:rPr sz="800" spc="-10" dirty="0">
                <a:latin typeface="Arial"/>
                <a:cs typeface="Arial"/>
              </a:rPr>
              <a:t>TIO</a:t>
            </a:r>
            <a:r>
              <a:rPr sz="800" spc="-15" dirty="0">
                <a:latin typeface="Arial"/>
                <a:cs typeface="Arial"/>
              </a:rPr>
              <a:t>N</a:t>
            </a:r>
            <a:r>
              <a:rPr sz="800" spc="5" dirty="0">
                <a:latin typeface="Arial"/>
                <a:cs typeface="Arial"/>
              </a:rPr>
              <a:t> </a:t>
            </a:r>
            <a:r>
              <a:rPr sz="950" spc="15" dirty="0">
                <a:latin typeface="Arial"/>
                <a:cs typeface="Arial"/>
              </a:rPr>
              <a:t>&amp;</a:t>
            </a:r>
            <a:r>
              <a:rPr sz="950" spc="-35" dirty="0">
                <a:latin typeface="Arial"/>
                <a:cs typeface="Arial"/>
              </a:rPr>
              <a:t> </a:t>
            </a:r>
            <a:r>
              <a:rPr sz="950" spc="20" dirty="0">
                <a:latin typeface="Arial"/>
                <a:cs typeface="Arial"/>
              </a:rPr>
              <a:t>L</a:t>
            </a:r>
            <a:r>
              <a:rPr sz="800" spc="-10" dirty="0">
                <a:latin typeface="Arial"/>
                <a:cs typeface="Arial"/>
              </a:rPr>
              <a:t>IFE</a:t>
            </a:r>
            <a:r>
              <a:rPr sz="800" spc="-5" dirty="0">
                <a:latin typeface="Arial"/>
                <a:cs typeface="Arial"/>
              </a:rPr>
              <a:t>C</a:t>
            </a:r>
            <a:r>
              <a:rPr sz="800" spc="-10" dirty="0">
                <a:latin typeface="Arial"/>
                <a:cs typeface="Arial"/>
              </a:rPr>
              <a:t>Y</a:t>
            </a:r>
            <a:r>
              <a:rPr sz="800" spc="-5" dirty="0">
                <a:latin typeface="Arial"/>
                <a:cs typeface="Arial"/>
              </a:rPr>
              <a:t>CLE</a:t>
            </a:r>
            <a:r>
              <a:rPr sz="800" spc="5" dirty="0">
                <a:latin typeface="Arial"/>
                <a:cs typeface="Arial"/>
              </a:rPr>
              <a:t> </a:t>
            </a:r>
            <a:r>
              <a:rPr sz="950" spc="25" dirty="0">
                <a:latin typeface="Arial"/>
                <a:cs typeface="Arial"/>
              </a:rPr>
              <a:t>M</a:t>
            </a:r>
            <a:r>
              <a:rPr sz="800" spc="-5" dirty="0">
                <a:latin typeface="Arial"/>
                <a:cs typeface="Arial"/>
              </a:rPr>
              <a:t>AN</a:t>
            </a:r>
            <a:r>
              <a:rPr sz="800" spc="-10" dirty="0">
                <a:latin typeface="Arial"/>
                <a:cs typeface="Arial"/>
              </a:rPr>
              <a:t>AGEM</a:t>
            </a:r>
            <a:r>
              <a:rPr sz="800" spc="-5" dirty="0">
                <a:latin typeface="Arial"/>
                <a:cs typeface="Arial"/>
              </a:rPr>
              <a:t>EN</a:t>
            </a:r>
            <a:r>
              <a:rPr sz="800" spc="-10" dirty="0">
                <a:latin typeface="Arial"/>
                <a:cs typeface="Arial"/>
              </a:rPr>
              <a:t>T</a:t>
            </a:r>
            <a:endParaRPr sz="800">
              <a:latin typeface="Arial"/>
              <a:cs typeface="Arial"/>
            </a:endParaRPr>
          </a:p>
        </p:txBody>
      </p:sp>
      <p:sp>
        <p:nvSpPr>
          <p:cNvPr id="4" name="object 4"/>
          <p:cNvSpPr/>
          <p:nvPr/>
        </p:nvSpPr>
        <p:spPr>
          <a:xfrm>
            <a:off x="152280" y="2493144"/>
            <a:ext cx="329184" cy="5334000"/>
          </a:xfrm>
          <a:prstGeom prst="rect">
            <a:avLst/>
          </a:prstGeom>
          <a:blipFill>
            <a:blip r:embed="rId3" cstate="print"/>
            <a:stretch>
              <a:fillRect/>
            </a:stretch>
          </a:blipFill>
        </p:spPr>
        <p:txBody>
          <a:bodyPr wrap="square" lIns="0" tIns="0" rIns="0" bIns="0" rtlCol="0"/>
          <a:lstStyle/>
          <a:p>
            <a:endParaRPr/>
          </a:p>
        </p:txBody>
      </p:sp>
      <p:sp>
        <p:nvSpPr>
          <p:cNvPr id="5" name="object 5"/>
          <p:cNvSpPr txBox="1"/>
          <p:nvPr/>
        </p:nvSpPr>
        <p:spPr>
          <a:xfrm>
            <a:off x="243156" y="2888876"/>
            <a:ext cx="138430" cy="4542790"/>
          </a:xfrm>
          <a:prstGeom prst="rect">
            <a:avLst/>
          </a:prstGeom>
        </p:spPr>
        <p:txBody>
          <a:bodyPr vert="vert" wrap="square" lIns="0" tIns="0" rIns="0" bIns="0" rtlCol="0">
            <a:spAutoFit/>
          </a:bodyPr>
          <a:lstStyle/>
          <a:p>
            <a:pPr marL="12700">
              <a:lnSpc>
                <a:spcPct val="100000"/>
              </a:lnSpc>
            </a:pPr>
            <a:r>
              <a:rPr sz="850" spc="5" dirty="0">
                <a:solidFill>
                  <a:srgbClr val="D9D9D9"/>
                </a:solidFill>
                <a:latin typeface="Arial"/>
                <a:cs typeface="Arial"/>
              </a:rPr>
              <a:t>T</a:t>
            </a:r>
            <a:r>
              <a:rPr sz="850" spc="10" dirty="0">
                <a:solidFill>
                  <a:srgbClr val="D9D9D9"/>
                </a:solidFill>
                <a:latin typeface="Arial"/>
                <a:cs typeface="Arial"/>
              </a:rPr>
              <a:t>h</a:t>
            </a:r>
            <a:r>
              <a:rPr sz="850" spc="-5" dirty="0">
                <a:solidFill>
                  <a:srgbClr val="D9D9D9"/>
                </a:solidFill>
                <a:latin typeface="Arial"/>
                <a:cs typeface="Arial"/>
              </a:rPr>
              <a:t>i</a:t>
            </a:r>
            <a:r>
              <a:rPr sz="850" dirty="0">
                <a:solidFill>
                  <a:srgbClr val="D9D9D9"/>
                </a:solidFill>
                <a:latin typeface="Arial"/>
                <a:cs typeface="Arial"/>
              </a:rPr>
              <a:t>s</a:t>
            </a:r>
            <a:r>
              <a:rPr sz="850" spc="15" dirty="0">
                <a:solidFill>
                  <a:srgbClr val="D9D9D9"/>
                </a:solidFill>
                <a:latin typeface="Arial"/>
                <a:cs typeface="Arial"/>
              </a:rPr>
              <a:t> </a:t>
            </a:r>
            <a:r>
              <a:rPr sz="850" spc="10" dirty="0">
                <a:solidFill>
                  <a:srgbClr val="D9D9D9"/>
                </a:solidFill>
                <a:latin typeface="Arial"/>
                <a:cs typeface="Arial"/>
              </a:rPr>
              <a:t>pub</a:t>
            </a:r>
            <a:r>
              <a:rPr sz="850" spc="-5" dirty="0">
                <a:solidFill>
                  <a:srgbClr val="D9D9D9"/>
                </a:solidFill>
                <a:latin typeface="Arial"/>
                <a:cs typeface="Arial"/>
              </a:rPr>
              <a:t>li</a:t>
            </a:r>
            <a:r>
              <a:rPr sz="850" spc="10" dirty="0">
                <a:solidFill>
                  <a:srgbClr val="D9D9D9"/>
                </a:solidFill>
                <a:latin typeface="Arial"/>
                <a:cs typeface="Arial"/>
              </a:rPr>
              <a:t>ca</a:t>
            </a:r>
            <a:r>
              <a:rPr sz="850" spc="-10" dirty="0">
                <a:solidFill>
                  <a:srgbClr val="D9D9D9"/>
                </a:solidFill>
                <a:latin typeface="Arial"/>
                <a:cs typeface="Arial"/>
              </a:rPr>
              <a:t>t</a:t>
            </a:r>
            <a:r>
              <a:rPr sz="850" spc="-5" dirty="0">
                <a:solidFill>
                  <a:srgbClr val="D9D9D9"/>
                </a:solidFill>
                <a:latin typeface="Arial"/>
                <a:cs typeface="Arial"/>
              </a:rPr>
              <a:t>i</a:t>
            </a:r>
            <a:r>
              <a:rPr sz="850" spc="10" dirty="0">
                <a:solidFill>
                  <a:srgbClr val="D9D9D9"/>
                </a:solidFill>
                <a:latin typeface="Arial"/>
                <a:cs typeface="Arial"/>
              </a:rPr>
              <a:t>o</a:t>
            </a:r>
            <a:r>
              <a:rPr sz="850" dirty="0">
                <a:solidFill>
                  <a:srgbClr val="D9D9D9"/>
                </a:solidFill>
                <a:latin typeface="Arial"/>
                <a:cs typeface="Arial"/>
              </a:rPr>
              <a:t>n</a:t>
            </a:r>
            <a:r>
              <a:rPr sz="850" spc="10" dirty="0">
                <a:solidFill>
                  <a:srgbClr val="D9D9D9"/>
                </a:solidFill>
                <a:latin typeface="Arial"/>
                <a:cs typeface="Arial"/>
              </a:rPr>
              <a:t> </a:t>
            </a:r>
            <a:r>
              <a:rPr sz="850" spc="-5" dirty="0">
                <a:solidFill>
                  <a:srgbClr val="D9D9D9"/>
                </a:solidFill>
                <a:latin typeface="Arial"/>
                <a:cs typeface="Arial"/>
              </a:rPr>
              <a:t>i</a:t>
            </a:r>
            <a:r>
              <a:rPr sz="850" dirty="0">
                <a:solidFill>
                  <a:srgbClr val="D9D9D9"/>
                </a:solidFill>
                <a:latin typeface="Arial"/>
                <a:cs typeface="Arial"/>
              </a:rPr>
              <a:t>s</a:t>
            </a:r>
            <a:r>
              <a:rPr sz="850" spc="15" dirty="0">
                <a:solidFill>
                  <a:srgbClr val="D9D9D9"/>
                </a:solidFill>
                <a:latin typeface="Arial"/>
                <a:cs typeface="Arial"/>
              </a:rPr>
              <a:t> </a:t>
            </a:r>
            <a:r>
              <a:rPr sz="850" spc="10" dirty="0">
                <a:solidFill>
                  <a:srgbClr val="D9D9D9"/>
                </a:solidFill>
                <a:latin typeface="Arial"/>
                <a:cs typeface="Arial"/>
              </a:rPr>
              <a:t>ava</a:t>
            </a:r>
            <a:r>
              <a:rPr sz="850" spc="15" dirty="0">
                <a:solidFill>
                  <a:srgbClr val="D9D9D9"/>
                </a:solidFill>
                <a:latin typeface="Arial"/>
                <a:cs typeface="Arial"/>
              </a:rPr>
              <a:t>i</a:t>
            </a:r>
            <a:r>
              <a:rPr sz="850" spc="-5" dirty="0">
                <a:solidFill>
                  <a:srgbClr val="D9D9D9"/>
                </a:solidFill>
                <a:latin typeface="Arial"/>
                <a:cs typeface="Arial"/>
              </a:rPr>
              <a:t>l</a:t>
            </a:r>
            <a:r>
              <a:rPr sz="850" spc="10" dirty="0">
                <a:solidFill>
                  <a:srgbClr val="D9D9D9"/>
                </a:solidFill>
                <a:latin typeface="Arial"/>
                <a:cs typeface="Arial"/>
              </a:rPr>
              <a:t>ab</a:t>
            </a:r>
            <a:r>
              <a:rPr sz="850" spc="-5" dirty="0">
                <a:solidFill>
                  <a:srgbClr val="D9D9D9"/>
                </a:solidFill>
                <a:latin typeface="Arial"/>
                <a:cs typeface="Arial"/>
              </a:rPr>
              <a:t>l</a:t>
            </a:r>
            <a:r>
              <a:rPr sz="850" dirty="0">
                <a:solidFill>
                  <a:srgbClr val="D9D9D9"/>
                </a:solidFill>
                <a:latin typeface="Arial"/>
                <a:cs typeface="Arial"/>
              </a:rPr>
              <a:t>e</a:t>
            </a:r>
            <a:r>
              <a:rPr sz="850" spc="10" dirty="0">
                <a:solidFill>
                  <a:srgbClr val="D9D9D9"/>
                </a:solidFill>
                <a:latin typeface="Arial"/>
                <a:cs typeface="Arial"/>
              </a:rPr>
              <a:t> </a:t>
            </a:r>
            <a:r>
              <a:rPr sz="850" spc="15" dirty="0">
                <a:solidFill>
                  <a:srgbClr val="D9D9D9"/>
                </a:solidFill>
                <a:latin typeface="Arial"/>
                <a:cs typeface="Arial"/>
              </a:rPr>
              <a:t>f</a:t>
            </a:r>
            <a:r>
              <a:rPr sz="850" spc="-10" dirty="0">
                <a:solidFill>
                  <a:srgbClr val="D9D9D9"/>
                </a:solidFill>
                <a:latin typeface="Arial"/>
                <a:cs typeface="Arial"/>
              </a:rPr>
              <a:t>r</a:t>
            </a:r>
            <a:r>
              <a:rPr sz="850" spc="10" dirty="0">
                <a:solidFill>
                  <a:srgbClr val="D9D9D9"/>
                </a:solidFill>
                <a:latin typeface="Arial"/>
                <a:cs typeface="Arial"/>
              </a:rPr>
              <a:t>e</a:t>
            </a:r>
            <a:r>
              <a:rPr sz="850" dirty="0">
                <a:solidFill>
                  <a:srgbClr val="D9D9D9"/>
                </a:solidFill>
                <a:latin typeface="Arial"/>
                <a:cs typeface="Arial"/>
              </a:rPr>
              <a:t>e</a:t>
            </a:r>
            <a:r>
              <a:rPr sz="850" spc="10" dirty="0">
                <a:solidFill>
                  <a:srgbClr val="D9D9D9"/>
                </a:solidFill>
                <a:latin typeface="Arial"/>
                <a:cs typeface="Arial"/>
              </a:rPr>
              <a:t> o</a:t>
            </a:r>
            <a:r>
              <a:rPr sz="850" dirty="0">
                <a:solidFill>
                  <a:srgbClr val="D9D9D9"/>
                </a:solidFill>
                <a:latin typeface="Arial"/>
                <a:cs typeface="Arial"/>
              </a:rPr>
              <a:t>f</a:t>
            </a:r>
            <a:r>
              <a:rPr sz="850" spc="20" dirty="0">
                <a:solidFill>
                  <a:srgbClr val="D9D9D9"/>
                </a:solidFill>
                <a:latin typeface="Arial"/>
                <a:cs typeface="Arial"/>
              </a:rPr>
              <a:t> </a:t>
            </a:r>
            <a:r>
              <a:rPr sz="850" spc="10" dirty="0">
                <a:solidFill>
                  <a:srgbClr val="D9D9D9"/>
                </a:solidFill>
                <a:latin typeface="Arial"/>
                <a:cs typeface="Arial"/>
              </a:rPr>
              <a:t>cha</a:t>
            </a:r>
            <a:r>
              <a:rPr sz="850" spc="-10" dirty="0">
                <a:solidFill>
                  <a:srgbClr val="D9D9D9"/>
                </a:solidFill>
                <a:latin typeface="Arial"/>
                <a:cs typeface="Arial"/>
              </a:rPr>
              <a:t>r</a:t>
            </a:r>
            <a:r>
              <a:rPr sz="850" spc="10" dirty="0">
                <a:solidFill>
                  <a:srgbClr val="D9D9D9"/>
                </a:solidFill>
                <a:latin typeface="Arial"/>
                <a:cs typeface="Arial"/>
              </a:rPr>
              <a:t>g</a:t>
            </a:r>
            <a:r>
              <a:rPr sz="850" dirty="0">
                <a:solidFill>
                  <a:srgbClr val="D9D9D9"/>
                </a:solidFill>
                <a:latin typeface="Arial"/>
                <a:cs typeface="Arial"/>
              </a:rPr>
              <a:t>e</a:t>
            </a:r>
            <a:r>
              <a:rPr sz="850" spc="10" dirty="0">
                <a:solidFill>
                  <a:srgbClr val="D9D9D9"/>
                </a:solidFill>
                <a:latin typeface="Arial"/>
                <a:cs typeface="Arial"/>
              </a:rPr>
              <a:t> </a:t>
            </a:r>
            <a:r>
              <a:rPr sz="850" spc="15" dirty="0">
                <a:solidFill>
                  <a:srgbClr val="D9D9D9"/>
                </a:solidFill>
                <a:latin typeface="Arial"/>
                <a:cs typeface="Arial"/>
              </a:rPr>
              <a:t>f</a:t>
            </a:r>
            <a:r>
              <a:rPr sz="850" spc="-10" dirty="0">
                <a:solidFill>
                  <a:srgbClr val="D9D9D9"/>
                </a:solidFill>
                <a:latin typeface="Arial"/>
                <a:cs typeface="Arial"/>
              </a:rPr>
              <a:t>r</a:t>
            </a:r>
            <a:r>
              <a:rPr sz="850" spc="10" dirty="0">
                <a:solidFill>
                  <a:srgbClr val="D9D9D9"/>
                </a:solidFill>
                <a:latin typeface="Arial"/>
                <a:cs typeface="Arial"/>
              </a:rPr>
              <a:t>o</a:t>
            </a:r>
            <a:r>
              <a:rPr sz="850" dirty="0">
                <a:solidFill>
                  <a:srgbClr val="D9D9D9"/>
                </a:solidFill>
                <a:latin typeface="Arial"/>
                <a:cs typeface="Arial"/>
              </a:rPr>
              <a:t>m:</a:t>
            </a:r>
            <a:r>
              <a:rPr sz="850" spc="-5" dirty="0">
                <a:solidFill>
                  <a:srgbClr val="D9D9D9"/>
                </a:solidFill>
                <a:latin typeface="Arial"/>
                <a:cs typeface="Arial"/>
              </a:rPr>
              <a:t> </a:t>
            </a:r>
            <a:r>
              <a:rPr sz="850" spc="30" dirty="0">
                <a:solidFill>
                  <a:srgbClr val="D9D9D9"/>
                </a:solidFill>
                <a:latin typeface="Arial"/>
                <a:cs typeface="Arial"/>
              </a:rPr>
              <a:t>h</a:t>
            </a:r>
            <a:r>
              <a:rPr sz="850" spc="-10" dirty="0">
                <a:solidFill>
                  <a:srgbClr val="D9D9D9"/>
                </a:solidFill>
                <a:latin typeface="Arial"/>
                <a:cs typeface="Arial"/>
              </a:rPr>
              <a:t>tt</a:t>
            </a:r>
            <a:r>
              <a:rPr sz="850" dirty="0">
                <a:solidFill>
                  <a:srgbClr val="D9D9D9"/>
                </a:solidFill>
                <a:latin typeface="Arial"/>
                <a:cs typeface="Arial"/>
              </a:rPr>
              <a:t>p</a:t>
            </a:r>
            <a:r>
              <a:rPr sz="850" spc="10" dirty="0">
                <a:solidFill>
                  <a:srgbClr val="D9D9D9"/>
                </a:solidFill>
                <a:latin typeface="Arial"/>
                <a:cs typeface="Arial"/>
              </a:rPr>
              <a:t>s</a:t>
            </a:r>
            <a:r>
              <a:rPr sz="850" spc="15" dirty="0">
                <a:solidFill>
                  <a:srgbClr val="D9D9D9"/>
                </a:solidFill>
                <a:latin typeface="Arial"/>
                <a:cs typeface="Arial"/>
              </a:rPr>
              <a:t>:</a:t>
            </a:r>
            <a:r>
              <a:rPr sz="850" spc="-10" dirty="0">
                <a:solidFill>
                  <a:srgbClr val="D9D9D9"/>
                </a:solidFill>
                <a:latin typeface="Arial"/>
                <a:cs typeface="Arial"/>
              </a:rPr>
              <a:t>//</a:t>
            </a:r>
            <a:r>
              <a:rPr sz="850" spc="5" dirty="0">
                <a:solidFill>
                  <a:srgbClr val="D9D9D9"/>
                </a:solidFill>
                <a:latin typeface="Arial"/>
                <a:cs typeface="Arial"/>
              </a:rPr>
              <a:t>do</a:t>
            </a:r>
            <a:r>
              <a:rPr sz="850" spc="-10" dirty="0">
                <a:solidFill>
                  <a:srgbClr val="D9D9D9"/>
                </a:solidFill>
                <a:latin typeface="Arial"/>
                <a:cs typeface="Arial"/>
              </a:rPr>
              <a:t>i.</a:t>
            </a:r>
            <a:r>
              <a:rPr sz="850" spc="30" dirty="0">
                <a:solidFill>
                  <a:srgbClr val="D9D9D9"/>
                </a:solidFill>
                <a:latin typeface="Arial"/>
                <a:cs typeface="Arial"/>
              </a:rPr>
              <a:t>o</a:t>
            </a:r>
            <a:r>
              <a:rPr sz="850" spc="15" dirty="0">
                <a:solidFill>
                  <a:srgbClr val="D9D9D9"/>
                </a:solidFill>
                <a:latin typeface="Arial"/>
                <a:cs typeface="Arial"/>
              </a:rPr>
              <a:t>r</a:t>
            </a:r>
            <a:r>
              <a:rPr sz="850" spc="5" dirty="0">
                <a:solidFill>
                  <a:srgbClr val="D9D9D9"/>
                </a:solidFill>
                <a:latin typeface="Arial"/>
                <a:cs typeface="Arial"/>
              </a:rPr>
              <a:t>g</a:t>
            </a:r>
            <a:r>
              <a:rPr sz="850" spc="-10" dirty="0">
                <a:solidFill>
                  <a:srgbClr val="D9D9D9"/>
                </a:solidFill>
                <a:latin typeface="Arial"/>
                <a:cs typeface="Arial"/>
              </a:rPr>
              <a:t>/</a:t>
            </a:r>
            <a:r>
              <a:rPr sz="850" spc="5" dirty="0">
                <a:solidFill>
                  <a:srgbClr val="D9D9D9"/>
                </a:solidFill>
                <a:latin typeface="Arial"/>
                <a:cs typeface="Arial"/>
              </a:rPr>
              <a:t>10</a:t>
            </a:r>
            <a:r>
              <a:rPr sz="850" spc="-10" dirty="0">
                <a:solidFill>
                  <a:srgbClr val="D9D9D9"/>
                </a:solidFill>
                <a:latin typeface="Arial"/>
                <a:cs typeface="Arial"/>
              </a:rPr>
              <a:t>.</a:t>
            </a:r>
            <a:r>
              <a:rPr sz="850" spc="5" dirty="0">
                <a:solidFill>
                  <a:srgbClr val="D9D9D9"/>
                </a:solidFill>
                <a:latin typeface="Arial"/>
                <a:cs typeface="Arial"/>
              </a:rPr>
              <a:t>6028</a:t>
            </a:r>
            <a:r>
              <a:rPr sz="850" spc="-5" dirty="0">
                <a:solidFill>
                  <a:srgbClr val="D9D9D9"/>
                </a:solidFill>
                <a:latin typeface="Arial"/>
                <a:cs typeface="Arial"/>
              </a:rPr>
              <a:t>/</a:t>
            </a:r>
            <a:r>
              <a:rPr sz="850" spc="5" dirty="0">
                <a:solidFill>
                  <a:srgbClr val="D9D9D9"/>
                </a:solidFill>
                <a:latin typeface="Arial"/>
                <a:cs typeface="Arial"/>
              </a:rPr>
              <a:t>N</a:t>
            </a:r>
            <a:r>
              <a:rPr sz="850" spc="-10" dirty="0">
                <a:solidFill>
                  <a:srgbClr val="D9D9D9"/>
                </a:solidFill>
                <a:latin typeface="Arial"/>
                <a:cs typeface="Arial"/>
              </a:rPr>
              <a:t>I</a:t>
            </a:r>
            <a:r>
              <a:rPr sz="850" spc="5" dirty="0">
                <a:solidFill>
                  <a:srgbClr val="D9D9D9"/>
                </a:solidFill>
                <a:latin typeface="Arial"/>
                <a:cs typeface="Arial"/>
              </a:rPr>
              <a:t>ST</a:t>
            </a:r>
            <a:r>
              <a:rPr sz="850" spc="-10" dirty="0">
                <a:solidFill>
                  <a:srgbClr val="D9D9D9"/>
                </a:solidFill>
                <a:latin typeface="Arial"/>
                <a:cs typeface="Arial"/>
              </a:rPr>
              <a:t>.</a:t>
            </a:r>
            <a:r>
              <a:rPr sz="850" spc="5" dirty="0">
                <a:solidFill>
                  <a:srgbClr val="D9D9D9"/>
                </a:solidFill>
                <a:latin typeface="Arial"/>
                <a:cs typeface="Arial"/>
              </a:rPr>
              <a:t>SP</a:t>
            </a:r>
            <a:r>
              <a:rPr sz="850" spc="-10" dirty="0">
                <a:solidFill>
                  <a:srgbClr val="D9D9D9"/>
                </a:solidFill>
                <a:latin typeface="Arial"/>
                <a:cs typeface="Arial"/>
              </a:rPr>
              <a:t>.</a:t>
            </a:r>
            <a:r>
              <a:rPr sz="850" spc="10" dirty="0">
                <a:solidFill>
                  <a:srgbClr val="D9D9D9"/>
                </a:solidFill>
                <a:latin typeface="Arial"/>
                <a:cs typeface="Arial"/>
              </a:rPr>
              <a:t>80</a:t>
            </a:r>
            <a:r>
              <a:rPr sz="850" spc="30" dirty="0">
                <a:solidFill>
                  <a:srgbClr val="D9D9D9"/>
                </a:solidFill>
                <a:latin typeface="Arial"/>
                <a:cs typeface="Arial"/>
              </a:rPr>
              <a:t>0</a:t>
            </a:r>
            <a:r>
              <a:rPr sz="850" spc="-10" dirty="0">
                <a:solidFill>
                  <a:srgbClr val="D9D9D9"/>
                </a:solidFill>
                <a:latin typeface="Arial"/>
                <a:cs typeface="Arial"/>
              </a:rPr>
              <a:t>-</a:t>
            </a:r>
            <a:r>
              <a:rPr sz="850" spc="10" dirty="0">
                <a:solidFill>
                  <a:srgbClr val="D9D9D9"/>
                </a:solidFill>
                <a:latin typeface="Arial"/>
                <a:cs typeface="Arial"/>
              </a:rPr>
              <a:t>63b</a:t>
            </a:r>
            <a:endParaRPr sz="850">
              <a:latin typeface="Arial"/>
              <a:cs typeface="Arial"/>
            </a:endParaRPr>
          </a:p>
        </p:txBody>
      </p:sp>
      <p:sp>
        <p:nvSpPr>
          <p:cNvPr id="6" name="object 6"/>
          <p:cNvSpPr/>
          <p:nvPr/>
        </p:nvSpPr>
        <p:spPr>
          <a:xfrm>
            <a:off x="513468" y="900564"/>
            <a:ext cx="0" cy="8229600"/>
          </a:xfrm>
          <a:custGeom>
            <a:avLst/>
            <a:gdLst/>
            <a:ahLst/>
            <a:cxnLst/>
            <a:rect l="l" t="t" r="r" b="b"/>
            <a:pathLst>
              <a:path h="8229600">
                <a:moveTo>
                  <a:pt x="0" y="0"/>
                </a:moveTo>
                <a:lnTo>
                  <a:pt x="1" y="8229600"/>
                </a:lnTo>
              </a:path>
            </a:pathLst>
          </a:custGeom>
          <a:ln w="9144">
            <a:solidFill>
              <a:srgbClr val="D9D9D9"/>
            </a:solidFill>
          </a:ln>
        </p:spPr>
        <p:txBody>
          <a:bodyPr wrap="square" lIns="0" tIns="0" rIns="0" bIns="0" rtlCol="0"/>
          <a:lstStyle/>
          <a:p>
            <a:endParaRPr/>
          </a:p>
        </p:txBody>
      </p:sp>
      <p:sp>
        <p:nvSpPr>
          <p:cNvPr id="7" name="object 7"/>
          <p:cNvSpPr txBox="1"/>
          <p:nvPr/>
        </p:nvSpPr>
        <p:spPr>
          <a:xfrm>
            <a:off x="914280" y="929520"/>
            <a:ext cx="6026150" cy="192405"/>
          </a:xfrm>
          <a:prstGeom prst="rect">
            <a:avLst/>
          </a:prstGeom>
          <a:solidFill>
            <a:srgbClr val="000000"/>
          </a:solidFill>
          <a:ln w="7366">
            <a:solidFill>
              <a:srgbClr val="244061"/>
            </a:solidFill>
          </a:ln>
        </p:spPr>
        <p:txBody>
          <a:bodyPr vert="horz" wrap="square" lIns="0" tIns="0" rIns="0" bIns="0" rtlCol="0">
            <a:spAutoFit/>
          </a:bodyPr>
          <a:lstStyle/>
          <a:p>
            <a:pPr marL="65405">
              <a:lnSpc>
                <a:spcPct val="100000"/>
              </a:lnSpc>
            </a:pPr>
            <a:r>
              <a:rPr sz="1050" b="1" spc="20" dirty="0">
                <a:solidFill>
                  <a:srgbClr val="FFFFFF"/>
                </a:solidFill>
                <a:latin typeface="Arial"/>
                <a:cs typeface="Arial"/>
              </a:rPr>
              <a:t>Append</a:t>
            </a:r>
            <a:r>
              <a:rPr sz="1050" b="1" spc="10" dirty="0">
                <a:solidFill>
                  <a:srgbClr val="FFFFFF"/>
                </a:solidFill>
                <a:latin typeface="Arial"/>
                <a:cs typeface="Arial"/>
              </a:rPr>
              <a:t>ix</a:t>
            </a:r>
            <a:r>
              <a:rPr sz="1050" b="1" spc="20" dirty="0">
                <a:solidFill>
                  <a:srgbClr val="FFFFFF"/>
                </a:solidFill>
                <a:latin typeface="Arial"/>
                <a:cs typeface="Arial"/>
              </a:rPr>
              <a:t> </a:t>
            </a:r>
            <a:r>
              <a:rPr sz="1050" b="1" spc="25" dirty="0">
                <a:solidFill>
                  <a:srgbClr val="FFFFFF"/>
                </a:solidFill>
                <a:latin typeface="Arial"/>
                <a:cs typeface="Arial"/>
              </a:rPr>
              <a:t>A</a:t>
            </a:r>
            <a:r>
              <a:rPr sz="1050" b="1" spc="35" dirty="0">
                <a:solidFill>
                  <a:srgbClr val="FFFFFF"/>
                </a:solidFill>
                <a:latin typeface="Arial"/>
                <a:cs typeface="Arial"/>
              </a:rPr>
              <a:t>—</a:t>
            </a:r>
            <a:r>
              <a:rPr sz="1050" b="1" spc="20" dirty="0">
                <a:solidFill>
                  <a:srgbClr val="FFFFFF"/>
                </a:solidFill>
                <a:latin typeface="Arial"/>
                <a:cs typeface="Arial"/>
              </a:rPr>
              <a:t>S</a:t>
            </a:r>
            <a:r>
              <a:rPr sz="1050" b="1" spc="10" dirty="0">
                <a:solidFill>
                  <a:srgbClr val="FFFFFF"/>
                </a:solidFill>
                <a:latin typeface="Arial"/>
                <a:cs typeface="Arial"/>
              </a:rPr>
              <a:t>tr</a:t>
            </a:r>
            <a:r>
              <a:rPr sz="1050" b="1" spc="20" dirty="0">
                <a:solidFill>
                  <a:srgbClr val="FFFFFF"/>
                </a:solidFill>
                <a:latin typeface="Arial"/>
                <a:cs typeface="Arial"/>
              </a:rPr>
              <a:t>eng</a:t>
            </a:r>
            <a:r>
              <a:rPr sz="1050" b="1" spc="10" dirty="0">
                <a:solidFill>
                  <a:srgbClr val="FFFFFF"/>
                </a:solidFill>
                <a:latin typeface="Arial"/>
                <a:cs typeface="Arial"/>
              </a:rPr>
              <a:t>th</a:t>
            </a:r>
            <a:r>
              <a:rPr sz="1050" b="1" spc="25" dirty="0">
                <a:solidFill>
                  <a:srgbClr val="FFFFFF"/>
                </a:solidFill>
                <a:latin typeface="Arial"/>
                <a:cs typeface="Arial"/>
              </a:rPr>
              <a:t> </a:t>
            </a:r>
            <a:r>
              <a:rPr sz="1050" b="1" spc="20" dirty="0">
                <a:solidFill>
                  <a:srgbClr val="FFFFFF"/>
                </a:solidFill>
                <a:latin typeface="Arial"/>
                <a:cs typeface="Arial"/>
              </a:rPr>
              <a:t>o</a:t>
            </a:r>
            <a:r>
              <a:rPr sz="1050" b="1" spc="5" dirty="0">
                <a:solidFill>
                  <a:srgbClr val="FFFFFF"/>
                </a:solidFill>
                <a:latin typeface="Arial"/>
                <a:cs typeface="Arial"/>
              </a:rPr>
              <a:t>f</a:t>
            </a:r>
            <a:r>
              <a:rPr sz="1050" b="1" spc="20" dirty="0">
                <a:solidFill>
                  <a:srgbClr val="FFFFFF"/>
                </a:solidFill>
                <a:latin typeface="Arial"/>
                <a:cs typeface="Arial"/>
              </a:rPr>
              <a:t> </a:t>
            </a:r>
            <a:r>
              <a:rPr sz="1050" b="1" spc="25" dirty="0">
                <a:solidFill>
                  <a:srgbClr val="FFFFFF"/>
                </a:solidFill>
                <a:latin typeface="Arial"/>
                <a:cs typeface="Arial"/>
              </a:rPr>
              <a:t>M</a:t>
            </a:r>
            <a:r>
              <a:rPr sz="1050" b="1" spc="20" dirty="0">
                <a:solidFill>
                  <a:srgbClr val="FFFFFF"/>
                </a:solidFill>
                <a:latin typeface="Arial"/>
                <a:cs typeface="Arial"/>
              </a:rPr>
              <a:t>e</a:t>
            </a:r>
            <a:r>
              <a:rPr sz="1050" b="1" spc="25" dirty="0">
                <a:solidFill>
                  <a:srgbClr val="FFFFFF"/>
                </a:solidFill>
                <a:latin typeface="Arial"/>
                <a:cs typeface="Arial"/>
              </a:rPr>
              <a:t>m</a:t>
            </a:r>
            <a:r>
              <a:rPr sz="1050" b="1" spc="20" dirty="0">
                <a:solidFill>
                  <a:srgbClr val="FFFFFF"/>
                </a:solidFill>
                <a:latin typeface="Arial"/>
                <a:cs typeface="Arial"/>
              </a:rPr>
              <a:t>o</a:t>
            </a:r>
            <a:r>
              <a:rPr sz="1050" b="1" spc="10" dirty="0">
                <a:solidFill>
                  <a:srgbClr val="FFFFFF"/>
                </a:solidFill>
                <a:latin typeface="Arial"/>
                <a:cs typeface="Arial"/>
              </a:rPr>
              <a:t>ri</a:t>
            </a:r>
            <a:r>
              <a:rPr sz="1050" b="1" spc="20" dirty="0">
                <a:solidFill>
                  <a:srgbClr val="FFFFFF"/>
                </a:solidFill>
                <a:latin typeface="Arial"/>
                <a:cs typeface="Arial"/>
              </a:rPr>
              <a:t>ze</a:t>
            </a:r>
            <a:r>
              <a:rPr sz="1050" b="1" spc="10" dirty="0">
                <a:solidFill>
                  <a:srgbClr val="FFFFFF"/>
                </a:solidFill>
                <a:latin typeface="Arial"/>
                <a:cs typeface="Arial"/>
              </a:rPr>
              <a:t>d</a:t>
            </a:r>
            <a:r>
              <a:rPr sz="1050" b="1" spc="25" dirty="0">
                <a:solidFill>
                  <a:srgbClr val="FFFFFF"/>
                </a:solidFill>
                <a:latin typeface="Arial"/>
                <a:cs typeface="Arial"/>
              </a:rPr>
              <a:t> </a:t>
            </a:r>
            <a:r>
              <a:rPr sz="1050" b="1" spc="20" dirty="0">
                <a:solidFill>
                  <a:srgbClr val="FFFFFF"/>
                </a:solidFill>
                <a:latin typeface="Arial"/>
                <a:cs typeface="Arial"/>
              </a:rPr>
              <a:t>Sec</a:t>
            </a:r>
            <a:r>
              <a:rPr sz="1050" b="1" spc="10" dirty="0">
                <a:solidFill>
                  <a:srgbClr val="FFFFFF"/>
                </a:solidFill>
                <a:latin typeface="Arial"/>
                <a:cs typeface="Arial"/>
              </a:rPr>
              <a:t>r</a:t>
            </a:r>
            <a:r>
              <a:rPr sz="1050" b="1" spc="20" dirty="0">
                <a:solidFill>
                  <a:srgbClr val="FFFFFF"/>
                </a:solidFill>
                <a:latin typeface="Arial"/>
                <a:cs typeface="Arial"/>
              </a:rPr>
              <a:t>e</a:t>
            </a:r>
            <a:r>
              <a:rPr sz="1050" b="1" spc="10" dirty="0">
                <a:solidFill>
                  <a:srgbClr val="FFFFFF"/>
                </a:solidFill>
                <a:latin typeface="Arial"/>
                <a:cs typeface="Arial"/>
              </a:rPr>
              <a:t>ts</a:t>
            </a:r>
            <a:endParaRPr sz="1050">
              <a:latin typeface="Arial"/>
              <a:cs typeface="Arial"/>
            </a:endParaRPr>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r>
              <a:rPr dirty="0">
                <a:latin typeface="Times New Roman"/>
                <a:cs typeface="Times New Roman"/>
              </a:rPr>
              <a:t>67</a:t>
            </a:r>
          </a:p>
        </p:txBody>
      </p:sp>
      <p:sp>
        <p:nvSpPr>
          <p:cNvPr id="8" name="object 8"/>
          <p:cNvSpPr txBox="1"/>
          <p:nvPr/>
        </p:nvSpPr>
        <p:spPr>
          <a:xfrm>
            <a:off x="913772" y="1281868"/>
            <a:ext cx="5954395" cy="7828280"/>
          </a:xfrm>
          <a:prstGeom prst="rect">
            <a:avLst/>
          </a:prstGeom>
        </p:spPr>
        <p:txBody>
          <a:bodyPr vert="horz" wrap="square" lIns="0" tIns="0" rIns="0" bIns="0" rtlCol="0">
            <a:spAutoFit/>
          </a:bodyPr>
          <a:lstStyle/>
          <a:p>
            <a:pPr marL="12700">
              <a:lnSpc>
                <a:spcPct val="100000"/>
              </a:lnSpc>
            </a:pPr>
            <a:r>
              <a:rPr sz="1200" i="1" dirty="0">
                <a:latin typeface="Times New Roman"/>
                <a:cs typeface="Times New Roman"/>
              </a:rPr>
              <a:t>T</a:t>
            </a:r>
            <a:r>
              <a:rPr sz="1200" i="1" spc="-5" dirty="0">
                <a:latin typeface="Times New Roman"/>
                <a:cs typeface="Times New Roman"/>
              </a:rPr>
              <a:t>his </a:t>
            </a:r>
            <a:r>
              <a:rPr sz="1200" i="1" spc="-10" dirty="0">
                <a:latin typeface="Times New Roman"/>
                <a:cs typeface="Times New Roman"/>
              </a:rPr>
              <a:t>appendix </a:t>
            </a:r>
            <a:r>
              <a:rPr sz="1200" i="1" spc="-5" dirty="0">
                <a:latin typeface="Times New Roman"/>
                <a:cs typeface="Times New Roman"/>
              </a:rPr>
              <a:t>is informative.</a:t>
            </a:r>
            <a:endParaRPr sz="1200" dirty="0">
              <a:latin typeface="Times New Roman"/>
              <a:cs typeface="Times New Roman"/>
            </a:endParaRPr>
          </a:p>
          <a:p>
            <a:pPr>
              <a:lnSpc>
                <a:spcPct val="100000"/>
              </a:lnSpc>
              <a:spcBef>
                <a:spcPts val="48"/>
              </a:spcBef>
            </a:pPr>
            <a:endParaRPr sz="1050" dirty="0">
              <a:latin typeface="Times New Roman"/>
              <a:cs typeface="Times New Roman"/>
            </a:endParaRPr>
          </a:p>
          <a:p>
            <a:pPr marL="12700" marR="223520">
              <a:lnSpc>
                <a:spcPts val="1370"/>
              </a:lnSpc>
            </a:pPr>
            <a:r>
              <a:rPr sz="1200" spc="-10" dirty="0">
                <a:latin typeface="Times New Roman"/>
                <a:cs typeface="Times New Roman"/>
              </a:rPr>
              <a:t>Throughout </a:t>
            </a:r>
            <a:r>
              <a:rPr sz="1200" spc="-5" dirty="0">
                <a:latin typeface="Times New Roman"/>
                <a:cs typeface="Times New Roman"/>
              </a:rPr>
              <a:t>this </a:t>
            </a:r>
            <a:r>
              <a:rPr sz="1200" spc="-10" dirty="0">
                <a:latin typeface="Times New Roman"/>
                <a:cs typeface="Times New Roman"/>
              </a:rPr>
              <a:t>appendix, </a:t>
            </a:r>
            <a:r>
              <a:rPr sz="1200" spc="-5" dirty="0">
                <a:latin typeface="Times New Roman"/>
                <a:cs typeface="Times New Roman"/>
              </a:rPr>
              <a:t>the word </a:t>
            </a:r>
            <a:r>
              <a:rPr sz="1200" spc="-10" dirty="0">
                <a:latin typeface="Times New Roman"/>
                <a:cs typeface="Times New Roman"/>
              </a:rPr>
              <a:t>“password” </a:t>
            </a:r>
            <a:r>
              <a:rPr sz="1200" spc="-5" dirty="0">
                <a:latin typeface="Times New Roman"/>
                <a:cs typeface="Times New Roman"/>
              </a:rPr>
              <a:t>is us</a:t>
            </a:r>
            <a:r>
              <a:rPr sz="1200" spc="-10" dirty="0">
                <a:latin typeface="Times New Roman"/>
                <a:cs typeface="Times New Roman"/>
              </a:rPr>
              <a:t>ed for ease of </a:t>
            </a:r>
            <a:r>
              <a:rPr sz="1200" spc="-5" dirty="0">
                <a:latin typeface="Times New Roman"/>
                <a:cs typeface="Times New Roman"/>
              </a:rPr>
              <a:t>dis</a:t>
            </a:r>
            <a:r>
              <a:rPr sz="1200" spc="-10" dirty="0">
                <a:latin typeface="Times New Roman"/>
                <a:cs typeface="Times New Roman"/>
              </a:rPr>
              <a:t>cuss</a:t>
            </a:r>
            <a:r>
              <a:rPr sz="1200" spc="-5" dirty="0">
                <a:latin typeface="Times New Roman"/>
                <a:cs typeface="Times New Roman"/>
              </a:rPr>
              <a:t>ion. </a:t>
            </a:r>
            <a:r>
              <a:rPr sz="1200" spc="-10" dirty="0">
                <a:latin typeface="Times New Roman"/>
                <a:cs typeface="Times New Roman"/>
              </a:rPr>
              <a:t>Where used, </a:t>
            </a:r>
            <a:r>
              <a:rPr sz="1200" spc="-5" dirty="0">
                <a:latin typeface="Times New Roman"/>
                <a:cs typeface="Times New Roman"/>
              </a:rPr>
              <a:t>it s</a:t>
            </a:r>
            <a:r>
              <a:rPr sz="1200" spc="-10" dirty="0">
                <a:latin typeface="Times New Roman"/>
                <a:cs typeface="Times New Roman"/>
              </a:rPr>
              <a:t>hould be </a:t>
            </a:r>
            <a:r>
              <a:rPr sz="1200" spc="-5" dirty="0">
                <a:latin typeface="Times New Roman"/>
                <a:cs typeface="Times New Roman"/>
              </a:rPr>
              <a:t>interpreted to include </a:t>
            </a:r>
            <a:r>
              <a:rPr sz="1200" spc="-10" dirty="0">
                <a:latin typeface="Times New Roman"/>
                <a:cs typeface="Times New Roman"/>
              </a:rPr>
              <a:t>passphrases and PINs as w</a:t>
            </a:r>
            <a:r>
              <a:rPr sz="1200" spc="-5" dirty="0">
                <a:latin typeface="Times New Roman"/>
                <a:cs typeface="Times New Roman"/>
              </a:rPr>
              <a:t>ell </a:t>
            </a:r>
            <a:r>
              <a:rPr sz="1200" spc="-10" dirty="0">
                <a:latin typeface="Times New Roman"/>
                <a:cs typeface="Times New Roman"/>
              </a:rPr>
              <a:t>as passwords.</a:t>
            </a:r>
            <a:endParaRPr sz="1200" dirty="0">
              <a:latin typeface="Times New Roman"/>
              <a:cs typeface="Times New Roman"/>
            </a:endParaRPr>
          </a:p>
          <a:p>
            <a:pPr>
              <a:lnSpc>
                <a:spcPct val="100000"/>
              </a:lnSpc>
              <a:spcBef>
                <a:spcPts val="22"/>
              </a:spcBef>
            </a:pPr>
            <a:endParaRPr sz="1000" dirty="0">
              <a:latin typeface="Times New Roman"/>
              <a:cs typeface="Times New Roman"/>
            </a:endParaRPr>
          </a:p>
          <a:p>
            <a:pPr marL="378460" lvl="1" indent="-365760">
              <a:lnSpc>
                <a:spcPct val="100000"/>
              </a:lnSpc>
              <a:buFont typeface="Arial"/>
              <a:buAutoNum type="arabicPeriod"/>
              <a:tabLst>
                <a:tab pos="378460" algn="l"/>
              </a:tabLst>
            </a:pPr>
            <a:r>
              <a:rPr sz="1050" b="1" spc="10" dirty="0">
                <a:latin typeface="Arial"/>
                <a:cs typeface="Arial"/>
              </a:rPr>
              <a:t>I</a:t>
            </a:r>
            <a:r>
              <a:rPr sz="1050" b="1" spc="20" dirty="0">
                <a:latin typeface="Arial"/>
                <a:cs typeface="Arial"/>
              </a:rPr>
              <a:t>n</a:t>
            </a:r>
            <a:r>
              <a:rPr sz="1050" b="1" spc="10" dirty="0">
                <a:latin typeface="Arial"/>
                <a:cs typeface="Arial"/>
              </a:rPr>
              <a:t>tr</a:t>
            </a:r>
            <a:r>
              <a:rPr sz="1050" b="1" spc="20" dirty="0">
                <a:latin typeface="Arial"/>
                <a:cs typeface="Arial"/>
              </a:rPr>
              <a:t>oduc</a:t>
            </a:r>
            <a:r>
              <a:rPr sz="1050" b="1" spc="10" dirty="0">
                <a:latin typeface="Arial"/>
                <a:cs typeface="Arial"/>
              </a:rPr>
              <a:t>ti</a:t>
            </a:r>
            <a:r>
              <a:rPr sz="1050" b="1" spc="20" dirty="0">
                <a:latin typeface="Arial"/>
                <a:cs typeface="Arial"/>
              </a:rPr>
              <a:t>o</a:t>
            </a:r>
            <a:r>
              <a:rPr sz="1050" b="1" spc="10" dirty="0">
                <a:latin typeface="Arial"/>
                <a:cs typeface="Arial"/>
              </a:rPr>
              <a:t>n</a:t>
            </a:r>
            <a:endParaRPr sz="1050" dirty="0">
              <a:latin typeface="Arial"/>
              <a:cs typeface="Arial"/>
            </a:endParaRPr>
          </a:p>
          <a:p>
            <a:pPr lvl="1">
              <a:lnSpc>
                <a:spcPct val="100000"/>
              </a:lnSpc>
              <a:spcBef>
                <a:spcPts val="43"/>
              </a:spcBef>
              <a:buFont typeface="Arial"/>
              <a:buAutoNum type="arabicPeriod"/>
            </a:pPr>
            <a:endParaRPr sz="1000" dirty="0">
              <a:latin typeface="Times New Roman"/>
              <a:cs typeface="Times New Roman"/>
            </a:endParaRPr>
          </a:p>
          <a:p>
            <a:pPr marL="12700" marR="5080">
              <a:lnSpc>
                <a:spcPct val="95900"/>
              </a:lnSpc>
            </a:pPr>
            <a:r>
              <a:rPr sz="1200" dirty="0">
                <a:latin typeface="Times New Roman"/>
                <a:cs typeface="Times New Roman"/>
              </a:rPr>
              <a:t>D</a:t>
            </a:r>
            <a:r>
              <a:rPr sz="1200" spc="-10" dirty="0">
                <a:latin typeface="Times New Roman"/>
                <a:cs typeface="Times New Roman"/>
              </a:rPr>
              <a:t>es</a:t>
            </a:r>
            <a:r>
              <a:rPr sz="1200" spc="-5" dirty="0">
                <a:latin typeface="Times New Roman"/>
                <a:cs typeface="Times New Roman"/>
              </a:rPr>
              <a:t>pite wides</a:t>
            </a:r>
            <a:r>
              <a:rPr sz="1200" spc="-10" dirty="0">
                <a:latin typeface="Times New Roman"/>
                <a:cs typeface="Times New Roman"/>
              </a:rPr>
              <a:t>pread frus</a:t>
            </a:r>
            <a:r>
              <a:rPr sz="1200" spc="-5" dirty="0">
                <a:latin typeface="Times New Roman"/>
                <a:cs typeface="Times New Roman"/>
              </a:rPr>
              <a:t>tration with the us</a:t>
            </a:r>
            <a:r>
              <a:rPr sz="1200" spc="-10" dirty="0">
                <a:latin typeface="Times New Roman"/>
                <a:cs typeface="Times New Roman"/>
              </a:rPr>
              <a:t>e of passwords from both a us</a:t>
            </a:r>
            <a:r>
              <a:rPr sz="1200" spc="-5" dirty="0">
                <a:latin typeface="Times New Roman"/>
                <a:cs typeface="Times New Roman"/>
              </a:rPr>
              <a:t>ability </a:t>
            </a:r>
            <a:r>
              <a:rPr sz="1200" spc="-10" dirty="0">
                <a:latin typeface="Times New Roman"/>
                <a:cs typeface="Times New Roman"/>
              </a:rPr>
              <a:t>and s</a:t>
            </a:r>
            <a:r>
              <a:rPr sz="1200" spc="-5" dirty="0">
                <a:latin typeface="Times New Roman"/>
                <a:cs typeface="Times New Roman"/>
              </a:rPr>
              <a:t>ecurity standpoint, they </a:t>
            </a:r>
            <a:r>
              <a:rPr sz="1200" spc="-10" dirty="0">
                <a:latin typeface="Times New Roman"/>
                <a:cs typeface="Times New Roman"/>
              </a:rPr>
              <a:t>remain a very w</a:t>
            </a:r>
            <a:r>
              <a:rPr sz="1200" spc="-5" dirty="0">
                <a:latin typeface="Times New Roman"/>
                <a:cs typeface="Times New Roman"/>
              </a:rPr>
              <a:t>idely us</a:t>
            </a:r>
            <a:r>
              <a:rPr sz="1200" spc="-10" dirty="0">
                <a:latin typeface="Times New Roman"/>
                <a:cs typeface="Times New Roman"/>
              </a:rPr>
              <a:t>ed form of </a:t>
            </a:r>
            <a:r>
              <a:rPr sz="1200" spc="-5" dirty="0">
                <a:latin typeface="Times New Roman"/>
                <a:cs typeface="Times New Roman"/>
              </a:rPr>
              <a:t>authentication [</a:t>
            </a:r>
            <a:r>
              <a:rPr sz="1200" u="sng" spc="-5" dirty="0">
                <a:solidFill>
                  <a:srgbClr val="0000FF"/>
                </a:solidFill>
                <a:latin typeface="Times New Roman"/>
                <a:cs typeface="Times New Roman"/>
              </a:rPr>
              <a:t>P</a:t>
            </a:r>
            <a:r>
              <a:rPr sz="1200" u="sng" spc="-10" dirty="0">
                <a:solidFill>
                  <a:srgbClr val="0000FF"/>
                </a:solidFill>
                <a:latin typeface="Times New Roman"/>
                <a:cs typeface="Times New Roman"/>
              </a:rPr>
              <a:t>ers</a:t>
            </a:r>
            <a:r>
              <a:rPr sz="1200" u="sng" spc="-5" dirty="0">
                <a:solidFill>
                  <a:srgbClr val="0000FF"/>
                </a:solidFill>
                <a:latin typeface="Times New Roman"/>
                <a:cs typeface="Times New Roman"/>
              </a:rPr>
              <a:t>istence</a:t>
            </a:r>
            <a:r>
              <a:rPr sz="1200" spc="-5" dirty="0">
                <a:latin typeface="Times New Roman"/>
                <a:cs typeface="Times New Roman"/>
              </a:rPr>
              <a:t>]. H</a:t>
            </a:r>
            <a:r>
              <a:rPr sz="1200" spc="-10" dirty="0">
                <a:latin typeface="Times New Roman"/>
                <a:cs typeface="Times New Roman"/>
              </a:rPr>
              <a:t>umans, however, have only a </a:t>
            </a:r>
            <a:r>
              <a:rPr sz="1200" spc="-5" dirty="0">
                <a:latin typeface="Times New Roman"/>
                <a:cs typeface="Times New Roman"/>
              </a:rPr>
              <a:t>limited ability to </a:t>
            </a:r>
            <a:r>
              <a:rPr sz="1200" spc="-10" dirty="0">
                <a:latin typeface="Times New Roman"/>
                <a:cs typeface="Times New Roman"/>
              </a:rPr>
              <a:t>memorize complex, </a:t>
            </a:r>
            <a:r>
              <a:rPr sz="1200" spc="-5" dirty="0">
                <a:latin typeface="Times New Roman"/>
                <a:cs typeface="Times New Roman"/>
              </a:rPr>
              <a:t>arbitrary secrets, so they often </a:t>
            </a:r>
            <a:r>
              <a:rPr sz="1200" dirty="0">
                <a:latin typeface="Times New Roman"/>
                <a:cs typeface="Times New Roman"/>
              </a:rPr>
              <a:t> </a:t>
            </a:r>
            <a:r>
              <a:rPr sz="1200" spc="-10" dirty="0">
                <a:latin typeface="Times New Roman"/>
                <a:cs typeface="Times New Roman"/>
              </a:rPr>
              <a:t>c</a:t>
            </a:r>
            <a:r>
              <a:rPr sz="1200" dirty="0">
                <a:latin typeface="Times New Roman"/>
                <a:cs typeface="Times New Roman"/>
              </a:rPr>
              <a:t>hoos</a:t>
            </a:r>
            <a:r>
              <a:rPr sz="1200" spc="-10" dirty="0">
                <a:latin typeface="Times New Roman"/>
                <a:cs typeface="Times New Roman"/>
              </a:rPr>
              <a:t>e</a:t>
            </a:r>
            <a:r>
              <a:rPr sz="1200" dirty="0">
                <a:latin typeface="Times New Roman"/>
                <a:cs typeface="Times New Roman"/>
              </a:rPr>
              <a:t> </a:t>
            </a:r>
            <a:r>
              <a:rPr sz="1200" spc="-10" dirty="0">
                <a:latin typeface="Times New Roman"/>
                <a:cs typeface="Times New Roman"/>
              </a:rPr>
              <a:t>pa</a:t>
            </a:r>
            <a:r>
              <a:rPr sz="1200" dirty="0">
                <a:latin typeface="Times New Roman"/>
                <a:cs typeface="Times New Roman"/>
              </a:rPr>
              <a:t>sswords </a:t>
            </a:r>
            <a:r>
              <a:rPr sz="1200" spc="-5" dirty="0">
                <a:latin typeface="Times New Roman"/>
                <a:cs typeface="Times New Roman"/>
              </a:rPr>
              <a:t>that</a:t>
            </a:r>
            <a:r>
              <a:rPr sz="1200" dirty="0">
                <a:latin typeface="Times New Roman"/>
                <a:cs typeface="Times New Roman"/>
              </a:rPr>
              <a:t> </a:t>
            </a:r>
            <a:r>
              <a:rPr sz="1200" spc="-10" dirty="0">
                <a:latin typeface="Times New Roman"/>
                <a:cs typeface="Times New Roman"/>
              </a:rPr>
              <a:t>ca</a:t>
            </a:r>
            <a:r>
              <a:rPr sz="1200" dirty="0">
                <a:latin typeface="Times New Roman"/>
                <a:cs typeface="Times New Roman"/>
              </a:rPr>
              <a:t>n </a:t>
            </a:r>
            <a:r>
              <a:rPr sz="1200" spc="-10" dirty="0">
                <a:latin typeface="Times New Roman"/>
                <a:cs typeface="Times New Roman"/>
              </a:rPr>
              <a:t>be</a:t>
            </a:r>
            <a:r>
              <a:rPr sz="1200" dirty="0">
                <a:latin typeface="Times New Roman"/>
                <a:cs typeface="Times New Roman"/>
              </a:rPr>
              <a:t> </a:t>
            </a:r>
            <a:r>
              <a:rPr sz="1200" spc="-10" dirty="0">
                <a:latin typeface="Times New Roman"/>
                <a:cs typeface="Times New Roman"/>
              </a:rPr>
              <a:t>ea</a:t>
            </a:r>
            <a:r>
              <a:rPr sz="1200" dirty="0">
                <a:latin typeface="Times New Roman"/>
                <a:cs typeface="Times New Roman"/>
              </a:rPr>
              <a:t>s</a:t>
            </a:r>
            <a:r>
              <a:rPr sz="1200" spc="-5" dirty="0">
                <a:latin typeface="Times New Roman"/>
                <a:cs typeface="Times New Roman"/>
              </a:rPr>
              <a:t>il</a:t>
            </a:r>
            <a:r>
              <a:rPr sz="1200" dirty="0">
                <a:latin typeface="Times New Roman"/>
                <a:cs typeface="Times New Roman"/>
              </a:rPr>
              <a:t>y </a:t>
            </a:r>
            <a:r>
              <a:rPr sz="1200" spc="-10" dirty="0">
                <a:latin typeface="Times New Roman"/>
                <a:cs typeface="Times New Roman"/>
              </a:rPr>
              <a:t>gue</a:t>
            </a:r>
            <a:r>
              <a:rPr sz="1200" dirty="0">
                <a:latin typeface="Times New Roman"/>
                <a:cs typeface="Times New Roman"/>
              </a:rPr>
              <a:t>ss</a:t>
            </a:r>
            <a:r>
              <a:rPr sz="1200" spc="-10" dirty="0">
                <a:latin typeface="Times New Roman"/>
                <a:cs typeface="Times New Roman"/>
              </a:rPr>
              <a:t>e</a:t>
            </a:r>
            <a:r>
              <a:rPr sz="1200" dirty="0">
                <a:latin typeface="Times New Roman"/>
                <a:cs typeface="Times New Roman"/>
              </a:rPr>
              <a:t>d. </a:t>
            </a:r>
            <a:r>
              <a:rPr sz="1200" spc="-10" dirty="0">
                <a:latin typeface="Times New Roman"/>
                <a:cs typeface="Times New Roman"/>
              </a:rPr>
              <a:t>T</a:t>
            </a:r>
            <a:r>
              <a:rPr sz="1200" dirty="0">
                <a:latin typeface="Times New Roman"/>
                <a:cs typeface="Times New Roman"/>
              </a:rPr>
              <a:t>o </a:t>
            </a:r>
            <a:r>
              <a:rPr sz="1200" spc="-10" dirty="0">
                <a:latin typeface="Times New Roman"/>
                <a:cs typeface="Times New Roman"/>
              </a:rPr>
              <a:t>addre</a:t>
            </a:r>
            <a:r>
              <a:rPr sz="1200" dirty="0">
                <a:latin typeface="Times New Roman"/>
                <a:cs typeface="Times New Roman"/>
              </a:rPr>
              <a:t>ss </a:t>
            </a:r>
            <a:r>
              <a:rPr sz="1200" spc="-5" dirty="0">
                <a:latin typeface="Times New Roman"/>
                <a:cs typeface="Times New Roman"/>
              </a:rPr>
              <a:t>the</a:t>
            </a:r>
            <a:r>
              <a:rPr sz="1200" dirty="0">
                <a:latin typeface="Times New Roman"/>
                <a:cs typeface="Times New Roman"/>
              </a:rPr>
              <a:t> </a:t>
            </a:r>
            <a:r>
              <a:rPr sz="1200" spc="-5" dirty="0">
                <a:latin typeface="Times New Roman"/>
                <a:cs typeface="Times New Roman"/>
              </a:rPr>
              <a:t>re</a:t>
            </a:r>
            <a:r>
              <a:rPr sz="1200" dirty="0">
                <a:latin typeface="Times New Roman"/>
                <a:cs typeface="Times New Roman"/>
              </a:rPr>
              <a:t>s</a:t>
            </a:r>
            <a:r>
              <a:rPr sz="1200" spc="-5" dirty="0">
                <a:latin typeface="Times New Roman"/>
                <a:cs typeface="Times New Roman"/>
              </a:rPr>
              <a:t>ultant</a:t>
            </a:r>
            <a:r>
              <a:rPr sz="1200" dirty="0">
                <a:latin typeface="Times New Roman"/>
                <a:cs typeface="Times New Roman"/>
              </a:rPr>
              <a:t> s</a:t>
            </a:r>
            <a:r>
              <a:rPr sz="1200" spc="-5" dirty="0">
                <a:latin typeface="Times New Roman"/>
                <a:cs typeface="Times New Roman"/>
              </a:rPr>
              <a:t>ecurit</a:t>
            </a:r>
            <a:r>
              <a:rPr sz="1200" dirty="0">
                <a:latin typeface="Times New Roman"/>
                <a:cs typeface="Times New Roman"/>
              </a:rPr>
              <a:t>y </a:t>
            </a:r>
            <a:r>
              <a:rPr sz="1200" spc="-10" dirty="0">
                <a:latin typeface="Times New Roman"/>
                <a:cs typeface="Times New Roman"/>
              </a:rPr>
              <a:t>conce</a:t>
            </a:r>
            <a:r>
              <a:rPr sz="1200" dirty="0">
                <a:latin typeface="Times New Roman"/>
                <a:cs typeface="Times New Roman"/>
              </a:rPr>
              <a:t>rns, </a:t>
            </a:r>
            <a:r>
              <a:rPr sz="1200" spc="-5" dirty="0">
                <a:latin typeface="Times New Roman"/>
                <a:cs typeface="Times New Roman"/>
              </a:rPr>
              <a:t>online </a:t>
            </a:r>
            <a:r>
              <a:rPr sz="1200" dirty="0">
                <a:latin typeface="Times New Roman"/>
                <a:cs typeface="Times New Roman"/>
              </a:rPr>
              <a:t>s</a:t>
            </a:r>
            <a:r>
              <a:rPr sz="1200" spc="-5" dirty="0">
                <a:latin typeface="Times New Roman"/>
                <a:cs typeface="Times New Roman"/>
              </a:rPr>
              <a:t>ervice</a:t>
            </a:r>
            <a:r>
              <a:rPr sz="1200" dirty="0">
                <a:latin typeface="Times New Roman"/>
                <a:cs typeface="Times New Roman"/>
              </a:rPr>
              <a:t>s </a:t>
            </a:r>
            <a:r>
              <a:rPr sz="1200" spc="-10" dirty="0">
                <a:latin typeface="Times New Roman"/>
                <a:cs typeface="Times New Roman"/>
              </a:rPr>
              <a:t>have</a:t>
            </a:r>
            <a:r>
              <a:rPr sz="1200" dirty="0">
                <a:latin typeface="Times New Roman"/>
                <a:cs typeface="Times New Roman"/>
              </a:rPr>
              <a:t> </a:t>
            </a:r>
            <a:r>
              <a:rPr sz="1200" spc="-5" dirty="0">
                <a:latin typeface="Times New Roman"/>
                <a:cs typeface="Times New Roman"/>
              </a:rPr>
              <a:t>introduce</a:t>
            </a:r>
            <a:r>
              <a:rPr sz="1200" dirty="0">
                <a:latin typeface="Times New Roman"/>
                <a:cs typeface="Times New Roman"/>
              </a:rPr>
              <a:t>d </a:t>
            </a:r>
            <a:r>
              <a:rPr sz="1200" spc="-5" dirty="0">
                <a:latin typeface="Times New Roman"/>
                <a:cs typeface="Times New Roman"/>
              </a:rPr>
              <a:t>rule</a:t>
            </a:r>
            <a:r>
              <a:rPr sz="1200" dirty="0">
                <a:latin typeface="Times New Roman"/>
                <a:cs typeface="Times New Roman"/>
              </a:rPr>
              <a:t>s </a:t>
            </a:r>
            <a:r>
              <a:rPr sz="1200" spc="-5" dirty="0">
                <a:latin typeface="Times New Roman"/>
                <a:cs typeface="Times New Roman"/>
              </a:rPr>
              <a:t>i</a:t>
            </a:r>
            <a:r>
              <a:rPr sz="1200" dirty="0">
                <a:latin typeface="Times New Roman"/>
                <a:cs typeface="Times New Roman"/>
              </a:rPr>
              <a:t>n </a:t>
            </a:r>
            <a:r>
              <a:rPr sz="1200" spc="-10" dirty="0">
                <a:latin typeface="Times New Roman"/>
                <a:cs typeface="Times New Roman"/>
              </a:rPr>
              <a:t>a</a:t>
            </a:r>
            <a:r>
              <a:rPr sz="1200" dirty="0">
                <a:latin typeface="Times New Roman"/>
                <a:cs typeface="Times New Roman"/>
              </a:rPr>
              <a:t>n </a:t>
            </a:r>
            <a:r>
              <a:rPr sz="1200" spc="-5" dirty="0">
                <a:latin typeface="Times New Roman"/>
                <a:cs typeface="Times New Roman"/>
              </a:rPr>
              <a:t>effort</a:t>
            </a:r>
            <a:r>
              <a:rPr sz="1200" dirty="0">
                <a:latin typeface="Times New Roman"/>
                <a:cs typeface="Times New Roman"/>
              </a:rPr>
              <a:t> </a:t>
            </a:r>
            <a:r>
              <a:rPr sz="1200" spc="-5" dirty="0">
                <a:latin typeface="Times New Roman"/>
                <a:cs typeface="Times New Roman"/>
              </a:rPr>
              <a:t>t</a:t>
            </a:r>
            <a:r>
              <a:rPr sz="1200" dirty="0">
                <a:latin typeface="Times New Roman"/>
                <a:cs typeface="Times New Roman"/>
              </a:rPr>
              <a:t>o </a:t>
            </a:r>
            <a:r>
              <a:rPr sz="1200" spc="-5" dirty="0">
                <a:latin typeface="Times New Roman"/>
                <a:cs typeface="Times New Roman"/>
              </a:rPr>
              <a:t>increa</a:t>
            </a:r>
            <a:r>
              <a:rPr sz="1200" dirty="0">
                <a:latin typeface="Times New Roman"/>
                <a:cs typeface="Times New Roman"/>
              </a:rPr>
              <a:t>s</a:t>
            </a:r>
            <a:r>
              <a:rPr sz="1200" spc="-10" dirty="0">
                <a:latin typeface="Times New Roman"/>
                <a:cs typeface="Times New Roman"/>
              </a:rPr>
              <a:t>e</a:t>
            </a:r>
            <a:r>
              <a:rPr sz="1200" dirty="0">
                <a:latin typeface="Times New Roman"/>
                <a:cs typeface="Times New Roman"/>
              </a:rPr>
              <a:t> </a:t>
            </a:r>
            <a:r>
              <a:rPr sz="1200" spc="-5" dirty="0">
                <a:latin typeface="Times New Roman"/>
                <a:cs typeface="Times New Roman"/>
              </a:rPr>
              <a:t>the</a:t>
            </a:r>
            <a:r>
              <a:rPr sz="1200" dirty="0">
                <a:latin typeface="Times New Roman"/>
                <a:cs typeface="Times New Roman"/>
              </a:rPr>
              <a:t> </a:t>
            </a:r>
            <a:r>
              <a:rPr sz="1200" spc="-10" dirty="0">
                <a:latin typeface="Times New Roman"/>
                <a:cs typeface="Times New Roman"/>
              </a:rPr>
              <a:t>complexit</a:t>
            </a:r>
            <a:r>
              <a:rPr sz="1200" dirty="0">
                <a:latin typeface="Times New Roman"/>
                <a:cs typeface="Times New Roman"/>
              </a:rPr>
              <a:t>y of </a:t>
            </a:r>
            <a:r>
              <a:rPr sz="1200" spc="-5" dirty="0">
                <a:latin typeface="Times New Roman"/>
                <a:cs typeface="Times New Roman"/>
              </a:rPr>
              <a:t>the</a:t>
            </a:r>
            <a:r>
              <a:rPr sz="1200" dirty="0">
                <a:latin typeface="Times New Roman"/>
                <a:cs typeface="Times New Roman"/>
              </a:rPr>
              <a:t>s</a:t>
            </a:r>
            <a:r>
              <a:rPr sz="1200" spc="-10" dirty="0">
                <a:latin typeface="Times New Roman"/>
                <a:cs typeface="Times New Roman"/>
              </a:rPr>
              <a:t>e</a:t>
            </a:r>
            <a:r>
              <a:rPr sz="1200" dirty="0">
                <a:latin typeface="Times New Roman"/>
                <a:cs typeface="Times New Roman"/>
              </a:rPr>
              <a:t> </a:t>
            </a:r>
            <a:r>
              <a:rPr sz="1200" spc="-10" dirty="0">
                <a:latin typeface="Times New Roman"/>
                <a:cs typeface="Times New Roman"/>
              </a:rPr>
              <a:t>memorize</a:t>
            </a:r>
            <a:r>
              <a:rPr sz="1200" dirty="0">
                <a:latin typeface="Times New Roman"/>
                <a:cs typeface="Times New Roman"/>
              </a:rPr>
              <a:t>d s</a:t>
            </a:r>
            <a:r>
              <a:rPr sz="1200" spc="-5" dirty="0">
                <a:latin typeface="Times New Roman"/>
                <a:cs typeface="Times New Roman"/>
              </a:rPr>
              <a:t>ecret</a:t>
            </a:r>
            <a:r>
              <a:rPr sz="1200" dirty="0">
                <a:latin typeface="Times New Roman"/>
                <a:cs typeface="Times New Roman"/>
              </a:rPr>
              <a:t>s. </a:t>
            </a:r>
            <a:r>
              <a:rPr sz="1200" spc="-10" dirty="0">
                <a:latin typeface="Times New Roman"/>
                <a:cs typeface="Times New Roman"/>
              </a:rPr>
              <a:t>The</a:t>
            </a:r>
            <a:r>
              <a:rPr sz="1200" dirty="0">
                <a:latin typeface="Times New Roman"/>
                <a:cs typeface="Times New Roman"/>
              </a:rPr>
              <a:t> </a:t>
            </a:r>
            <a:r>
              <a:rPr sz="1200" spc="-10" dirty="0">
                <a:latin typeface="Times New Roman"/>
                <a:cs typeface="Times New Roman"/>
              </a:rPr>
              <a:t>m</a:t>
            </a:r>
            <a:r>
              <a:rPr sz="1200" dirty="0">
                <a:latin typeface="Times New Roman"/>
                <a:cs typeface="Times New Roman"/>
              </a:rPr>
              <a:t>os</a:t>
            </a:r>
            <a:r>
              <a:rPr sz="1200" spc="-5" dirty="0">
                <a:latin typeface="Times New Roman"/>
                <a:cs typeface="Times New Roman"/>
              </a:rPr>
              <a:t>t</a:t>
            </a:r>
            <a:r>
              <a:rPr sz="1200" dirty="0">
                <a:latin typeface="Times New Roman"/>
                <a:cs typeface="Times New Roman"/>
              </a:rPr>
              <a:t> </a:t>
            </a:r>
            <a:r>
              <a:rPr sz="1200" spc="-5" dirty="0">
                <a:latin typeface="Times New Roman"/>
                <a:cs typeface="Times New Roman"/>
              </a:rPr>
              <a:t>notable</a:t>
            </a:r>
            <a:r>
              <a:rPr sz="1200" dirty="0">
                <a:latin typeface="Times New Roman"/>
                <a:cs typeface="Times New Roman"/>
              </a:rPr>
              <a:t> </a:t>
            </a:r>
            <a:r>
              <a:rPr sz="1200" spc="-10" dirty="0">
                <a:latin typeface="Times New Roman"/>
                <a:cs typeface="Times New Roman"/>
              </a:rPr>
              <a:t>form</a:t>
            </a:r>
            <a:r>
              <a:rPr sz="1200" dirty="0">
                <a:latin typeface="Times New Roman"/>
                <a:cs typeface="Times New Roman"/>
              </a:rPr>
              <a:t> of </a:t>
            </a:r>
            <a:r>
              <a:rPr sz="1200" spc="-5" dirty="0">
                <a:latin typeface="Times New Roman"/>
                <a:cs typeface="Times New Roman"/>
              </a:rPr>
              <a:t>the</a:t>
            </a:r>
            <a:r>
              <a:rPr sz="1200" dirty="0">
                <a:latin typeface="Times New Roman"/>
                <a:cs typeface="Times New Roman"/>
              </a:rPr>
              <a:t>s</a:t>
            </a:r>
            <a:r>
              <a:rPr sz="1200" spc="-10" dirty="0">
                <a:latin typeface="Times New Roman"/>
                <a:cs typeface="Times New Roman"/>
              </a:rPr>
              <a:t>e</a:t>
            </a:r>
            <a:r>
              <a:rPr sz="1200" dirty="0">
                <a:latin typeface="Times New Roman"/>
                <a:cs typeface="Times New Roman"/>
              </a:rPr>
              <a:t> </a:t>
            </a:r>
            <a:r>
              <a:rPr sz="1200" spc="-5" dirty="0">
                <a:latin typeface="Times New Roman"/>
                <a:cs typeface="Times New Roman"/>
              </a:rPr>
              <a:t>i</a:t>
            </a:r>
            <a:r>
              <a:rPr sz="1200" dirty="0">
                <a:latin typeface="Times New Roman"/>
                <a:cs typeface="Times New Roman"/>
              </a:rPr>
              <a:t>s </a:t>
            </a:r>
            <a:r>
              <a:rPr sz="1200" spc="-10" dirty="0">
                <a:latin typeface="Times New Roman"/>
                <a:cs typeface="Times New Roman"/>
              </a:rPr>
              <a:t>com</a:t>
            </a:r>
            <a:r>
              <a:rPr sz="1200" dirty="0">
                <a:latin typeface="Times New Roman"/>
                <a:cs typeface="Times New Roman"/>
              </a:rPr>
              <a:t>pos</a:t>
            </a:r>
            <a:r>
              <a:rPr sz="1200" spc="-5" dirty="0">
                <a:latin typeface="Times New Roman"/>
                <a:cs typeface="Times New Roman"/>
              </a:rPr>
              <a:t>iti</a:t>
            </a:r>
            <a:r>
              <a:rPr sz="1200" dirty="0">
                <a:latin typeface="Times New Roman"/>
                <a:cs typeface="Times New Roman"/>
              </a:rPr>
              <a:t>on </a:t>
            </a:r>
            <a:r>
              <a:rPr sz="1200" spc="-5" dirty="0">
                <a:latin typeface="Times New Roman"/>
                <a:cs typeface="Times New Roman"/>
              </a:rPr>
              <a:t>rule</a:t>
            </a:r>
            <a:r>
              <a:rPr sz="1200" dirty="0">
                <a:latin typeface="Times New Roman"/>
                <a:cs typeface="Times New Roman"/>
              </a:rPr>
              <a:t>s, w</a:t>
            </a:r>
            <a:r>
              <a:rPr sz="1200" spc="-5" dirty="0">
                <a:latin typeface="Times New Roman"/>
                <a:cs typeface="Times New Roman"/>
              </a:rPr>
              <a:t>hic</a:t>
            </a:r>
            <a:r>
              <a:rPr sz="1200" dirty="0">
                <a:latin typeface="Times New Roman"/>
                <a:cs typeface="Times New Roman"/>
              </a:rPr>
              <a:t>h </a:t>
            </a:r>
            <a:r>
              <a:rPr sz="1200" spc="-5" dirty="0">
                <a:latin typeface="Times New Roman"/>
                <a:cs typeface="Times New Roman"/>
              </a:rPr>
              <a:t>require</a:t>
            </a:r>
            <a:r>
              <a:rPr sz="1200" dirty="0">
                <a:latin typeface="Times New Roman"/>
                <a:cs typeface="Times New Roman"/>
              </a:rPr>
              <a:t> </a:t>
            </a:r>
            <a:r>
              <a:rPr sz="1200" spc="-5" dirty="0">
                <a:latin typeface="Times New Roman"/>
                <a:cs typeface="Times New Roman"/>
              </a:rPr>
              <a:t>the</a:t>
            </a:r>
            <a:r>
              <a:rPr sz="1200" dirty="0">
                <a:latin typeface="Times New Roman"/>
                <a:cs typeface="Times New Roman"/>
              </a:rPr>
              <a:t> us</a:t>
            </a:r>
            <a:r>
              <a:rPr sz="1200" spc="-10" dirty="0">
                <a:latin typeface="Times New Roman"/>
                <a:cs typeface="Times New Roman"/>
              </a:rPr>
              <a:t>e</a:t>
            </a:r>
            <a:r>
              <a:rPr sz="1200" dirty="0">
                <a:latin typeface="Times New Roman"/>
                <a:cs typeface="Times New Roman"/>
              </a:rPr>
              <a:t>r </a:t>
            </a:r>
            <a:r>
              <a:rPr sz="1200" spc="-5" dirty="0">
                <a:latin typeface="Times New Roman"/>
                <a:cs typeface="Times New Roman"/>
              </a:rPr>
              <a:t>t</a:t>
            </a:r>
            <a:r>
              <a:rPr sz="1200" dirty="0">
                <a:latin typeface="Times New Roman"/>
                <a:cs typeface="Times New Roman"/>
              </a:rPr>
              <a:t>o </a:t>
            </a:r>
            <a:r>
              <a:rPr sz="1200" spc="-10" dirty="0">
                <a:latin typeface="Times New Roman"/>
                <a:cs typeface="Times New Roman"/>
              </a:rPr>
              <a:t>c</a:t>
            </a:r>
            <a:r>
              <a:rPr sz="1200" dirty="0">
                <a:latin typeface="Times New Roman"/>
                <a:cs typeface="Times New Roman"/>
              </a:rPr>
              <a:t>hoos</a:t>
            </a:r>
            <a:r>
              <a:rPr sz="1200" spc="-10" dirty="0">
                <a:latin typeface="Times New Roman"/>
                <a:cs typeface="Times New Roman"/>
              </a:rPr>
              <a:t>e</a:t>
            </a:r>
            <a:r>
              <a:rPr sz="1200" dirty="0">
                <a:latin typeface="Times New Roman"/>
                <a:cs typeface="Times New Roman"/>
              </a:rPr>
              <a:t> </a:t>
            </a:r>
            <a:r>
              <a:rPr sz="1200" spc="-10" dirty="0">
                <a:latin typeface="Times New Roman"/>
                <a:cs typeface="Times New Roman"/>
              </a:rPr>
              <a:t>pa</a:t>
            </a:r>
            <a:r>
              <a:rPr sz="1200" dirty="0">
                <a:latin typeface="Times New Roman"/>
                <a:cs typeface="Times New Roman"/>
              </a:rPr>
              <a:t>sswords </a:t>
            </a:r>
            <a:r>
              <a:rPr sz="1200" spc="-10" dirty="0">
                <a:latin typeface="Times New Roman"/>
                <a:cs typeface="Times New Roman"/>
              </a:rPr>
              <a:t>c</a:t>
            </a:r>
            <a:r>
              <a:rPr sz="1200" dirty="0">
                <a:latin typeface="Times New Roman"/>
                <a:cs typeface="Times New Roman"/>
              </a:rPr>
              <a:t>ons</a:t>
            </a:r>
            <a:r>
              <a:rPr sz="1200" spc="-5" dirty="0">
                <a:latin typeface="Times New Roman"/>
                <a:cs typeface="Times New Roman"/>
              </a:rPr>
              <a:t>tructe</a:t>
            </a:r>
            <a:r>
              <a:rPr sz="1200" dirty="0">
                <a:latin typeface="Times New Roman"/>
                <a:cs typeface="Times New Roman"/>
              </a:rPr>
              <a:t>d us</a:t>
            </a:r>
            <a:r>
              <a:rPr sz="1200" spc="-5" dirty="0">
                <a:latin typeface="Times New Roman"/>
                <a:cs typeface="Times New Roman"/>
              </a:rPr>
              <a:t>i</a:t>
            </a:r>
            <a:r>
              <a:rPr sz="1200" dirty="0">
                <a:latin typeface="Times New Roman"/>
                <a:cs typeface="Times New Roman"/>
              </a:rPr>
              <a:t>ng </a:t>
            </a:r>
            <a:r>
              <a:rPr sz="1200" spc="-10" dirty="0">
                <a:latin typeface="Times New Roman"/>
                <a:cs typeface="Times New Roman"/>
              </a:rPr>
              <a:t>a</a:t>
            </a:r>
            <a:r>
              <a:rPr sz="1200" dirty="0">
                <a:latin typeface="Times New Roman"/>
                <a:cs typeface="Times New Roman"/>
              </a:rPr>
              <a:t> </a:t>
            </a:r>
            <a:r>
              <a:rPr sz="1200" spc="-10" dirty="0">
                <a:latin typeface="Times New Roman"/>
                <a:cs typeface="Times New Roman"/>
              </a:rPr>
              <a:t>mi</a:t>
            </a:r>
            <a:r>
              <a:rPr sz="1200" dirty="0">
                <a:latin typeface="Times New Roman"/>
                <a:cs typeface="Times New Roman"/>
              </a:rPr>
              <a:t>x of </a:t>
            </a:r>
            <a:r>
              <a:rPr sz="1200" spc="-5" dirty="0">
                <a:latin typeface="Times New Roman"/>
                <a:cs typeface="Times New Roman"/>
              </a:rPr>
              <a:t>characte</a:t>
            </a:r>
            <a:r>
              <a:rPr sz="1200" dirty="0">
                <a:latin typeface="Times New Roman"/>
                <a:cs typeface="Times New Roman"/>
              </a:rPr>
              <a:t>r </a:t>
            </a:r>
            <a:r>
              <a:rPr sz="1200" spc="-10" dirty="0">
                <a:latin typeface="Times New Roman"/>
                <a:cs typeface="Times New Roman"/>
              </a:rPr>
              <a:t>type</a:t>
            </a:r>
            <a:r>
              <a:rPr sz="1200" dirty="0">
                <a:latin typeface="Times New Roman"/>
                <a:cs typeface="Times New Roman"/>
              </a:rPr>
              <a:t>s, s</a:t>
            </a:r>
            <a:r>
              <a:rPr sz="1200" spc="-10" dirty="0">
                <a:latin typeface="Times New Roman"/>
                <a:cs typeface="Times New Roman"/>
              </a:rPr>
              <a:t>uc</a:t>
            </a:r>
            <a:r>
              <a:rPr sz="1200" dirty="0">
                <a:latin typeface="Times New Roman"/>
                <a:cs typeface="Times New Roman"/>
              </a:rPr>
              <a:t>h </a:t>
            </a:r>
            <a:r>
              <a:rPr sz="1200" spc="-10" dirty="0">
                <a:latin typeface="Times New Roman"/>
                <a:cs typeface="Times New Roman"/>
              </a:rPr>
              <a:t>a</a:t>
            </a:r>
            <a:r>
              <a:rPr sz="1200" dirty="0">
                <a:latin typeface="Times New Roman"/>
                <a:cs typeface="Times New Roman"/>
              </a:rPr>
              <a:t>s </a:t>
            </a:r>
            <a:r>
              <a:rPr sz="1200" spc="-5" dirty="0">
                <a:latin typeface="Times New Roman"/>
                <a:cs typeface="Times New Roman"/>
              </a:rPr>
              <a:t>at</a:t>
            </a:r>
            <a:r>
              <a:rPr sz="1200" dirty="0">
                <a:latin typeface="Times New Roman"/>
                <a:cs typeface="Times New Roman"/>
              </a:rPr>
              <a:t> </a:t>
            </a:r>
            <a:r>
              <a:rPr sz="1200" spc="-5" dirty="0">
                <a:latin typeface="Times New Roman"/>
                <a:cs typeface="Times New Roman"/>
              </a:rPr>
              <a:t>lea</a:t>
            </a:r>
            <a:r>
              <a:rPr sz="1200" dirty="0">
                <a:latin typeface="Times New Roman"/>
                <a:cs typeface="Times New Roman"/>
              </a:rPr>
              <a:t>s</a:t>
            </a:r>
            <a:r>
              <a:rPr sz="1200" spc="-5" dirty="0">
                <a:latin typeface="Times New Roman"/>
                <a:cs typeface="Times New Roman"/>
              </a:rPr>
              <a:t>t</a:t>
            </a:r>
            <a:r>
              <a:rPr sz="1200" dirty="0">
                <a:latin typeface="Times New Roman"/>
                <a:cs typeface="Times New Roman"/>
              </a:rPr>
              <a:t> </a:t>
            </a:r>
            <a:r>
              <a:rPr sz="1200" spc="-10" dirty="0">
                <a:latin typeface="Times New Roman"/>
                <a:cs typeface="Times New Roman"/>
              </a:rPr>
              <a:t>one</a:t>
            </a:r>
            <a:r>
              <a:rPr sz="1200" dirty="0">
                <a:latin typeface="Times New Roman"/>
                <a:cs typeface="Times New Roman"/>
              </a:rPr>
              <a:t> </a:t>
            </a:r>
            <a:r>
              <a:rPr sz="1200" spc="-5" dirty="0">
                <a:latin typeface="Times New Roman"/>
                <a:cs typeface="Times New Roman"/>
              </a:rPr>
              <a:t>digit</a:t>
            </a:r>
            <a:r>
              <a:rPr sz="1200" dirty="0">
                <a:latin typeface="Times New Roman"/>
                <a:cs typeface="Times New Roman"/>
              </a:rPr>
              <a:t>, </a:t>
            </a:r>
            <a:r>
              <a:rPr sz="1200" spc="-10" dirty="0">
                <a:latin typeface="Times New Roman"/>
                <a:cs typeface="Times New Roman"/>
              </a:rPr>
              <a:t>upperca</a:t>
            </a:r>
            <a:r>
              <a:rPr sz="1200" dirty="0">
                <a:latin typeface="Times New Roman"/>
                <a:cs typeface="Times New Roman"/>
              </a:rPr>
              <a:t>s</a:t>
            </a:r>
            <a:r>
              <a:rPr sz="1200" spc="-10" dirty="0">
                <a:latin typeface="Times New Roman"/>
                <a:cs typeface="Times New Roman"/>
              </a:rPr>
              <a:t>e</a:t>
            </a:r>
            <a:r>
              <a:rPr sz="1200" dirty="0">
                <a:latin typeface="Times New Roman"/>
                <a:cs typeface="Times New Roman"/>
              </a:rPr>
              <a:t> </a:t>
            </a:r>
            <a:r>
              <a:rPr sz="1200" spc="-5" dirty="0">
                <a:latin typeface="Times New Roman"/>
                <a:cs typeface="Times New Roman"/>
              </a:rPr>
              <a:t>lette</a:t>
            </a:r>
            <a:r>
              <a:rPr sz="1200" dirty="0">
                <a:latin typeface="Times New Roman"/>
                <a:cs typeface="Times New Roman"/>
              </a:rPr>
              <a:t>r, </a:t>
            </a:r>
            <a:r>
              <a:rPr sz="1200" spc="-10" dirty="0">
                <a:latin typeface="Times New Roman"/>
                <a:cs typeface="Times New Roman"/>
              </a:rPr>
              <a:t>a</a:t>
            </a:r>
            <a:r>
              <a:rPr sz="1200" dirty="0">
                <a:latin typeface="Times New Roman"/>
                <a:cs typeface="Times New Roman"/>
              </a:rPr>
              <a:t>nd s</a:t>
            </a:r>
            <a:r>
              <a:rPr sz="1200" spc="-10" dirty="0">
                <a:latin typeface="Times New Roman"/>
                <a:cs typeface="Times New Roman"/>
              </a:rPr>
              <a:t>ymbol</a:t>
            </a:r>
            <a:r>
              <a:rPr sz="1200" dirty="0">
                <a:latin typeface="Times New Roman"/>
                <a:cs typeface="Times New Roman"/>
              </a:rPr>
              <a:t>. How</a:t>
            </a:r>
            <a:r>
              <a:rPr sz="1200" spc="-10" dirty="0">
                <a:latin typeface="Times New Roman"/>
                <a:cs typeface="Times New Roman"/>
              </a:rPr>
              <a:t>eve</a:t>
            </a:r>
            <a:r>
              <a:rPr sz="1200" dirty="0">
                <a:latin typeface="Times New Roman"/>
                <a:cs typeface="Times New Roman"/>
              </a:rPr>
              <a:t>r, </a:t>
            </a:r>
            <a:r>
              <a:rPr sz="1200" spc="-5" dirty="0">
                <a:solidFill>
                  <a:srgbClr val="FF0000"/>
                </a:solidFill>
                <a:latin typeface="Times New Roman"/>
                <a:cs typeface="Times New Roman"/>
              </a:rPr>
              <a:t>anal</a:t>
            </a:r>
            <a:r>
              <a:rPr sz="1200" dirty="0">
                <a:solidFill>
                  <a:srgbClr val="FF0000"/>
                </a:solidFill>
                <a:latin typeface="Times New Roman"/>
                <a:cs typeface="Times New Roman"/>
              </a:rPr>
              <a:t>ys</a:t>
            </a:r>
            <a:r>
              <a:rPr sz="1200" spc="-10" dirty="0">
                <a:solidFill>
                  <a:srgbClr val="FF0000"/>
                </a:solidFill>
                <a:latin typeface="Times New Roman"/>
                <a:cs typeface="Times New Roman"/>
              </a:rPr>
              <a:t>e</a:t>
            </a:r>
            <a:r>
              <a:rPr sz="1200" dirty="0">
                <a:solidFill>
                  <a:srgbClr val="FF0000"/>
                </a:solidFill>
                <a:latin typeface="Times New Roman"/>
                <a:cs typeface="Times New Roman"/>
              </a:rPr>
              <a:t>s of </a:t>
            </a:r>
            <a:r>
              <a:rPr sz="1200" spc="-10" dirty="0">
                <a:solidFill>
                  <a:srgbClr val="FF0000"/>
                </a:solidFill>
                <a:latin typeface="Times New Roman"/>
                <a:cs typeface="Times New Roman"/>
              </a:rPr>
              <a:t>breache</a:t>
            </a:r>
            <a:r>
              <a:rPr sz="1200" dirty="0">
                <a:solidFill>
                  <a:srgbClr val="FF0000"/>
                </a:solidFill>
                <a:latin typeface="Times New Roman"/>
                <a:cs typeface="Times New Roman"/>
              </a:rPr>
              <a:t>d </a:t>
            </a:r>
            <a:r>
              <a:rPr sz="1200" spc="-10" dirty="0">
                <a:solidFill>
                  <a:srgbClr val="FF0000"/>
                </a:solidFill>
                <a:latin typeface="Times New Roman"/>
                <a:cs typeface="Times New Roman"/>
              </a:rPr>
              <a:t>pa</a:t>
            </a:r>
            <a:r>
              <a:rPr sz="1200" dirty="0">
                <a:solidFill>
                  <a:srgbClr val="FF0000"/>
                </a:solidFill>
                <a:latin typeface="Times New Roman"/>
                <a:cs typeface="Times New Roman"/>
              </a:rPr>
              <a:t>ssword </a:t>
            </a:r>
            <a:r>
              <a:rPr sz="1200" spc="-10" dirty="0">
                <a:solidFill>
                  <a:srgbClr val="FF0000"/>
                </a:solidFill>
                <a:latin typeface="Times New Roman"/>
                <a:cs typeface="Times New Roman"/>
              </a:rPr>
              <a:t>databa</a:t>
            </a:r>
            <a:r>
              <a:rPr sz="1200" dirty="0">
                <a:solidFill>
                  <a:srgbClr val="FF0000"/>
                </a:solidFill>
                <a:latin typeface="Times New Roman"/>
                <a:cs typeface="Times New Roman"/>
              </a:rPr>
              <a:t>s</a:t>
            </a:r>
            <a:r>
              <a:rPr sz="1200" spc="-10" dirty="0">
                <a:solidFill>
                  <a:srgbClr val="FF0000"/>
                </a:solidFill>
                <a:latin typeface="Times New Roman"/>
                <a:cs typeface="Times New Roman"/>
              </a:rPr>
              <a:t>e</a:t>
            </a:r>
            <a:r>
              <a:rPr sz="1200" dirty="0">
                <a:solidFill>
                  <a:srgbClr val="FF0000"/>
                </a:solidFill>
                <a:latin typeface="Times New Roman"/>
                <a:cs typeface="Times New Roman"/>
              </a:rPr>
              <a:t>s </a:t>
            </a:r>
            <a:r>
              <a:rPr sz="1200" spc="-5" dirty="0">
                <a:solidFill>
                  <a:srgbClr val="FF0000"/>
                </a:solidFill>
                <a:latin typeface="Times New Roman"/>
                <a:cs typeface="Times New Roman"/>
              </a:rPr>
              <a:t>reveal</a:t>
            </a:r>
            <a:r>
              <a:rPr sz="1200" dirty="0">
                <a:solidFill>
                  <a:srgbClr val="FF0000"/>
                </a:solidFill>
                <a:latin typeface="Times New Roman"/>
                <a:cs typeface="Times New Roman"/>
              </a:rPr>
              <a:t> </a:t>
            </a:r>
            <a:r>
              <a:rPr sz="1200" spc="-5" dirty="0">
                <a:solidFill>
                  <a:srgbClr val="FF0000"/>
                </a:solidFill>
                <a:latin typeface="Times New Roman"/>
                <a:cs typeface="Times New Roman"/>
              </a:rPr>
              <a:t>that</a:t>
            </a:r>
            <a:r>
              <a:rPr sz="1200" dirty="0">
                <a:solidFill>
                  <a:srgbClr val="FF0000"/>
                </a:solidFill>
                <a:latin typeface="Times New Roman"/>
                <a:cs typeface="Times New Roman"/>
              </a:rPr>
              <a:t> </a:t>
            </a:r>
            <a:r>
              <a:rPr sz="1200" spc="-5" dirty="0">
                <a:solidFill>
                  <a:srgbClr val="FF0000"/>
                </a:solidFill>
                <a:latin typeface="Times New Roman"/>
                <a:cs typeface="Times New Roman"/>
              </a:rPr>
              <a:t>the</a:t>
            </a:r>
            <a:r>
              <a:rPr sz="1200" dirty="0">
                <a:solidFill>
                  <a:srgbClr val="FF0000"/>
                </a:solidFill>
                <a:latin typeface="Times New Roman"/>
                <a:cs typeface="Times New Roman"/>
              </a:rPr>
              <a:t> </a:t>
            </a:r>
            <a:r>
              <a:rPr sz="1200" spc="-5" dirty="0">
                <a:solidFill>
                  <a:srgbClr val="FF0000"/>
                </a:solidFill>
                <a:latin typeface="Times New Roman"/>
                <a:cs typeface="Times New Roman"/>
              </a:rPr>
              <a:t>benefit</a:t>
            </a:r>
            <a:r>
              <a:rPr sz="1200" dirty="0">
                <a:solidFill>
                  <a:srgbClr val="FF0000"/>
                </a:solidFill>
                <a:latin typeface="Times New Roman"/>
                <a:cs typeface="Times New Roman"/>
              </a:rPr>
              <a:t> of s</a:t>
            </a:r>
            <a:r>
              <a:rPr sz="1200" spc="-10" dirty="0">
                <a:solidFill>
                  <a:srgbClr val="FF0000"/>
                </a:solidFill>
                <a:latin typeface="Times New Roman"/>
                <a:cs typeface="Times New Roman"/>
              </a:rPr>
              <a:t>uc</a:t>
            </a:r>
            <a:r>
              <a:rPr sz="1200" dirty="0">
                <a:solidFill>
                  <a:srgbClr val="FF0000"/>
                </a:solidFill>
                <a:latin typeface="Times New Roman"/>
                <a:cs typeface="Times New Roman"/>
              </a:rPr>
              <a:t>h </a:t>
            </a:r>
            <a:r>
              <a:rPr sz="1200" spc="-5" dirty="0">
                <a:solidFill>
                  <a:srgbClr val="FF0000"/>
                </a:solidFill>
                <a:latin typeface="Times New Roman"/>
                <a:cs typeface="Times New Roman"/>
              </a:rPr>
              <a:t>rule</a:t>
            </a:r>
            <a:r>
              <a:rPr sz="1200" dirty="0">
                <a:solidFill>
                  <a:srgbClr val="FF0000"/>
                </a:solidFill>
                <a:latin typeface="Times New Roman"/>
                <a:cs typeface="Times New Roman"/>
              </a:rPr>
              <a:t>s </a:t>
            </a:r>
            <a:r>
              <a:rPr sz="1200" spc="-5" dirty="0">
                <a:solidFill>
                  <a:srgbClr val="FF0000"/>
                </a:solidFill>
                <a:latin typeface="Times New Roman"/>
                <a:cs typeface="Times New Roman"/>
              </a:rPr>
              <a:t>i</a:t>
            </a:r>
            <a:r>
              <a:rPr sz="1200" dirty="0">
                <a:solidFill>
                  <a:srgbClr val="FF0000"/>
                </a:solidFill>
                <a:latin typeface="Times New Roman"/>
                <a:cs typeface="Times New Roman"/>
              </a:rPr>
              <a:t>s </a:t>
            </a:r>
            <a:r>
              <a:rPr sz="1200" spc="-10" dirty="0">
                <a:solidFill>
                  <a:srgbClr val="FF0000"/>
                </a:solidFill>
                <a:latin typeface="Times New Roman"/>
                <a:cs typeface="Times New Roman"/>
              </a:rPr>
              <a:t>not</a:t>
            </a:r>
            <a:r>
              <a:rPr sz="1200" dirty="0">
                <a:solidFill>
                  <a:srgbClr val="FF0000"/>
                </a:solidFill>
                <a:latin typeface="Times New Roman"/>
                <a:cs typeface="Times New Roman"/>
              </a:rPr>
              <a:t> </a:t>
            </a:r>
            <a:r>
              <a:rPr sz="1200" spc="-5" dirty="0">
                <a:solidFill>
                  <a:srgbClr val="FF0000"/>
                </a:solidFill>
                <a:latin typeface="Times New Roman"/>
                <a:cs typeface="Times New Roman"/>
              </a:rPr>
              <a:t>nearl</a:t>
            </a:r>
            <a:r>
              <a:rPr sz="1200" dirty="0">
                <a:solidFill>
                  <a:srgbClr val="FF0000"/>
                </a:solidFill>
                <a:latin typeface="Times New Roman"/>
                <a:cs typeface="Times New Roman"/>
              </a:rPr>
              <a:t>y </a:t>
            </a:r>
            <a:r>
              <a:rPr sz="1200" spc="-10" dirty="0">
                <a:solidFill>
                  <a:srgbClr val="FF0000"/>
                </a:solidFill>
                <a:latin typeface="Times New Roman"/>
                <a:cs typeface="Times New Roman"/>
              </a:rPr>
              <a:t>a</a:t>
            </a:r>
            <a:r>
              <a:rPr sz="1200" dirty="0">
                <a:solidFill>
                  <a:srgbClr val="FF0000"/>
                </a:solidFill>
                <a:latin typeface="Times New Roman"/>
                <a:cs typeface="Times New Roman"/>
              </a:rPr>
              <a:t>s s</a:t>
            </a:r>
            <a:r>
              <a:rPr sz="1200" spc="-5" dirty="0">
                <a:solidFill>
                  <a:srgbClr val="FF0000"/>
                </a:solidFill>
                <a:latin typeface="Times New Roman"/>
                <a:cs typeface="Times New Roman"/>
              </a:rPr>
              <a:t>ignificant</a:t>
            </a:r>
            <a:r>
              <a:rPr sz="1200" dirty="0">
                <a:solidFill>
                  <a:srgbClr val="FF0000"/>
                </a:solidFill>
                <a:latin typeface="Times New Roman"/>
                <a:cs typeface="Times New Roman"/>
              </a:rPr>
              <a:t> </a:t>
            </a:r>
            <a:r>
              <a:rPr sz="1200" spc="-10" dirty="0">
                <a:solidFill>
                  <a:srgbClr val="FF0000"/>
                </a:solidFill>
                <a:latin typeface="Times New Roman"/>
                <a:cs typeface="Times New Roman"/>
              </a:rPr>
              <a:t>a</a:t>
            </a:r>
            <a:r>
              <a:rPr sz="1200" dirty="0">
                <a:solidFill>
                  <a:srgbClr val="FF0000"/>
                </a:solidFill>
                <a:latin typeface="Times New Roman"/>
                <a:cs typeface="Times New Roman"/>
              </a:rPr>
              <a:t>s </a:t>
            </a:r>
            <a:r>
              <a:rPr sz="1200" spc="-5" dirty="0">
                <a:solidFill>
                  <a:srgbClr val="FF0000"/>
                </a:solidFill>
                <a:latin typeface="Times New Roman"/>
                <a:cs typeface="Times New Roman"/>
              </a:rPr>
              <a:t>initiall</a:t>
            </a:r>
            <a:r>
              <a:rPr sz="1200" dirty="0">
                <a:solidFill>
                  <a:srgbClr val="FF0000"/>
                </a:solidFill>
                <a:latin typeface="Times New Roman"/>
                <a:cs typeface="Times New Roman"/>
              </a:rPr>
              <a:t>y </a:t>
            </a:r>
            <a:r>
              <a:rPr sz="1200" spc="-10" dirty="0">
                <a:solidFill>
                  <a:srgbClr val="FF0000"/>
                </a:solidFill>
                <a:latin typeface="Times New Roman"/>
                <a:cs typeface="Times New Roman"/>
              </a:rPr>
              <a:t>thought</a:t>
            </a:r>
            <a:r>
              <a:rPr sz="1200" dirty="0">
                <a:solidFill>
                  <a:srgbClr val="FF0000"/>
                </a:solidFill>
                <a:latin typeface="Times New Roman"/>
                <a:cs typeface="Times New Roman"/>
              </a:rPr>
              <a:t> [</a:t>
            </a:r>
            <a:r>
              <a:rPr sz="1200" u="sng" dirty="0">
                <a:solidFill>
                  <a:srgbClr val="FF0000"/>
                </a:solidFill>
                <a:latin typeface="Times New Roman"/>
                <a:cs typeface="Times New Roman"/>
              </a:rPr>
              <a:t>P</a:t>
            </a:r>
            <a:r>
              <a:rPr sz="1200" u="sng" spc="-5" dirty="0">
                <a:solidFill>
                  <a:srgbClr val="FF0000"/>
                </a:solidFill>
                <a:latin typeface="Times New Roman"/>
                <a:cs typeface="Times New Roman"/>
              </a:rPr>
              <a:t>olicie</a:t>
            </a:r>
            <a:r>
              <a:rPr sz="1200" u="sng" dirty="0">
                <a:solidFill>
                  <a:srgbClr val="FF0000"/>
                </a:solidFill>
                <a:latin typeface="Times New Roman"/>
                <a:cs typeface="Times New Roman"/>
              </a:rPr>
              <a:t>s</a:t>
            </a:r>
            <a:r>
              <a:rPr sz="1200" dirty="0">
                <a:solidFill>
                  <a:srgbClr val="FF0000"/>
                </a:solidFill>
                <a:latin typeface="Times New Roman"/>
                <a:cs typeface="Times New Roman"/>
              </a:rPr>
              <a:t>], </a:t>
            </a:r>
            <a:r>
              <a:rPr sz="1200" spc="-5" dirty="0">
                <a:solidFill>
                  <a:srgbClr val="FF0000"/>
                </a:solidFill>
                <a:latin typeface="Times New Roman"/>
                <a:cs typeface="Times New Roman"/>
              </a:rPr>
              <a:t>alt</a:t>
            </a:r>
            <a:r>
              <a:rPr sz="1200" dirty="0">
                <a:solidFill>
                  <a:srgbClr val="FF0000"/>
                </a:solidFill>
                <a:latin typeface="Times New Roman"/>
                <a:cs typeface="Times New Roman"/>
              </a:rPr>
              <a:t>hough </a:t>
            </a:r>
            <a:r>
              <a:rPr sz="1200" spc="-5" dirty="0">
                <a:solidFill>
                  <a:srgbClr val="FF0000"/>
                </a:solidFill>
                <a:latin typeface="Times New Roman"/>
                <a:cs typeface="Times New Roman"/>
              </a:rPr>
              <a:t>the</a:t>
            </a:r>
            <a:r>
              <a:rPr sz="1200" dirty="0">
                <a:solidFill>
                  <a:srgbClr val="FF0000"/>
                </a:solidFill>
                <a:latin typeface="Times New Roman"/>
                <a:cs typeface="Times New Roman"/>
              </a:rPr>
              <a:t> </a:t>
            </a:r>
            <a:r>
              <a:rPr sz="1200" spc="-10" dirty="0">
                <a:solidFill>
                  <a:srgbClr val="FF0000"/>
                </a:solidFill>
                <a:latin typeface="Times New Roman"/>
                <a:cs typeface="Times New Roman"/>
              </a:rPr>
              <a:t>impact</a:t>
            </a:r>
            <a:r>
              <a:rPr sz="1200" dirty="0">
                <a:solidFill>
                  <a:srgbClr val="FF0000"/>
                </a:solidFill>
                <a:latin typeface="Times New Roman"/>
                <a:cs typeface="Times New Roman"/>
              </a:rPr>
              <a:t> on us</a:t>
            </a:r>
            <a:r>
              <a:rPr sz="1200" spc="-5" dirty="0">
                <a:solidFill>
                  <a:srgbClr val="FF0000"/>
                </a:solidFill>
                <a:latin typeface="Times New Roman"/>
                <a:cs typeface="Times New Roman"/>
              </a:rPr>
              <a:t>abilit</a:t>
            </a:r>
            <a:r>
              <a:rPr sz="1200" dirty="0">
                <a:solidFill>
                  <a:srgbClr val="FF0000"/>
                </a:solidFill>
                <a:latin typeface="Times New Roman"/>
                <a:cs typeface="Times New Roman"/>
              </a:rPr>
              <a:t>y </a:t>
            </a:r>
            <a:r>
              <a:rPr sz="1200" spc="-10" dirty="0">
                <a:solidFill>
                  <a:srgbClr val="FF0000"/>
                </a:solidFill>
                <a:latin typeface="Times New Roman"/>
                <a:cs typeface="Times New Roman"/>
              </a:rPr>
              <a:t>a</a:t>
            </a:r>
            <a:r>
              <a:rPr sz="1200" dirty="0">
                <a:solidFill>
                  <a:srgbClr val="FF0000"/>
                </a:solidFill>
                <a:latin typeface="Times New Roman"/>
                <a:cs typeface="Times New Roman"/>
              </a:rPr>
              <a:t>nd </a:t>
            </a:r>
            <a:r>
              <a:rPr sz="1200" spc="-10" dirty="0">
                <a:solidFill>
                  <a:srgbClr val="FF0000"/>
                </a:solidFill>
                <a:latin typeface="Times New Roman"/>
                <a:cs typeface="Times New Roman"/>
              </a:rPr>
              <a:t>memorabilit</a:t>
            </a:r>
            <a:r>
              <a:rPr sz="1200" dirty="0">
                <a:solidFill>
                  <a:srgbClr val="FF0000"/>
                </a:solidFill>
                <a:latin typeface="Times New Roman"/>
                <a:cs typeface="Times New Roman"/>
              </a:rPr>
              <a:t>y </a:t>
            </a:r>
            <a:r>
              <a:rPr sz="1200" spc="-5" dirty="0">
                <a:solidFill>
                  <a:srgbClr val="FF0000"/>
                </a:solidFill>
                <a:latin typeface="Times New Roman"/>
                <a:cs typeface="Times New Roman"/>
              </a:rPr>
              <a:t>i</a:t>
            </a:r>
            <a:r>
              <a:rPr sz="1200" dirty="0">
                <a:solidFill>
                  <a:srgbClr val="FF0000"/>
                </a:solidFill>
                <a:latin typeface="Times New Roman"/>
                <a:cs typeface="Times New Roman"/>
              </a:rPr>
              <a:t>s s</a:t>
            </a:r>
            <a:r>
              <a:rPr sz="1200" spc="-10" dirty="0">
                <a:solidFill>
                  <a:srgbClr val="FF0000"/>
                </a:solidFill>
                <a:latin typeface="Times New Roman"/>
                <a:cs typeface="Times New Roman"/>
              </a:rPr>
              <a:t>evere</a:t>
            </a:r>
            <a:r>
              <a:rPr sz="1200" dirty="0">
                <a:solidFill>
                  <a:srgbClr val="FF0000"/>
                </a:solidFill>
                <a:latin typeface="Times New Roman"/>
                <a:cs typeface="Times New Roman"/>
              </a:rPr>
              <a:t>.</a:t>
            </a:r>
          </a:p>
          <a:p>
            <a:pPr>
              <a:lnSpc>
                <a:spcPct val="100000"/>
              </a:lnSpc>
              <a:spcBef>
                <a:spcPts val="38"/>
              </a:spcBef>
            </a:pPr>
            <a:endParaRPr sz="1000" dirty="0">
              <a:latin typeface="Times New Roman"/>
              <a:cs typeface="Times New Roman"/>
            </a:endParaRPr>
          </a:p>
          <a:p>
            <a:pPr marL="12700" marR="28575">
              <a:lnSpc>
                <a:spcPct val="95800"/>
              </a:lnSpc>
            </a:pPr>
            <a:r>
              <a:rPr sz="1200" spc="-10" dirty="0">
                <a:latin typeface="Times New Roman"/>
                <a:cs typeface="Times New Roman"/>
              </a:rPr>
              <a:t>Complexity of user-chosen passwords has </a:t>
            </a:r>
            <a:r>
              <a:rPr sz="1200" spc="-5" dirty="0">
                <a:latin typeface="Times New Roman"/>
                <a:cs typeface="Times New Roman"/>
              </a:rPr>
              <a:t>often </a:t>
            </a:r>
            <a:r>
              <a:rPr sz="1200" spc="-10" dirty="0">
                <a:latin typeface="Times New Roman"/>
                <a:cs typeface="Times New Roman"/>
              </a:rPr>
              <a:t>been </a:t>
            </a:r>
            <a:r>
              <a:rPr sz="1200" spc="-5" dirty="0">
                <a:latin typeface="Times New Roman"/>
                <a:cs typeface="Times New Roman"/>
              </a:rPr>
              <a:t>characterized using the information theory </a:t>
            </a:r>
            <a:r>
              <a:rPr sz="1200" spc="-10" dirty="0">
                <a:latin typeface="Times New Roman"/>
                <a:cs typeface="Times New Roman"/>
              </a:rPr>
              <a:t>concept of </a:t>
            </a:r>
            <a:r>
              <a:rPr sz="1200" spc="-5" dirty="0">
                <a:latin typeface="Times New Roman"/>
                <a:cs typeface="Times New Roman"/>
              </a:rPr>
              <a:t>entropy [</a:t>
            </a:r>
            <a:r>
              <a:rPr sz="1200" u="sng" spc="-5" dirty="0">
                <a:solidFill>
                  <a:srgbClr val="0000FF"/>
                </a:solidFill>
                <a:latin typeface="Times New Roman"/>
                <a:cs typeface="Times New Roman"/>
              </a:rPr>
              <a:t>S</a:t>
            </a:r>
            <a:r>
              <a:rPr sz="1200" u="sng" spc="-10" dirty="0">
                <a:solidFill>
                  <a:srgbClr val="0000FF"/>
                </a:solidFill>
                <a:latin typeface="Times New Roman"/>
                <a:cs typeface="Times New Roman"/>
              </a:rPr>
              <a:t>hannon</a:t>
            </a:r>
            <a:r>
              <a:rPr sz="1200" spc="-10" dirty="0">
                <a:latin typeface="Times New Roman"/>
                <a:cs typeface="Times New Roman"/>
              </a:rPr>
              <a:t>]. While </a:t>
            </a:r>
            <a:r>
              <a:rPr sz="1200" spc="-5" dirty="0">
                <a:latin typeface="Times New Roman"/>
                <a:cs typeface="Times New Roman"/>
              </a:rPr>
              <a:t>entropy </a:t>
            </a:r>
            <a:r>
              <a:rPr sz="1200" spc="-10" dirty="0">
                <a:latin typeface="Times New Roman"/>
                <a:cs typeface="Times New Roman"/>
              </a:rPr>
              <a:t>can be </a:t>
            </a:r>
            <a:r>
              <a:rPr sz="1200" spc="-5" dirty="0">
                <a:latin typeface="Times New Roman"/>
                <a:cs typeface="Times New Roman"/>
              </a:rPr>
              <a:t>readily calculated for data </a:t>
            </a:r>
            <a:r>
              <a:rPr sz="1200" spc="-10" dirty="0">
                <a:latin typeface="Times New Roman"/>
                <a:cs typeface="Times New Roman"/>
              </a:rPr>
              <a:t>having determinis</a:t>
            </a:r>
            <a:r>
              <a:rPr sz="1200" spc="-5" dirty="0">
                <a:latin typeface="Times New Roman"/>
                <a:cs typeface="Times New Roman"/>
              </a:rPr>
              <a:t>tic distribution functions, </a:t>
            </a:r>
            <a:r>
              <a:rPr sz="1200" spc="-10" dirty="0">
                <a:latin typeface="Times New Roman"/>
                <a:cs typeface="Times New Roman"/>
              </a:rPr>
              <a:t>es</a:t>
            </a:r>
            <a:r>
              <a:rPr sz="1200" spc="-5" dirty="0">
                <a:latin typeface="Times New Roman"/>
                <a:cs typeface="Times New Roman"/>
              </a:rPr>
              <a:t>timating the entropy for us</a:t>
            </a:r>
            <a:r>
              <a:rPr sz="1200" spc="-10" dirty="0">
                <a:latin typeface="Times New Roman"/>
                <a:cs typeface="Times New Roman"/>
              </a:rPr>
              <a:t>er-chosen passwords </a:t>
            </a:r>
            <a:r>
              <a:rPr sz="1200" spc="-5" dirty="0">
                <a:latin typeface="Times New Roman"/>
                <a:cs typeface="Times New Roman"/>
              </a:rPr>
              <a:t>is difficult and </a:t>
            </a:r>
            <a:r>
              <a:rPr sz="1200" spc="-10" dirty="0">
                <a:latin typeface="Times New Roman"/>
                <a:cs typeface="Times New Roman"/>
              </a:rPr>
              <a:t>pas</a:t>
            </a:r>
            <a:r>
              <a:rPr sz="1200" spc="-5" dirty="0">
                <a:latin typeface="Times New Roman"/>
                <a:cs typeface="Times New Roman"/>
              </a:rPr>
              <a:t>t efforts to do so </a:t>
            </a:r>
            <a:r>
              <a:rPr sz="1200" spc="-10" dirty="0">
                <a:latin typeface="Times New Roman"/>
                <a:cs typeface="Times New Roman"/>
              </a:rPr>
              <a:t>have not been </a:t>
            </a:r>
            <a:r>
              <a:rPr sz="1200" spc="-5" dirty="0">
                <a:latin typeface="Times New Roman"/>
                <a:cs typeface="Times New Roman"/>
              </a:rPr>
              <a:t>particularly accurate. </a:t>
            </a:r>
            <a:r>
              <a:rPr sz="1200" spc="-5" dirty="0">
                <a:solidFill>
                  <a:srgbClr val="FF0000"/>
                </a:solidFill>
                <a:latin typeface="Times New Roman"/>
                <a:cs typeface="Times New Roman"/>
              </a:rPr>
              <a:t>For this reason, </a:t>
            </a:r>
            <a:r>
              <a:rPr sz="1200" spc="-10" dirty="0">
                <a:solidFill>
                  <a:srgbClr val="FF0000"/>
                </a:solidFill>
                <a:latin typeface="Times New Roman"/>
                <a:cs typeface="Times New Roman"/>
              </a:rPr>
              <a:t>a </a:t>
            </a:r>
            <a:r>
              <a:rPr sz="1200" spc="-5" dirty="0">
                <a:solidFill>
                  <a:srgbClr val="FF0000"/>
                </a:solidFill>
                <a:latin typeface="Times New Roman"/>
                <a:cs typeface="Times New Roman"/>
              </a:rPr>
              <a:t>different </a:t>
            </a:r>
            <a:r>
              <a:rPr sz="1200" spc="-10" dirty="0">
                <a:solidFill>
                  <a:srgbClr val="FF0000"/>
                </a:solidFill>
                <a:latin typeface="Times New Roman"/>
                <a:cs typeface="Times New Roman"/>
              </a:rPr>
              <a:t>and somew</a:t>
            </a:r>
            <a:r>
              <a:rPr sz="1200" spc="-5" dirty="0">
                <a:solidFill>
                  <a:srgbClr val="FF0000"/>
                </a:solidFill>
                <a:latin typeface="Times New Roman"/>
                <a:cs typeface="Times New Roman"/>
              </a:rPr>
              <a:t>hat s</a:t>
            </a:r>
            <a:r>
              <a:rPr sz="1200" spc="-10" dirty="0">
                <a:solidFill>
                  <a:srgbClr val="FF0000"/>
                </a:solidFill>
                <a:latin typeface="Times New Roman"/>
                <a:cs typeface="Times New Roman"/>
              </a:rPr>
              <a:t>impler approach, based </a:t>
            </a:r>
            <a:r>
              <a:rPr sz="1200" spc="-5" dirty="0">
                <a:solidFill>
                  <a:srgbClr val="FF0000"/>
                </a:solidFill>
                <a:latin typeface="Times New Roman"/>
                <a:cs typeface="Times New Roman"/>
              </a:rPr>
              <a:t>primarily on </a:t>
            </a:r>
            <a:r>
              <a:rPr sz="1200" spc="-10" dirty="0">
                <a:solidFill>
                  <a:srgbClr val="FF0000"/>
                </a:solidFill>
                <a:latin typeface="Times New Roman"/>
                <a:cs typeface="Times New Roman"/>
              </a:rPr>
              <a:t>password </a:t>
            </a:r>
            <a:r>
              <a:rPr sz="1200" spc="-5" dirty="0">
                <a:solidFill>
                  <a:srgbClr val="FF0000"/>
                </a:solidFill>
                <a:latin typeface="Times New Roman"/>
                <a:cs typeface="Times New Roman"/>
              </a:rPr>
              <a:t>length, is </a:t>
            </a:r>
            <a:r>
              <a:rPr sz="1200" spc="-10" dirty="0">
                <a:solidFill>
                  <a:srgbClr val="FF0000"/>
                </a:solidFill>
                <a:latin typeface="Times New Roman"/>
                <a:cs typeface="Times New Roman"/>
              </a:rPr>
              <a:t>pres</a:t>
            </a:r>
            <a:r>
              <a:rPr sz="1200" spc="-5" dirty="0">
                <a:solidFill>
                  <a:srgbClr val="FF0000"/>
                </a:solidFill>
                <a:latin typeface="Times New Roman"/>
                <a:cs typeface="Times New Roman"/>
              </a:rPr>
              <a:t>ented herein</a:t>
            </a:r>
            <a:r>
              <a:rPr sz="1200" spc="-5" dirty="0">
                <a:latin typeface="Times New Roman"/>
                <a:cs typeface="Times New Roman"/>
              </a:rPr>
              <a:t>.</a:t>
            </a:r>
            <a:endParaRPr sz="1200" dirty="0">
              <a:latin typeface="Times New Roman"/>
              <a:cs typeface="Times New Roman"/>
            </a:endParaRPr>
          </a:p>
          <a:p>
            <a:pPr>
              <a:lnSpc>
                <a:spcPct val="100000"/>
              </a:lnSpc>
              <a:spcBef>
                <a:spcPts val="7"/>
              </a:spcBef>
            </a:pPr>
            <a:endParaRPr sz="1050" dirty="0">
              <a:latin typeface="Times New Roman"/>
              <a:cs typeface="Times New Roman"/>
            </a:endParaRPr>
          </a:p>
          <a:p>
            <a:pPr marL="12700" marR="67310">
              <a:lnSpc>
                <a:spcPct val="95600"/>
              </a:lnSpc>
            </a:pPr>
            <a:r>
              <a:rPr sz="1200" dirty="0">
                <a:latin typeface="Times New Roman"/>
                <a:cs typeface="Times New Roman"/>
              </a:rPr>
              <a:t>M</a:t>
            </a:r>
            <a:r>
              <a:rPr sz="1200" spc="-10" dirty="0">
                <a:latin typeface="Times New Roman"/>
                <a:cs typeface="Times New Roman"/>
              </a:rPr>
              <a:t>any </a:t>
            </a:r>
            <a:r>
              <a:rPr sz="1200" spc="-5" dirty="0">
                <a:latin typeface="Times New Roman"/>
                <a:cs typeface="Times New Roman"/>
              </a:rPr>
              <a:t>attacks </a:t>
            </a:r>
            <a:r>
              <a:rPr sz="1200" spc="-10" dirty="0">
                <a:latin typeface="Times New Roman"/>
                <a:cs typeface="Times New Roman"/>
              </a:rPr>
              <a:t>ass</a:t>
            </a:r>
            <a:r>
              <a:rPr sz="1200" spc="-5" dirty="0">
                <a:latin typeface="Times New Roman"/>
                <a:cs typeface="Times New Roman"/>
              </a:rPr>
              <a:t>ociated with the us</a:t>
            </a:r>
            <a:r>
              <a:rPr sz="1200" spc="-10" dirty="0">
                <a:latin typeface="Times New Roman"/>
                <a:cs typeface="Times New Roman"/>
              </a:rPr>
              <a:t>e of passwords </a:t>
            </a:r>
            <a:r>
              <a:rPr sz="1200" spc="-5" dirty="0">
                <a:latin typeface="Times New Roman"/>
                <a:cs typeface="Times New Roman"/>
              </a:rPr>
              <a:t>are </a:t>
            </a:r>
            <a:r>
              <a:rPr sz="1200" spc="-10" dirty="0">
                <a:latin typeface="Times New Roman"/>
                <a:cs typeface="Times New Roman"/>
              </a:rPr>
              <a:t>not </a:t>
            </a:r>
            <a:r>
              <a:rPr sz="1200" spc="-5" dirty="0">
                <a:latin typeface="Times New Roman"/>
                <a:cs typeface="Times New Roman"/>
              </a:rPr>
              <a:t>affected by </a:t>
            </a:r>
            <a:r>
              <a:rPr sz="1200" spc="-10" dirty="0">
                <a:latin typeface="Times New Roman"/>
                <a:cs typeface="Times New Roman"/>
              </a:rPr>
              <a:t>password complexity and </a:t>
            </a:r>
            <a:r>
              <a:rPr sz="1200" spc="-5" dirty="0">
                <a:latin typeface="Times New Roman"/>
                <a:cs typeface="Times New Roman"/>
              </a:rPr>
              <a:t>length. K</a:t>
            </a:r>
            <a:r>
              <a:rPr sz="1200" spc="-10" dirty="0">
                <a:latin typeface="Times New Roman"/>
                <a:cs typeface="Times New Roman"/>
              </a:rPr>
              <a:t>eys</a:t>
            </a:r>
            <a:r>
              <a:rPr sz="1200" spc="-5" dirty="0">
                <a:latin typeface="Times New Roman"/>
                <a:cs typeface="Times New Roman"/>
              </a:rPr>
              <a:t>troke logging, </a:t>
            </a:r>
            <a:r>
              <a:rPr sz="1200" spc="-10" dirty="0">
                <a:latin typeface="Times New Roman"/>
                <a:cs typeface="Times New Roman"/>
              </a:rPr>
              <a:t>phis</a:t>
            </a:r>
            <a:r>
              <a:rPr sz="1200" spc="-5" dirty="0">
                <a:latin typeface="Times New Roman"/>
                <a:cs typeface="Times New Roman"/>
              </a:rPr>
              <a:t>hing, </a:t>
            </a:r>
            <a:r>
              <a:rPr sz="1200" spc="-10" dirty="0">
                <a:latin typeface="Times New Roman"/>
                <a:cs typeface="Times New Roman"/>
              </a:rPr>
              <a:t>and s</a:t>
            </a:r>
            <a:r>
              <a:rPr sz="1200" spc="-5" dirty="0">
                <a:latin typeface="Times New Roman"/>
                <a:cs typeface="Times New Roman"/>
              </a:rPr>
              <a:t>ocial engineering attacks are equally effective on lengthy, </a:t>
            </a:r>
            <a:r>
              <a:rPr sz="1200" spc="-10" dirty="0">
                <a:latin typeface="Times New Roman"/>
                <a:cs typeface="Times New Roman"/>
              </a:rPr>
              <a:t>complex passwords as simple ones. These </a:t>
            </a:r>
            <a:r>
              <a:rPr sz="1200" spc="-5" dirty="0">
                <a:latin typeface="Times New Roman"/>
                <a:cs typeface="Times New Roman"/>
              </a:rPr>
              <a:t>attacks are </a:t>
            </a:r>
            <a:r>
              <a:rPr sz="1200" spc="-10" dirty="0">
                <a:latin typeface="Times New Roman"/>
                <a:cs typeface="Times New Roman"/>
              </a:rPr>
              <a:t>outs</a:t>
            </a:r>
            <a:r>
              <a:rPr sz="1200" spc="-5" dirty="0">
                <a:latin typeface="Times New Roman"/>
                <a:cs typeface="Times New Roman"/>
              </a:rPr>
              <a:t>ide the s</a:t>
            </a:r>
            <a:r>
              <a:rPr sz="1200" spc="-10" dirty="0">
                <a:latin typeface="Times New Roman"/>
                <a:cs typeface="Times New Roman"/>
              </a:rPr>
              <a:t>cope of </a:t>
            </a:r>
            <a:r>
              <a:rPr sz="1200" spc="-5" dirty="0">
                <a:latin typeface="Times New Roman"/>
                <a:cs typeface="Times New Roman"/>
              </a:rPr>
              <a:t>this A</a:t>
            </a:r>
            <a:r>
              <a:rPr sz="1200" spc="-10" dirty="0">
                <a:latin typeface="Times New Roman"/>
                <a:cs typeface="Times New Roman"/>
              </a:rPr>
              <a:t>ppendix.</a:t>
            </a:r>
            <a:endParaRPr sz="1200" dirty="0">
              <a:latin typeface="Times New Roman"/>
              <a:cs typeface="Times New Roman"/>
            </a:endParaRPr>
          </a:p>
          <a:p>
            <a:pPr>
              <a:lnSpc>
                <a:spcPct val="100000"/>
              </a:lnSpc>
              <a:spcBef>
                <a:spcPts val="56"/>
              </a:spcBef>
            </a:pPr>
            <a:endParaRPr sz="1000" dirty="0">
              <a:latin typeface="Times New Roman"/>
              <a:cs typeface="Times New Roman"/>
            </a:endParaRPr>
          </a:p>
          <a:p>
            <a:pPr marL="378460" lvl="1" indent="-365760">
              <a:lnSpc>
                <a:spcPct val="100000"/>
              </a:lnSpc>
              <a:buFont typeface="Arial"/>
              <a:buAutoNum type="arabicPeriod" startAt="2"/>
              <a:tabLst>
                <a:tab pos="378460" algn="l"/>
              </a:tabLst>
            </a:pPr>
            <a:r>
              <a:rPr sz="1050" b="1" spc="20" dirty="0">
                <a:latin typeface="Arial"/>
                <a:cs typeface="Arial"/>
              </a:rPr>
              <a:t>Leng</a:t>
            </a:r>
            <a:r>
              <a:rPr sz="1050" b="1" spc="10" dirty="0">
                <a:latin typeface="Arial"/>
                <a:cs typeface="Arial"/>
              </a:rPr>
              <a:t>th</a:t>
            </a:r>
            <a:endParaRPr sz="1050" dirty="0">
              <a:latin typeface="Arial"/>
              <a:cs typeface="Arial"/>
            </a:endParaRPr>
          </a:p>
          <a:p>
            <a:pPr>
              <a:lnSpc>
                <a:spcPct val="100000"/>
              </a:lnSpc>
              <a:spcBef>
                <a:spcPts val="8"/>
              </a:spcBef>
            </a:pPr>
            <a:endParaRPr sz="1000" dirty="0">
              <a:latin typeface="Times New Roman"/>
              <a:cs typeface="Times New Roman"/>
            </a:endParaRPr>
          </a:p>
          <a:p>
            <a:pPr marL="12700">
              <a:lnSpc>
                <a:spcPts val="1405"/>
              </a:lnSpc>
            </a:pPr>
            <a:r>
              <a:rPr sz="1200" dirty="0">
                <a:latin typeface="Times New Roman"/>
                <a:cs typeface="Times New Roman"/>
              </a:rPr>
              <a:t>P</a:t>
            </a:r>
            <a:r>
              <a:rPr sz="1200" spc="-10" dirty="0">
                <a:latin typeface="Times New Roman"/>
                <a:cs typeface="Times New Roman"/>
              </a:rPr>
              <a:t>assword </a:t>
            </a:r>
            <a:r>
              <a:rPr sz="1200" spc="-5" dirty="0">
                <a:latin typeface="Times New Roman"/>
                <a:cs typeface="Times New Roman"/>
              </a:rPr>
              <a:t>length </a:t>
            </a:r>
            <a:r>
              <a:rPr sz="1200" spc="-10" dirty="0">
                <a:latin typeface="Times New Roman"/>
                <a:cs typeface="Times New Roman"/>
              </a:rPr>
              <a:t>has been found </a:t>
            </a:r>
            <a:r>
              <a:rPr sz="1200" spc="-5" dirty="0">
                <a:latin typeface="Times New Roman"/>
                <a:cs typeface="Times New Roman"/>
              </a:rPr>
              <a:t>to </a:t>
            </a:r>
            <a:r>
              <a:rPr sz="1200" spc="-10" dirty="0">
                <a:latin typeface="Times New Roman"/>
                <a:cs typeface="Times New Roman"/>
              </a:rPr>
              <a:t>be a primary </a:t>
            </a:r>
            <a:r>
              <a:rPr sz="1200" spc="-5" dirty="0">
                <a:latin typeface="Times New Roman"/>
                <a:cs typeface="Times New Roman"/>
              </a:rPr>
              <a:t>factor in characterizing </a:t>
            </a:r>
            <a:r>
              <a:rPr sz="1200" spc="-10" dirty="0">
                <a:latin typeface="Times New Roman"/>
                <a:cs typeface="Times New Roman"/>
              </a:rPr>
              <a:t>password</a:t>
            </a:r>
            <a:endParaRPr sz="1200" dirty="0">
              <a:latin typeface="Times New Roman"/>
              <a:cs typeface="Times New Roman"/>
            </a:endParaRPr>
          </a:p>
          <a:p>
            <a:pPr marL="12700" marR="245110">
              <a:lnSpc>
                <a:spcPts val="1370"/>
              </a:lnSpc>
              <a:spcBef>
                <a:spcPts val="65"/>
              </a:spcBef>
            </a:pPr>
            <a:r>
              <a:rPr sz="1200" dirty="0">
                <a:latin typeface="Times New Roman"/>
                <a:cs typeface="Times New Roman"/>
              </a:rPr>
              <a:t>s</a:t>
            </a:r>
            <a:r>
              <a:rPr sz="1200" spc="-5" dirty="0">
                <a:latin typeface="Times New Roman"/>
                <a:cs typeface="Times New Roman"/>
              </a:rPr>
              <a:t>trength [</a:t>
            </a:r>
            <a:r>
              <a:rPr sz="1200" u="sng" spc="-5" dirty="0">
                <a:solidFill>
                  <a:srgbClr val="0000FF"/>
                </a:solidFill>
                <a:latin typeface="Times New Roman"/>
                <a:cs typeface="Times New Roman"/>
              </a:rPr>
              <a:t>Strength</a:t>
            </a:r>
            <a:r>
              <a:rPr sz="1200" spc="-5" dirty="0">
                <a:latin typeface="Times New Roman"/>
                <a:cs typeface="Times New Roman"/>
              </a:rPr>
              <a:t>] [</a:t>
            </a:r>
            <a:r>
              <a:rPr sz="1200" u="sng" spc="-10" dirty="0">
                <a:solidFill>
                  <a:srgbClr val="0000FF"/>
                </a:solidFill>
                <a:latin typeface="Times New Roman"/>
                <a:cs typeface="Times New Roman"/>
              </a:rPr>
              <a:t>Compos</a:t>
            </a:r>
            <a:r>
              <a:rPr sz="1200" u="sng" spc="-5" dirty="0">
                <a:solidFill>
                  <a:srgbClr val="0000FF"/>
                </a:solidFill>
                <a:latin typeface="Times New Roman"/>
                <a:cs typeface="Times New Roman"/>
              </a:rPr>
              <a:t>ition</a:t>
            </a:r>
            <a:r>
              <a:rPr sz="1200" spc="-5" dirty="0">
                <a:latin typeface="Times New Roman"/>
                <a:cs typeface="Times New Roman"/>
              </a:rPr>
              <a:t>]. P</a:t>
            </a:r>
            <a:r>
              <a:rPr sz="1200" spc="-10" dirty="0">
                <a:latin typeface="Times New Roman"/>
                <a:cs typeface="Times New Roman"/>
              </a:rPr>
              <a:t>asswords </a:t>
            </a:r>
            <a:r>
              <a:rPr sz="1200" spc="-5" dirty="0">
                <a:latin typeface="Times New Roman"/>
                <a:cs typeface="Times New Roman"/>
              </a:rPr>
              <a:t>that are too short yield to brute force attacks </a:t>
            </a:r>
            <a:r>
              <a:rPr sz="1200" spc="-10" dirty="0">
                <a:latin typeface="Times New Roman"/>
                <a:cs typeface="Times New Roman"/>
              </a:rPr>
              <a:t>as w</a:t>
            </a:r>
            <a:r>
              <a:rPr sz="1200" spc="-5" dirty="0">
                <a:latin typeface="Times New Roman"/>
                <a:cs typeface="Times New Roman"/>
              </a:rPr>
              <a:t>ell </a:t>
            </a:r>
            <a:r>
              <a:rPr sz="1200" spc="-10" dirty="0">
                <a:latin typeface="Times New Roman"/>
                <a:cs typeface="Times New Roman"/>
              </a:rPr>
              <a:t>as </a:t>
            </a:r>
            <a:r>
              <a:rPr sz="1200" spc="-5" dirty="0">
                <a:latin typeface="Times New Roman"/>
                <a:cs typeface="Times New Roman"/>
              </a:rPr>
              <a:t>to dictionary attacks using words </a:t>
            </a:r>
            <a:r>
              <a:rPr sz="1200" spc="-10" dirty="0">
                <a:latin typeface="Times New Roman"/>
                <a:cs typeface="Times New Roman"/>
              </a:rPr>
              <a:t>and commonly chosen passwords.</a:t>
            </a:r>
            <a:endParaRPr sz="1200" dirty="0">
              <a:latin typeface="Times New Roman"/>
              <a:cs typeface="Times New Roman"/>
            </a:endParaRPr>
          </a:p>
          <a:p>
            <a:pPr>
              <a:lnSpc>
                <a:spcPct val="100000"/>
              </a:lnSpc>
              <a:spcBef>
                <a:spcPts val="28"/>
              </a:spcBef>
            </a:pPr>
            <a:endParaRPr sz="1000" dirty="0">
              <a:latin typeface="Times New Roman"/>
              <a:cs typeface="Times New Roman"/>
            </a:endParaRPr>
          </a:p>
          <a:p>
            <a:pPr marL="12700" marR="20955">
              <a:lnSpc>
                <a:spcPct val="95800"/>
              </a:lnSpc>
            </a:pPr>
            <a:r>
              <a:rPr sz="1200" spc="-10" dirty="0">
                <a:latin typeface="Times New Roman"/>
                <a:cs typeface="Times New Roman"/>
              </a:rPr>
              <a:t>The minimum password </a:t>
            </a:r>
            <a:r>
              <a:rPr sz="1200" spc="-5" dirty="0">
                <a:latin typeface="Times New Roman"/>
                <a:cs typeface="Times New Roman"/>
              </a:rPr>
              <a:t>length that s</a:t>
            </a:r>
            <a:r>
              <a:rPr sz="1200" spc="-10" dirty="0">
                <a:latin typeface="Times New Roman"/>
                <a:cs typeface="Times New Roman"/>
              </a:rPr>
              <a:t>hould be </a:t>
            </a:r>
            <a:r>
              <a:rPr sz="1200" spc="-5" dirty="0">
                <a:latin typeface="Times New Roman"/>
                <a:cs typeface="Times New Roman"/>
              </a:rPr>
              <a:t>required </a:t>
            </a:r>
            <a:r>
              <a:rPr sz="1200" spc="-10" dirty="0">
                <a:latin typeface="Times New Roman"/>
                <a:cs typeface="Times New Roman"/>
              </a:rPr>
              <a:t>depends </a:t>
            </a:r>
            <a:r>
              <a:rPr sz="1200" spc="-5" dirty="0">
                <a:latin typeface="Times New Roman"/>
                <a:cs typeface="Times New Roman"/>
              </a:rPr>
              <a:t>to </a:t>
            </a:r>
            <a:r>
              <a:rPr sz="1200" spc="-10" dirty="0">
                <a:latin typeface="Times New Roman"/>
                <a:cs typeface="Times New Roman"/>
              </a:rPr>
              <a:t>a </a:t>
            </a:r>
            <a:r>
              <a:rPr sz="1200" spc="-5" dirty="0">
                <a:latin typeface="Times New Roman"/>
                <a:cs typeface="Times New Roman"/>
              </a:rPr>
              <a:t>large extent on the threat</a:t>
            </a:r>
            <a:r>
              <a:rPr sz="1200" spc="-10" dirty="0">
                <a:latin typeface="Times New Roman"/>
                <a:cs typeface="Times New Roman"/>
              </a:rPr>
              <a:t> model </a:t>
            </a:r>
            <a:r>
              <a:rPr sz="1200" spc="-5" dirty="0">
                <a:latin typeface="Times New Roman"/>
                <a:cs typeface="Times New Roman"/>
              </a:rPr>
              <a:t>being </a:t>
            </a:r>
            <a:r>
              <a:rPr sz="1200" spc="-10" dirty="0">
                <a:latin typeface="Times New Roman"/>
                <a:cs typeface="Times New Roman"/>
              </a:rPr>
              <a:t>addressed. </a:t>
            </a:r>
            <a:r>
              <a:rPr sz="1200" spc="-10" dirty="0">
                <a:solidFill>
                  <a:srgbClr val="FF0000"/>
                </a:solidFill>
                <a:latin typeface="Times New Roman"/>
                <a:cs typeface="Times New Roman"/>
              </a:rPr>
              <a:t>O</a:t>
            </a:r>
            <a:r>
              <a:rPr sz="1200" spc="-5" dirty="0">
                <a:solidFill>
                  <a:srgbClr val="FF0000"/>
                </a:solidFill>
                <a:latin typeface="Times New Roman"/>
                <a:cs typeface="Times New Roman"/>
              </a:rPr>
              <a:t>nline attacks </a:t>
            </a:r>
            <a:r>
              <a:rPr sz="1200" spc="-5" dirty="0">
                <a:latin typeface="Times New Roman"/>
                <a:cs typeface="Times New Roman"/>
              </a:rPr>
              <a:t>w</a:t>
            </a:r>
            <a:r>
              <a:rPr sz="1200" spc="-10" dirty="0">
                <a:latin typeface="Times New Roman"/>
                <a:cs typeface="Times New Roman"/>
              </a:rPr>
              <a:t>here </a:t>
            </a:r>
            <a:r>
              <a:rPr sz="1200" spc="-5" dirty="0">
                <a:latin typeface="Times New Roman"/>
                <a:cs typeface="Times New Roman"/>
              </a:rPr>
              <a:t>the attacker </a:t>
            </a:r>
            <a:r>
              <a:rPr sz="1200" spc="-10" dirty="0">
                <a:latin typeface="Times New Roman"/>
                <a:cs typeface="Times New Roman"/>
              </a:rPr>
              <a:t>attempts </a:t>
            </a:r>
            <a:r>
              <a:rPr sz="1200" spc="-5" dirty="0">
                <a:latin typeface="Times New Roman"/>
                <a:cs typeface="Times New Roman"/>
              </a:rPr>
              <a:t>to log in by </a:t>
            </a:r>
            <a:r>
              <a:rPr sz="1200" spc="-10" dirty="0">
                <a:latin typeface="Times New Roman"/>
                <a:cs typeface="Times New Roman"/>
              </a:rPr>
              <a:t>guess</a:t>
            </a:r>
            <a:r>
              <a:rPr sz="1200" spc="-5" dirty="0">
                <a:latin typeface="Times New Roman"/>
                <a:cs typeface="Times New Roman"/>
              </a:rPr>
              <a:t>ing the password </a:t>
            </a:r>
            <a:r>
              <a:rPr sz="1200" spc="-10" dirty="0">
                <a:latin typeface="Times New Roman"/>
                <a:cs typeface="Times New Roman"/>
              </a:rPr>
              <a:t>can be </a:t>
            </a:r>
            <a:r>
              <a:rPr sz="1200" spc="-5" dirty="0">
                <a:latin typeface="Times New Roman"/>
                <a:cs typeface="Times New Roman"/>
              </a:rPr>
              <a:t>mitigated by limiting the rate of login </a:t>
            </a:r>
            <a:r>
              <a:rPr sz="1200" spc="-10" dirty="0">
                <a:latin typeface="Times New Roman"/>
                <a:cs typeface="Times New Roman"/>
              </a:rPr>
              <a:t>attempts </a:t>
            </a:r>
            <a:r>
              <a:rPr sz="1200" spc="-5" dirty="0">
                <a:latin typeface="Times New Roman"/>
                <a:cs typeface="Times New Roman"/>
              </a:rPr>
              <a:t>permitted. In </a:t>
            </a:r>
            <a:r>
              <a:rPr sz="1200" spc="-10" dirty="0">
                <a:latin typeface="Times New Roman"/>
                <a:cs typeface="Times New Roman"/>
              </a:rPr>
              <a:t>order </a:t>
            </a:r>
            <a:r>
              <a:rPr sz="1200" spc="-5" dirty="0">
                <a:latin typeface="Times New Roman"/>
                <a:cs typeface="Times New Roman"/>
              </a:rPr>
              <a:t>to </a:t>
            </a:r>
            <a:r>
              <a:rPr sz="1200" spc="-10" dirty="0">
                <a:latin typeface="Times New Roman"/>
                <a:cs typeface="Times New Roman"/>
              </a:rPr>
              <a:t>prevent an </a:t>
            </a:r>
            <a:r>
              <a:rPr sz="1200" spc="-5" dirty="0">
                <a:latin typeface="Times New Roman"/>
                <a:cs typeface="Times New Roman"/>
              </a:rPr>
              <a:t>attacker (or </a:t>
            </a:r>
            <a:r>
              <a:rPr sz="1200" spc="-10" dirty="0">
                <a:latin typeface="Times New Roman"/>
                <a:cs typeface="Times New Roman"/>
              </a:rPr>
              <a:t>a pers</a:t>
            </a:r>
            <a:r>
              <a:rPr sz="1200" spc="-5" dirty="0">
                <a:latin typeface="Times New Roman"/>
                <a:cs typeface="Times New Roman"/>
              </a:rPr>
              <a:t>istent </a:t>
            </a:r>
            <a:r>
              <a:rPr sz="1200" spc="-10" dirty="0">
                <a:latin typeface="Times New Roman"/>
                <a:cs typeface="Times New Roman"/>
              </a:rPr>
              <a:t>claimant w</a:t>
            </a:r>
            <a:r>
              <a:rPr sz="1200" spc="-5" dirty="0">
                <a:latin typeface="Times New Roman"/>
                <a:cs typeface="Times New Roman"/>
              </a:rPr>
              <a:t>ith poor typing skills) </a:t>
            </a:r>
            <a:r>
              <a:rPr sz="1200" spc="-10" dirty="0">
                <a:latin typeface="Times New Roman"/>
                <a:cs typeface="Times New Roman"/>
              </a:rPr>
              <a:t>from eas</a:t>
            </a:r>
            <a:r>
              <a:rPr sz="1200" spc="-5" dirty="0">
                <a:latin typeface="Times New Roman"/>
                <a:cs typeface="Times New Roman"/>
              </a:rPr>
              <a:t>ily inflicting </a:t>
            </a:r>
            <a:r>
              <a:rPr sz="1200" spc="-10" dirty="0">
                <a:latin typeface="Times New Roman"/>
                <a:cs typeface="Times New Roman"/>
              </a:rPr>
              <a:t>a </a:t>
            </a:r>
            <a:r>
              <a:rPr sz="1200" spc="-5" dirty="0">
                <a:latin typeface="Times New Roman"/>
                <a:cs typeface="Times New Roman"/>
              </a:rPr>
              <a:t>denial-of- service attack on the subscriber by </a:t>
            </a:r>
            <a:r>
              <a:rPr sz="1200" spc="-10" dirty="0">
                <a:latin typeface="Times New Roman"/>
                <a:cs typeface="Times New Roman"/>
              </a:rPr>
              <a:t>making many </a:t>
            </a:r>
            <a:r>
              <a:rPr sz="1200" spc="-5" dirty="0">
                <a:latin typeface="Times New Roman"/>
                <a:cs typeface="Times New Roman"/>
              </a:rPr>
              <a:t>incorrect </a:t>
            </a:r>
            <a:r>
              <a:rPr sz="1200" spc="-10" dirty="0">
                <a:latin typeface="Times New Roman"/>
                <a:cs typeface="Times New Roman"/>
              </a:rPr>
              <a:t>guesses, passwords need </a:t>
            </a:r>
            <a:r>
              <a:rPr sz="1200" spc="-5" dirty="0">
                <a:latin typeface="Times New Roman"/>
                <a:cs typeface="Times New Roman"/>
              </a:rPr>
              <a:t>to </a:t>
            </a:r>
            <a:r>
              <a:rPr sz="1200" spc="-10" dirty="0">
                <a:latin typeface="Times New Roman"/>
                <a:cs typeface="Times New Roman"/>
              </a:rPr>
              <a:t>be complex enough </a:t>
            </a:r>
            <a:r>
              <a:rPr sz="1200" spc="-5" dirty="0">
                <a:latin typeface="Times New Roman"/>
                <a:cs typeface="Times New Roman"/>
              </a:rPr>
              <a:t>that rate limiting </a:t>
            </a:r>
            <a:r>
              <a:rPr sz="1200" spc="-10" dirty="0">
                <a:latin typeface="Times New Roman"/>
                <a:cs typeface="Times New Roman"/>
              </a:rPr>
              <a:t>does not occur </a:t>
            </a:r>
            <a:r>
              <a:rPr sz="1200" spc="-5" dirty="0">
                <a:latin typeface="Times New Roman"/>
                <a:cs typeface="Times New Roman"/>
              </a:rPr>
              <a:t>after </a:t>
            </a:r>
            <a:r>
              <a:rPr sz="1200" spc="-10" dirty="0">
                <a:latin typeface="Times New Roman"/>
                <a:cs typeface="Times New Roman"/>
              </a:rPr>
              <a:t>a modes</a:t>
            </a:r>
            <a:r>
              <a:rPr sz="1200" spc="-5" dirty="0">
                <a:latin typeface="Times New Roman"/>
                <a:cs typeface="Times New Roman"/>
              </a:rPr>
              <a:t>t </a:t>
            </a:r>
            <a:r>
              <a:rPr sz="1200" spc="-10" dirty="0">
                <a:latin typeface="Times New Roman"/>
                <a:cs typeface="Times New Roman"/>
              </a:rPr>
              <a:t>number of erroneous attempts, but does occur before </a:t>
            </a:r>
            <a:r>
              <a:rPr sz="1200" spc="-5" dirty="0">
                <a:latin typeface="Times New Roman"/>
                <a:cs typeface="Times New Roman"/>
              </a:rPr>
              <a:t>there is </a:t>
            </a:r>
            <a:r>
              <a:rPr sz="1200" spc="-10" dirty="0">
                <a:latin typeface="Times New Roman"/>
                <a:cs typeface="Times New Roman"/>
              </a:rPr>
              <a:t>a s</a:t>
            </a:r>
            <a:r>
              <a:rPr sz="1200" spc="-5" dirty="0">
                <a:latin typeface="Times New Roman"/>
                <a:cs typeface="Times New Roman"/>
              </a:rPr>
              <a:t>ignificant </a:t>
            </a:r>
            <a:r>
              <a:rPr sz="1200" spc="-10" dirty="0">
                <a:latin typeface="Times New Roman"/>
                <a:cs typeface="Times New Roman"/>
              </a:rPr>
              <a:t>chance of a success</a:t>
            </a:r>
            <a:r>
              <a:rPr sz="1200" spc="-5" dirty="0">
                <a:latin typeface="Times New Roman"/>
                <a:cs typeface="Times New Roman"/>
              </a:rPr>
              <a:t>ful </a:t>
            </a:r>
            <a:r>
              <a:rPr sz="1200" spc="-10" dirty="0">
                <a:latin typeface="Times New Roman"/>
                <a:cs typeface="Times New Roman"/>
              </a:rPr>
              <a:t>guess.</a:t>
            </a:r>
            <a:endParaRPr sz="1200" dirty="0">
              <a:latin typeface="Times New Roman"/>
              <a:cs typeface="Times New Roman"/>
            </a:endParaRPr>
          </a:p>
          <a:p>
            <a:pPr>
              <a:lnSpc>
                <a:spcPct val="100000"/>
              </a:lnSpc>
              <a:spcBef>
                <a:spcPts val="38"/>
              </a:spcBef>
            </a:pPr>
            <a:endParaRPr sz="1000" dirty="0">
              <a:latin typeface="Times New Roman"/>
              <a:cs typeface="Times New Roman"/>
            </a:endParaRPr>
          </a:p>
          <a:p>
            <a:pPr marL="12700" marR="7620">
              <a:lnSpc>
                <a:spcPct val="95800"/>
              </a:lnSpc>
            </a:pPr>
            <a:r>
              <a:rPr sz="1200" dirty="0">
                <a:solidFill>
                  <a:srgbClr val="FF0000"/>
                </a:solidFill>
                <a:latin typeface="Times New Roman"/>
                <a:cs typeface="Times New Roman"/>
              </a:rPr>
              <a:t>O</a:t>
            </a:r>
            <a:r>
              <a:rPr sz="1200" spc="-5" dirty="0">
                <a:solidFill>
                  <a:srgbClr val="FF0000"/>
                </a:solidFill>
                <a:latin typeface="Times New Roman"/>
                <a:cs typeface="Times New Roman"/>
              </a:rPr>
              <a:t>ffline attacks </a:t>
            </a:r>
            <a:r>
              <a:rPr sz="1200" spc="-5" dirty="0">
                <a:latin typeface="Times New Roman"/>
                <a:cs typeface="Times New Roman"/>
              </a:rPr>
              <a:t>are s</a:t>
            </a:r>
            <a:r>
              <a:rPr sz="1200" spc="-10" dirty="0">
                <a:latin typeface="Times New Roman"/>
                <a:cs typeface="Times New Roman"/>
              </a:rPr>
              <a:t>ometimes poss</a:t>
            </a:r>
            <a:r>
              <a:rPr sz="1200" spc="-5" dirty="0">
                <a:latin typeface="Times New Roman"/>
                <a:cs typeface="Times New Roman"/>
              </a:rPr>
              <a:t>ible w</a:t>
            </a:r>
            <a:r>
              <a:rPr sz="1200" spc="-10" dirty="0">
                <a:latin typeface="Times New Roman"/>
                <a:cs typeface="Times New Roman"/>
              </a:rPr>
              <a:t>hen one or more hashed passwords </a:t>
            </a:r>
            <a:r>
              <a:rPr sz="1200" spc="-5" dirty="0">
                <a:latin typeface="Times New Roman"/>
                <a:cs typeface="Times New Roman"/>
              </a:rPr>
              <a:t>is obtained by the attacker through </a:t>
            </a:r>
            <a:r>
              <a:rPr sz="1200" spc="-10" dirty="0">
                <a:latin typeface="Times New Roman"/>
                <a:cs typeface="Times New Roman"/>
              </a:rPr>
              <a:t>a database breach. The </a:t>
            </a:r>
            <a:r>
              <a:rPr sz="1200" spc="-5" dirty="0">
                <a:latin typeface="Times New Roman"/>
                <a:cs typeface="Times New Roman"/>
              </a:rPr>
              <a:t>ability of the attacker to </a:t>
            </a:r>
            <a:r>
              <a:rPr sz="1200" spc="-10" dirty="0">
                <a:latin typeface="Times New Roman"/>
                <a:cs typeface="Times New Roman"/>
              </a:rPr>
              <a:t>determine one or more users’ passwords depends on </a:t>
            </a:r>
            <a:r>
              <a:rPr sz="1200" spc="-5" dirty="0">
                <a:latin typeface="Times New Roman"/>
                <a:cs typeface="Times New Roman"/>
              </a:rPr>
              <a:t>the w</a:t>
            </a:r>
            <a:r>
              <a:rPr sz="1200" spc="-10" dirty="0">
                <a:latin typeface="Times New Roman"/>
                <a:cs typeface="Times New Roman"/>
              </a:rPr>
              <a:t>ay </a:t>
            </a:r>
            <a:r>
              <a:rPr sz="1200" spc="-5" dirty="0">
                <a:latin typeface="Times New Roman"/>
                <a:cs typeface="Times New Roman"/>
              </a:rPr>
              <a:t>in which the </a:t>
            </a:r>
            <a:r>
              <a:rPr sz="1200" spc="-10" dirty="0">
                <a:latin typeface="Times New Roman"/>
                <a:cs typeface="Times New Roman"/>
              </a:rPr>
              <a:t>password </a:t>
            </a:r>
            <a:r>
              <a:rPr sz="1200" spc="-5" dirty="0">
                <a:latin typeface="Times New Roman"/>
                <a:cs typeface="Times New Roman"/>
              </a:rPr>
              <a:t>is stored. </a:t>
            </a:r>
            <a:r>
              <a:rPr sz="1200" spc="-10" dirty="0">
                <a:latin typeface="Times New Roman"/>
                <a:cs typeface="Times New Roman"/>
              </a:rPr>
              <a:t>Commonly, passwords </a:t>
            </a:r>
            <a:r>
              <a:rPr sz="1200" spc="-5" dirty="0">
                <a:latin typeface="Times New Roman"/>
                <a:cs typeface="Times New Roman"/>
              </a:rPr>
              <a:t>are salted</a:t>
            </a:r>
            <a:endParaRPr sz="1200" dirty="0">
              <a:latin typeface="Times New Roman"/>
              <a:cs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13772" y="471133"/>
            <a:ext cx="1021080" cy="150495"/>
          </a:xfrm>
          <a:prstGeom prst="rect">
            <a:avLst/>
          </a:prstGeom>
        </p:spPr>
        <p:txBody>
          <a:bodyPr vert="horz" wrap="square" lIns="0" tIns="0" rIns="0" bIns="0" rtlCol="0">
            <a:spAutoFit/>
          </a:bodyPr>
          <a:lstStyle/>
          <a:p>
            <a:pPr marL="12700">
              <a:lnSpc>
                <a:spcPct val="100000"/>
              </a:lnSpc>
            </a:pPr>
            <a:r>
              <a:rPr sz="950" spc="25" dirty="0">
                <a:latin typeface="Arial"/>
                <a:cs typeface="Arial"/>
              </a:rPr>
              <a:t>N</a:t>
            </a:r>
            <a:r>
              <a:rPr sz="950" spc="5" dirty="0">
                <a:latin typeface="Arial"/>
                <a:cs typeface="Arial"/>
              </a:rPr>
              <a:t>I</a:t>
            </a:r>
            <a:r>
              <a:rPr sz="950" spc="25" dirty="0">
                <a:latin typeface="Arial"/>
                <a:cs typeface="Arial"/>
              </a:rPr>
              <a:t>S</a:t>
            </a:r>
            <a:r>
              <a:rPr sz="950" spc="15" dirty="0">
                <a:latin typeface="Arial"/>
                <a:cs typeface="Arial"/>
              </a:rPr>
              <a:t>T</a:t>
            </a:r>
            <a:r>
              <a:rPr sz="950" spc="-35" dirty="0">
                <a:latin typeface="Arial"/>
                <a:cs typeface="Arial"/>
              </a:rPr>
              <a:t> </a:t>
            </a:r>
            <a:r>
              <a:rPr sz="950" spc="25" dirty="0">
                <a:latin typeface="Arial"/>
                <a:cs typeface="Arial"/>
              </a:rPr>
              <a:t>S</a:t>
            </a:r>
            <a:r>
              <a:rPr sz="950" spc="15" dirty="0">
                <a:latin typeface="Arial"/>
                <a:cs typeface="Arial"/>
              </a:rPr>
              <a:t>P</a:t>
            </a:r>
            <a:r>
              <a:rPr sz="950" spc="-35" dirty="0">
                <a:latin typeface="Arial"/>
                <a:cs typeface="Arial"/>
              </a:rPr>
              <a:t> </a:t>
            </a:r>
            <a:r>
              <a:rPr sz="950" spc="20" dirty="0">
                <a:latin typeface="Arial"/>
                <a:cs typeface="Arial"/>
              </a:rPr>
              <a:t>800-63B</a:t>
            </a:r>
            <a:endParaRPr sz="950">
              <a:latin typeface="Arial"/>
              <a:cs typeface="Arial"/>
            </a:endParaRPr>
          </a:p>
        </p:txBody>
      </p:sp>
      <p:sp>
        <p:nvSpPr>
          <p:cNvPr id="3" name="object 3"/>
          <p:cNvSpPr txBox="1"/>
          <p:nvPr/>
        </p:nvSpPr>
        <p:spPr>
          <a:xfrm>
            <a:off x="4462417" y="471133"/>
            <a:ext cx="2419985" cy="297180"/>
          </a:xfrm>
          <a:prstGeom prst="rect">
            <a:avLst/>
          </a:prstGeom>
        </p:spPr>
        <p:txBody>
          <a:bodyPr vert="horz" wrap="square" lIns="0" tIns="0" rIns="0" bIns="0" rtlCol="0">
            <a:spAutoFit/>
          </a:bodyPr>
          <a:lstStyle/>
          <a:p>
            <a:pPr marL="12700" marR="5080" indent="784225">
              <a:lnSpc>
                <a:spcPct val="101099"/>
              </a:lnSpc>
            </a:pPr>
            <a:r>
              <a:rPr sz="950" spc="25" dirty="0">
                <a:latin typeface="Arial"/>
                <a:cs typeface="Arial"/>
              </a:rPr>
              <a:t>D</a:t>
            </a:r>
            <a:r>
              <a:rPr sz="800" spc="-5" dirty="0">
                <a:latin typeface="Arial"/>
                <a:cs typeface="Arial"/>
              </a:rPr>
              <a:t>I</a:t>
            </a:r>
            <a:r>
              <a:rPr sz="800" spc="-10" dirty="0">
                <a:latin typeface="Arial"/>
                <a:cs typeface="Arial"/>
              </a:rPr>
              <a:t>GITA</a:t>
            </a:r>
            <a:r>
              <a:rPr sz="800" spc="-5" dirty="0">
                <a:latin typeface="Arial"/>
                <a:cs typeface="Arial"/>
              </a:rPr>
              <a:t>L</a:t>
            </a:r>
            <a:r>
              <a:rPr sz="800" dirty="0">
                <a:latin typeface="Arial"/>
                <a:cs typeface="Arial"/>
              </a:rPr>
              <a:t> </a:t>
            </a:r>
            <a:r>
              <a:rPr sz="950" spc="5" dirty="0">
                <a:latin typeface="Arial"/>
                <a:cs typeface="Arial"/>
              </a:rPr>
              <a:t>I</a:t>
            </a:r>
            <a:r>
              <a:rPr sz="800" spc="-5" dirty="0">
                <a:latin typeface="Arial"/>
                <a:cs typeface="Arial"/>
              </a:rPr>
              <a:t>DENT</a:t>
            </a:r>
            <a:r>
              <a:rPr sz="800" spc="-10" dirty="0">
                <a:latin typeface="Arial"/>
                <a:cs typeface="Arial"/>
              </a:rPr>
              <a:t>ITY</a:t>
            </a:r>
            <a:r>
              <a:rPr sz="800" spc="5" dirty="0">
                <a:latin typeface="Arial"/>
                <a:cs typeface="Arial"/>
              </a:rPr>
              <a:t> </a:t>
            </a:r>
            <a:r>
              <a:rPr sz="950" spc="25" dirty="0">
                <a:latin typeface="Arial"/>
                <a:cs typeface="Arial"/>
              </a:rPr>
              <a:t>G</a:t>
            </a:r>
            <a:r>
              <a:rPr sz="800" spc="-5" dirty="0">
                <a:latin typeface="Arial"/>
                <a:cs typeface="Arial"/>
              </a:rPr>
              <a:t>UIDELINE</a:t>
            </a:r>
            <a:r>
              <a:rPr sz="800" spc="-10" dirty="0">
                <a:latin typeface="Arial"/>
                <a:cs typeface="Arial"/>
              </a:rPr>
              <a:t>S</a:t>
            </a:r>
            <a:r>
              <a:rPr sz="950" spc="5" dirty="0">
                <a:latin typeface="Arial"/>
                <a:cs typeface="Arial"/>
              </a:rPr>
              <a:t>: </a:t>
            </a:r>
            <a:r>
              <a:rPr sz="950" spc="25" dirty="0">
                <a:latin typeface="Arial"/>
                <a:cs typeface="Arial"/>
              </a:rPr>
              <a:t>A</a:t>
            </a:r>
            <a:r>
              <a:rPr sz="800" spc="-5" dirty="0">
                <a:latin typeface="Arial"/>
                <a:cs typeface="Arial"/>
              </a:rPr>
              <a:t>UTHENTICA</a:t>
            </a:r>
            <a:r>
              <a:rPr sz="800" spc="-10" dirty="0">
                <a:latin typeface="Arial"/>
                <a:cs typeface="Arial"/>
              </a:rPr>
              <a:t>TIO</a:t>
            </a:r>
            <a:r>
              <a:rPr sz="800" spc="-15" dirty="0">
                <a:latin typeface="Arial"/>
                <a:cs typeface="Arial"/>
              </a:rPr>
              <a:t>N</a:t>
            </a:r>
            <a:r>
              <a:rPr sz="800" spc="5" dirty="0">
                <a:latin typeface="Arial"/>
                <a:cs typeface="Arial"/>
              </a:rPr>
              <a:t> </a:t>
            </a:r>
            <a:r>
              <a:rPr sz="950" spc="15" dirty="0">
                <a:latin typeface="Arial"/>
                <a:cs typeface="Arial"/>
              </a:rPr>
              <a:t>&amp;</a:t>
            </a:r>
            <a:r>
              <a:rPr sz="950" spc="-35" dirty="0">
                <a:latin typeface="Arial"/>
                <a:cs typeface="Arial"/>
              </a:rPr>
              <a:t> </a:t>
            </a:r>
            <a:r>
              <a:rPr sz="950" spc="20" dirty="0">
                <a:latin typeface="Arial"/>
                <a:cs typeface="Arial"/>
              </a:rPr>
              <a:t>L</a:t>
            </a:r>
            <a:r>
              <a:rPr sz="800" spc="-10" dirty="0">
                <a:latin typeface="Arial"/>
                <a:cs typeface="Arial"/>
              </a:rPr>
              <a:t>IFE</a:t>
            </a:r>
            <a:r>
              <a:rPr sz="800" spc="-5" dirty="0">
                <a:latin typeface="Arial"/>
                <a:cs typeface="Arial"/>
              </a:rPr>
              <a:t>C</a:t>
            </a:r>
            <a:r>
              <a:rPr sz="800" spc="-10" dirty="0">
                <a:latin typeface="Arial"/>
                <a:cs typeface="Arial"/>
              </a:rPr>
              <a:t>Y</a:t>
            </a:r>
            <a:r>
              <a:rPr sz="800" spc="-5" dirty="0">
                <a:latin typeface="Arial"/>
                <a:cs typeface="Arial"/>
              </a:rPr>
              <a:t>CLE</a:t>
            </a:r>
            <a:r>
              <a:rPr sz="800" spc="5" dirty="0">
                <a:latin typeface="Arial"/>
                <a:cs typeface="Arial"/>
              </a:rPr>
              <a:t> </a:t>
            </a:r>
            <a:r>
              <a:rPr sz="950" spc="25" dirty="0">
                <a:latin typeface="Arial"/>
                <a:cs typeface="Arial"/>
              </a:rPr>
              <a:t>M</a:t>
            </a:r>
            <a:r>
              <a:rPr sz="800" spc="-5" dirty="0">
                <a:latin typeface="Arial"/>
                <a:cs typeface="Arial"/>
              </a:rPr>
              <a:t>AN</a:t>
            </a:r>
            <a:r>
              <a:rPr sz="800" spc="-10" dirty="0">
                <a:latin typeface="Arial"/>
                <a:cs typeface="Arial"/>
              </a:rPr>
              <a:t>AGEM</a:t>
            </a:r>
            <a:r>
              <a:rPr sz="800" spc="-5" dirty="0">
                <a:latin typeface="Arial"/>
                <a:cs typeface="Arial"/>
              </a:rPr>
              <a:t>EN</a:t>
            </a:r>
            <a:r>
              <a:rPr sz="800" spc="-10" dirty="0">
                <a:latin typeface="Arial"/>
                <a:cs typeface="Arial"/>
              </a:rPr>
              <a:t>T</a:t>
            </a:r>
            <a:endParaRPr sz="800">
              <a:latin typeface="Arial"/>
              <a:cs typeface="Arial"/>
            </a:endParaRPr>
          </a:p>
        </p:txBody>
      </p:sp>
      <p:sp>
        <p:nvSpPr>
          <p:cNvPr id="4" name="object 4"/>
          <p:cNvSpPr/>
          <p:nvPr/>
        </p:nvSpPr>
        <p:spPr>
          <a:xfrm>
            <a:off x="152280" y="2493144"/>
            <a:ext cx="329184" cy="5334000"/>
          </a:xfrm>
          <a:prstGeom prst="rect">
            <a:avLst/>
          </a:prstGeom>
          <a:blipFill>
            <a:blip r:embed="rId3" cstate="print"/>
            <a:stretch>
              <a:fillRect/>
            </a:stretch>
          </a:blipFill>
        </p:spPr>
        <p:txBody>
          <a:bodyPr wrap="square" lIns="0" tIns="0" rIns="0" bIns="0" rtlCol="0"/>
          <a:lstStyle/>
          <a:p>
            <a:endParaRPr/>
          </a:p>
        </p:txBody>
      </p:sp>
      <p:sp>
        <p:nvSpPr>
          <p:cNvPr id="5" name="object 5"/>
          <p:cNvSpPr txBox="1"/>
          <p:nvPr/>
        </p:nvSpPr>
        <p:spPr>
          <a:xfrm>
            <a:off x="243156" y="2888876"/>
            <a:ext cx="138430" cy="4542790"/>
          </a:xfrm>
          <a:prstGeom prst="rect">
            <a:avLst/>
          </a:prstGeom>
        </p:spPr>
        <p:txBody>
          <a:bodyPr vert="vert" wrap="square" lIns="0" tIns="0" rIns="0" bIns="0" rtlCol="0">
            <a:spAutoFit/>
          </a:bodyPr>
          <a:lstStyle/>
          <a:p>
            <a:pPr marL="12700">
              <a:lnSpc>
                <a:spcPct val="100000"/>
              </a:lnSpc>
            </a:pPr>
            <a:r>
              <a:rPr sz="850" spc="5" dirty="0">
                <a:solidFill>
                  <a:srgbClr val="D9D9D9"/>
                </a:solidFill>
                <a:latin typeface="Arial"/>
                <a:cs typeface="Arial"/>
              </a:rPr>
              <a:t>T</a:t>
            </a:r>
            <a:r>
              <a:rPr sz="850" spc="10" dirty="0">
                <a:solidFill>
                  <a:srgbClr val="D9D9D9"/>
                </a:solidFill>
                <a:latin typeface="Arial"/>
                <a:cs typeface="Arial"/>
              </a:rPr>
              <a:t>h</a:t>
            </a:r>
            <a:r>
              <a:rPr sz="850" spc="-5" dirty="0">
                <a:solidFill>
                  <a:srgbClr val="D9D9D9"/>
                </a:solidFill>
                <a:latin typeface="Arial"/>
                <a:cs typeface="Arial"/>
              </a:rPr>
              <a:t>i</a:t>
            </a:r>
            <a:r>
              <a:rPr sz="850" dirty="0">
                <a:solidFill>
                  <a:srgbClr val="D9D9D9"/>
                </a:solidFill>
                <a:latin typeface="Arial"/>
                <a:cs typeface="Arial"/>
              </a:rPr>
              <a:t>s</a:t>
            </a:r>
            <a:r>
              <a:rPr sz="850" spc="15" dirty="0">
                <a:solidFill>
                  <a:srgbClr val="D9D9D9"/>
                </a:solidFill>
                <a:latin typeface="Arial"/>
                <a:cs typeface="Arial"/>
              </a:rPr>
              <a:t> </a:t>
            </a:r>
            <a:r>
              <a:rPr sz="850" spc="10" dirty="0">
                <a:solidFill>
                  <a:srgbClr val="D9D9D9"/>
                </a:solidFill>
                <a:latin typeface="Arial"/>
                <a:cs typeface="Arial"/>
              </a:rPr>
              <a:t>pub</a:t>
            </a:r>
            <a:r>
              <a:rPr sz="850" spc="-5" dirty="0">
                <a:solidFill>
                  <a:srgbClr val="D9D9D9"/>
                </a:solidFill>
                <a:latin typeface="Arial"/>
                <a:cs typeface="Arial"/>
              </a:rPr>
              <a:t>li</a:t>
            </a:r>
            <a:r>
              <a:rPr sz="850" spc="10" dirty="0">
                <a:solidFill>
                  <a:srgbClr val="D9D9D9"/>
                </a:solidFill>
                <a:latin typeface="Arial"/>
                <a:cs typeface="Arial"/>
              </a:rPr>
              <a:t>ca</a:t>
            </a:r>
            <a:r>
              <a:rPr sz="850" spc="-10" dirty="0">
                <a:solidFill>
                  <a:srgbClr val="D9D9D9"/>
                </a:solidFill>
                <a:latin typeface="Arial"/>
                <a:cs typeface="Arial"/>
              </a:rPr>
              <a:t>t</a:t>
            </a:r>
            <a:r>
              <a:rPr sz="850" spc="-5" dirty="0">
                <a:solidFill>
                  <a:srgbClr val="D9D9D9"/>
                </a:solidFill>
                <a:latin typeface="Arial"/>
                <a:cs typeface="Arial"/>
              </a:rPr>
              <a:t>i</a:t>
            </a:r>
            <a:r>
              <a:rPr sz="850" spc="10" dirty="0">
                <a:solidFill>
                  <a:srgbClr val="D9D9D9"/>
                </a:solidFill>
                <a:latin typeface="Arial"/>
                <a:cs typeface="Arial"/>
              </a:rPr>
              <a:t>o</a:t>
            </a:r>
            <a:r>
              <a:rPr sz="850" dirty="0">
                <a:solidFill>
                  <a:srgbClr val="D9D9D9"/>
                </a:solidFill>
                <a:latin typeface="Arial"/>
                <a:cs typeface="Arial"/>
              </a:rPr>
              <a:t>n</a:t>
            </a:r>
            <a:r>
              <a:rPr sz="850" spc="10" dirty="0">
                <a:solidFill>
                  <a:srgbClr val="D9D9D9"/>
                </a:solidFill>
                <a:latin typeface="Arial"/>
                <a:cs typeface="Arial"/>
              </a:rPr>
              <a:t> </a:t>
            </a:r>
            <a:r>
              <a:rPr sz="850" spc="-5" dirty="0">
                <a:solidFill>
                  <a:srgbClr val="D9D9D9"/>
                </a:solidFill>
                <a:latin typeface="Arial"/>
                <a:cs typeface="Arial"/>
              </a:rPr>
              <a:t>i</a:t>
            </a:r>
            <a:r>
              <a:rPr sz="850" dirty="0">
                <a:solidFill>
                  <a:srgbClr val="D9D9D9"/>
                </a:solidFill>
                <a:latin typeface="Arial"/>
                <a:cs typeface="Arial"/>
              </a:rPr>
              <a:t>s</a:t>
            </a:r>
            <a:r>
              <a:rPr sz="850" spc="15" dirty="0">
                <a:solidFill>
                  <a:srgbClr val="D9D9D9"/>
                </a:solidFill>
                <a:latin typeface="Arial"/>
                <a:cs typeface="Arial"/>
              </a:rPr>
              <a:t> </a:t>
            </a:r>
            <a:r>
              <a:rPr sz="850" spc="10" dirty="0">
                <a:solidFill>
                  <a:srgbClr val="D9D9D9"/>
                </a:solidFill>
                <a:latin typeface="Arial"/>
                <a:cs typeface="Arial"/>
              </a:rPr>
              <a:t>ava</a:t>
            </a:r>
            <a:r>
              <a:rPr sz="850" spc="15" dirty="0">
                <a:solidFill>
                  <a:srgbClr val="D9D9D9"/>
                </a:solidFill>
                <a:latin typeface="Arial"/>
                <a:cs typeface="Arial"/>
              </a:rPr>
              <a:t>i</a:t>
            </a:r>
            <a:r>
              <a:rPr sz="850" spc="-5" dirty="0">
                <a:solidFill>
                  <a:srgbClr val="D9D9D9"/>
                </a:solidFill>
                <a:latin typeface="Arial"/>
                <a:cs typeface="Arial"/>
              </a:rPr>
              <a:t>l</a:t>
            </a:r>
            <a:r>
              <a:rPr sz="850" spc="10" dirty="0">
                <a:solidFill>
                  <a:srgbClr val="D9D9D9"/>
                </a:solidFill>
                <a:latin typeface="Arial"/>
                <a:cs typeface="Arial"/>
              </a:rPr>
              <a:t>ab</a:t>
            </a:r>
            <a:r>
              <a:rPr sz="850" spc="-5" dirty="0">
                <a:solidFill>
                  <a:srgbClr val="D9D9D9"/>
                </a:solidFill>
                <a:latin typeface="Arial"/>
                <a:cs typeface="Arial"/>
              </a:rPr>
              <a:t>l</a:t>
            </a:r>
            <a:r>
              <a:rPr sz="850" dirty="0">
                <a:solidFill>
                  <a:srgbClr val="D9D9D9"/>
                </a:solidFill>
                <a:latin typeface="Arial"/>
                <a:cs typeface="Arial"/>
              </a:rPr>
              <a:t>e</a:t>
            </a:r>
            <a:r>
              <a:rPr sz="850" spc="10" dirty="0">
                <a:solidFill>
                  <a:srgbClr val="D9D9D9"/>
                </a:solidFill>
                <a:latin typeface="Arial"/>
                <a:cs typeface="Arial"/>
              </a:rPr>
              <a:t> </a:t>
            </a:r>
            <a:r>
              <a:rPr sz="850" spc="15" dirty="0">
                <a:solidFill>
                  <a:srgbClr val="D9D9D9"/>
                </a:solidFill>
                <a:latin typeface="Arial"/>
                <a:cs typeface="Arial"/>
              </a:rPr>
              <a:t>f</a:t>
            </a:r>
            <a:r>
              <a:rPr sz="850" spc="-10" dirty="0">
                <a:solidFill>
                  <a:srgbClr val="D9D9D9"/>
                </a:solidFill>
                <a:latin typeface="Arial"/>
                <a:cs typeface="Arial"/>
              </a:rPr>
              <a:t>r</a:t>
            </a:r>
            <a:r>
              <a:rPr sz="850" spc="10" dirty="0">
                <a:solidFill>
                  <a:srgbClr val="D9D9D9"/>
                </a:solidFill>
                <a:latin typeface="Arial"/>
                <a:cs typeface="Arial"/>
              </a:rPr>
              <a:t>e</a:t>
            </a:r>
            <a:r>
              <a:rPr sz="850" dirty="0">
                <a:solidFill>
                  <a:srgbClr val="D9D9D9"/>
                </a:solidFill>
                <a:latin typeface="Arial"/>
                <a:cs typeface="Arial"/>
              </a:rPr>
              <a:t>e</a:t>
            </a:r>
            <a:r>
              <a:rPr sz="850" spc="10" dirty="0">
                <a:solidFill>
                  <a:srgbClr val="D9D9D9"/>
                </a:solidFill>
                <a:latin typeface="Arial"/>
                <a:cs typeface="Arial"/>
              </a:rPr>
              <a:t> o</a:t>
            </a:r>
            <a:r>
              <a:rPr sz="850" dirty="0">
                <a:solidFill>
                  <a:srgbClr val="D9D9D9"/>
                </a:solidFill>
                <a:latin typeface="Arial"/>
                <a:cs typeface="Arial"/>
              </a:rPr>
              <a:t>f</a:t>
            </a:r>
            <a:r>
              <a:rPr sz="850" spc="20" dirty="0">
                <a:solidFill>
                  <a:srgbClr val="D9D9D9"/>
                </a:solidFill>
                <a:latin typeface="Arial"/>
                <a:cs typeface="Arial"/>
              </a:rPr>
              <a:t> </a:t>
            </a:r>
            <a:r>
              <a:rPr sz="850" spc="10" dirty="0">
                <a:solidFill>
                  <a:srgbClr val="D9D9D9"/>
                </a:solidFill>
                <a:latin typeface="Arial"/>
                <a:cs typeface="Arial"/>
              </a:rPr>
              <a:t>cha</a:t>
            </a:r>
            <a:r>
              <a:rPr sz="850" spc="-10" dirty="0">
                <a:solidFill>
                  <a:srgbClr val="D9D9D9"/>
                </a:solidFill>
                <a:latin typeface="Arial"/>
                <a:cs typeface="Arial"/>
              </a:rPr>
              <a:t>r</a:t>
            </a:r>
            <a:r>
              <a:rPr sz="850" spc="10" dirty="0">
                <a:solidFill>
                  <a:srgbClr val="D9D9D9"/>
                </a:solidFill>
                <a:latin typeface="Arial"/>
                <a:cs typeface="Arial"/>
              </a:rPr>
              <a:t>g</a:t>
            </a:r>
            <a:r>
              <a:rPr sz="850" dirty="0">
                <a:solidFill>
                  <a:srgbClr val="D9D9D9"/>
                </a:solidFill>
                <a:latin typeface="Arial"/>
                <a:cs typeface="Arial"/>
              </a:rPr>
              <a:t>e</a:t>
            </a:r>
            <a:r>
              <a:rPr sz="850" spc="10" dirty="0">
                <a:solidFill>
                  <a:srgbClr val="D9D9D9"/>
                </a:solidFill>
                <a:latin typeface="Arial"/>
                <a:cs typeface="Arial"/>
              </a:rPr>
              <a:t> </a:t>
            </a:r>
            <a:r>
              <a:rPr sz="850" spc="15" dirty="0">
                <a:solidFill>
                  <a:srgbClr val="D9D9D9"/>
                </a:solidFill>
                <a:latin typeface="Arial"/>
                <a:cs typeface="Arial"/>
              </a:rPr>
              <a:t>f</a:t>
            </a:r>
            <a:r>
              <a:rPr sz="850" spc="-10" dirty="0">
                <a:solidFill>
                  <a:srgbClr val="D9D9D9"/>
                </a:solidFill>
                <a:latin typeface="Arial"/>
                <a:cs typeface="Arial"/>
              </a:rPr>
              <a:t>r</a:t>
            </a:r>
            <a:r>
              <a:rPr sz="850" spc="10" dirty="0">
                <a:solidFill>
                  <a:srgbClr val="D9D9D9"/>
                </a:solidFill>
                <a:latin typeface="Arial"/>
                <a:cs typeface="Arial"/>
              </a:rPr>
              <a:t>o</a:t>
            </a:r>
            <a:r>
              <a:rPr sz="850" dirty="0">
                <a:solidFill>
                  <a:srgbClr val="D9D9D9"/>
                </a:solidFill>
                <a:latin typeface="Arial"/>
                <a:cs typeface="Arial"/>
              </a:rPr>
              <a:t>m:</a:t>
            </a:r>
            <a:r>
              <a:rPr sz="850" spc="-5" dirty="0">
                <a:solidFill>
                  <a:srgbClr val="D9D9D9"/>
                </a:solidFill>
                <a:latin typeface="Arial"/>
                <a:cs typeface="Arial"/>
              </a:rPr>
              <a:t> </a:t>
            </a:r>
            <a:r>
              <a:rPr sz="850" spc="30" dirty="0">
                <a:solidFill>
                  <a:srgbClr val="D9D9D9"/>
                </a:solidFill>
                <a:latin typeface="Arial"/>
                <a:cs typeface="Arial"/>
              </a:rPr>
              <a:t>h</a:t>
            </a:r>
            <a:r>
              <a:rPr sz="850" spc="-10" dirty="0">
                <a:solidFill>
                  <a:srgbClr val="D9D9D9"/>
                </a:solidFill>
                <a:latin typeface="Arial"/>
                <a:cs typeface="Arial"/>
              </a:rPr>
              <a:t>tt</a:t>
            </a:r>
            <a:r>
              <a:rPr sz="850" dirty="0">
                <a:solidFill>
                  <a:srgbClr val="D9D9D9"/>
                </a:solidFill>
                <a:latin typeface="Arial"/>
                <a:cs typeface="Arial"/>
              </a:rPr>
              <a:t>p</a:t>
            </a:r>
            <a:r>
              <a:rPr sz="850" spc="10" dirty="0">
                <a:solidFill>
                  <a:srgbClr val="D9D9D9"/>
                </a:solidFill>
                <a:latin typeface="Arial"/>
                <a:cs typeface="Arial"/>
              </a:rPr>
              <a:t>s</a:t>
            </a:r>
            <a:r>
              <a:rPr sz="850" spc="15" dirty="0">
                <a:solidFill>
                  <a:srgbClr val="D9D9D9"/>
                </a:solidFill>
                <a:latin typeface="Arial"/>
                <a:cs typeface="Arial"/>
              </a:rPr>
              <a:t>:</a:t>
            </a:r>
            <a:r>
              <a:rPr sz="850" spc="-10" dirty="0">
                <a:solidFill>
                  <a:srgbClr val="D9D9D9"/>
                </a:solidFill>
                <a:latin typeface="Arial"/>
                <a:cs typeface="Arial"/>
              </a:rPr>
              <a:t>//</a:t>
            </a:r>
            <a:r>
              <a:rPr sz="850" spc="5" dirty="0">
                <a:solidFill>
                  <a:srgbClr val="D9D9D9"/>
                </a:solidFill>
                <a:latin typeface="Arial"/>
                <a:cs typeface="Arial"/>
              </a:rPr>
              <a:t>do</a:t>
            </a:r>
            <a:r>
              <a:rPr sz="850" spc="-10" dirty="0">
                <a:solidFill>
                  <a:srgbClr val="D9D9D9"/>
                </a:solidFill>
                <a:latin typeface="Arial"/>
                <a:cs typeface="Arial"/>
              </a:rPr>
              <a:t>i.</a:t>
            </a:r>
            <a:r>
              <a:rPr sz="850" spc="30" dirty="0">
                <a:solidFill>
                  <a:srgbClr val="D9D9D9"/>
                </a:solidFill>
                <a:latin typeface="Arial"/>
                <a:cs typeface="Arial"/>
              </a:rPr>
              <a:t>o</a:t>
            </a:r>
            <a:r>
              <a:rPr sz="850" spc="15" dirty="0">
                <a:solidFill>
                  <a:srgbClr val="D9D9D9"/>
                </a:solidFill>
                <a:latin typeface="Arial"/>
                <a:cs typeface="Arial"/>
              </a:rPr>
              <a:t>r</a:t>
            </a:r>
            <a:r>
              <a:rPr sz="850" spc="5" dirty="0">
                <a:solidFill>
                  <a:srgbClr val="D9D9D9"/>
                </a:solidFill>
                <a:latin typeface="Arial"/>
                <a:cs typeface="Arial"/>
              </a:rPr>
              <a:t>g</a:t>
            </a:r>
            <a:r>
              <a:rPr sz="850" spc="-10" dirty="0">
                <a:solidFill>
                  <a:srgbClr val="D9D9D9"/>
                </a:solidFill>
                <a:latin typeface="Arial"/>
                <a:cs typeface="Arial"/>
              </a:rPr>
              <a:t>/</a:t>
            </a:r>
            <a:r>
              <a:rPr sz="850" spc="5" dirty="0">
                <a:solidFill>
                  <a:srgbClr val="D9D9D9"/>
                </a:solidFill>
                <a:latin typeface="Arial"/>
                <a:cs typeface="Arial"/>
              </a:rPr>
              <a:t>10</a:t>
            </a:r>
            <a:r>
              <a:rPr sz="850" spc="-10" dirty="0">
                <a:solidFill>
                  <a:srgbClr val="D9D9D9"/>
                </a:solidFill>
                <a:latin typeface="Arial"/>
                <a:cs typeface="Arial"/>
              </a:rPr>
              <a:t>.</a:t>
            </a:r>
            <a:r>
              <a:rPr sz="850" spc="5" dirty="0">
                <a:solidFill>
                  <a:srgbClr val="D9D9D9"/>
                </a:solidFill>
                <a:latin typeface="Arial"/>
                <a:cs typeface="Arial"/>
              </a:rPr>
              <a:t>6028</a:t>
            </a:r>
            <a:r>
              <a:rPr sz="850" spc="-5" dirty="0">
                <a:solidFill>
                  <a:srgbClr val="D9D9D9"/>
                </a:solidFill>
                <a:latin typeface="Arial"/>
                <a:cs typeface="Arial"/>
              </a:rPr>
              <a:t>/</a:t>
            </a:r>
            <a:r>
              <a:rPr sz="850" spc="5" dirty="0">
                <a:solidFill>
                  <a:srgbClr val="D9D9D9"/>
                </a:solidFill>
                <a:latin typeface="Arial"/>
                <a:cs typeface="Arial"/>
              </a:rPr>
              <a:t>N</a:t>
            </a:r>
            <a:r>
              <a:rPr sz="850" spc="-10" dirty="0">
                <a:solidFill>
                  <a:srgbClr val="D9D9D9"/>
                </a:solidFill>
                <a:latin typeface="Arial"/>
                <a:cs typeface="Arial"/>
              </a:rPr>
              <a:t>I</a:t>
            </a:r>
            <a:r>
              <a:rPr sz="850" spc="5" dirty="0">
                <a:solidFill>
                  <a:srgbClr val="D9D9D9"/>
                </a:solidFill>
                <a:latin typeface="Arial"/>
                <a:cs typeface="Arial"/>
              </a:rPr>
              <a:t>ST</a:t>
            </a:r>
            <a:r>
              <a:rPr sz="850" spc="-10" dirty="0">
                <a:solidFill>
                  <a:srgbClr val="D9D9D9"/>
                </a:solidFill>
                <a:latin typeface="Arial"/>
                <a:cs typeface="Arial"/>
              </a:rPr>
              <a:t>.</a:t>
            </a:r>
            <a:r>
              <a:rPr sz="850" spc="5" dirty="0">
                <a:solidFill>
                  <a:srgbClr val="D9D9D9"/>
                </a:solidFill>
                <a:latin typeface="Arial"/>
                <a:cs typeface="Arial"/>
              </a:rPr>
              <a:t>SP</a:t>
            </a:r>
            <a:r>
              <a:rPr sz="850" spc="-10" dirty="0">
                <a:solidFill>
                  <a:srgbClr val="D9D9D9"/>
                </a:solidFill>
                <a:latin typeface="Arial"/>
                <a:cs typeface="Arial"/>
              </a:rPr>
              <a:t>.</a:t>
            </a:r>
            <a:r>
              <a:rPr sz="850" spc="10" dirty="0">
                <a:solidFill>
                  <a:srgbClr val="D9D9D9"/>
                </a:solidFill>
                <a:latin typeface="Arial"/>
                <a:cs typeface="Arial"/>
              </a:rPr>
              <a:t>80</a:t>
            </a:r>
            <a:r>
              <a:rPr sz="850" spc="30" dirty="0">
                <a:solidFill>
                  <a:srgbClr val="D9D9D9"/>
                </a:solidFill>
                <a:latin typeface="Arial"/>
                <a:cs typeface="Arial"/>
              </a:rPr>
              <a:t>0</a:t>
            </a:r>
            <a:r>
              <a:rPr sz="850" spc="-10" dirty="0">
                <a:solidFill>
                  <a:srgbClr val="D9D9D9"/>
                </a:solidFill>
                <a:latin typeface="Arial"/>
                <a:cs typeface="Arial"/>
              </a:rPr>
              <a:t>-</a:t>
            </a:r>
            <a:r>
              <a:rPr sz="850" spc="10" dirty="0">
                <a:solidFill>
                  <a:srgbClr val="D9D9D9"/>
                </a:solidFill>
                <a:latin typeface="Arial"/>
                <a:cs typeface="Arial"/>
              </a:rPr>
              <a:t>63b</a:t>
            </a:r>
            <a:endParaRPr sz="850">
              <a:latin typeface="Arial"/>
              <a:cs typeface="Arial"/>
            </a:endParaRPr>
          </a:p>
        </p:txBody>
      </p:sp>
      <p:sp>
        <p:nvSpPr>
          <p:cNvPr id="6" name="object 6"/>
          <p:cNvSpPr/>
          <p:nvPr/>
        </p:nvSpPr>
        <p:spPr>
          <a:xfrm>
            <a:off x="513468" y="900564"/>
            <a:ext cx="0" cy="8229600"/>
          </a:xfrm>
          <a:custGeom>
            <a:avLst/>
            <a:gdLst/>
            <a:ahLst/>
            <a:cxnLst/>
            <a:rect l="l" t="t" r="r" b="b"/>
            <a:pathLst>
              <a:path h="8229600">
                <a:moveTo>
                  <a:pt x="0" y="0"/>
                </a:moveTo>
                <a:lnTo>
                  <a:pt x="1" y="8229600"/>
                </a:lnTo>
              </a:path>
            </a:pathLst>
          </a:custGeom>
          <a:ln w="9144">
            <a:solidFill>
              <a:srgbClr val="D9D9D9"/>
            </a:solidFill>
          </a:ln>
        </p:spPr>
        <p:txBody>
          <a:bodyPr wrap="square" lIns="0" tIns="0" rIns="0" bIns="0" rtlCol="0"/>
          <a:lstStyle/>
          <a:p>
            <a:endParaRPr/>
          </a:p>
        </p:txBody>
      </p:sp>
      <p:sp>
        <p:nvSpPr>
          <p:cNvPr id="7" name="object 7"/>
          <p:cNvSpPr txBox="1"/>
          <p:nvPr/>
        </p:nvSpPr>
        <p:spPr>
          <a:xfrm>
            <a:off x="913772" y="931348"/>
            <a:ext cx="5963285" cy="7675499"/>
          </a:xfrm>
          <a:prstGeom prst="rect">
            <a:avLst/>
          </a:prstGeom>
        </p:spPr>
        <p:txBody>
          <a:bodyPr vert="horz" wrap="square" lIns="0" tIns="0" rIns="0" bIns="0" rtlCol="0">
            <a:spAutoFit/>
          </a:bodyPr>
          <a:lstStyle/>
          <a:p>
            <a:pPr marL="12700" marR="102235">
              <a:lnSpc>
                <a:spcPct val="95600"/>
              </a:lnSpc>
            </a:pPr>
            <a:r>
              <a:rPr sz="1200" dirty="0">
                <a:latin typeface="Times New Roman"/>
                <a:cs typeface="Times New Roman"/>
              </a:rPr>
              <a:t>w</a:t>
            </a:r>
            <a:r>
              <a:rPr sz="1200" spc="-5" dirty="0">
                <a:latin typeface="Times New Roman"/>
                <a:cs typeface="Times New Roman"/>
              </a:rPr>
              <a:t>ith </a:t>
            </a:r>
            <a:r>
              <a:rPr sz="1200" spc="-10" dirty="0">
                <a:latin typeface="Times New Roman"/>
                <a:cs typeface="Times New Roman"/>
              </a:rPr>
              <a:t>a random value and hashed, </a:t>
            </a:r>
            <a:r>
              <a:rPr sz="1200" spc="-5" dirty="0">
                <a:latin typeface="Times New Roman"/>
                <a:cs typeface="Times New Roman"/>
              </a:rPr>
              <a:t>preferably using </a:t>
            </a:r>
            <a:r>
              <a:rPr sz="1200" spc="-10" dirty="0">
                <a:latin typeface="Times New Roman"/>
                <a:cs typeface="Times New Roman"/>
              </a:rPr>
              <a:t>a compu</a:t>
            </a:r>
            <a:r>
              <a:rPr sz="1200" spc="-5" dirty="0">
                <a:latin typeface="Times New Roman"/>
                <a:cs typeface="Times New Roman"/>
              </a:rPr>
              <a:t>tationally </a:t>
            </a:r>
            <a:r>
              <a:rPr sz="1200" spc="-10" dirty="0">
                <a:latin typeface="Times New Roman"/>
                <a:cs typeface="Times New Roman"/>
              </a:rPr>
              <a:t>expens</a:t>
            </a:r>
            <a:r>
              <a:rPr sz="1200" spc="-5" dirty="0">
                <a:latin typeface="Times New Roman"/>
                <a:cs typeface="Times New Roman"/>
              </a:rPr>
              <a:t>ive </a:t>
            </a:r>
            <a:r>
              <a:rPr sz="1200" spc="-10" dirty="0">
                <a:latin typeface="Times New Roman"/>
                <a:cs typeface="Times New Roman"/>
              </a:rPr>
              <a:t>algorithm. Even w</a:t>
            </a:r>
            <a:r>
              <a:rPr sz="1200" spc="-5" dirty="0">
                <a:latin typeface="Times New Roman"/>
                <a:cs typeface="Times New Roman"/>
              </a:rPr>
              <a:t>ith s</a:t>
            </a:r>
            <a:r>
              <a:rPr sz="1200" spc="-10" dirty="0">
                <a:latin typeface="Times New Roman"/>
                <a:cs typeface="Times New Roman"/>
              </a:rPr>
              <a:t>uch measures, </a:t>
            </a:r>
            <a:r>
              <a:rPr sz="1200" spc="-5" dirty="0">
                <a:latin typeface="Times New Roman"/>
                <a:cs typeface="Times New Roman"/>
              </a:rPr>
              <a:t>the current ability of attackers to </a:t>
            </a:r>
            <a:r>
              <a:rPr sz="1200" spc="-10" dirty="0">
                <a:latin typeface="Times New Roman"/>
                <a:cs typeface="Times New Roman"/>
              </a:rPr>
              <a:t>compute many </a:t>
            </a:r>
            <a:r>
              <a:rPr sz="1200" spc="-5" dirty="0">
                <a:latin typeface="Times New Roman"/>
                <a:cs typeface="Times New Roman"/>
              </a:rPr>
              <a:t>billions of </a:t>
            </a:r>
            <a:r>
              <a:rPr sz="1200" spc="-10" dirty="0">
                <a:latin typeface="Times New Roman"/>
                <a:cs typeface="Times New Roman"/>
              </a:rPr>
              <a:t>hashes per second w</a:t>
            </a:r>
            <a:r>
              <a:rPr sz="1200" spc="-5" dirty="0">
                <a:latin typeface="Times New Roman"/>
                <a:cs typeface="Times New Roman"/>
              </a:rPr>
              <a:t>ith no rate limiting </a:t>
            </a:r>
            <a:r>
              <a:rPr sz="1200" spc="-5" dirty="0">
                <a:solidFill>
                  <a:srgbClr val="FF0000"/>
                </a:solidFill>
                <a:latin typeface="Times New Roman"/>
                <a:cs typeface="Times New Roman"/>
              </a:rPr>
              <a:t>requires </a:t>
            </a:r>
            <a:r>
              <a:rPr sz="1200" spc="-10" dirty="0">
                <a:solidFill>
                  <a:srgbClr val="FF0000"/>
                </a:solidFill>
                <a:latin typeface="Times New Roman"/>
                <a:cs typeface="Times New Roman"/>
              </a:rPr>
              <a:t>passwords </a:t>
            </a:r>
            <a:r>
              <a:rPr sz="1200" spc="-5" dirty="0">
                <a:solidFill>
                  <a:srgbClr val="FF0000"/>
                </a:solidFill>
                <a:latin typeface="Times New Roman"/>
                <a:cs typeface="Times New Roman"/>
              </a:rPr>
              <a:t>intended to resist s</a:t>
            </a:r>
            <a:r>
              <a:rPr sz="1200" spc="-10" dirty="0">
                <a:solidFill>
                  <a:srgbClr val="FF0000"/>
                </a:solidFill>
                <a:latin typeface="Times New Roman"/>
                <a:cs typeface="Times New Roman"/>
              </a:rPr>
              <a:t>uch </a:t>
            </a:r>
            <a:r>
              <a:rPr sz="1200" spc="-5" dirty="0">
                <a:solidFill>
                  <a:srgbClr val="FF0000"/>
                </a:solidFill>
                <a:latin typeface="Times New Roman"/>
                <a:cs typeface="Times New Roman"/>
              </a:rPr>
              <a:t>attacks to </a:t>
            </a:r>
            <a:r>
              <a:rPr sz="1200" spc="-10" dirty="0">
                <a:solidFill>
                  <a:srgbClr val="FF0000"/>
                </a:solidFill>
                <a:latin typeface="Times New Roman"/>
                <a:cs typeface="Times New Roman"/>
              </a:rPr>
              <a:t>be orders of magnitude more complex </a:t>
            </a:r>
            <a:r>
              <a:rPr sz="1200" spc="-5" dirty="0">
                <a:solidFill>
                  <a:srgbClr val="FF0000"/>
                </a:solidFill>
                <a:latin typeface="Times New Roman"/>
                <a:cs typeface="Times New Roman"/>
              </a:rPr>
              <a:t>than thos</a:t>
            </a:r>
            <a:r>
              <a:rPr sz="1200" spc="-10" dirty="0">
                <a:solidFill>
                  <a:srgbClr val="FF0000"/>
                </a:solidFill>
                <a:latin typeface="Times New Roman"/>
                <a:cs typeface="Times New Roman"/>
              </a:rPr>
              <a:t>e </a:t>
            </a:r>
            <a:r>
              <a:rPr sz="1200" spc="-5" dirty="0">
                <a:solidFill>
                  <a:srgbClr val="FF0000"/>
                </a:solidFill>
                <a:latin typeface="Times New Roman"/>
                <a:cs typeface="Times New Roman"/>
              </a:rPr>
              <a:t>that are </a:t>
            </a:r>
            <a:r>
              <a:rPr sz="1200" spc="-10" dirty="0">
                <a:solidFill>
                  <a:srgbClr val="FF0000"/>
                </a:solidFill>
                <a:latin typeface="Times New Roman"/>
                <a:cs typeface="Times New Roman"/>
              </a:rPr>
              <a:t>expected </a:t>
            </a:r>
            <a:r>
              <a:rPr sz="1200" spc="-5" dirty="0">
                <a:solidFill>
                  <a:srgbClr val="FF0000"/>
                </a:solidFill>
                <a:latin typeface="Times New Roman"/>
                <a:cs typeface="Times New Roman"/>
              </a:rPr>
              <a:t>to resist </a:t>
            </a:r>
            <a:r>
              <a:rPr sz="1200" spc="-10" dirty="0">
                <a:solidFill>
                  <a:srgbClr val="FF0000"/>
                </a:solidFill>
                <a:latin typeface="Times New Roman"/>
                <a:cs typeface="Times New Roman"/>
              </a:rPr>
              <a:t>only </a:t>
            </a:r>
            <a:r>
              <a:rPr sz="1200" spc="-5" dirty="0">
                <a:solidFill>
                  <a:srgbClr val="FF0000"/>
                </a:solidFill>
                <a:latin typeface="Times New Roman"/>
                <a:cs typeface="Times New Roman"/>
              </a:rPr>
              <a:t>online attacks.</a:t>
            </a:r>
            <a:endParaRPr sz="1200" dirty="0">
              <a:solidFill>
                <a:srgbClr val="FF0000"/>
              </a:solidFill>
              <a:latin typeface="Times New Roman"/>
              <a:cs typeface="Times New Roman"/>
            </a:endParaRPr>
          </a:p>
          <a:p>
            <a:pPr>
              <a:lnSpc>
                <a:spcPct val="100000"/>
              </a:lnSpc>
              <a:spcBef>
                <a:spcPts val="5"/>
              </a:spcBef>
            </a:pPr>
            <a:endParaRPr sz="1050" dirty="0">
              <a:latin typeface="Times New Roman"/>
              <a:cs typeface="Times New Roman"/>
            </a:endParaRPr>
          </a:p>
          <a:p>
            <a:pPr marL="12700" marR="51435">
              <a:lnSpc>
                <a:spcPct val="95800"/>
              </a:lnSpc>
            </a:pPr>
            <a:r>
              <a:rPr sz="1200" dirty="0">
                <a:solidFill>
                  <a:srgbClr val="FF0000"/>
                </a:solidFill>
                <a:latin typeface="Times New Roman"/>
                <a:cs typeface="Times New Roman"/>
              </a:rPr>
              <a:t>Us</a:t>
            </a:r>
            <a:r>
              <a:rPr sz="1200" spc="-10" dirty="0">
                <a:solidFill>
                  <a:srgbClr val="FF0000"/>
                </a:solidFill>
                <a:latin typeface="Times New Roman"/>
                <a:cs typeface="Times New Roman"/>
              </a:rPr>
              <a:t>ers should be encouraged </a:t>
            </a:r>
            <a:r>
              <a:rPr sz="1200" spc="-5" dirty="0">
                <a:solidFill>
                  <a:srgbClr val="FF0000"/>
                </a:solidFill>
                <a:latin typeface="Times New Roman"/>
                <a:cs typeface="Times New Roman"/>
              </a:rPr>
              <a:t>to </a:t>
            </a:r>
            <a:r>
              <a:rPr sz="1200" spc="-10" dirty="0">
                <a:solidFill>
                  <a:srgbClr val="FF0000"/>
                </a:solidFill>
                <a:latin typeface="Times New Roman"/>
                <a:cs typeface="Times New Roman"/>
              </a:rPr>
              <a:t>make </a:t>
            </a:r>
            <a:r>
              <a:rPr sz="1200" spc="-5" dirty="0">
                <a:solidFill>
                  <a:srgbClr val="FF0000"/>
                </a:solidFill>
                <a:latin typeface="Times New Roman"/>
                <a:cs typeface="Times New Roman"/>
              </a:rPr>
              <a:t>their </a:t>
            </a:r>
            <a:r>
              <a:rPr sz="1200" spc="-10" dirty="0">
                <a:solidFill>
                  <a:srgbClr val="FF0000"/>
                </a:solidFill>
                <a:latin typeface="Times New Roman"/>
                <a:cs typeface="Times New Roman"/>
              </a:rPr>
              <a:t>passwords as </a:t>
            </a:r>
            <a:r>
              <a:rPr sz="1200" spc="-5" dirty="0">
                <a:solidFill>
                  <a:srgbClr val="FF0000"/>
                </a:solidFill>
                <a:latin typeface="Times New Roman"/>
                <a:cs typeface="Times New Roman"/>
              </a:rPr>
              <a:t>lengthy </a:t>
            </a:r>
            <a:r>
              <a:rPr sz="1200" spc="-10" dirty="0">
                <a:solidFill>
                  <a:srgbClr val="FF0000"/>
                </a:solidFill>
                <a:latin typeface="Times New Roman"/>
                <a:cs typeface="Times New Roman"/>
              </a:rPr>
              <a:t>as </a:t>
            </a:r>
            <a:r>
              <a:rPr sz="1200" spc="-5" dirty="0">
                <a:solidFill>
                  <a:srgbClr val="FF0000"/>
                </a:solidFill>
                <a:latin typeface="Times New Roman"/>
                <a:cs typeface="Times New Roman"/>
              </a:rPr>
              <a:t>they want, within reason. </a:t>
            </a:r>
            <a:r>
              <a:rPr sz="1200" spc="-5" dirty="0">
                <a:latin typeface="Times New Roman"/>
                <a:cs typeface="Times New Roman"/>
              </a:rPr>
              <a:t>Since the size of </a:t>
            </a:r>
            <a:r>
              <a:rPr sz="1200" spc="-10" dirty="0">
                <a:latin typeface="Times New Roman"/>
                <a:cs typeface="Times New Roman"/>
              </a:rPr>
              <a:t>a hashed password </a:t>
            </a:r>
            <a:r>
              <a:rPr sz="1200" spc="-5" dirty="0">
                <a:latin typeface="Times New Roman"/>
                <a:cs typeface="Times New Roman"/>
              </a:rPr>
              <a:t>is </a:t>
            </a:r>
            <a:r>
              <a:rPr sz="1200" spc="-10" dirty="0">
                <a:latin typeface="Times New Roman"/>
                <a:cs typeface="Times New Roman"/>
              </a:rPr>
              <a:t>independent of </a:t>
            </a:r>
            <a:r>
              <a:rPr sz="1200" spc="-5" dirty="0">
                <a:latin typeface="Times New Roman"/>
                <a:cs typeface="Times New Roman"/>
              </a:rPr>
              <a:t>its length, there is no reason </a:t>
            </a:r>
            <a:r>
              <a:rPr sz="1200" spc="-10" dirty="0">
                <a:latin typeface="Times New Roman"/>
                <a:cs typeface="Times New Roman"/>
              </a:rPr>
              <a:t>not </a:t>
            </a:r>
            <a:r>
              <a:rPr sz="1200" spc="-5" dirty="0">
                <a:latin typeface="Times New Roman"/>
                <a:cs typeface="Times New Roman"/>
              </a:rPr>
              <a:t>to </a:t>
            </a:r>
            <a:r>
              <a:rPr sz="1200" spc="-10" dirty="0">
                <a:latin typeface="Times New Roman"/>
                <a:cs typeface="Times New Roman"/>
              </a:rPr>
              <a:t>permit</a:t>
            </a:r>
            <a:r>
              <a:rPr sz="1200" spc="-5" dirty="0">
                <a:latin typeface="Times New Roman"/>
                <a:cs typeface="Times New Roman"/>
              </a:rPr>
              <a:t> the us</a:t>
            </a:r>
            <a:r>
              <a:rPr sz="1200" spc="-10" dirty="0">
                <a:latin typeface="Times New Roman"/>
                <a:cs typeface="Times New Roman"/>
              </a:rPr>
              <a:t>e of </a:t>
            </a:r>
            <a:r>
              <a:rPr sz="1200" spc="-5" dirty="0">
                <a:latin typeface="Times New Roman"/>
                <a:cs typeface="Times New Roman"/>
              </a:rPr>
              <a:t>lengthy </a:t>
            </a:r>
            <a:r>
              <a:rPr sz="1200" spc="-10" dirty="0">
                <a:latin typeface="Times New Roman"/>
                <a:cs typeface="Times New Roman"/>
              </a:rPr>
              <a:t>passwords (or pass phrases) </a:t>
            </a:r>
            <a:r>
              <a:rPr sz="1200" spc="-5" dirty="0">
                <a:latin typeface="Times New Roman"/>
                <a:cs typeface="Times New Roman"/>
              </a:rPr>
              <a:t>if the us</a:t>
            </a:r>
            <a:r>
              <a:rPr sz="1200" spc="-10" dirty="0">
                <a:latin typeface="Times New Roman"/>
                <a:cs typeface="Times New Roman"/>
              </a:rPr>
              <a:t>er w</a:t>
            </a:r>
            <a:r>
              <a:rPr sz="1200" spc="-5" dirty="0">
                <a:latin typeface="Times New Roman"/>
                <a:cs typeface="Times New Roman"/>
              </a:rPr>
              <a:t>is</a:t>
            </a:r>
            <a:r>
              <a:rPr sz="1200" spc="-10" dirty="0">
                <a:latin typeface="Times New Roman"/>
                <a:cs typeface="Times New Roman"/>
              </a:rPr>
              <a:t>hes. Extremely </a:t>
            </a:r>
            <a:r>
              <a:rPr sz="1200" spc="-5" dirty="0">
                <a:latin typeface="Times New Roman"/>
                <a:cs typeface="Times New Roman"/>
              </a:rPr>
              <a:t>long </a:t>
            </a:r>
            <a:r>
              <a:rPr sz="1200" spc="-10" dirty="0">
                <a:latin typeface="Times New Roman"/>
                <a:cs typeface="Times New Roman"/>
              </a:rPr>
              <a:t>passwords (perhaps megabytes </a:t>
            </a:r>
            <a:r>
              <a:rPr sz="1200" spc="-5" dirty="0">
                <a:latin typeface="Times New Roman"/>
                <a:cs typeface="Times New Roman"/>
              </a:rPr>
              <a:t>in length) </a:t>
            </a:r>
            <a:r>
              <a:rPr sz="1200" spc="-10" dirty="0">
                <a:latin typeface="Times New Roman"/>
                <a:cs typeface="Times New Roman"/>
              </a:rPr>
              <a:t>could conceivably </a:t>
            </a:r>
            <a:r>
              <a:rPr sz="1200" spc="-5" dirty="0">
                <a:latin typeface="Times New Roman"/>
                <a:cs typeface="Times New Roman"/>
              </a:rPr>
              <a:t>require </a:t>
            </a:r>
            <a:r>
              <a:rPr sz="1200" spc="-10" dirty="0">
                <a:latin typeface="Times New Roman"/>
                <a:cs typeface="Times New Roman"/>
              </a:rPr>
              <a:t>excess</a:t>
            </a:r>
            <a:r>
              <a:rPr sz="1200" spc="-5" dirty="0">
                <a:latin typeface="Times New Roman"/>
                <a:cs typeface="Times New Roman"/>
              </a:rPr>
              <a:t>ive </a:t>
            </a:r>
            <a:r>
              <a:rPr sz="1200" spc="-10" dirty="0">
                <a:latin typeface="Times New Roman"/>
                <a:cs typeface="Times New Roman"/>
              </a:rPr>
              <a:t>process</a:t>
            </a:r>
            <a:r>
              <a:rPr sz="1200" spc="-5" dirty="0">
                <a:latin typeface="Times New Roman"/>
                <a:cs typeface="Times New Roman"/>
              </a:rPr>
              <a:t>ing </a:t>
            </a:r>
            <a:r>
              <a:rPr sz="1200" spc="-10" dirty="0">
                <a:latin typeface="Times New Roman"/>
                <a:cs typeface="Times New Roman"/>
              </a:rPr>
              <a:t>time </a:t>
            </a:r>
            <a:r>
              <a:rPr sz="1200" spc="-5" dirty="0">
                <a:latin typeface="Times New Roman"/>
                <a:cs typeface="Times New Roman"/>
              </a:rPr>
              <a:t>to </a:t>
            </a:r>
            <a:r>
              <a:rPr sz="1200" spc="-10" dirty="0">
                <a:latin typeface="Times New Roman"/>
                <a:cs typeface="Times New Roman"/>
              </a:rPr>
              <a:t>hash, so </a:t>
            </a:r>
            <a:r>
              <a:rPr sz="1200" spc="-5" dirty="0">
                <a:latin typeface="Times New Roman"/>
                <a:cs typeface="Times New Roman"/>
              </a:rPr>
              <a:t>it is reas</a:t>
            </a:r>
            <a:r>
              <a:rPr sz="1200" spc="-10" dirty="0">
                <a:latin typeface="Times New Roman"/>
                <a:cs typeface="Times New Roman"/>
              </a:rPr>
              <a:t>onable </a:t>
            </a:r>
            <a:r>
              <a:rPr sz="1200" spc="-5" dirty="0">
                <a:latin typeface="Times New Roman"/>
                <a:cs typeface="Times New Roman"/>
              </a:rPr>
              <a:t>to </a:t>
            </a:r>
            <a:r>
              <a:rPr sz="1200" spc="-10" dirty="0">
                <a:latin typeface="Times New Roman"/>
                <a:cs typeface="Times New Roman"/>
              </a:rPr>
              <a:t>have some </a:t>
            </a:r>
            <a:r>
              <a:rPr sz="1200" spc="-5" dirty="0">
                <a:latin typeface="Times New Roman"/>
                <a:cs typeface="Times New Roman"/>
              </a:rPr>
              <a:t>limit.</a:t>
            </a:r>
            <a:endParaRPr sz="1200" dirty="0">
              <a:latin typeface="Times New Roman"/>
              <a:cs typeface="Times New Roman"/>
            </a:endParaRPr>
          </a:p>
          <a:p>
            <a:pPr>
              <a:lnSpc>
                <a:spcPct val="100000"/>
              </a:lnSpc>
              <a:spcBef>
                <a:spcPts val="32"/>
              </a:spcBef>
            </a:pPr>
            <a:endParaRPr sz="1000" dirty="0">
              <a:latin typeface="Times New Roman"/>
              <a:cs typeface="Times New Roman"/>
            </a:endParaRPr>
          </a:p>
          <a:p>
            <a:pPr marL="12700">
              <a:lnSpc>
                <a:spcPct val="100000"/>
              </a:lnSpc>
              <a:tabLst>
                <a:tab pos="377825" algn="l"/>
              </a:tabLst>
            </a:pPr>
            <a:r>
              <a:rPr sz="1050" b="1" spc="25" dirty="0">
                <a:latin typeface="Arial"/>
                <a:cs typeface="Arial"/>
              </a:rPr>
              <a:t>A</a:t>
            </a:r>
            <a:r>
              <a:rPr sz="1050" b="1" spc="10" dirty="0">
                <a:latin typeface="Arial"/>
                <a:cs typeface="Arial"/>
              </a:rPr>
              <a:t>.3</a:t>
            </a:r>
            <a:r>
              <a:rPr sz="1050" b="1" dirty="0">
                <a:latin typeface="Arial"/>
                <a:cs typeface="Arial"/>
              </a:rPr>
              <a:t>	</a:t>
            </a:r>
            <a:r>
              <a:rPr sz="1050" b="1" spc="20" dirty="0">
                <a:latin typeface="Arial"/>
                <a:cs typeface="Arial"/>
              </a:rPr>
              <a:t>Co</a:t>
            </a:r>
            <a:r>
              <a:rPr sz="1050" b="1" spc="25" dirty="0">
                <a:latin typeface="Arial"/>
                <a:cs typeface="Arial"/>
              </a:rPr>
              <a:t>m</a:t>
            </a:r>
            <a:r>
              <a:rPr sz="1050" b="1" spc="20" dirty="0">
                <a:latin typeface="Arial"/>
                <a:cs typeface="Arial"/>
              </a:rPr>
              <a:t>p</a:t>
            </a:r>
            <a:r>
              <a:rPr sz="1050" b="1" spc="10" dirty="0">
                <a:latin typeface="Arial"/>
                <a:cs typeface="Arial"/>
              </a:rPr>
              <a:t>l</a:t>
            </a:r>
            <a:r>
              <a:rPr sz="1050" b="1" spc="20" dirty="0">
                <a:latin typeface="Arial"/>
                <a:cs typeface="Arial"/>
              </a:rPr>
              <a:t>ex</a:t>
            </a:r>
            <a:r>
              <a:rPr sz="1050" b="1" spc="10" dirty="0">
                <a:latin typeface="Arial"/>
                <a:cs typeface="Arial"/>
              </a:rPr>
              <a:t>ity</a:t>
            </a:r>
            <a:endParaRPr sz="1050" dirty="0">
              <a:latin typeface="Arial"/>
              <a:cs typeface="Arial"/>
            </a:endParaRPr>
          </a:p>
          <a:p>
            <a:pPr>
              <a:lnSpc>
                <a:spcPct val="100000"/>
              </a:lnSpc>
              <a:spcBef>
                <a:spcPts val="8"/>
              </a:spcBef>
            </a:pPr>
            <a:endParaRPr sz="1050" dirty="0">
              <a:latin typeface="Times New Roman"/>
              <a:cs typeface="Times New Roman"/>
            </a:endParaRPr>
          </a:p>
          <a:p>
            <a:pPr marL="12700" marR="76835">
              <a:lnSpc>
                <a:spcPct val="96000"/>
              </a:lnSpc>
            </a:pPr>
            <a:r>
              <a:rPr sz="1200" dirty="0">
                <a:latin typeface="Times New Roman"/>
                <a:cs typeface="Times New Roman"/>
              </a:rPr>
              <a:t>As </a:t>
            </a:r>
            <a:r>
              <a:rPr sz="1200" spc="-10" dirty="0">
                <a:latin typeface="Times New Roman"/>
                <a:cs typeface="Times New Roman"/>
              </a:rPr>
              <a:t>noted above, compos</a:t>
            </a:r>
            <a:r>
              <a:rPr sz="1200" spc="-5" dirty="0">
                <a:latin typeface="Times New Roman"/>
                <a:cs typeface="Times New Roman"/>
              </a:rPr>
              <a:t>ition rules </a:t>
            </a:r>
            <a:r>
              <a:rPr sz="1200" spc="-10" dirty="0">
                <a:latin typeface="Times New Roman"/>
                <a:cs typeface="Times New Roman"/>
              </a:rPr>
              <a:t>are commonly used </a:t>
            </a:r>
            <a:r>
              <a:rPr sz="1200" spc="-5" dirty="0">
                <a:latin typeface="Times New Roman"/>
                <a:cs typeface="Times New Roman"/>
              </a:rPr>
              <a:t>in </a:t>
            </a:r>
            <a:r>
              <a:rPr sz="1200" spc="-10" dirty="0">
                <a:latin typeface="Times New Roman"/>
                <a:cs typeface="Times New Roman"/>
              </a:rPr>
              <a:t>an attempt </a:t>
            </a:r>
            <a:r>
              <a:rPr sz="1200" spc="-5" dirty="0">
                <a:latin typeface="Times New Roman"/>
                <a:cs typeface="Times New Roman"/>
              </a:rPr>
              <a:t>to increas</a:t>
            </a:r>
            <a:r>
              <a:rPr sz="1200" spc="-10" dirty="0">
                <a:latin typeface="Times New Roman"/>
                <a:cs typeface="Times New Roman"/>
              </a:rPr>
              <a:t>e </a:t>
            </a:r>
            <a:r>
              <a:rPr sz="1200" spc="-5" dirty="0">
                <a:latin typeface="Times New Roman"/>
                <a:cs typeface="Times New Roman"/>
              </a:rPr>
              <a:t>the difficulty of </a:t>
            </a:r>
            <a:r>
              <a:rPr sz="1200" spc="-10" dirty="0">
                <a:latin typeface="Times New Roman"/>
                <a:cs typeface="Times New Roman"/>
              </a:rPr>
              <a:t>guess</a:t>
            </a:r>
            <a:r>
              <a:rPr sz="1200" spc="-5" dirty="0">
                <a:latin typeface="Times New Roman"/>
                <a:cs typeface="Times New Roman"/>
              </a:rPr>
              <a:t>ing us</a:t>
            </a:r>
            <a:r>
              <a:rPr sz="1200" spc="-10" dirty="0">
                <a:latin typeface="Times New Roman"/>
                <a:cs typeface="Times New Roman"/>
              </a:rPr>
              <a:t>er-chosen passwords. Res</a:t>
            </a:r>
            <a:r>
              <a:rPr sz="1200" spc="-5" dirty="0">
                <a:latin typeface="Times New Roman"/>
                <a:cs typeface="Times New Roman"/>
              </a:rPr>
              <a:t>earch </a:t>
            </a:r>
            <a:r>
              <a:rPr sz="1200" spc="-10" dirty="0">
                <a:latin typeface="Times New Roman"/>
                <a:cs typeface="Times New Roman"/>
              </a:rPr>
              <a:t>has shown, however, </a:t>
            </a:r>
            <a:r>
              <a:rPr sz="1200" spc="-5" dirty="0">
                <a:latin typeface="Times New Roman"/>
                <a:cs typeface="Times New Roman"/>
              </a:rPr>
              <a:t>that us</a:t>
            </a:r>
            <a:r>
              <a:rPr sz="1200" spc="-10" dirty="0">
                <a:latin typeface="Times New Roman"/>
                <a:cs typeface="Times New Roman"/>
              </a:rPr>
              <a:t>ers </a:t>
            </a:r>
            <a:r>
              <a:rPr sz="1200" spc="-5" dirty="0">
                <a:latin typeface="Times New Roman"/>
                <a:cs typeface="Times New Roman"/>
              </a:rPr>
              <a:t>respond in </a:t>
            </a:r>
            <a:r>
              <a:rPr sz="1200" spc="-10" dirty="0">
                <a:latin typeface="Times New Roman"/>
                <a:cs typeface="Times New Roman"/>
              </a:rPr>
              <a:t>very </a:t>
            </a:r>
            <a:r>
              <a:rPr sz="1200" spc="-5" dirty="0">
                <a:latin typeface="Times New Roman"/>
                <a:cs typeface="Times New Roman"/>
              </a:rPr>
              <a:t>predictable w</a:t>
            </a:r>
            <a:r>
              <a:rPr sz="1200" spc="-10" dirty="0">
                <a:latin typeface="Times New Roman"/>
                <a:cs typeface="Times New Roman"/>
              </a:rPr>
              <a:t>ays </a:t>
            </a:r>
            <a:r>
              <a:rPr sz="1200" spc="-5" dirty="0">
                <a:latin typeface="Times New Roman"/>
                <a:cs typeface="Times New Roman"/>
              </a:rPr>
              <a:t>to the </a:t>
            </a:r>
            <a:r>
              <a:rPr sz="1200" spc="-10" dirty="0">
                <a:latin typeface="Times New Roman"/>
                <a:cs typeface="Times New Roman"/>
              </a:rPr>
              <a:t>requirements imposed by compos</a:t>
            </a:r>
            <a:r>
              <a:rPr sz="1200" spc="-5" dirty="0">
                <a:latin typeface="Times New Roman"/>
                <a:cs typeface="Times New Roman"/>
              </a:rPr>
              <a:t>ition rules [</a:t>
            </a:r>
            <a:r>
              <a:rPr sz="1200" u="sng" spc="-5" dirty="0">
                <a:solidFill>
                  <a:srgbClr val="0000FF"/>
                </a:solidFill>
                <a:latin typeface="Times New Roman"/>
                <a:cs typeface="Times New Roman"/>
              </a:rPr>
              <a:t>Policies</a:t>
            </a:r>
            <a:r>
              <a:rPr sz="1200" spc="-5" dirty="0">
                <a:latin typeface="Times New Roman"/>
                <a:cs typeface="Times New Roman"/>
              </a:rPr>
              <a:t>]. For </a:t>
            </a:r>
            <a:r>
              <a:rPr sz="1200" spc="-10" dirty="0">
                <a:latin typeface="Times New Roman"/>
                <a:cs typeface="Times New Roman"/>
              </a:rPr>
              <a:t>example, a</a:t>
            </a:r>
            <a:r>
              <a:rPr sz="1200" spc="-5" dirty="0">
                <a:latin typeface="Times New Roman"/>
                <a:cs typeface="Times New Roman"/>
              </a:rPr>
              <a:t> us</a:t>
            </a:r>
            <a:r>
              <a:rPr sz="1200" spc="-10" dirty="0">
                <a:latin typeface="Times New Roman"/>
                <a:cs typeface="Times New Roman"/>
              </a:rPr>
              <a:t>er </a:t>
            </a:r>
            <a:r>
              <a:rPr sz="1200" spc="-5" dirty="0">
                <a:latin typeface="Times New Roman"/>
                <a:cs typeface="Times New Roman"/>
              </a:rPr>
              <a:t>that </a:t>
            </a:r>
            <a:r>
              <a:rPr sz="1200" spc="-10" dirty="0">
                <a:latin typeface="Times New Roman"/>
                <a:cs typeface="Times New Roman"/>
              </a:rPr>
              <a:t>might have chosen “password” as </a:t>
            </a:r>
            <a:r>
              <a:rPr sz="1200" spc="-5" dirty="0">
                <a:latin typeface="Times New Roman"/>
                <a:cs typeface="Times New Roman"/>
              </a:rPr>
              <a:t>their </a:t>
            </a:r>
            <a:r>
              <a:rPr sz="1200" spc="-10" dirty="0">
                <a:latin typeface="Times New Roman"/>
                <a:cs typeface="Times New Roman"/>
              </a:rPr>
              <a:t>password would be </a:t>
            </a:r>
            <a:r>
              <a:rPr sz="1200" spc="-5" dirty="0">
                <a:latin typeface="Times New Roman"/>
                <a:cs typeface="Times New Roman"/>
              </a:rPr>
              <a:t>relatively likely to </a:t>
            </a:r>
            <a:r>
              <a:rPr sz="1200" spc="-10" dirty="0">
                <a:latin typeface="Times New Roman"/>
                <a:cs typeface="Times New Roman"/>
              </a:rPr>
              <a:t>choose</a:t>
            </a:r>
            <a:r>
              <a:rPr sz="1200" spc="-5" dirty="0">
                <a:latin typeface="Times New Roman"/>
                <a:cs typeface="Times New Roman"/>
              </a:rPr>
              <a:t> “P</a:t>
            </a:r>
            <a:r>
              <a:rPr sz="1200" spc="-10" dirty="0">
                <a:latin typeface="Times New Roman"/>
                <a:cs typeface="Times New Roman"/>
              </a:rPr>
              <a:t>assword1” </a:t>
            </a:r>
            <a:r>
              <a:rPr sz="1200" spc="-5" dirty="0">
                <a:latin typeface="Times New Roman"/>
                <a:cs typeface="Times New Roman"/>
              </a:rPr>
              <a:t>if required to include </a:t>
            </a:r>
            <a:r>
              <a:rPr sz="1200" spc="-10" dirty="0">
                <a:latin typeface="Times New Roman"/>
                <a:cs typeface="Times New Roman"/>
              </a:rPr>
              <a:t>an uppercase </a:t>
            </a:r>
            <a:r>
              <a:rPr sz="1200" spc="-5" dirty="0">
                <a:latin typeface="Times New Roman"/>
                <a:cs typeface="Times New Roman"/>
              </a:rPr>
              <a:t>letter </a:t>
            </a:r>
            <a:r>
              <a:rPr sz="1200" spc="-10" dirty="0">
                <a:latin typeface="Times New Roman"/>
                <a:cs typeface="Times New Roman"/>
              </a:rPr>
              <a:t>and a number, or “Password1!” </a:t>
            </a:r>
            <a:r>
              <a:rPr sz="1200" spc="-5" dirty="0">
                <a:latin typeface="Times New Roman"/>
                <a:cs typeface="Times New Roman"/>
              </a:rPr>
              <a:t>if </a:t>
            </a:r>
            <a:r>
              <a:rPr sz="1200" spc="-10" dirty="0">
                <a:latin typeface="Times New Roman"/>
                <a:cs typeface="Times New Roman"/>
              </a:rPr>
              <a:t>a</a:t>
            </a:r>
            <a:r>
              <a:rPr sz="1200" spc="-5" dirty="0">
                <a:latin typeface="Times New Roman"/>
                <a:cs typeface="Times New Roman"/>
              </a:rPr>
              <a:t> s</a:t>
            </a:r>
            <a:r>
              <a:rPr sz="1200" spc="-10" dirty="0">
                <a:latin typeface="Times New Roman"/>
                <a:cs typeface="Times New Roman"/>
              </a:rPr>
              <a:t>ymbol </a:t>
            </a:r>
            <a:r>
              <a:rPr sz="1200" spc="-5" dirty="0">
                <a:latin typeface="Times New Roman"/>
                <a:cs typeface="Times New Roman"/>
              </a:rPr>
              <a:t>is also required.</a:t>
            </a:r>
            <a:endParaRPr sz="1200" dirty="0">
              <a:latin typeface="Times New Roman"/>
              <a:cs typeface="Times New Roman"/>
            </a:endParaRPr>
          </a:p>
          <a:p>
            <a:pPr>
              <a:lnSpc>
                <a:spcPct val="100000"/>
              </a:lnSpc>
              <a:spcBef>
                <a:spcPts val="38"/>
              </a:spcBef>
            </a:pPr>
            <a:endParaRPr sz="1000" dirty="0">
              <a:latin typeface="Times New Roman"/>
              <a:cs typeface="Times New Roman"/>
            </a:endParaRPr>
          </a:p>
          <a:p>
            <a:pPr marL="12700" marR="5080">
              <a:lnSpc>
                <a:spcPct val="95800"/>
              </a:lnSpc>
            </a:pPr>
            <a:r>
              <a:rPr sz="1200" dirty="0">
                <a:latin typeface="Times New Roman"/>
                <a:cs typeface="Times New Roman"/>
              </a:rPr>
              <a:t>Us</a:t>
            </a:r>
            <a:r>
              <a:rPr sz="1200" spc="-10" dirty="0">
                <a:latin typeface="Times New Roman"/>
                <a:cs typeface="Times New Roman"/>
              </a:rPr>
              <a:t>ers </a:t>
            </a:r>
            <a:r>
              <a:rPr sz="1200" spc="-5" dirty="0">
                <a:latin typeface="Times New Roman"/>
                <a:cs typeface="Times New Roman"/>
              </a:rPr>
              <a:t>also </a:t>
            </a:r>
            <a:r>
              <a:rPr sz="1200" spc="-10" dirty="0">
                <a:latin typeface="Times New Roman"/>
                <a:cs typeface="Times New Roman"/>
              </a:rPr>
              <a:t>express frus</a:t>
            </a:r>
            <a:r>
              <a:rPr sz="1200" spc="-5" dirty="0">
                <a:latin typeface="Times New Roman"/>
                <a:cs typeface="Times New Roman"/>
              </a:rPr>
              <a:t>tration w</a:t>
            </a:r>
            <a:r>
              <a:rPr sz="1200" spc="-10" dirty="0">
                <a:latin typeface="Times New Roman"/>
                <a:cs typeface="Times New Roman"/>
              </a:rPr>
              <a:t>hen attempts </a:t>
            </a:r>
            <a:r>
              <a:rPr sz="1200" spc="-5" dirty="0">
                <a:latin typeface="Times New Roman"/>
                <a:cs typeface="Times New Roman"/>
              </a:rPr>
              <a:t>to create </a:t>
            </a:r>
            <a:r>
              <a:rPr sz="1200" spc="-10" dirty="0">
                <a:latin typeface="Times New Roman"/>
                <a:cs typeface="Times New Roman"/>
              </a:rPr>
              <a:t>complex passwords </a:t>
            </a:r>
            <a:r>
              <a:rPr sz="1200" spc="-5" dirty="0">
                <a:latin typeface="Times New Roman"/>
                <a:cs typeface="Times New Roman"/>
              </a:rPr>
              <a:t>are rejected by online services. M</a:t>
            </a:r>
            <a:r>
              <a:rPr sz="1200" spc="-10" dirty="0">
                <a:latin typeface="Times New Roman"/>
                <a:cs typeface="Times New Roman"/>
              </a:rPr>
              <a:t>any s</a:t>
            </a:r>
            <a:r>
              <a:rPr sz="1200" spc="-5" dirty="0">
                <a:latin typeface="Times New Roman"/>
                <a:cs typeface="Times New Roman"/>
              </a:rPr>
              <a:t>ervices reject </a:t>
            </a:r>
            <a:r>
              <a:rPr sz="1200" spc="-10" dirty="0">
                <a:latin typeface="Times New Roman"/>
                <a:cs typeface="Times New Roman"/>
              </a:rPr>
              <a:t>passwords w</a:t>
            </a:r>
            <a:r>
              <a:rPr sz="1200" spc="-5" dirty="0">
                <a:latin typeface="Times New Roman"/>
                <a:cs typeface="Times New Roman"/>
              </a:rPr>
              <a:t>ith s</a:t>
            </a:r>
            <a:r>
              <a:rPr sz="1200" spc="-10" dirty="0">
                <a:latin typeface="Times New Roman"/>
                <a:cs typeface="Times New Roman"/>
              </a:rPr>
              <a:t>paces and </a:t>
            </a:r>
            <a:r>
              <a:rPr sz="1200" spc="-5" dirty="0">
                <a:latin typeface="Times New Roman"/>
                <a:cs typeface="Times New Roman"/>
              </a:rPr>
              <a:t>various special characters. In s</a:t>
            </a:r>
            <a:r>
              <a:rPr sz="1200" spc="-10" dirty="0">
                <a:latin typeface="Times New Roman"/>
                <a:cs typeface="Times New Roman"/>
              </a:rPr>
              <a:t>ome</a:t>
            </a:r>
            <a:r>
              <a:rPr sz="1200" spc="-5" dirty="0">
                <a:latin typeface="Times New Roman"/>
                <a:cs typeface="Times New Roman"/>
              </a:rPr>
              <a:t> cas</a:t>
            </a:r>
            <a:r>
              <a:rPr sz="1200" spc="-10" dirty="0">
                <a:latin typeface="Times New Roman"/>
                <a:cs typeface="Times New Roman"/>
              </a:rPr>
              <a:t>es, </a:t>
            </a:r>
            <a:r>
              <a:rPr sz="1200" spc="-5" dirty="0">
                <a:latin typeface="Times New Roman"/>
                <a:cs typeface="Times New Roman"/>
              </a:rPr>
              <a:t>the special characters that are </a:t>
            </a:r>
            <a:r>
              <a:rPr sz="1200" spc="-10" dirty="0">
                <a:latin typeface="Times New Roman"/>
                <a:cs typeface="Times New Roman"/>
              </a:rPr>
              <a:t>not accepted might be an </a:t>
            </a:r>
            <a:r>
              <a:rPr sz="1200" spc="-5" dirty="0">
                <a:latin typeface="Times New Roman"/>
                <a:cs typeface="Times New Roman"/>
              </a:rPr>
              <a:t>effort to </a:t>
            </a:r>
            <a:r>
              <a:rPr sz="1200" spc="-10" dirty="0">
                <a:latin typeface="Times New Roman"/>
                <a:cs typeface="Times New Roman"/>
              </a:rPr>
              <a:t>avoid </a:t>
            </a:r>
            <a:r>
              <a:rPr sz="1200" spc="-5" dirty="0">
                <a:latin typeface="Times New Roman"/>
                <a:cs typeface="Times New Roman"/>
              </a:rPr>
              <a:t>attacks like SQ</a:t>
            </a:r>
            <a:r>
              <a:rPr sz="1200" spc="-10" dirty="0">
                <a:latin typeface="Times New Roman"/>
                <a:cs typeface="Times New Roman"/>
              </a:rPr>
              <a:t>L</a:t>
            </a:r>
            <a:r>
              <a:rPr sz="1200" spc="-5" dirty="0">
                <a:latin typeface="Times New Roman"/>
                <a:cs typeface="Times New Roman"/>
              </a:rPr>
              <a:t> injection that </a:t>
            </a:r>
            <a:r>
              <a:rPr sz="1200" spc="-10" dirty="0">
                <a:latin typeface="Times New Roman"/>
                <a:cs typeface="Times New Roman"/>
              </a:rPr>
              <a:t>depend on </a:t>
            </a:r>
            <a:r>
              <a:rPr sz="1200" spc="-5" dirty="0">
                <a:latin typeface="Times New Roman"/>
                <a:cs typeface="Times New Roman"/>
              </a:rPr>
              <a:t>thos</a:t>
            </a:r>
            <a:r>
              <a:rPr sz="1200" spc="-10" dirty="0">
                <a:latin typeface="Times New Roman"/>
                <a:cs typeface="Times New Roman"/>
              </a:rPr>
              <a:t>e </a:t>
            </a:r>
            <a:r>
              <a:rPr sz="1200" spc="-5" dirty="0">
                <a:latin typeface="Times New Roman"/>
                <a:cs typeface="Times New Roman"/>
              </a:rPr>
              <a:t>characters. </a:t>
            </a:r>
            <a:r>
              <a:rPr sz="1200" spc="-10" dirty="0">
                <a:latin typeface="Times New Roman"/>
                <a:cs typeface="Times New Roman"/>
              </a:rPr>
              <a:t>But a </a:t>
            </a:r>
            <a:r>
              <a:rPr sz="1200" spc="-5" dirty="0">
                <a:latin typeface="Times New Roman"/>
                <a:cs typeface="Times New Roman"/>
              </a:rPr>
              <a:t>properly </a:t>
            </a:r>
            <a:r>
              <a:rPr sz="1200" spc="-10" dirty="0">
                <a:latin typeface="Times New Roman"/>
                <a:cs typeface="Times New Roman"/>
              </a:rPr>
              <a:t>hashed password would not be s</a:t>
            </a:r>
            <a:r>
              <a:rPr sz="1200" spc="-5" dirty="0">
                <a:latin typeface="Times New Roman"/>
                <a:cs typeface="Times New Roman"/>
              </a:rPr>
              <a:t>ent intact to </a:t>
            </a:r>
            <a:r>
              <a:rPr sz="1200" spc="-10" dirty="0">
                <a:latin typeface="Times New Roman"/>
                <a:cs typeface="Times New Roman"/>
              </a:rPr>
              <a:t>a database </a:t>
            </a:r>
            <a:r>
              <a:rPr sz="1200" spc="-5" dirty="0">
                <a:latin typeface="Times New Roman"/>
                <a:cs typeface="Times New Roman"/>
              </a:rPr>
              <a:t>in </a:t>
            </a:r>
            <a:r>
              <a:rPr sz="1200" spc="-10" dirty="0">
                <a:latin typeface="Times New Roman"/>
                <a:cs typeface="Times New Roman"/>
              </a:rPr>
              <a:t>any case, so such </a:t>
            </a:r>
            <a:r>
              <a:rPr sz="1200" spc="-5" dirty="0">
                <a:latin typeface="Times New Roman"/>
                <a:cs typeface="Times New Roman"/>
              </a:rPr>
              <a:t>precautions are </a:t>
            </a:r>
            <a:r>
              <a:rPr sz="1200" spc="-10" dirty="0">
                <a:latin typeface="Times New Roman"/>
                <a:cs typeface="Times New Roman"/>
              </a:rPr>
              <a:t>unnecessary. </a:t>
            </a:r>
            <a:r>
              <a:rPr sz="1200" spc="-10" dirty="0">
                <a:solidFill>
                  <a:srgbClr val="FF0000"/>
                </a:solidFill>
                <a:latin typeface="Times New Roman"/>
                <a:cs typeface="Times New Roman"/>
              </a:rPr>
              <a:t>Users should </a:t>
            </a:r>
            <a:r>
              <a:rPr sz="1200" spc="-5" dirty="0">
                <a:solidFill>
                  <a:srgbClr val="FF0000"/>
                </a:solidFill>
                <a:latin typeface="Times New Roman"/>
                <a:cs typeface="Times New Roman"/>
              </a:rPr>
              <a:t>also </a:t>
            </a:r>
            <a:r>
              <a:rPr sz="1200" spc="-10" dirty="0">
                <a:solidFill>
                  <a:srgbClr val="FF0000"/>
                </a:solidFill>
                <a:latin typeface="Times New Roman"/>
                <a:cs typeface="Times New Roman"/>
              </a:rPr>
              <a:t>be </a:t>
            </a:r>
            <a:r>
              <a:rPr sz="1200" spc="-5" dirty="0">
                <a:solidFill>
                  <a:srgbClr val="FF0000"/>
                </a:solidFill>
                <a:latin typeface="Times New Roman"/>
                <a:cs typeface="Times New Roman"/>
              </a:rPr>
              <a:t>able to include s</a:t>
            </a:r>
            <a:r>
              <a:rPr sz="1200" spc="-10" dirty="0">
                <a:solidFill>
                  <a:srgbClr val="FF0000"/>
                </a:solidFill>
                <a:latin typeface="Times New Roman"/>
                <a:cs typeface="Times New Roman"/>
              </a:rPr>
              <a:t>pace </a:t>
            </a:r>
            <a:r>
              <a:rPr sz="1200" spc="-5" dirty="0">
                <a:solidFill>
                  <a:srgbClr val="FF0000"/>
                </a:solidFill>
                <a:latin typeface="Times New Roman"/>
                <a:cs typeface="Times New Roman"/>
              </a:rPr>
              <a:t>characters to allow the us</a:t>
            </a:r>
            <a:r>
              <a:rPr sz="1200" spc="-10" dirty="0">
                <a:solidFill>
                  <a:srgbClr val="FF0000"/>
                </a:solidFill>
                <a:latin typeface="Times New Roman"/>
                <a:cs typeface="Times New Roman"/>
              </a:rPr>
              <a:t>e of phrases. Spaces thems</a:t>
            </a:r>
            <a:r>
              <a:rPr sz="1200" spc="-5" dirty="0">
                <a:solidFill>
                  <a:srgbClr val="FF0000"/>
                </a:solidFill>
                <a:latin typeface="Times New Roman"/>
                <a:cs typeface="Times New Roman"/>
              </a:rPr>
              <a:t>elves, how</a:t>
            </a:r>
            <a:r>
              <a:rPr sz="1200" spc="-10" dirty="0">
                <a:solidFill>
                  <a:srgbClr val="FF0000"/>
                </a:solidFill>
                <a:latin typeface="Times New Roman"/>
                <a:cs typeface="Times New Roman"/>
              </a:rPr>
              <a:t>ever, add </a:t>
            </a:r>
            <a:r>
              <a:rPr sz="1200" spc="-5" dirty="0">
                <a:solidFill>
                  <a:srgbClr val="FF0000"/>
                </a:solidFill>
                <a:latin typeface="Times New Roman"/>
                <a:cs typeface="Times New Roman"/>
              </a:rPr>
              <a:t>little to </a:t>
            </a:r>
            <a:r>
              <a:rPr sz="1200" dirty="0">
                <a:solidFill>
                  <a:srgbClr val="FF0000"/>
                </a:solidFill>
                <a:latin typeface="Times New Roman"/>
                <a:cs typeface="Times New Roman"/>
              </a:rPr>
              <a:t> </a:t>
            </a:r>
            <a:r>
              <a:rPr sz="1200" spc="-5" dirty="0">
                <a:solidFill>
                  <a:srgbClr val="FF0000"/>
                </a:solidFill>
                <a:latin typeface="Times New Roman"/>
                <a:cs typeface="Times New Roman"/>
              </a:rPr>
              <a:t>the</a:t>
            </a:r>
            <a:r>
              <a:rPr sz="1200" dirty="0">
                <a:solidFill>
                  <a:srgbClr val="FF0000"/>
                </a:solidFill>
                <a:latin typeface="Times New Roman"/>
                <a:cs typeface="Times New Roman"/>
              </a:rPr>
              <a:t> </a:t>
            </a:r>
            <a:r>
              <a:rPr sz="1200" spc="-10" dirty="0">
                <a:solidFill>
                  <a:srgbClr val="FF0000"/>
                </a:solidFill>
                <a:latin typeface="Times New Roman"/>
                <a:cs typeface="Times New Roman"/>
              </a:rPr>
              <a:t>complexit</a:t>
            </a:r>
            <a:r>
              <a:rPr sz="1200" dirty="0">
                <a:solidFill>
                  <a:srgbClr val="FF0000"/>
                </a:solidFill>
                <a:latin typeface="Times New Roman"/>
                <a:cs typeface="Times New Roman"/>
              </a:rPr>
              <a:t>y of </a:t>
            </a:r>
            <a:r>
              <a:rPr sz="1200" spc="-10" dirty="0">
                <a:solidFill>
                  <a:srgbClr val="FF0000"/>
                </a:solidFill>
                <a:latin typeface="Times New Roman"/>
                <a:cs typeface="Times New Roman"/>
              </a:rPr>
              <a:t>pa</a:t>
            </a:r>
            <a:r>
              <a:rPr sz="1200" dirty="0">
                <a:solidFill>
                  <a:srgbClr val="FF0000"/>
                </a:solidFill>
                <a:latin typeface="Times New Roman"/>
                <a:cs typeface="Times New Roman"/>
              </a:rPr>
              <a:t>sswords </a:t>
            </a:r>
            <a:r>
              <a:rPr sz="1200" spc="-10" dirty="0">
                <a:solidFill>
                  <a:srgbClr val="FF0000"/>
                </a:solidFill>
                <a:latin typeface="Times New Roman"/>
                <a:cs typeface="Times New Roman"/>
              </a:rPr>
              <a:t>a</a:t>
            </a:r>
            <a:r>
              <a:rPr sz="1200" dirty="0">
                <a:solidFill>
                  <a:srgbClr val="FF0000"/>
                </a:solidFill>
                <a:latin typeface="Times New Roman"/>
                <a:cs typeface="Times New Roman"/>
              </a:rPr>
              <a:t>nd </a:t>
            </a:r>
            <a:r>
              <a:rPr sz="1200" spc="-10" dirty="0">
                <a:solidFill>
                  <a:srgbClr val="FF0000"/>
                </a:solidFill>
                <a:latin typeface="Times New Roman"/>
                <a:cs typeface="Times New Roman"/>
              </a:rPr>
              <a:t>ma</a:t>
            </a:r>
            <a:r>
              <a:rPr sz="1200" dirty="0">
                <a:solidFill>
                  <a:srgbClr val="FF0000"/>
                </a:solidFill>
                <a:latin typeface="Times New Roman"/>
                <a:cs typeface="Times New Roman"/>
              </a:rPr>
              <a:t>y </a:t>
            </a:r>
            <a:r>
              <a:rPr sz="1200" spc="-5" dirty="0">
                <a:solidFill>
                  <a:srgbClr val="FF0000"/>
                </a:solidFill>
                <a:latin typeface="Times New Roman"/>
                <a:cs typeface="Times New Roman"/>
              </a:rPr>
              <a:t>introduce</a:t>
            </a:r>
            <a:r>
              <a:rPr sz="1200" dirty="0">
                <a:solidFill>
                  <a:srgbClr val="FF0000"/>
                </a:solidFill>
                <a:latin typeface="Times New Roman"/>
                <a:cs typeface="Times New Roman"/>
              </a:rPr>
              <a:t> us</a:t>
            </a:r>
            <a:r>
              <a:rPr sz="1200" spc="-5" dirty="0">
                <a:solidFill>
                  <a:srgbClr val="FF0000"/>
                </a:solidFill>
                <a:latin typeface="Times New Roman"/>
                <a:cs typeface="Times New Roman"/>
              </a:rPr>
              <a:t>abilit</a:t>
            </a:r>
            <a:r>
              <a:rPr sz="1200" dirty="0">
                <a:solidFill>
                  <a:srgbClr val="FF0000"/>
                </a:solidFill>
                <a:latin typeface="Times New Roman"/>
                <a:cs typeface="Times New Roman"/>
              </a:rPr>
              <a:t>y </a:t>
            </a:r>
            <a:r>
              <a:rPr sz="1200" spc="-5" dirty="0">
                <a:solidFill>
                  <a:srgbClr val="FF0000"/>
                </a:solidFill>
                <a:latin typeface="Times New Roman"/>
                <a:cs typeface="Times New Roman"/>
              </a:rPr>
              <a:t>i</a:t>
            </a:r>
            <a:r>
              <a:rPr sz="1200" dirty="0">
                <a:solidFill>
                  <a:srgbClr val="FF0000"/>
                </a:solidFill>
                <a:latin typeface="Times New Roman"/>
                <a:cs typeface="Times New Roman"/>
              </a:rPr>
              <a:t>ss</a:t>
            </a:r>
            <a:r>
              <a:rPr sz="1200" spc="-10" dirty="0">
                <a:solidFill>
                  <a:srgbClr val="FF0000"/>
                </a:solidFill>
                <a:latin typeface="Times New Roman"/>
                <a:cs typeface="Times New Roman"/>
              </a:rPr>
              <a:t>ue</a:t>
            </a:r>
            <a:r>
              <a:rPr sz="1200" dirty="0">
                <a:solidFill>
                  <a:srgbClr val="FF0000"/>
                </a:solidFill>
                <a:latin typeface="Times New Roman"/>
                <a:cs typeface="Times New Roman"/>
              </a:rPr>
              <a:t>s </a:t>
            </a:r>
            <a:r>
              <a:rPr sz="1200" spc="-5" dirty="0">
                <a:solidFill>
                  <a:srgbClr val="FF0000"/>
                </a:solidFill>
                <a:latin typeface="Times New Roman"/>
                <a:cs typeface="Times New Roman"/>
              </a:rPr>
              <a:t>(e</a:t>
            </a:r>
            <a:r>
              <a:rPr sz="1200" dirty="0">
                <a:solidFill>
                  <a:srgbClr val="FF0000"/>
                </a:solidFill>
                <a:latin typeface="Times New Roman"/>
                <a:cs typeface="Times New Roman"/>
              </a:rPr>
              <a:t>.g., </a:t>
            </a:r>
            <a:r>
              <a:rPr sz="1200" spc="-5" dirty="0">
                <a:solidFill>
                  <a:srgbClr val="FF0000"/>
                </a:solidFill>
                <a:latin typeface="Times New Roman"/>
                <a:cs typeface="Times New Roman"/>
              </a:rPr>
              <a:t>the</a:t>
            </a:r>
            <a:r>
              <a:rPr sz="1200" dirty="0">
                <a:solidFill>
                  <a:srgbClr val="FF0000"/>
                </a:solidFill>
                <a:latin typeface="Times New Roman"/>
                <a:cs typeface="Times New Roman"/>
              </a:rPr>
              <a:t> </a:t>
            </a:r>
            <a:r>
              <a:rPr sz="1200" spc="-10" dirty="0">
                <a:solidFill>
                  <a:srgbClr val="FF0000"/>
                </a:solidFill>
                <a:latin typeface="Times New Roman"/>
                <a:cs typeface="Times New Roman"/>
              </a:rPr>
              <a:t>undetecte</a:t>
            </a:r>
            <a:r>
              <a:rPr sz="1200" dirty="0">
                <a:solidFill>
                  <a:srgbClr val="FF0000"/>
                </a:solidFill>
                <a:latin typeface="Times New Roman"/>
                <a:cs typeface="Times New Roman"/>
              </a:rPr>
              <a:t>d us</a:t>
            </a:r>
            <a:r>
              <a:rPr sz="1200" spc="-10" dirty="0">
                <a:solidFill>
                  <a:srgbClr val="FF0000"/>
                </a:solidFill>
                <a:latin typeface="Times New Roman"/>
                <a:cs typeface="Times New Roman"/>
              </a:rPr>
              <a:t>e</a:t>
            </a:r>
            <a:r>
              <a:rPr sz="1200" dirty="0">
                <a:solidFill>
                  <a:srgbClr val="FF0000"/>
                </a:solidFill>
                <a:latin typeface="Times New Roman"/>
                <a:cs typeface="Times New Roman"/>
              </a:rPr>
              <a:t> of </a:t>
            </a:r>
            <a:r>
              <a:rPr sz="1200" spc="-5" dirty="0">
                <a:solidFill>
                  <a:srgbClr val="FF0000"/>
                </a:solidFill>
                <a:latin typeface="Times New Roman"/>
                <a:cs typeface="Times New Roman"/>
              </a:rPr>
              <a:t>t</a:t>
            </a:r>
            <a:r>
              <a:rPr sz="1200" dirty="0">
                <a:solidFill>
                  <a:srgbClr val="FF0000"/>
                </a:solidFill>
                <a:latin typeface="Times New Roman"/>
                <a:cs typeface="Times New Roman"/>
              </a:rPr>
              <a:t>wo s</a:t>
            </a:r>
            <a:r>
              <a:rPr sz="1200" spc="-10" dirty="0">
                <a:solidFill>
                  <a:srgbClr val="FF0000"/>
                </a:solidFill>
                <a:latin typeface="Times New Roman"/>
                <a:cs typeface="Times New Roman"/>
              </a:rPr>
              <a:t>pace</a:t>
            </a:r>
            <a:r>
              <a:rPr sz="1200" dirty="0">
                <a:solidFill>
                  <a:srgbClr val="FF0000"/>
                </a:solidFill>
                <a:latin typeface="Times New Roman"/>
                <a:cs typeface="Times New Roman"/>
              </a:rPr>
              <a:t>s </a:t>
            </a:r>
            <a:r>
              <a:rPr sz="1200" spc="-5" dirty="0">
                <a:solidFill>
                  <a:srgbClr val="FF0000"/>
                </a:solidFill>
                <a:latin typeface="Times New Roman"/>
                <a:cs typeface="Times New Roman"/>
              </a:rPr>
              <a:t>rathe</a:t>
            </a:r>
            <a:r>
              <a:rPr sz="1200" dirty="0">
                <a:solidFill>
                  <a:srgbClr val="FF0000"/>
                </a:solidFill>
                <a:latin typeface="Times New Roman"/>
                <a:cs typeface="Times New Roman"/>
              </a:rPr>
              <a:t>r </a:t>
            </a:r>
            <a:r>
              <a:rPr sz="1200" spc="-5" dirty="0">
                <a:solidFill>
                  <a:srgbClr val="FF0000"/>
                </a:solidFill>
                <a:latin typeface="Times New Roman"/>
                <a:cs typeface="Times New Roman"/>
              </a:rPr>
              <a:t>tha</a:t>
            </a:r>
            <a:r>
              <a:rPr sz="1200" dirty="0">
                <a:solidFill>
                  <a:srgbClr val="FF0000"/>
                </a:solidFill>
                <a:latin typeface="Times New Roman"/>
                <a:cs typeface="Times New Roman"/>
              </a:rPr>
              <a:t>n </a:t>
            </a:r>
            <a:r>
              <a:rPr sz="1200" spc="-10" dirty="0">
                <a:solidFill>
                  <a:srgbClr val="FF0000"/>
                </a:solidFill>
                <a:latin typeface="Times New Roman"/>
                <a:cs typeface="Times New Roman"/>
              </a:rPr>
              <a:t>one</a:t>
            </a:r>
            <a:r>
              <a:rPr sz="1200" dirty="0">
                <a:solidFill>
                  <a:srgbClr val="FF0000"/>
                </a:solidFill>
                <a:latin typeface="Times New Roman"/>
                <a:cs typeface="Times New Roman"/>
              </a:rPr>
              <a:t>), so </a:t>
            </a:r>
            <a:r>
              <a:rPr sz="1200" spc="-5" dirty="0">
                <a:solidFill>
                  <a:srgbClr val="FF0000"/>
                </a:solidFill>
                <a:latin typeface="Times New Roman"/>
                <a:cs typeface="Times New Roman"/>
              </a:rPr>
              <a:t>it</a:t>
            </a:r>
            <a:r>
              <a:rPr sz="1200" dirty="0">
                <a:solidFill>
                  <a:srgbClr val="FF0000"/>
                </a:solidFill>
                <a:latin typeface="Times New Roman"/>
                <a:cs typeface="Times New Roman"/>
              </a:rPr>
              <a:t> </a:t>
            </a:r>
            <a:r>
              <a:rPr sz="1200" spc="-10" dirty="0">
                <a:solidFill>
                  <a:srgbClr val="FF0000"/>
                </a:solidFill>
                <a:latin typeface="Times New Roman"/>
                <a:cs typeface="Times New Roman"/>
              </a:rPr>
              <a:t>ma</a:t>
            </a:r>
            <a:r>
              <a:rPr sz="1200" dirty="0">
                <a:solidFill>
                  <a:srgbClr val="FF0000"/>
                </a:solidFill>
                <a:latin typeface="Times New Roman"/>
                <a:cs typeface="Times New Roman"/>
              </a:rPr>
              <a:t>y </a:t>
            </a:r>
            <a:r>
              <a:rPr sz="1200" spc="-10" dirty="0">
                <a:solidFill>
                  <a:srgbClr val="FF0000"/>
                </a:solidFill>
                <a:latin typeface="Times New Roman"/>
                <a:cs typeface="Times New Roman"/>
              </a:rPr>
              <a:t>be</a:t>
            </a:r>
            <a:r>
              <a:rPr sz="1200" dirty="0">
                <a:solidFill>
                  <a:srgbClr val="FF0000"/>
                </a:solidFill>
                <a:latin typeface="Times New Roman"/>
                <a:cs typeface="Times New Roman"/>
              </a:rPr>
              <a:t> </a:t>
            </a:r>
            <a:r>
              <a:rPr sz="1200" spc="-5" dirty="0">
                <a:solidFill>
                  <a:srgbClr val="FF0000"/>
                </a:solidFill>
                <a:latin typeface="Times New Roman"/>
                <a:cs typeface="Times New Roman"/>
              </a:rPr>
              <a:t>beneficial</a:t>
            </a:r>
            <a:r>
              <a:rPr sz="1200" dirty="0">
                <a:solidFill>
                  <a:srgbClr val="FF0000"/>
                </a:solidFill>
                <a:latin typeface="Times New Roman"/>
                <a:cs typeface="Times New Roman"/>
              </a:rPr>
              <a:t> </a:t>
            </a:r>
            <a:r>
              <a:rPr sz="1200" spc="-5" dirty="0">
                <a:solidFill>
                  <a:srgbClr val="FF0000"/>
                </a:solidFill>
                <a:latin typeface="Times New Roman"/>
                <a:cs typeface="Times New Roman"/>
              </a:rPr>
              <a:t>t</a:t>
            </a:r>
            <a:r>
              <a:rPr sz="1200" dirty="0">
                <a:solidFill>
                  <a:srgbClr val="FF0000"/>
                </a:solidFill>
                <a:latin typeface="Times New Roman"/>
                <a:cs typeface="Times New Roman"/>
              </a:rPr>
              <a:t>o </a:t>
            </a:r>
            <a:r>
              <a:rPr sz="1200" spc="-10" dirty="0">
                <a:solidFill>
                  <a:srgbClr val="FF0000"/>
                </a:solidFill>
                <a:latin typeface="Times New Roman"/>
                <a:cs typeface="Times New Roman"/>
              </a:rPr>
              <a:t>remove</a:t>
            </a:r>
            <a:r>
              <a:rPr sz="1200" dirty="0">
                <a:solidFill>
                  <a:srgbClr val="FF0000"/>
                </a:solidFill>
                <a:latin typeface="Times New Roman"/>
                <a:cs typeface="Times New Roman"/>
              </a:rPr>
              <a:t> </a:t>
            </a:r>
            <a:r>
              <a:rPr sz="1200" spc="-5" dirty="0">
                <a:solidFill>
                  <a:srgbClr val="FF0000"/>
                </a:solidFill>
                <a:latin typeface="Times New Roman"/>
                <a:cs typeface="Times New Roman"/>
              </a:rPr>
              <a:t>repeate</a:t>
            </a:r>
            <a:r>
              <a:rPr sz="1200" dirty="0">
                <a:solidFill>
                  <a:srgbClr val="FF0000"/>
                </a:solidFill>
                <a:latin typeface="Times New Roman"/>
                <a:cs typeface="Times New Roman"/>
              </a:rPr>
              <a:t>d s</a:t>
            </a:r>
            <a:r>
              <a:rPr sz="1200" spc="-10" dirty="0">
                <a:solidFill>
                  <a:srgbClr val="FF0000"/>
                </a:solidFill>
                <a:latin typeface="Times New Roman"/>
                <a:cs typeface="Times New Roman"/>
              </a:rPr>
              <a:t>pace</a:t>
            </a:r>
            <a:r>
              <a:rPr sz="1200" dirty="0">
                <a:solidFill>
                  <a:srgbClr val="FF0000"/>
                </a:solidFill>
                <a:latin typeface="Times New Roman"/>
                <a:cs typeface="Times New Roman"/>
              </a:rPr>
              <a:t>s </a:t>
            </a:r>
            <a:r>
              <a:rPr sz="1200" spc="-5" dirty="0">
                <a:solidFill>
                  <a:srgbClr val="FF0000"/>
                </a:solidFill>
                <a:latin typeface="Times New Roman"/>
                <a:cs typeface="Times New Roman"/>
              </a:rPr>
              <a:t>i</a:t>
            </a:r>
            <a:r>
              <a:rPr sz="1200" dirty="0">
                <a:solidFill>
                  <a:srgbClr val="FF0000"/>
                </a:solidFill>
                <a:latin typeface="Times New Roman"/>
                <a:cs typeface="Times New Roman"/>
              </a:rPr>
              <a:t>n </a:t>
            </a:r>
            <a:r>
              <a:rPr sz="1200" spc="-10" dirty="0">
                <a:solidFill>
                  <a:srgbClr val="FF0000"/>
                </a:solidFill>
                <a:latin typeface="Times New Roman"/>
                <a:cs typeface="Times New Roman"/>
              </a:rPr>
              <a:t>type</a:t>
            </a:r>
            <a:r>
              <a:rPr sz="1200" dirty="0">
                <a:solidFill>
                  <a:srgbClr val="FF0000"/>
                </a:solidFill>
                <a:latin typeface="Times New Roman"/>
                <a:cs typeface="Times New Roman"/>
              </a:rPr>
              <a:t>d </a:t>
            </a:r>
            <a:r>
              <a:rPr sz="1200" spc="-10" dirty="0">
                <a:solidFill>
                  <a:srgbClr val="FF0000"/>
                </a:solidFill>
                <a:latin typeface="Times New Roman"/>
                <a:cs typeface="Times New Roman"/>
              </a:rPr>
              <a:t>pa</a:t>
            </a:r>
            <a:r>
              <a:rPr sz="1200" dirty="0">
                <a:solidFill>
                  <a:srgbClr val="FF0000"/>
                </a:solidFill>
                <a:latin typeface="Times New Roman"/>
                <a:cs typeface="Times New Roman"/>
              </a:rPr>
              <a:t>sswords </a:t>
            </a:r>
            <a:r>
              <a:rPr sz="1200" spc="-5" dirty="0">
                <a:solidFill>
                  <a:srgbClr val="FF0000"/>
                </a:solidFill>
                <a:latin typeface="Times New Roman"/>
                <a:cs typeface="Times New Roman"/>
              </a:rPr>
              <a:t>pri</a:t>
            </a:r>
            <a:r>
              <a:rPr sz="1200" dirty="0">
                <a:solidFill>
                  <a:srgbClr val="FF0000"/>
                </a:solidFill>
                <a:latin typeface="Times New Roman"/>
                <a:cs typeface="Times New Roman"/>
              </a:rPr>
              <a:t>or </a:t>
            </a:r>
            <a:r>
              <a:rPr sz="1200" spc="-5" dirty="0">
                <a:solidFill>
                  <a:srgbClr val="FF0000"/>
                </a:solidFill>
                <a:latin typeface="Times New Roman"/>
                <a:cs typeface="Times New Roman"/>
              </a:rPr>
              <a:t>t</a:t>
            </a:r>
            <a:r>
              <a:rPr sz="1200" dirty="0">
                <a:solidFill>
                  <a:srgbClr val="FF0000"/>
                </a:solidFill>
                <a:latin typeface="Times New Roman"/>
                <a:cs typeface="Times New Roman"/>
              </a:rPr>
              <a:t>o </a:t>
            </a:r>
            <a:r>
              <a:rPr sz="1200" spc="-5" dirty="0">
                <a:solidFill>
                  <a:srgbClr val="FF0000"/>
                </a:solidFill>
                <a:latin typeface="Times New Roman"/>
                <a:cs typeface="Times New Roman"/>
              </a:rPr>
              <a:t>verificati</a:t>
            </a:r>
            <a:r>
              <a:rPr sz="1200" dirty="0">
                <a:solidFill>
                  <a:srgbClr val="FF0000"/>
                </a:solidFill>
                <a:latin typeface="Times New Roman"/>
                <a:cs typeface="Times New Roman"/>
              </a:rPr>
              <a:t>on.</a:t>
            </a:r>
          </a:p>
          <a:p>
            <a:pPr>
              <a:lnSpc>
                <a:spcPct val="100000"/>
              </a:lnSpc>
              <a:spcBef>
                <a:spcPts val="6"/>
              </a:spcBef>
            </a:pPr>
            <a:endParaRPr sz="1050" dirty="0">
              <a:latin typeface="Times New Roman"/>
              <a:cs typeface="Times New Roman"/>
            </a:endParaRPr>
          </a:p>
          <a:p>
            <a:pPr marL="12700" marR="38735">
              <a:lnSpc>
                <a:spcPct val="95700"/>
              </a:lnSpc>
            </a:pPr>
            <a:r>
              <a:rPr sz="1200" dirty="0">
                <a:latin typeface="Times New Roman"/>
                <a:cs typeface="Times New Roman"/>
              </a:rPr>
              <a:t>Us</a:t>
            </a:r>
            <a:r>
              <a:rPr sz="1200" spc="-10" dirty="0">
                <a:latin typeface="Times New Roman"/>
                <a:cs typeface="Times New Roman"/>
              </a:rPr>
              <a:t>ers’ password</a:t>
            </a:r>
            <a:r>
              <a:rPr sz="1200" spc="-5" dirty="0">
                <a:latin typeface="Times New Roman"/>
                <a:cs typeface="Times New Roman"/>
              </a:rPr>
              <a:t> </a:t>
            </a:r>
            <a:r>
              <a:rPr sz="1200" spc="-10" dirty="0">
                <a:latin typeface="Times New Roman"/>
                <a:cs typeface="Times New Roman"/>
              </a:rPr>
              <a:t>choice</a:t>
            </a:r>
            <a:r>
              <a:rPr sz="1200" dirty="0">
                <a:latin typeface="Times New Roman"/>
                <a:cs typeface="Times New Roman"/>
              </a:rPr>
              <a:t>s </a:t>
            </a:r>
            <a:r>
              <a:rPr sz="1200" spc="-5" dirty="0">
                <a:latin typeface="Times New Roman"/>
                <a:cs typeface="Times New Roman"/>
              </a:rPr>
              <a:t>are</a:t>
            </a:r>
            <a:r>
              <a:rPr sz="1200" dirty="0">
                <a:latin typeface="Times New Roman"/>
                <a:cs typeface="Times New Roman"/>
              </a:rPr>
              <a:t> </a:t>
            </a:r>
            <a:r>
              <a:rPr sz="1200" spc="-10" dirty="0">
                <a:latin typeface="Times New Roman"/>
                <a:cs typeface="Times New Roman"/>
              </a:rPr>
              <a:t>ve</a:t>
            </a:r>
            <a:r>
              <a:rPr sz="1200" dirty="0">
                <a:latin typeface="Times New Roman"/>
                <a:cs typeface="Times New Roman"/>
              </a:rPr>
              <a:t>ry </a:t>
            </a:r>
            <a:r>
              <a:rPr sz="1200" spc="-5" dirty="0">
                <a:latin typeface="Times New Roman"/>
                <a:cs typeface="Times New Roman"/>
              </a:rPr>
              <a:t>predictable</a:t>
            </a:r>
            <a:r>
              <a:rPr sz="1200" dirty="0">
                <a:latin typeface="Times New Roman"/>
                <a:cs typeface="Times New Roman"/>
              </a:rPr>
              <a:t>, so </a:t>
            </a:r>
            <a:r>
              <a:rPr sz="1200" spc="-5" dirty="0">
                <a:latin typeface="Times New Roman"/>
                <a:cs typeface="Times New Roman"/>
              </a:rPr>
              <a:t>attacke</a:t>
            </a:r>
            <a:r>
              <a:rPr sz="1200" dirty="0">
                <a:latin typeface="Times New Roman"/>
                <a:cs typeface="Times New Roman"/>
              </a:rPr>
              <a:t>rs </a:t>
            </a:r>
            <a:r>
              <a:rPr sz="1200" spc="-5" dirty="0">
                <a:latin typeface="Times New Roman"/>
                <a:cs typeface="Times New Roman"/>
              </a:rPr>
              <a:t>are</a:t>
            </a:r>
            <a:r>
              <a:rPr sz="1200" dirty="0">
                <a:latin typeface="Times New Roman"/>
                <a:cs typeface="Times New Roman"/>
              </a:rPr>
              <a:t> </a:t>
            </a:r>
            <a:r>
              <a:rPr sz="1200" spc="-5" dirty="0">
                <a:latin typeface="Times New Roman"/>
                <a:cs typeface="Times New Roman"/>
              </a:rPr>
              <a:t>likel</a:t>
            </a:r>
            <a:r>
              <a:rPr sz="1200" dirty="0">
                <a:latin typeface="Times New Roman"/>
                <a:cs typeface="Times New Roman"/>
              </a:rPr>
              <a:t>y </a:t>
            </a:r>
            <a:r>
              <a:rPr sz="1200" spc="-5" dirty="0">
                <a:latin typeface="Times New Roman"/>
                <a:cs typeface="Times New Roman"/>
              </a:rPr>
              <a:t>t</a:t>
            </a:r>
            <a:r>
              <a:rPr sz="1200" dirty="0">
                <a:latin typeface="Times New Roman"/>
                <a:cs typeface="Times New Roman"/>
              </a:rPr>
              <a:t>o </a:t>
            </a:r>
            <a:r>
              <a:rPr sz="1200" spc="-10" dirty="0">
                <a:latin typeface="Times New Roman"/>
                <a:cs typeface="Times New Roman"/>
              </a:rPr>
              <a:t>gue</a:t>
            </a:r>
            <a:r>
              <a:rPr sz="1200" dirty="0">
                <a:latin typeface="Times New Roman"/>
                <a:cs typeface="Times New Roman"/>
              </a:rPr>
              <a:t>ss </a:t>
            </a:r>
            <a:r>
              <a:rPr sz="1200" spc="-10" dirty="0">
                <a:latin typeface="Times New Roman"/>
                <a:cs typeface="Times New Roman"/>
              </a:rPr>
              <a:t>pa</a:t>
            </a:r>
            <a:r>
              <a:rPr sz="1200" dirty="0">
                <a:latin typeface="Times New Roman"/>
                <a:cs typeface="Times New Roman"/>
              </a:rPr>
              <a:t>sswords </a:t>
            </a:r>
            <a:r>
              <a:rPr sz="1200" spc="-5" dirty="0">
                <a:latin typeface="Times New Roman"/>
                <a:cs typeface="Times New Roman"/>
              </a:rPr>
              <a:t>that</a:t>
            </a:r>
            <a:r>
              <a:rPr sz="1200" spc="-10" dirty="0">
                <a:latin typeface="Times New Roman"/>
                <a:cs typeface="Times New Roman"/>
              </a:rPr>
              <a:t> have</a:t>
            </a:r>
            <a:r>
              <a:rPr sz="1200" dirty="0">
                <a:latin typeface="Times New Roman"/>
                <a:cs typeface="Times New Roman"/>
              </a:rPr>
              <a:t> </a:t>
            </a:r>
            <a:r>
              <a:rPr sz="1200" spc="-10" dirty="0">
                <a:latin typeface="Times New Roman"/>
                <a:cs typeface="Times New Roman"/>
              </a:rPr>
              <a:t>bee</a:t>
            </a:r>
            <a:r>
              <a:rPr sz="1200" dirty="0">
                <a:latin typeface="Times New Roman"/>
                <a:cs typeface="Times New Roman"/>
              </a:rPr>
              <a:t>n s</a:t>
            </a:r>
            <a:r>
              <a:rPr sz="1200" spc="-10" dirty="0">
                <a:latin typeface="Times New Roman"/>
                <a:cs typeface="Times New Roman"/>
              </a:rPr>
              <a:t>ucce</a:t>
            </a:r>
            <a:r>
              <a:rPr sz="1200" dirty="0">
                <a:latin typeface="Times New Roman"/>
                <a:cs typeface="Times New Roman"/>
              </a:rPr>
              <a:t>ss</a:t>
            </a:r>
            <a:r>
              <a:rPr sz="1200" spc="-5" dirty="0">
                <a:latin typeface="Times New Roman"/>
                <a:cs typeface="Times New Roman"/>
              </a:rPr>
              <a:t>ful</a:t>
            </a:r>
            <a:r>
              <a:rPr sz="1200" dirty="0">
                <a:latin typeface="Times New Roman"/>
                <a:cs typeface="Times New Roman"/>
              </a:rPr>
              <a:t> </a:t>
            </a:r>
            <a:r>
              <a:rPr sz="1200" spc="-5" dirty="0">
                <a:latin typeface="Times New Roman"/>
                <a:cs typeface="Times New Roman"/>
              </a:rPr>
              <a:t>i</a:t>
            </a:r>
            <a:r>
              <a:rPr sz="1200" dirty="0">
                <a:latin typeface="Times New Roman"/>
                <a:cs typeface="Times New Roman"/>
              </a:rPr>
              <a:t>n </a:t>
            </a:r>
            <a:r>
              <a:rPr sz="1200" spc="-5" dirty="0">
                <a:latin typeface="Times New Roman"/>
                <a:cs typeface="Times New Roman"/>
              </a:rPr>
              <a:t>the</a:t>
            </a:r>
            <a:r>
              <a:rPr sz="1200" dirty="0">
                <a:latin typeface="Times New Roman"/>
                <a:cs typeface="Times New Roman"/>
              </a:rPr>
              <a:t> </a:t>
            </a:r>
            <a:r>
              <a:rPr sz="1200" spc="-10" dirty="0">
                <a:latin typeface="Times New Roman"/>
                <a:cs typeface="Times New Roman"/>
              </a:rPr>
              <a:t>pa</a:t>
            </a:r>
            <a:r>
              <a:rPr sz="1200" dirty="0">
                <a:latin typeface="Times New Roman"/>
                <a:cs typeface="Times New Roman"/>
              </a:rPr>
              <a:t>s</a:t>
            </a:r>
            <a:r>
              <a:rPr sz="1200" spc="-5" dirty="0">
                <a:latin typeface="Times New Roman"/>
                <a:cs typeface="Times New Roman"/>
              </a:rPr>
              <a:t>t</a:t>
            </a:r>
            <a:r>
              <a:rPr sz="1200" dirty="0">
                <a:latin typeface="Times New Roman"/>
                <a:cs typeface="Times New Roman"/>
              </a:rPr>
              <a:t>. </a:t>
            </a:r>
            <a:r>
              <a:rPr sz="1200" spc="-10" dirty="0">
                <a:latin typeface="Times New Roman"/>
                <a:cs typeface="Times New Roman"/>
              </a:rPr>
              <a:t>The</a:t>
            </a:r>
            <a:r>
              <a:rPr sz="1200" dirty="0">
                <a:latin typeface="Times New Roman"/>
                <a:cs typeface="Times New Roman"/>
              </a:rPr>
              <a:t>s</a:t>
            </a:r>
            <a:r>
              <a:rPr sz="1200" spc="-10" dirty="0">
                <a:latin typeface="Times New Roman"/>
                <a:cs typeface="Times New Roman"/>
              </a:rPr>
              <a:t>e</a:t>
            </a:r>
            <a:r>
              <a:rPr sz="1200" dirty="0">
                <a:latin typeface="Times New Roman"/>
                <a:cs typeface="Times New Roman"/>
              </a:rPr>
              <a:t> </a:t>
            </a:r>
            <a:r>
              <a:rPr sz="1200" spc="-5" dirty="0">
                <a:latin typeface="Times New Roman"/>
                <a:cs typeface="Times New Roman"/>
              </a:rPr>
              <a:t>include</a:t>
            </a:r>
            <a:r>
              <a:rPr sz="1200" dirty="0">
                <a:latin typeface="Times New Roman"/>
                <a:cs typeface="Times New Roman"/>
              </a:rPr>
              <a:t> </a:t>
            </a:r>
            <a:r>
              <a:rPr sz="1200" spc="-5" dirty="0">
                <a:latin typeface="Times New Roman"/>
                <a:cs typeface="Times New Roman"/>
              </a:rPr>
              <a:t>dictiona</a:t>
            </a:r>
            <a:r>
              <a:rPr sz="1200" dirty="0">
                <a:latin typeface="Times New Roman"/>
                <a:cs typeface="Times New Roman"/>
              </a:rPr>
              <a:t>ry words </a:t>
            </a:r>
            <a:r>
              <a:rPr sz="1200" spc="-10" dirty="0">
                <a:latin typeface="Times New Roman"/>
                <a:cs typeface="Times New Roman"/>
              </a:rPr>
              <a:t>a</a:t>
            </a:r>
            <a:r>
              <a:rPr sz="1200" dirty="0">
                <a:latin typeface="Times New Roman"/>
                <a:cs typeface="Times New Roman"/>
              </a:rPr>
              <a:t>nd </a:t>
            </a:r>
            <a:r>
              <a:rPr sz="1200" spc="-10" dirty="0">
                <a:latin typeface="Times New Roman"/>
                <a:cs typeface="Times New Roman"/>
              </a:rPr>
              <a:t>pa</a:t>
            </a:r>
            <a:r>
              <a:rPr sz="1200" dirty="0">
                <a:latin typeface="Times New Roman"/>
                <a:cs typeface="Times New Roman"/>
              </a:rPr>
              <a:t>sswords </a:t>
            </a:r>
            <a:r>
              <a:rPr sz="1200" spc="-10" dirty="0">
                <a:latin typeface="Times New Roman"/>
                <a:cs typeface="Times New Roman"/>
              </a:rPr>
              <a:t>from</a:t>
            </a:r>
            <a:r>
              <a:rPr sz="1200" dirty="0">
                <a:latin typeface="Times New Roman"/>
                <a:cs typeface="Times New Roman"/>
              </a:rPr>
              <a:t> </a:t>
            </a:r>
            <a:r>
              <a:rPr sz="1200" spc="-5" dirty="0">
                <a:latin typeface="Times New Roman"/>
                <a:cs typeface="Times New Roman"/>
              </a:rPr>
              <a:t>previ</a:t>
            </a:r>
            <a:r>
              <a:rPr sz="1200" dirty="0">
                <a:latin typeface="Times New Roman"/>
                <a:cs typeface="Times New Roman"/>
              </a:rPr>
              <a:t>ous </a:t>
            </a:r>
            <a:r>
              <a:rPr sz="1200" spc="-10" dirty="0">
                <a:latin typeface="Times New Roman"/>
                <a:cs typeface="Times New Roman"/>
              </a:rPr>
              <a:t>breache</a:t>
            </a:r>
            <a:r>
              <a:rPr sz="1200" dirty="0">
                <a:latin typeface="Times New Roman"/>
                <a:cs typeface="Times New Roman"/>
              </a:rPr>
              <a:t>s, s</a:t>
            </a:r>
            <a:r>
              <a:rPr sz="1200" spc="-10" dirty="0">
                <a:latin typeface="Times New Roman"/>
                <a:cs typeface="Times New Roman"/>
              </a:rPr>
              <a:t>uc</a:t>
            </a:r>
            <a:r>
              <a:rPr sz="1200" dirty="0">
                <a:latin typeface="Times New Roman"/>
                <a:cs typeface="Times New Roman"/>
              </a:rPr>
              <a:t>h </a:t>
            </a:r>
            <a:r>
              <a:rPr sz="1200" spc="-10" dirty="0">
                <a:latin typeface="Times New Roman"/>
                <a:cs typeface="Times New Roman"/>
              </a:rPr>
              <a:t>a</a:t>
            </a:r>
            <a:r>
              <a:rPr sz="1200" dirty="0">
                <a:latin typeface="Times New Roman"/>
                <a:cs typeface="Times New Roman"/>
              </a:rPr>
              <a:t>s </a:t>
            </a:r>
            <a:r>
              <a:rPr sz="1200" spc="-5" dirty="0">
                <a:latin typeface="Times New Roman"/>
                <a:cs typeface="Times New Roman"/>
              </a:rPr>
              <a:t>the</a:t>
            </a:r>
            <a:r>
              <a:rPr sz="1200" dirty="0">
                <a:latin typeface="Times New Roman"/>
                <a:cs typeface="Times New Roman"/>
              </a:rPr>
              <a:t> </a:t>
            </a:r>
            <a:r>
              <a:rPr sz="1200" spc="-10" dirty="0">
                <a:latin typeface="Times New Roman"/>
                <a:cs typeface="Times New Roman"/>
              </a:rPr>
              <a:t>“</a:t>
            </a:r>
            <a:r>
              <a:rPr sz="1200" dirty="0">
                <a:latin typeface="Times New Roman"/>
                <a:cs typeface="Times New Roman"/>
              </a:rPr>
              <a:t>P</a:t>
            </a:r>
            <a:r>
              <a:rPr sz="1200" spc="-10" dirty="0">
                <a:latin typeface="Times New Roman"/>
                <a:cs typeface="Times New Roman"/>
              </a:rPr>
              <a:t>a</a:t>
            </a:r>
            <a:r>
              <a:rPr sz="1200" dirty="0">
                <a:latin typeface="Times New Roman"/>
                <a:cs typeface="Times New Roman"/>
              </a:rPr>
              <a:t>ssw</a:t>
            </a:r>
            <a:r>
              <a:rPr sz="1200" spc="-10" dirty="0">
                <a:latin typeface="Times New Roman"/>
                <a:cs typeface="Times New Roman"/>
              </a:rPr>
              <a:t>ord1!”</a:t>
            </a:r>
            <a:r>
              <a:rPr sz="1200" dirty="0">
                <a:latin typeface="Times New Roman"/>
                <a:cs typeface="Times New Roman"/>
              </a:rPr>
              <a:t> </a:t>
            </a:r>
            <a:r>
              <a:rPr sz="1200" spc="-10" dirty="0">
                <a:latin typeface="Times New Roman"/>
                <a:cs typeface="Times New Roman"/>
              </a:rPr>
              <a:t>example</a:t>
            </a:r>
            <a:r>
              <a:rPr sz="1200" dirty="0">
                <a:latin typeface="Times New Roman"/>
                <a:cs typeface="Times New Roman"/>
              </a:rPr>
              <a:t> </a:t>
            </a:r>
            <a:r>
              <a:rPr sz="1200" spc="-10" dirty="0">
                <a:latin typeface="Times New Roman"/>
                <a:cs typeface="Times New Roman"/>
              </a:rPr>
              <a:t>above</a:t>
            </a:r>
            <a:r>
              <a:rPr sz="1200" dirty="0">
                <a:latin typeface="Times New Roman"/>
                <a:cs typeface="Times New Roman"/>
              </a:rPr>
              <a:t>. For </a:t>
            </a:r>
            <a:r>
              <a:rPr sz="1200" spc="-5" dirty="0">
                <a:latin typeface="Times New Roman"/>
                <a:cs typeface="Times New Roman"/>
              </a:rPr>
              <a:t>thi</a:t>
            </a:r>
            <a:r>
              <a:rPr sz="1200" dirty="0">
                <a:latin typeface="Times New Roman"/>
                <a:cs typeface="Times New Roman"/>
              </a:rPr>
              <a:t>s </a:t>
            </a:r>
            <a:r>
              <a:rPr sz="1200" spc="-5" dirty="0">
                <a:latin typeface="Times New Roman"/>
                <a:cs typeface="Times New Roman"/>
              </a:rPr>
              <a:t>rea</a:t>
            </a:r>
            <a:r>
              <a:rPr sz="1200" dirty="0">
                <a:latin typeface="Times New Roman"/>
                <a:cs typeface="Times New Roman"/>
              </a:rPr>
              <a:t>son, </a:t>
            </a:r>
            <a:r>
              <a:rPr sz="1200" spc="-5" dirty="0">
                <a:solidFill>
                  <a:srgbClr val="FF0000"/>
                </a:solidFill>
                <a:latin typeface="Times New Roman"/>
                <a:cs typeface="Times New Roman"/>
              </a:rPr>
              <a:t>it</a:t>
            </a:r>
            <a:r>
              <a:rPr sz="1200" dirty="0">
                <a:solidFill>
                  <a:srgbClr val="FF0000"/>
                </a:solidFill>
                <a:latin typeface="Times New Roman"/>
                <a:cs typeface="Times New Roman"/>
              </a:rPr>
              <a:t> </a:t>
            </a:r>
            <a:r>
              <a:rPr sz="1200" spc="-5" dirty="0">
                <a:solidFill>
                  <a:srgbClr val="FF0000"/>
                </a:solidFill>
                <a:latin typeface="Times New Roman"/>
                <a:cs typeface="Times New Roman"/>
              </a:rPr>
              <a:t>i</a:t>
            </a:r>
            <a:r>
              <a:rPr sz="1200" dirty="0">
                <a:solidFill>
                  <a:srgbClr val="FF0000"/>
                </a:solidFill>
                <a:latin typeface="Times New Roman"/>
                <a:cs typeface="Times New Roman"/>
              </a:rPr>
              <a:t>s </a:t>
            </a:r>
            <a:r>
              <a:rPr sz="1200" spc="-10" dirty="0">
                <a:solidFill>
                  <a:srgbClr val="FF0000"/>
                </a:solidFill>
                <a:latin typeface="Times New Roman"/>
                <a:cs typeface="Times New Roman"/>
              </a:rPr>
              <a:t>recommende</a:t>
            </a:r>
            <a:r>
              <a:rPr sz="1200" dirty="0">
                <a:solidFill>
                  <a:srgbClr val="FF0000"/>
                </a:solidFill>
                <a:latin typeface="Times New Roman"/>
                <a:cs typeface="Times New Roman"/>
              </a:rPr>
              <a:t>d </a:t>
            </a:r>
            <a:r>
              <a:rPr sz="1200" spc="-5" dirty="0">
                <a:solidFill>
                  <a:srgbClr val="FF0000"/>
                </a:solidFill>
                <a:latin typeface="Times New Roman"/>
                <a:cs typeface="Times New Roman"/>
              </a:rPr>
              <a:t>that pa</a:t>
            </a:r>
            <a:r>
              <a:rPr sz="1200" dirty="0">
                <a:solidFill>
                  <a:srgbClr val="FF0000"/>
                </a:solidFill>
                <a:latin typeface="Times New Roman"/>
                <a:cs typeface="Times New Roman"/>
              </a:rPr>
              <a:t>sswords </a:t>
            </a:r>
            <a:r>
              <a:rPr sz="1200" spc="-10" dirty="0">
                <a:solidFill>
                  <a:srgbClr val="FF0000"/>
                </a:solidFill>
                <a:latin typeface="Times New Roman"/>
                <a:cs typeface="Times New Roman"/>
              </a:rPr>
              <a:t>c</a:t>
            </a:r>
            <a:r>
              <a:rPr sz="1200" dirty="0">
                <a:solidFill>
                  <a:srgbClr val="FF0000"/>
                </a:solidFill>
                <a:latin typeface="Times New Roman"/>
                <a:cs typeface="Times New Roman"/>
              </a:rPr>
              <a:t>hos</a:t>
            </a:r>
            <a:r>
              <a:rPr sz="1200" spc="-10" dirty="0">
                <a:solidFill>
                  <a:srgbClr val="FF0000"/>
                </a:solidFill>
                <a:latin typeface="Times New Roman"/>
                <a:cs typeface="Times New Roman"/>
              </a:rPr>
              <a:t>e</a:t>
            </a:r>
            <a:r>
              <a:rPr sz="1200" dirty="0">
                <a:solidFill>
                  <a:srgbClr val="FF0000"/>
                </a:solidFill>
                <a:latin typeface="Times New Roman"/>
                <a:cs typeface="Times New Roman"/>
              </a:rPr>
              <a:t>n by us</a:t>
            </a:r>
            <a:r>
              <a:rPr sz="1200" spc="-10" dirty="0">
                <a:solidFill>
                  <a:srgbClr val="FF0000"/>
                </a:solidFill>
                <a:latin typeface="Times New Roman"/>
                <a:cs typeface="Times New Roman"/>
              </a:rPr>
              <a:t>e</a:t>
            </a:r>
            <a:r>
              <a:rPr sz="1200" dirty="0">
                <a:solidFill>
                  <a:srgbClr val="FF0000"/>
                </a:solidFill>
                <a:latin typeface="Times New Roman"/>
                <a:cs typeface="Times New Roman"/>
              </a:rPr>
              <a:t>rs </a:t>
            </a:r>
            <a:r>
              <a:rPr sz="1200" spc="-10" dirty="0">
                <a:solidFill>
                  <a:srgbClr val="FF0000"/>
                </a:solidFill>
                <a:latin typeface="Times New Roman"/>
                <a:cs typeface="Times New Roman"/>
              </a:rPr>
              <a:t>be</a:t>
            </a:r>
            <a:r>
              <a:rPr sz="1200" dirty="0">
                <a:solidFill>
                  <a:srgbClr val="FF0000"/>
                </a:solidFill>
                <a:latin typeface="Times New Roman"/>
                <a:cs typeface="Times New Roman"/>
              </a:rPr>
              <a:t> </a:t>
            </a:r>
            <a:r>
              <a:rPr sz="1200" spc="-10" dirty="0">
                <a:solidFill>
                  <a:srgbClr val="FF0000"/>
                </a:solidFill>
                <a:latin typeface="Times New Roman"/>
                <a:cs typeface="Times New Roman"/>
              </a:rPr>
              <a:t>compare</a:t>
            </a:r>
            <a:r>
              <a:rPr sz="1200" dirty="0">
                <a:solidFill>
                  <a:srgbClr val="FF0000"/>
                </a:solidFill>
                <a:latin typeface="Times New Roman"/>
                <a:cs typeface="Times New Roman"/>
              </a:rPr>
              <a:t>d </a:t>
            </a:r>
            <a:r>
              <a:rPr sz="1200" spc="-5" dirty="0">
                <a:solidFill>
                  <a:srgbClr val="FF0000"/>
                </a:solidFill>
                <a:latin typeface="Times New Roman"/>
                <a:cs typeface="Times New Roman"/>
              </a:rPr>
              <a:t>agai</a:t>
            </a:r>
            <a:r>
              <a:rPr sz="1200" dirty="0">
                <a:solidFill>
                  <a:srgbClr val="FF0000"/>
                </a:solidFill>
                <a:latin typeface="Times New Roman"/>
                <a:cs typeface="Times New Roman"/>
              </a:rPr>
              <a:t>ns</a:t>
            </a:r>
            <a:r>
              <a:rPr sz="1200" spc="-5" dirty="0">
                <a:solidFill>
                  <a:srgbClr val="FF0000"/>
                </a:solidFill>
                <a:latin typeface="Times New Roman"/>
                <a:cs typeface="Times New Roman"/>
              </a:rPr>
              <a:t>t</a:t>
            </a:r>
            <a:r>
              <a:rPr sz="1200" dirty="0">
                <a:solidFill>
                  <a:srgbClr val="FF0000"/>
                </a:solidFill>
                <a:latin typeface="Times New Roman"/>
                <a:cs typeface="Times New Roman"/>
              </a:rPr>
              <a:t> </a:t>
            </a:r>
            <a:r>
              <a:rPr sz="1200" spc="-10" dirty="0">
                <a:solidFill>
                  <a:srgbClr val="FF0000"/>
                </a:solidFill>
                <a:latin typeface="Times New Roman"/>
                <a:cs typeface="Times New Roman"/>
              </a:rPr>
              <a:t>a</a:t>
            </a:r>
            <a:r>
              <a:rPr sz="1200" dirty="0">
                <a:solidFill>
                  <a:srgbClr val="FF0000"/>
                </a:solidFill>
                <a:latin typeface="Times New Roman"/>
                <a:cs typeface="Times New Roman"/>
              </a:rPr>
              <a:t> </a:t>
            </a:r>
            <a:r>
              <a:rPr sz="1200" spc="-5" dirty="0">
                <a:solidFill>
                  <a:srgbClr val="FF0000"/>
                </a:solidFill>
                <a:latin typeface="Times New Roman"/>
                <a:cs typeface="Times New Roman"/>
              </a:rPr>
              <a:t>“blac</a:t>
            </a:r>
            <a:r>
              <a:rPr sz="1200" dirty="0">
                <a:solidFill>
                  <a:srgbClr val="FF0000"/>
                </a:solidFill>
                <a:latin typeface="Times New Roman"/>
                <a:cs typeface="Times New Roman"/>
              </a:rPr>
              <a:t>k </a:t>
            </a:r>
            <a:r>
              <a:rPr sz="1200" spc="-5" dirty="0">
                <a:solidFill>
                  <a:srgbClr val="FF0000"/>
                </a:solidFill>
                <a:latin typeface="Times New Roman"/>
                <a:cs typeface="Times New Roman"/>
              </a:rPr>
              <a:t>li</a:t>
            </a:r>
            <a:r>
              <a:rPr sz="1200" dirty="0">
                <a:solidFill>
                  <a:srgbClr val="FF0000"/>
                </a:solidFill>
                <a:latin typeface="Times New Roman"/>
                <a:cs typeface="Times New Roman"/>
              </a:rPr>
              <a:t>s</a:t>
            </a:r>
            <a:r>
              <a:rPr sz="1200" spc="-5" dirty="0">
                <a:solidFill>
                  <a:srgbClr val="FF0000"/>
                </a:solidFill>
                <a:latin typeface="Times New Roman"/>
                <a:cs typeface="Times New Roman"/>
              </a:rPr>
              <a:t>t”</a:t>
            </a:r>
            <a:r>
              <a:rPr sz="1200" dirty="0">
                <a:solidFill>
                  <a:srgbClr val="FF0000"/>
                </a:solidFill>
                <a:latin typeface="Times New Roman"/>
                <a:cs typeface="Times New Roman"/>
              </a:rPr>
              <a:t> of </a:t>
            </a:r>
            <a:r>
              <a:rPr sz="1200" spc="-10" dirty="0">
                <a:solidFill>
                  <a:srgbClr val="FF0000"/>
                </a:solidFill>
                <a:latin typeface="Times New Roman"/>
                <a:cs typeface="Times New Roman"/>
              </a:rPr>
              <a:t>unacceptable</a:t>
            </a:r>
            <a:r>
              <a:rPr sz="1200" dirty="0">
                <a:solidFill>
                  <a:srgbClr val="FF0000"/>
                </a:solidFill>
                <a:latin typeface="Times New Roman"/>
                <a:cs typeface="Times New Roman"/>
              </a:rPr>
              <a:t> </a:t>
            </a:r>
            <a:r>
              <a:rPr sz="1200" spc="-10" dirty="0">
                <a:solidFill>
                  <a:srgbClr val="FF0000"/>
                </a:solidFill>
                <a:latin typeface="Times New Roman"/>
                <a:cs typeface="Times New Roman"/>
              </a:rPr>
              <a:t>pa</a:t>
            </a:r>
            <a:r>
              <a:rPr sz="1200" dirty="0">
                <a:solidFill>
                  <a:srgbClr val="FF0000"/>
                </a:solidFill>
                <a:latin typeface="Times New Roman"/>
                <a:cs typeface="Times New Roman"/>
              </a:rPr>
              <a:t>sswords</a:t>
            </a:r>
            <a:r>
              <a:rPr sz="1200" dirty="0">
                <a:latin typeface="Times New Roman"/>
                <a:cs typeface="Times New Roman"/>
              </a:rPr>
              <a:t>. </a:t>
            </a:r>
            <a:r>
              <a:rPr sz="1200" spc="-10" dirty="0">
                <a:latin typeface="Times New Roman"/>
                <a:cs typeface="Times New Roman"/>
              </a:rPr>
              <a:t>Thi</a:t>
            </a:r>
            <a:r>
              <a:rPr sz="1200" dirty="0">
                <a:latin typeface="Times New Roman"/>
                <a:cs typeface="Times New Roman"/>
              </a:rPr>
              <a:t>s </a:t>
            </a:r>
            <a:r>
              <a:rPr sz="1200" spc="-5" dirty="0">
                <a:latin typeface="Times New Roman"/>
                <a:cs typeface="Times New Roman"/>
              </a:rPr>
              <a:t>li</a:t>
            </a:r>
            <a:r>
              <a:rPr sz="1200" dirty="0">
                <a:latin typeface="Times New Roman"/>
                <a:cs typeface="Times New Roman"/>
              </a:rPr>
              <a:t>s</a:t>
            </a:r>
            <a:r>
              <a:rPr sz="1200" spc="-5" dirty="0">
                <a:latin typeface="Times New Roman"/>
                <a:cs typeface="Times New Roman"/>
              </a:rPr>
              <a:t>t</a:t>
            </a:r>
            <a:r>
              <a:rPr sz="1200" dirty="0">
                <a:latin typeface="Times New Roman"/>
                <a:cs typeface="Times New Roman"/>
              </a:rPr>
              <a:t> s</a:t>
            </a:r>
            <a:r>
              <a:rPr sz="1200" spc="-10" dirty="0">
                <a:latin typeface="Times New Roman"/>
                <a:cs typeface="Times New Roman"/>
              </a:rPr>
              <a:t>houl</a:t>
            </a:r>
            <a:r>
              <a:rPr sz="1200" dirty="0">
                <a:latin typeface="Times New Roman"/>
                <a:cs typeface="Times New Roman"/>
              </a:rPr>
              <a:t>d </a:t>
            </a:r>
            <a:r>
              <a:rPr sz="1200" spc="-5" dirty="0">
                <a:latin typeface="Times New Roman"/>
                <a:cs typeface="Times New Roman"/>
              </a:rPr>
              <a:t>include</a:t>
            </a:r>
            <a:r>
              <a:rPr sz="1200" dirty="0">
                <a:latin typeface="Times New Roman"/>
                <a:cs typeface="Times New Roman"/>
              </a:rPr>
              <a:t> </a:t>
            </a:r>
            <a:r>
              <a:rPr sz="1200" spc="-10" dirty="0">
                <a:latin typeface="Times New Roman"/>
                <a:cs typeface="Times New Roman"/>
              </a:rPr>
              <a:t>pa</a:t>
            </a:r>
            <a:r>
              <a:rPr sz="1200" dirty="0">
                <a:latin typeface="Times New Roman"/>
                <a:cs typeface="Times New Roman"/>
              </a:rPr>
              <a:t>sswords </a:t>
            </a:r>
            <a:r>
              <a:rPr sz="1200" spc="-10" dirty="0">
                <a:latin typeface="Times New Roman"/>
                <a:cs typeface="Times New Roman"/>
              </a:rPr>
              <a:t>from</a:t>
            </a:r>
            <a:r>
              <a:rPr sz="1200" dirty="0">
                <a:latin typeface="Times New Roman"/>
                <a:cs typeface="Times New Roman"/>
              </a:rPr>
              <a:t> </a:t>
            </a:r>
            <a:r>
              <a:rPr sz="1200" spc="-5" dirty="0">
                <a:latin typeface="Times New Roman"/>
                <a:cs typeface="Times New Roman"/>
              </a:rPr>
              <a:t>previ</a:t>
            </a:r>
            <a:r>
              <a:rPr sz="1200" dirty="0">
                <a:latin typeface="Times New Roman"/>
                <a:cs typeface="Times New Roman"/>
              </a:rPr>
              <a:t>ous </a:t>
            </a:r>
            <a:r>
              <a:rPr sz="1200" spc="-10" dirty="0">
                <a:latin typeface="Times New Roman"/>
                <a:cs typeface="Times New Roman"/>
              </a:rPr>
              <a:t>breac</a:t>
            </a:r>
            <a:r>
              <a:rPr sz="1200" dirty="0">
                <a:latin typeface="Times New Roman"/>
                <a:cs typeface="Times New Roman"/>
              </a:rPr>
              <a:t>h </a:t>
            </a:r>
            <a:r>
              <a:rPr sz="1200" spc="-10" dirty="0">
                <a:latin typeface="Times New Roman"/>
                <a:cs typeface="Times New Roman"/>
              </a:rPr>
              <a:t>c</a:t>
            </a:r>
            <a:r>
              <a:rPr sz="1200" dirty="0">
                <a:latin typeface="Times New Roman"/>
                <a:cs typeface="Times New Roman"/>
              </a:rPr>
              <a:t>orpus</a:t>
            </a:r>
            <a:r>
              <a:rPr sz="1200" spc="-10" dirty="0">
                <a:latin typeface="Times New Roman"/>
                <a:cs typeface="Times New Roman"/>
              </a:rPr>
              <a:t>e</a:t>
            </a:r>
            <a:r>
              <a:rPr sz="1200" dirty="0">
                <a:latin typeface="Times New Roman"/>
                <a:cs typeface="Times New Roman"/>
              </a:rPr>
              <a:t>s, </a:t>
            </a:r>
            <a:r>
              <a:rPr sz="1200" spc="-5" dirty="0">
                <a:latin typeface="Times New Roman"/>
                <a:cs typeface="Times New Roman"/>
              </a:rPr>
              <a:t>dictiona</a:t>
            </a:r>
            <a:r>
              <a:rPr sz="1200" dirty="0">
                <a:latin typeface="Times New Roman"/>
                <a:cs typeface="Times New Roman"/>
              </a:rPr>
              <a:t>ry words, </a:t>
            </a:r>
            <a:r>
              <a:rPr sz="1200" spc="-10" dirty="0">
                <a:latin typeface="Times New Roman"/>
                <a:cs typeface="Times New Roman"/>
              </a:rPr>
              <a:t>a</a:t>
            </a:r>
            <a:r>
              <a:rPr sz="1200" dirty="0">
                <a:latin typeface="Times New Roman"/>
                <a:cs typeface="Times New Roman"/>
              </a:rPr>
              <a:t>nd s</a:t>
            </a:r>
            <a:r>
              <a:rPr sz="1200" spc="-5" dirty="0">
                <a:latin typeface="Times New Roman"/>
                <a:cs typeface="Times New Roman"/>
              </a:rPr>
              <a:t>pecific </a:t>
            </a:r>
            <a:r>
              <a:rPr sz="1200" dirty="0">
                <a:latin typeface="Times New Roman"/>
                <a:cs typeface="Times New Roman"/>
              </a:rPr>
              <a:t>words (s</a:t>
            </a:r>
            <a:r>
              <a:rPr sz="1200" spc="-10" dirty="0">
                <a:latin typeface="Times New Roman"/>
                <a:cs typeface="Times New Roman"/>
              </a:rPr>
              <a:t>uc</a:t>
            </a:r>
            <a:r>
              <a:rPr sz="1200" dirty="0">
                <a:latin typeface="Times New Roman"/>
                <a:cs typeface="Times New Roman"/>
              </a:rPr>
              <a:t>h </a:t>
            </a:r>
            <a:r>
              <a:rPr sz="1200" spc="-10" dirty="0">
                <a:latin typeface="Times New Roman"/>
                <a:cs typeface="Times New Roman"/>
              </a:rPr>
              <a:t>a</a:t>
            </a:r>
            <a:r>
              <a:rPr sz="1200" dirty="0">
                <a:latin typeface="Times New Roman"/>
                <a:cs typeface="Times New Roman"/>
              </a:rPr>
              <a:t>s </a:t>
            </a:r>
            <a:r>
              <a:rPr sz="1200" spc="-5" dirty="0">
                <a:latin typeface="Times New Roman"/>
                <a:cs typeface="Times New Roman"/>
              </a:rPr>
              <a:t>the</a:t>
            </a:r>
            <a:r>
              <a:rPr sz="1200" dirty="0">
                <a:latin typeface="Times New Roman"/>
                <a:cs typeface="Times New Roman"/>
              </a:rPr>
              <a:t> </a:t>
            </a:r>
            <a:r>
              <a:rPr sz="1200" spc="-10" dirty="0">
                <a:latin typeface="Times New Roman"/>
                <a:cs typeface="Times New Roman"/>
              </a:rPr>
              <a:t>name</a:t>
            </a:r>
            <a:r>
              <a:rPr sz="1200" dirty="0">
                <a:latin typeface="Times New Roman"/>
                <a:cs typeface="Times New Roman"/>
              </a:rPr>
              <a:t> of </a:t>
            </a:r>
            <a:r>
              <a:rPr sz="1200" spc="-5" dirty="0">
                <a:latin typeface="Times New Roman"/>
                <a:cs typeface="Times New Roman"/>
              </a:rPr>
              <a:t>the</a:t>
            </a:r>
            <a:r>
              <a:rPr sz="1200" dirty="0">
                <a:latin typeface="Times New Roman"/>
                <a:cs typeface="Times New Roman"/>
              </a:rPr>
              <a:t> s</a:t>
            </a:r>
            <a:r>
              <a:rPr sz="1200" spc="-5" dirty="0">
                <a:latin typeface="Times New Roman"/>
                <a:cs typeface="Times New Roman"/>
              </a:rPr>
              <a:t>ervice</a:t>
            </a:r>
            <a:r>
              <a:rPr sz="1200" dirty="0">
                <a:latin typeface="Times New Roman"/>
                <a:cs typeface="Times New Roman"/>
              </a:rPr>
              <a:t> </a:t>
            </a:r>
            <a:r>
              <a:rPr sz="1200" spc="-5" dirty="0">
                <a:latin typeface="Times New Roman"/>
                <a:cs typeface="Times New Roman"/>
              </a:rPr>
              <a:t>it</a:t>
            </a:r>
            <a:r>
              <a:rPr sz="1200" dirty="0">
                <a:latin typeface="Times New Roman"/>
                <a:cs typeface="Times New Roman"/>
              </a:rPr>
              <a:t>s</a:t>
            </a:r>
            <a:r>
              <a:rPr sz="1200" spc="-5" dirty="0">
                <a:latin typeface="Times New Roman"/>
                <a:cs typeface="Times New Roman"/>
              </a:rPr>
              <a:t>el</a:t>
            </a:r>
            <a:r>
              <a:rPr sz="1200" dirty="0">
                <a:latin typeface="Times New Roman"/>
                <a:cs typeface="Times New Roman"/>
              </a:rPr>
              <a:t>f) </a:t>
            </a:r>
            <a:r>
              <a:rPr sz="1200" spc="-5" dirty="0">
                <a:latin typeface="Times New Roman"/>
                <a:cs typeface="Times New Roman"/>
              </a:rPr>
              <a:t>that</a:t>
            </a:r>
            <a:r>
              <a:rPr sz="1200" dirty="0">
                <a:latin typeface="Times New Roman"/>
                <a:cs typeface="Times New Roman"/>
              </a:rPr>
              <a:t> us</a:t>
            </a:r>
            <a:r>
              <a:rPr sz="1200" spc="-10" dirty="0">
                <a:latin typeface="Times New Roman"/>
                <a:cs typeface="Times New Roman"/>
              </a:rPr>
              <a:t>e</a:t>
            </a:r>
            <a:r>
              <a:rPr sz="1200" dirty="0">
                <a:latin typeface="Times New Roman"/>
                <a:cs typeface="Times New Roman"/>
              </a:rPr>
              <a:t>rs </a:t>
            </a:r>
            <a:r>
              <a:rPr sz="1200" spc="-5" dirty="0">
                <a:latin typeface="Times New Roman"/>
                <a:cs typeface="Times New Roman"/>
              </a:rPr>
              <a:t>are</a:t>
            </a:r>
            <a:r>
              <a:rPr sz="1200" dirty="0">
                <a:latin typeface="Times New Roman"/>
                <a:cs typeface="Times New Roman"/>
              </a:rPr>
              <a:t> </a:t>
            </a:r>
            <a:r>
              <a:rPr sz="1200" spc="-5" dirty="0">
                <a:latin typeface="Times New Roman"/>
                <a:cs typeface="Times New Roman"/>
              </a:rPr>
              <a:t>li</a:t>
            </a:r>
            <a:r>
              <a:rPr sz="1200" dirty="0">
                <a:latin typeface="Times New Roman"/>
                <a:cs typeface="Times New Roman"/>
              </a:rPr>
              <a:t>k</a:t>
            </a:r>
            <a:r>
              <a:rPr sz="1200" spc="-5" dirty="0">
                <a:latin typeface="Times New Roman"/>
                <a:cs typeface="Times New Roman"/>
              </a:rPr>
              <a:t>el</a:t>
            </a:r>
            <a:r>
              <a:rPr sz="1200" dirty="0">
                <a:latin typeface="Times New Roman"/>
                <a:cs typeface="Times New Roman"/>
              </a:rPr>
              <a:t>y </a:t>
            </a:r>
            <a:r>
              <a:rPr sz="1200" spc="-5" dirty="0">
                <a:latin typeface="Times New Roman"/>
                <a:cs typeface="Times New Roman"/>
              </a:rPr>
              <a:t>t</a:t>
            </a:r>
            <a:r>
              <a:rPr sz="1200" dirty="0">
                <a:latin typeface="Times New Roman"/>
                <a:cs typeface="Times New Roman"/>
              </a:rPr>
              <a:t>o </a:t>
            </a:r>
            <a:r>
              <a:rPr sz="1200" spc="-10" dirty="0">
                <a:latin typeface="Times New Roman"/>
                <a:cs typeface="Times New Roman"/>
              </a:rPr>
              <a:t>c</a:t>
            </a:r>
            <a:r>
              <a:rPr sz="1200" dirty="0">
                <a:latin typeface="Times New Roman"/>
                <a:cs typeface="Times New Roman"/>
              </a:rPr>
              <a:t>hoos</a:t>
            </a:r>
            <a:r>
              <a:rPr sz="1200" spc="-10" dirty="0">
                <a:latin typeface="Times New Roman"/>
                <a:cs typeface="Times New Roman"/>
              </a:rPr>
              <a:t>e</a:t>
            </a:r>
            <a:r>
              <a:rPr sz="1200" dirty="0">
                <a:latin typeface="Times New Roman"/>
                <a:cs typeface="Times New Roman"/>
              </a:rPr>
              <a:t>. S</a:t>
            </a:r>
            <a:r>
              <a:rPr sz="1200" spc="-5" dirty="0">
                <a:latin typeface="Times New Roman"/>
                <a:cs typeface="Times New Roman"/>
              </a:rPr>
              <a:t>ince</a:t>
            </a:r>
            <a:r>
              <a:rPr sz="1200" dirty="0">
                <a:latin typeface="Times New Roman"/>
                <a:cs typeface="Times New Roman"/>
              </a:rPr>
              <a:t> us</a:t>
            </a:r>
            <a:r>
              <a:rPr sz="1200" spc="-10" dirty="0">
                <a:latin typeface="Times New Roman"/>
                <a:cs typeface="Times New Roman"/>
              </a:rPr>
              <a:t>e</a:t>
            </a:r>
            <a:r>
              <a:rPr sz="1200" dirty="0">
                <a:latin typeface="Times New Roman"/>
                <a:cs typeface="Times New Roman"/>
              </a:rPr>
              <a:t>r </a:t>
            </a:r>
            <a:r>
              <a:rPr sz="1200" spc="-10" dirty="0">
                <a:latin typeface="Times New Roman"/>
                <a:cs typeface="Times New Roman"/>
              </a:rPr>
              <a:t>choice</a:t>
            </a:r>
            <a:r>
              <a:rPr sz="1200" dirty="0">
                <a:latin typeface="Times New Roman"/>
                <a:cs typeface="Times New Roman"/>
              </a:rPr>
              <a:t> of </a:t>
            </a:r>
            <a:r>
              <a:rPr sz="1200" spc="-10" dirty="0">
                <a:latin typeface="Times New Roman"/>
                <a:cs typeface="Times New Roman"/>
              </a:rPr>
              <a:t>pa</a:t>
            </a:r>
            <a:r>
              <a:rPr sz="1200" dirty="0">
                <a:latin typeface="Times New Roman"/>
                <a:cs typeface="Times New Roman"/>
              </a:rPr>
              <a:t>sswords w</a:t>
            </a:r>
            <a:r>
              <a:rPr sz="1200" spc="-5" dirty="0">
                <a:latin typeface="Times New Roman"/>
                <a:cs typeface="Times New Roman"/>
              </a:rPr>
              <a:t>ill</a:t>
            </a:r>
            <a:r>
              <a:rPr sz="1200" dirty="0">
                <a:latin typeface="Times New Roman"/>
                <a:cs typeface="Times New Roman"/>
              </a:rPr>
              <a:t> </a:t>
            </a:r>
            <a:r>
              <a:rPr sz="1200" spc="-5" dirty="0">
                <a:latin typeface="Times New Roman"/>
                <a:cs typeface="Times New Roman"/>
              </a:rPr>
              <a:t>al</a:t>
            </a:r>
            <a:r>
              <a:rPr sz="1200" dirty="0">
                <a:latin typeface="Times New Roman"/>
                <a:cs typeface="Times New Roman"/>
              </a:rPr>
              <a:t>so </a:t>
            </a:r>
            <a:r>
              <a:rPr sz="1200" spc="-10" dirty="0">
                <a:latin typeface="Times New Roman"/>
                <a:cs typeface="Times New Roman"/>
              </a:rPr>
              <a:t>be</a:t>
            </a:r>
            <a:r>
              <a:rPr sz="1200" dirty="0">
                <a:latin typeface="Times New Roman"/>
                <a:cs typeface="Times New Roman"/>
              </a:rPr>
              <a:t> </a:t>
            </a:r>
            <a:r>
              <a:rPr sz="1200" spc="-10" dirty="0">
                <a:latin typeface="Times New Roman"/>
                <a:cs typeface="Times New Roman"/>
              </a:rPr>
              <a:t>governe</a:t>
            </a:r>
            <a:r>
              <a:rPr sz="1200" dirty="0">
                <a:latin typeface="Times New Roman"/>
                <a:cs typeface="Times New Roman"/>
              </a:rPr>
              <a:t>d by </a:t>
            </a:r>
            <a:r>
              <a:rPr sz="1200" spc="-10" dirty="0">
                <a:latin typeface="Times New Roman"/>
                <a:cs typeface="Times New Roman"/>
              </a:rPr>
              <a:t>a</a:t>
            </a:r>
            <a:r>
              <a:rPr sz="1200" dirty="0">
                <a:latin typeface="Times New Roman"/>
                <a:cs typeface="Times New Roman"/>
              </a:rPr>
              <a:t> </a:t>
            </a:r>
            <a:r>
              <a:rPr sz="1200" spc="-10" dirty="0">
                <a:latin typeface="Times New Roman"/>
                <a:cs typeface="Times New Roman"/>
              </a:rPr>
              <a:t>minimum</a:t>
            </a:r>
            <a:r>
              <a:rPr sz="1200" dirty="0">
                <a:latin typeface="Times New Roman"/>
                <a:cs typeface="Times New Roman"/>
              </a:rPr>
              <a:t> </a:t>
            </a:r>
            <a:r>
              <a:rPr sz="1200" spc="-5" dirty="0">
                <a:latin typeface="Times New Roman"/>
                <a:cs typeface="Times New Roman"/>
              </a:rPr>
              <a:t>lengt</a:t>
            </a:r>
            <a:r>
              <a:rPr sz="1200" dirty="0">
                <a:latin typeface="Times New Roman"/>
                <a:cs typeface="Times New Roman"/>
              </a:rPr>
              <a:t>h </a:t>
            </a:r>
            <a:r>
              <a:rPr sz="1200" spc="-10" dirty="0">
                <a:latin typeface="Times New Roman"/>
                <a:cs typeface="Times New Roman"/>
              </a:rPr>
              <a:t>requirement</a:t>
            </a:r>
            <a:r>
              <a:rPr sz="1200" dirty="0">
                <a:latin typeface="Times New Roman"/>
                <a:cs typeface="Times New Roman"/>
              </a:rPr>
              <a:t>, </a:t>
            </a:r>
            <a:r>
              <a:rPr sz="1200" spc="-5" dirty="0">
                <a:latin typeface="Times New Roman"/>
                <a:cs typeface="Times New Roman"/>
              </a:rPr>
              <a:t>thi</a:t>
            </a:r>
            <a:r>
              <a:rPr sz="1200" dirty="0">
                <a:latin typeface="Times New Roman"/>
                <a:cs typeface="Times New Roman"/>
              </a:rPr>
              <a:t>s </a:t>
            </a:r>
            <a:r>
              <a:rPr sz="1200" spc="-5" dirty="0">
                <a:latin typeface="Times New Roman"/>
                <a:cs typeface="Times New Roman"/>
              </a:rPr>
              <a:t>dictiona</a:t>
            </a:r>
            <a:r>
              <a:rPr sz="1200" dirty="0">
                <a:latin typeface="Times New Roman"/>
                <a:cs typeface="Times New Roman"/>
              </a:rPr>
              <a:t>ry </a:t>
            </a:r>
            <a:r>
              <a:rPr sz="1200" spc="-10" dirty="0">
                <a:latin typeface="Times New Roman"/>
                <a:cs typeface="Times New Roman"/>
              </a:rPr>
              <a:t>nee</a:t>
            </a:r>
            <a:r>
              <a:rPr sz="1200" dirty="0">
                <a:latin typeface="Times New Roman"/>
                <a:cs typeface="Times New Roman"/>
              </a:rPr>
              <a:t>d </a:t>
            </a:r>
            <a:r>
              <a:rPr sz="1200" spc="-10" dirty="0">
                <a:latin typeface="Times New Roman"/>
                <a:cs typeface="Times New Roman"/>
              </a:rPr>
              <a:t>onl</a:t>
            </a:r>
            <a:r>
              <a:rPr sz="1200" dirty="0">
                <a:latin typeface="Times New Roman"/>
                <a:cs typeface="Times New Roman"/>
              </a:rPr>
              <a:t>y </a:t>
            </a:r>
            <a:r>
              <a:rPr sz="1200" spc="-5" dirty="0">
                <a:latin typeface="Times New Roman"/>
                <a:cs typeface="Times New Roman"/>
              </a:rPr>
              <a:t>include</a:t>
            </a:r>
            <a:r>
              <a:rPr sz="1200" dirty="0">
                <a:latin typeface="Times New Roman"/>
                <a:cs typeface="Times New Roman"/>
              </a:rPr>
              <a:t> </a:t>
            </a:r>
            <a:r>
              <a:rPr sz="1200" spc="-5" dirty="0">
                <a:latin typeface="Times New Roman"/>
                <a:cs typeface="Times New Roman"/>
              </a:rPr>
              <a:t>entrie</a:t>
            </a:r>
            <a:r>
              <a:rPr sz="1200" dirty="0">
                <a:latin typeface="Times New Roman"/>
                <a:cs typeface="Times New Roman"/>
              </a:rPr>
              <a:t>s </a:t>
            </a:r>
            <a:r>
              <a:rPr sz="1200" spc="-10" dirty="0">
                <a:latin typeface="Times New Roman"/>
                <a:cs typeface="Times New Roman"/>
              </a:rPr>
              <a:t>meeti</a:t>
            </a:r>
            <a:r>
              <a:rPr sz="1200" dirty="0">
                <a:latin typeface="Times New Roman"/>
                <a:cs typeface="Times New Roman"/>
              </a:rPr>
              <a:t>ng </a:t>
            </a:r>
            <a:r>
              <a:rPr sz="1200" spc="-5" dirty="0">
                <a:latin typeface="Times New Roman"/>
                <a:cs typeface="Times New Roman"/>
              </a:rPr>
              <a:t>that</a:t>
            </a:r>
            <a:r>
              <a:rPr sz="1200" dirty="0">
                <a:latin typeface="Times New Roman"/>
                <a:cs typeface="Times New Roman"/>
              </a:rPr>
              <a:t> </a:t>
            </a:r>
            <a:r>
              <a:rPr sz="1200" spc="-10" dirty="0">
                <a:latin typeface="Times New Roman"/>
                <a:cs typeface="Times New Roman"/>
              </a:rPr>
              <a:t>requirement</a:t>
            </a:r>
            <a:r>
              <a:rPr sz="1200" dirty="0">
                <a:latin typeface="Times New Roman"/>
                <a:cs typeface="Times New Roman"/>
              </a:rPr>
              <a:t>.</a:t>
            </a:r>
          </a:p>
          <a:p>
            <a:pPr>
              <a:lnSpc>
                <a:spcPct val="100000"/>
              </a:lnSpc>
              <a:spcBef>
                <a:spcPts val="5"/>
              </a:spcBef>
            </a:pPr>
            <a:endParaRPr sz="1050" dirty="0">
              <a:latin typeface="Times New Roman"/>
              <a:cs typeface="Times New Roman"/>
            </a:endParaRPr>
          </a:p>
          <a:p>
            <a:pPr marL="12700" marR="5080">
              <a:lnSpc>
                <a:spcPct val="95800"/>
              </a:lnSpc>
            </a:pPr>
            <a:r>
              <a:rPr sz="1200" dirty="0">
                <a:solidFill>
                  <a:srgbClr val="FF0000"/>
                </a:solidFill>
                <a:latin typeface="Times New Roman"/>
                <a:cs typeface="Times New Roman"/>
              </a:rPr>
              <a:t>H</a:t>
            </a:r>
            <a:r>
              <a:rPr sz="1200" spc="-5" dirty="0">
                <a:solidFill>
                  <a:srgbClr val="FF0000"/>
                </a:solidFill>
                <a:latin typeface="Times New Roman"/>
                <a:cs typeface="Times New Roman"/>
              </a:rPr>
              <a:t>ighly </a:t>
            </a:r>
            <a:r>
              <a:rPr sz="1200" spc="-10" dirty="0">
                <a:solidFill>
                  <a:srgbClr val="FF0000"/>
                </a:solidFill>
                <a:latin typeface="Times New Roman"/>
                <a:cs typeface="Times New Roman"/>
              </a:rPr>
              <a:t>complex memorized s</a:t>
            </a:r>
            <a:r>
              <a:rPr sz="1200" spc="-5" dirty="0">
                <a:solidFill>
                  <a:srgbClr val="FF0000"/>
                </a:solidFill>
                <a:latin typeface="Times New Roman"/>
                <a:cs typeface="Times New Roman"/>
              </a:rPr>
              <a:t>ecrets introduce </a:t>
            </a:r>
            <a:r>
              <a:rPr sz="1200" spc="-10" dirty="0">
                <a:solidFill>
                  <a:srgbClr val="FF0000"/>
                </a:solidFill>
                <a:latin typeface="Times New Roman"/>
                <a:cs typeface="Times New Roman"/>
              </a:rPr>
              <a:t>a new </a:t>
            </a:r>
            <a:r>
              <a:rPr sz="1200" spc="-5" dirty="0">
                <a:solidFill>
                  <a:srgbClr val="FF0000"/>
                </a:solidFill>
                <a:latin typeface="Times New Roman"/>
                <a:cs typeface="Times New Roman"/>
              </a:rPr>
              <a:t>potential vulnerability: they are less likely to </a:t>
            </a:r>
            <a:r>
              <a:rPr sz="1200" spc="-10" dirty="0">
                <a:solidFill>
                  <a:srgbClr val="FF0000"/>
                </a:solidFill>
                <a:latin typeface="Times New Roman"/>
                <a:cs typeface="Times New Roman"/>
              </a:rPr>
              <a:t>be memorable, and </a:t>
            </a:r>
            <a:r>
              <a:rPr sz="1200" spc="-5" dirty="0">
                <a:solidFill>
                  <a:srgbClr val="FF0000"/>
                </a:solidFill>
                <a:latin typeface="Times New Roman"/>
                <a:cs typeface="Times New Roman"/>
              </a:rPr>
              <a:t>it is </a:t>
            </a:r>
            <a:r>
              <a:rPr sz="1200" spc="-10" dirty="0">
                <a:solidFill>
                  <a:srgbClr val="FF0000"/>
                </a:solidFill>
                <a:latin typeface="Times New Roman"/>
                <a:cs typeface="Times New Roman"/>
              </a:rPr>
              <a:t>more </a:t>
            </a:r>
            <a:r>
              <a:rPr sz="1200" spc="-5" dirty="0">
                <a:solidFill>
                  <a:srgbClr val="FF0000"/>
                </a:solidFill>
                <a:latin typeface="Times New Roman"/>
                <a:cs typeface="Times New Roman"/>
              </a:rPr>
              <a:t>likely that they will </a:t>
            </a:r>
            <a:r>
              <a:rPr sz="1200" spc="-10" dirty="0">
                <a:solidFill>
                  <a:srgbClr val="FF0000"/>
                </a:solidFill>
                <a:latin typeface="Times New Roman"/>
                <a:cs typeface="Times New Roman"/>
              </a:rPr>
              <a:t>be w</a:t>
            </a:r>
            <a:r>
              <a:rPr sz="1200" spc="-5" dirty="0">
                <a:solidFill>
                  <a:srgbClr val="FF0000"/>
                </a:solidFill>
                <a:latin typeface="Times New Roman"/>
                <a:cs typeface="Times New Roman"/>
              </a:rPr>
              <a:t>ritten down or stored electronically in </a:t>
            </a:r>
            <a:r>
              <a:rPr sz="1200" spc="-10" dirty="0">
                <a:solidFill>
                  <a:srgbClr val="FF0000"/>
                </a:solidFill>
                <a:latin typeface="Times New Roman"/>
                <a:cs typeface="Times New Roman"/>
              </a:rPr>
              <a:t>an uns</a:t>
            </a:r>
            <a:r>
              <a:rPr sz="1200" spc="-5" dirty="0">
                <a:solidFill>
                  <a:srgbClr val="FF0000"/>
                </a:solidFill>
                <a:latin typeface="Times New Roman"/>
                <a:cs typeface="Times New Roman"/>
              </a:rPr>
              <a:t>afe </a:t>
            </a:r>
            <a:r>
              <a:rPr sz="1200" spc="-10" dirty="0">
                <a:solidFill>
                  <a:srgbClr val="FF0000"/>
                </a:solidFill>
                <a:latin typeface="Times New Roman"/>
                <a:cs typeface="Times New Roman"/>
              </a:rPr>
              <a:t>manner</a:t>
            </a:r>
            <a:r>
              <a:rPr sz="1200" spc="-10" dirty="0">
                <a:latin typeface="Times New Roman"/>
                <a:cs typeface="Times New Roman"/>
              </a:rPr>
              <a:t>. While </a:t>
            </a:r>
            <a:r>
              <a:rPr sz="1200" spc="-5" dirty="0">
                <a:latin typeface="Times New Roman"/>
                <a:cs typeface="Times New Roman"/>
              </a:rPr>
              <a:t>thes</a:t>
            </a:r>
            <a:r>
              <a:rPr sz="1200" spc="-10" dirty="0">
                <a:latin typeface="Times New Roman"/>
                <a:cs typeface="Times New Roman"/>
              </a:rPr>
              <a:t>e </a:t>
            </a:r>
            <a:r>
              <a:rPr sz="1200" spc="-5" dirty="0">
                <a:latin typeface="Times New Roman"/>
                <a:cs typeface="Times New Roman"/>
              </a:rPr>
              <a:t>practices are </a:t>
            </a:r>
            <a:r>
              <a:rPr sz="1200" spc="-10" dirty="0">
                <a:latin typeface="Times New Roman"/>
                <a:cs typeface="Times New Roman"/>
              </a:rPr>
              <a:t>not necess</a:t>
            </a:r>
            <a:r>
              <a:rPr sz="1200" spc="-5" dirty="0">
                <a:latin typeface="Times New Roman"/>
                <a:cs typeface="Times New Roman"/>
              </a:rPr>
              <a:t>arily vulnerable, statistically s</a:t>
            </a:r>
            <a:r>
              <a:rPr sz="1200" spc="-10" dirty="0">
                <a:latin typeface="Times New Roman"/>
                <a:cs typeface="Times New Roman"/>
              </a:rPr>
              <a:t>ome methods of </a:t>
            </a:r>
            <a:r>
              <a:rPr sz="1200" spc="-5" dirty="0">
                <a:latin typeface="Times New Roman"/>
                <a:cs typeface="Times New Roman"/>
              </a:rPr>
              <a:t>recording s</a:t>
            </a:r>
            <a:r>
              <a:rPr sz="1200" spc="-10" dirty="0">
                <a:latin typeface="Times New Roman"/>
                <a:cs typeface="Times New Roman"/>
              </a:rPr>
              <a:t>uch s</a:t>
            </a:r>
            <a:r>
              <a:rPr sz="1200" spc="-5" dirty="0">
                <a:latin typeface="Times New Roman"/>
                <a:cs typeface="Times New Roman"/>
              </a:rPr>
              <a:t>ecrets will </a:t>
            </a:r>
            <a:r>
              <a:rPr sz="1200" spc="-10" dirty="0">
                <a:latin typeface="Times New Roman"/>
                <a:cs typeface="Times New Roman"/>
              </a:rPr>
              <a:t>be. This </a:t>
            </a:r>
            <a:r>
              <a:rPr sz="1200" spc="-5" dirty="0">
                <a:latin typeface="Times New Roman"/>
                <a:cs typeface="Times New Roman"/>
              </a:rPr>
              <a:t>is </a:t>
            </a:r>
            <a:r>
              <a:rPr sz="1200" spc="-10" dirty="0">
                <a:latin typeface="Times New Roman"/>
                <a:cs typeface="Times New Roman"/>
              </a:rPr>
              <a:t>an </a:t>
            </a:r>
            <a:r>
              <a:rPr sz="1200" spc="-5" dirty="0">
                <a:latin typeface="Times New Roman"/>
                <a:cs typeface="Times New Roman"/>
              </a:rPr>
              <a:t>additional motivation </a:t>
            </a:r>
            <a:r>
              <a:rPr sz="1200" spc="-10" dirty="0">
                <a:latin typeface="Times New Roman"/>
                <a:cs typeface="Times New Roman"/>
              </a:rPr>
              <a:t>not </a:t>
            </a:r>
            <a:r>
              <a:rPr sz="1200" spc="-5" dirty="0">
                <a:latin typeface="Times New Roman"/>
                <a:cs typeface="Times New Roman"/>
              </a:rPr>
              <a:t>to require </a:t>
            </a:r>
            <a:r>
              <a:rPr sz="1200" spc="-10" dirty="0">
                <a:latin typeface="Times New Roman"/>
                <a:cs typeface="Times New Roman"/>
              </a:rPr>
              <a:t>excess</a:t>
            </a:r>
            <a:r>
              <a:rPr sz="1200" spc="-5" dirty="0">
                <a:latin typeface="Times New Roman"/>
                <a:cs typeface="Times New Roman"/>
              </a:rPr>
              <a:t>ively long or </a:t>
            </a:r>
            <a:r>
              <a:rPr sz="1200" spc="-10" dirty="0">
                <a:latin typeface="Times New Roman"/>
                <a:cs typeface="Times New Roman"/>
              </a:rPr>
              <a:t>complex memorized s</a:t>
            </a:r>
            <a:r>
              <a:rPr sz="1200" spc="-5" dirty="0">
                <a:latin typeface="Times New Roman"/>
                <a:cs typeface="Times New Roman"/>
              </a:rPr>
              <a:t>ecrets.</a:t>
            </a:r>
            <a:endParaRPr sz="1200" dirty="0">
              <a:latin typeface="Times New Roman"/>
              <a:cs typeface="Times New Roman"/>
            </a:endParaRP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r>
              <a:rPr dirty="0">
                <a:latin typeface="Times New Roman"/>
                <a:cs typeface="Times New Roman"/>
              </a:rPr>
              <a:t>68</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13772" y="471133"/>
            <a:ext cx="1021080" cy="150495"/>
          </a:xfrm>
          <a:prstGeom prst="rect">
            <a:avLst/>
          </a:prstGeom>
        </p:spPr>
        <p:txBody>
          <a:bodyPr vert="horz" wrap="square" lIns="0" tIns="0" rIns="0" bIns="0" rtlCol="0">
            <a:spAutoFit/>
          </a:bodyPr>
          <a:lstStyle/>
          <a:p>
            <a:pPr marL="12700">
              <a:lnSpc>
                <a:spcPct val="100000"/>
              </a:lnSpc>
            </a:pPr>
            <a:r>
              <a:rPr sz="950" spc="25" dirty="0">
                <a:latin typeface="Arial"/>
                <a:cs typeface="Arial"/>
              </a:rPr>
              <a:t>N</a:t>
            </a:r>
            <a:r>
              <a:rPr sz="950" spc="5" dirty="0">
                <a:latin typeface="Arial"/>
                <a:cs typeface="Arial"/>
              </a:rPr>
              <a:t>I</a:t>
            </a:r>
            <a:r>
              <a:rPr sz="950" spc="25" dirty="0">
                <a:latin typeface="Arial"/>
                <a:cs typeface="Arial"/>
              </a:rPr>
              <a:t>S</a:t>
            </a:r>
            <a:r>
              <a:rPr sz="950" spc="15" dirty="0">
                <a:latin typeface="Arial"/>
                <a:cs typeface="Arial"/>
              </a:rPr>
              <a:t>T</a:t>
            </a:r>
            <a:r>
              <a:rPr sz="950" spc="-35" dirty="0">
                <a:latin typeface="Arial"/>
                <a:cs typeface="Arial"/>
              </a:rPr>
              <a:t> </a:t>
            </a:r>
            <a:r>
              <a:rPr sz="950" spc="25" dirty="0">
                <a:latin typeface="Arial"/>
                <a:cs typeface="Arial"/>
              </a:rPr>
              <a:t>S</a:t>
            </a:r>
            <a:r>
              <a:rPr sz="950" spc="15" dirty="0">
                <a:latin typeface="Arial"/>
                <a:cs typeface="Arial"/>
              </a:rPr>
              <a:t>P</a:t>
            </a:r>
            <a:r>
              <a:rPr sz="950" spc="-35" dirty="0">
                <a:latin typeface="Arial"/>
                <a:cs typeface="Arial"/>
              </a:rPr>
              <a:t> </a:t>
            </a:r>
            <a:r>
              <a:rPr sz="950" spc="20" dirty="0">
                <a:latin typeface="Arial"/>
                <a:cs typeface="Arial"/>
              </a:rPr>
              <a:t>800-63B</a:t>
            </a:r>
            <a:endParaRPr sz="950">
              <a:latin typeface="Arial"/>
              <a:cs typeface="Arial"/>
            </a:endParaRPr>
          </a:p>
        </p:txBody>
      </p:sp>
      <p:sp>
        <p:nvSpPr>
          <p:cNvPr id="3" name="object 3"/>
          <p:cNvSpPr txBox="1"/>
          <p:nvPr/>
        </p:nvSpPr>
        <p:spPr>
          <a:xfrm>
            <a:off x="4462417" y="471133"/>
            <a:ext cx="2419985" cy="297180"/>
          </a:xfrm>
          <a:prstGeom prst="rect">
            <a:avLst/>
          </a:prstGeom>
        </p:spPr>
        <p:txBody>
          <a:bodyPr vert="horz" wrap="square" lIns="0" tIns="0" rIns="0" bIns="0" rtlCol="0">
            <a:spAutoFit/>
          </a:bodyPr>
          <a:lstStyle/>
          <a:p>
            <a:pPr marL="12700" marR="5080" indent="784225">
              <a:lnSpc>
                <a:spcPct val="101099"/>
              </a:lnSpc>
            </a:pPr>
            <a:r>
              <a:rPr sz="950" spc="25" dirty="0">
                <a:latin typeface="Arial"/>
                <a:cs typeface="Arial"/>
              </a:rPr>
              <a:t>D</a:t>
            </a:r>
            <a:r>
              <a:rPr sz="800" spc="-5" dirty="0">
                <a:latin typeface="Arial"/>
                <a:cs typeface="Arial"/>
              </a:rPr>
              <a:t>I</a:t>
            </a:r>
            <a:r>
              <a:rPr sz="800" spc="-10" dirty="0">
                <a:latin typeface="Arial"/>
                <a:cs typeface="Arial"/>
              </a:rPr>
              <a:t>GITA</a:t>
            </a:r>
            <a:r>
              <a:rPr sz="800" spc="-5" dirty="0">
                <a:latin typeface="Arial"/>
                <a:cs typeface="Arial"/>
              </a:rPr>
              <a:t>L</a:t>
            </a:r>
            <a:r>
              <a:rPr sz="800" dirty="0">
                <a:latin typeface="Arial"/>
                <a:cs typeface="Arial"/>
              </a:rPr>
              <a:t> </a:t>
            </a:r>
            <a:r>
              <a:rPr sz="950" spc="5" dirty="0">
                <a:latin typeface="Arial"/>
                <a:cs typeface="Arial"/>
              </a:rPr>
              <a:t>I</a:t>
            </a:r>
            <a:r>
              <a:rPr sz="800" spc="-5" dirty="0">
                <a:latin typeface="Arial"/>
                <a:cs typeface="Arial"/>
              </a:rPr>
              <a:t>DENT</a:t>
            </a:r>
            <a:r>
              <a:rPr sz="800" spc="-10" dirty="0">
                <a:latin typeface="Arial"/>
                <a:cs typeface="Arial"/>
              </a:rPr>
              <a:t>ITY</a:t>
            </a:r>
            <a:r>
              <a:rPr sz="800" spc="5" dirty="0">
                <a:latin typeface="Arial"/>
                <a:cs typeface="Arial"/>
              </a:rPr>
              <a:t> </a:t>
            </a:r>
            <a:r>
              <a:rPr sz="950" spc="25" dirty="0">
                <a:latin typeface="Arial"/>
                <a:cs typeface="Arial"/>
              </a:rPr>
              <a:t>G</a:t>
            </a:r>
            <a:r>
              <a:rPr sz="800" spc="-5" dirty="0">
                <a:latin typeface="Arial"/>
                <a:cs typeface="Arial"/>
              </a:rPr>
              <a:t>UIDELINE</a:t>
            </a:r>
            <a:r>
              <a:rPr sz="800" spc="-10" dirty="0">
                <a:latin typeface="Arial"/>
                <a:cs typeface="Arial"/>
              </a:rPr>
              <a:t>S</a:t>
            </a:r>
            <a:r>
              <a:rPr sz="950" spc="5" dirty="0">
                <a:latin typeface="Arial"/>
                <a:cs typeface="Arial"/>
              </a:rPr>
              <a:t>: </a:t>
            </a:r>
            <a:r>
              <a:rPr sz="950" spc="25" dirty="0">
                <a:latin typeface="Arial"/>
                <a:cs typeface="Arial"/>
              </a:rPr>
              <a:t>A</a:t>
            </a:r>
            <a:r>
              <a:rPr sz="800" spc="-5" dirty="0">
                <a:latin typeface="Arial"/>
                <a:cs typeface="Arial"/>
              </a:rPr>
              <a:t>UTHENTICA</a:t>
            </a:r>
            <a:r>
              <a:rPr sz="800" spc="-10" dirty="0">
                <a:latin typeface="Arial"/>
                <a:cs typeface="Arial"/>
              </a:rPr>
              <a:t>TIO</a:t>
            </a:r>
            <a:r>
              <a:rPr sz="800" spc="-15" dirty="0">
                <a:latin typeface="Arial"/>
                <a:cs typeface="Arial"/>
              </a:rPr>
              <a:t>N</a:t>
            </a:r>
            <a:r>
              <a:rPr sz="800" spc="5" dirty="0">
                <a:latin typeface="Arial"/>
                <a:cs typeface="Arial"/>
              </a:rPr>
              <a:t> </a:t>
            </a:r>
            <a:r>
              <a:rPr sz="950" spc="15" dirty="0">
                <a:latin typeface="Arial"/>
                <a:cs typeface="Arial"/>
              </a:rPr>
              <a:t>&amp;</a:t>
            </a:r>
            <a:r>
              <a:rPr sz="950" spc="-35" dirty="0">
                <a:latin typeface="Arial"/>
                <a:cs typeface="Arial"/>
              </a:rPr>
              <a:t> </a:t>
            </a:r>
            <a:r>
              <a:rPr sz="950" spc="20" dirty="0">
                <a:latin typeface="Arial"/>
                <a:cs typeface="Arial"/>
              </a:rPr>
              <a:t>L</a:t>
            </a:r>
            <a:r>
              <a:rPr sz="800" spc="-10" dirty="0">
                <a:latin typeface="Arial"/>
                <a:cs typeface="Arial"/>
              </a:rPr>
              <a:t>IFE</a:t>
            </a:r>
            <a:r>
              <a:rPr sz="800" spc="-5" dirty="0">
                <a:latin typeface="Arial"/>
                <a:cs typeface="Arial"/>
              </a:rPr>
              <a:t>C</a:t>
            </a:r>
            <a:r>
              <a:rPr sz="800" spc="-10" dirty="0">
                <a:latin typeface="Arial"/>
                <a:cs typeface="Arial"/>
              </a:rPr>
              <a:t>Y</a:t>
            </a:r>
            <a:r>
              <a:rPr sz="800" spc="-5" dirty="0">
                <a:latin typeface="Arial"/>
                <a:cs typeface="Arial"/>
              </a:rPr>
              <a:t>CLE</a:t>
            </a:r>
            <a:r>
              <a:rPr sz="800" spc="5" dirty="0">
                <a:latin typeface="Arial"/>
                <a:cs typeface="Arial"/>
              </a:rPr>
              <a:t> </a:t>
            </a:r>
            <a:r>
              <a:rPr sz="950" spc="25" dirty="0">
                <a:latin typeface="Arial"/>
                <a:cs typeface="Arial"/>
              </a:rPr>
              <a:t>M</a:t>
            </a:r>
            <a:r>
              <a:rPr sz="800" spc="-5" dirty="0">
                <a:latin typeface="Arial"/>
                <a:cs typeface="Arial"/>
              </a:rPr>
              <a:t>AN</a:t>
            </a:r>
            <a:r>
              <a:rPr sz="800" spc="-10" dirty="0">
                <a:latin typeface="Arial"/>
                <a:cs typeface="Arial"/>
              </a:rPr>
              <a:t>AGEM</a:t>
            </a:r>
            <a:r>
              <a:rPr sz="800" spc="-5" dirty="0">
                <a:latin typeface="Arial"/>
                <a:cs typeface="Arial"/>
              </a:rPr>
              <a:t>EN</a:t>
            </a:r>
            <a:r>
              <a:rPr sz="800" spc="-10" dirty="0">
                <a:latin typeface="Arial"/>
                <a:cs typeface="Arial"/>
              </a:rPr>
              <a:t>T</a:t>
            </a:r>
            <a:endParaRPr sz="800">
              <a:latin typeface="Arial"/>
              <a:cs typeface="Arial"/>
            </a:endParaRPr>
          </a:p>
        </p:txBody>
      </p:sp>
      <p:sp>
        <p:nvSpPr>
          <p:cNvPr id="4" name="object 4"/>
          <p:cNvSpPr/>
          <p:nvPr/>
        </p:nvSpPr>
        <p:spPr>
          <a:xfrm>
            <a:off x="152280" y="2493144"/>
            <a:ext cx="329184" cy="5334000"/>
          </a:xfrm>
          <a:prstGeom prst="rect">
            <a:avLst/>
          </a:prstGeom>
          <a:blipFill>
            <a:blip r:embed="rId3" cstate="print"/>
            <a:stretch>
              <a:fillRect/>
            </a:stretch>
          </a:blipFill>
        </p:spPr>
        <p:txBody>
          <a:bodyPr wrap="square" lIns="0" tIns="0" rIns="0" bIns="0" rtlCol="0"/>
          <a:lstStyle/>
          <a:p>
            <a:endParaRPr/>
          </a:p>
        </p:txBody>
      </p:sp>
      <p:sp>
        <p:nvSpPr>
          <p:cNvPr id="5" name="object 5"/>
          <p:cNvSpPr txBox="1"/>
          <p:nvPr/>
        </p:nvSpPr>
        <p:spPr>
          <a:xfrm>
            <a:off x="243156" y="2888876"/>
            <a:ext cx="138430" cy="4542790"/>
          </a:xfrm>
          <a:prstGeom prst="rect">
            <a:avLst/>
          </a:prstGeom>
        </p:spPr>
        <p:txBody>
          <a:bodyPr vert="vert" wrap="square" lIns="0" tIns="0" rIns="0" bIns="0" rtlCol="0">
            <a:spAutoFit/>
          </a:bodyPr>
          <a:lstStyle/>
          <a:p>
            <a:pPr marL="12700">
              <a:lnSpc>
                <a:spcPct val="100000"/>
              </a:lnSpc>
            </a:pPr>
            <a:r>
              <a:rPr sz="850" spc="5" dirty="0">
                <a:solidFill>
                  <a:srgbClr val="D9D9D9"/>
                </a:solidFill>
                <a:latin typeface="Arial"/>
                <a:cs typeface="Arial"/>
              </a:rPr>
              <a:t>T</a:t>
            </a:r>
            <a:r>
              <a:rPr sz="850" spc="10" dirty="0">
                <a:solidFill>
                  <a:srgbClr val="D9D9D9"/>
                </a:solidFill>
                <a:latin typeface="Arial"/>
                <a:cs typeface="Arial"/>
              </a:rPr>
              <a:t>h</a:t>
            </a:r>
            <a:r>
              <a:rPr sz="850" spc="-5" dirty="0">
                <a:solidFill>
                  <a:srgbClr val="D9D9D9"/>
                </a:solidFill>
                <a:latin typeface="Arial"/>
                <a:cs typeface="Arial"/>
              </a:rPr>
              <a:t>i</a:t>
            </a:r>
            <a:r>
              <a:rPr sz="850" dirty="0">
                <a:solidFill>
                  <a:srgbClr val="D9D9D9"/>
                </a:solidFill>
                <a:latin typeface="Arial"/>
                <a:cs typeface="Arial"/>
              </a:rPr>
              <a:t>s</a:t>
            </a:r>
            <a:r>
              <a:rPr sz="850" spc="15" dirty="0">
                <a:solidFill>
                  <a:srgbClr val="D9D9D9"/>
                </a:solidFill>
                <a:latin typeface="Arial"/>
                <a:cs typeface="Arial"/>
              </a:rPr>
              <a:t> </a:t>
            </a:r>
            <a:r>
              <a:rPr sz="850" spc="10" dirty="0">
                <a:solidFill>
                  <a:srgbClr val="D9D9D9"/>
                </a:solidFill>
                <a:latin typeface="Arial"/>
                <a:cs typeface="Arial"/>
              </a:rPr>
              <a:t>pub</a:t>
            </a:r>
            <a:r>
              <a:rPr sz="850" spc="-5" dirty="0">
                <a:solidFill>
                  <a:srgbClr val="D9D9D9"/>
                </a:solidFill>
                <a:latin typeface="Arial"/>
                <a:cs typeface="Arial"/>
              </a:rPr>
              <a:t>li</a:t>
            </a:r>
            <a:r>
              <a:rPr sz="850" spc="10" dirty="0">
                <a:solidFill>
                  <a:srgbClr val="D9D9D9"/>
                </a:solidFill>
                <a:latin typeface="Arial"/>
                <a:cs typeface="Arial"/>
              </a:rPr>
              <a:t>ca</a:t>
            </a:r>
            <a:r>
              <a:rPr sz="850" spc="-10" dirty="0">
                <a:solidFill>
                  <a:srgbClr val="D9D9D9"/>
                </a:solidFill>
                <a:latin typeface="Arial"/>
                <a:cs typeface="Arial"/>
              </a:rPr>
              <a:t>t</a:t>
            </a:r>
            <a:r>
              <a:rPr sz="850" spc="-5" dirty="0">
                <a:solidFill>
                  <a:srgbClr val="D9D9D9"/>
                </a:solidFill>
                <a:latin typeface="Arial"/>
                <a:cs typeface="Arial"/>
              </a:rPr>
              <a:t>i</a:t>
            </a:r>
            <a:r>
              <a:rPr sz="850" spc="10" dirty="0">
                <a:solidFill>
                  <a:srgbClr val="D9D9D9"/>
                </a:solidFill>
                <a:latin typeface="Arial"/>
                <a:cs typeface="Arial"/>
              </a:rPr>
              <a:t>o</a:t>
            </a:r>
            <a:r>
              <a:rPr sz="850" dirty="0">
                <a:solidFill>
                  <a:srgbClr val="D9D9D9"/>
                </a:solidFill>
                <a:latin typeface="Arial"/>
                <a:cs typeface="Arial"/>
              </a:rPr>
              <a:t>n</a:t>
            </a:r>
            <a:r>
              <a:rPr sz="850" spc="10" dirty="0">
                <a:solidFill>
                  <a:srgbClr val="D9D9D9"/>
                </a:solidFill>
                <a:latin typeface="Arial"/>
                <a:cs typeface="Arial"/>
              </a:rPr>
              <a:t> </a:t>
            </a:r>
            <a:r>
              <a:rPr sz="850" spc="-5" dirty="0">
                <a:solidFill>
                  <a:srgbClr val="D9D9D9"/>
                </a:solidFill>
                <a:latin typeface="Arial"/>
                <a:cs typeface="Arial"/>
              </a:rPr>
              <a:t>i</a:t>
            </a:r>
            <a:r>
              <a:rPr sz="850" dirty="0">
                <a:solidFill>
                  <a:srgbClr val="D9D9D9"/>
                </a:solidFill>
                <a:latin typeface="Arial"/>
                <a:cs typeface="Arial"/>
              </a:rPr>
              <a:t>s</a:t>
            </a:r>
            <a:r>
              <a:rPr sz="850" spc="15" dirty="0">
                <a:solidFill>
                  <a:srgbClr val="D9D9D9"/>
                </a:solidFill>
                <a:latin typeface="Arial"/>
                <a:cs typeface="Arial"/>
              </a:rPr>
              <a:t> </a:t>
            </a:r>
            <a:r>
              <a:rPr sz="850" spc="10" dirty="0">
                <a:solidFill>
                  <a:srgbClr val="D9D9D9"/>
                </a:solidFill>
                <a:latin typeface="Arial"/>
                <a:cs typeface="Arial"/>
              </a:rPr>
              <a:t>ava</a:t>
            </a:r>
            <a:r>
              <a:rPr sz="850" spc="15" dirty="0">
                <a:solidFill>
                  <a:srgbClr val="D9D9D9"/>
                </a:solidFill>
                <a:latin typeface="Arial"/>
                <a:cs typeface="Arial"/>
              </a:rPr>
              <a:t>i</a:t>
            </a:r>
            <a:r>
              <a:rPr sz="850" spc="-5" dirty="0">
                <a:solidFill>
                  <a:srgbClr val="D9D9D9"/>
                </a:solidFill>
                <a:latin typeface="Arial"/>
                <a:cs typeface="Arial"/>
              </a:rPr>
              <a:t>l</a:t>
            </a:r>
            <a:r>
              <a:rPr sz="850" spc="10" dirty="0">
                <a:solidFill>
                  <a:srgbClr val="D9D9D9"/>
                </a:solidFill>
                <a:latin typeface="Arial"/>
                <a:cs typeface="Arial"/>
              </a:rPr>
              <a:t>ab</a:t>
            </a:r>
            <a:r>
              <a:rPr sz="850" spc="-5" dirty="0">
                <a:solidFill>
                  <a:srgbClr val="D9D9D9"/>
                </a:solidFill>
                <a:latin typeface="Arial"/>
                <a:cs typeface="Arial"/>
              </a:rPr>
              <a:t>l</a:t>
            </a:r>
            <a:r>
              <a:rPr sz="850" dirty="0">
                <a:solidFill>
                  <a:srgbClr val="D9D9D9"/>
                </a:solidFill>
                <a:latin typeface="Arial"/>
                <a:cs typeface="Arial"/>
              </a:rPr>
              <a:t>e</a:t>
            </a:r>
            <a:r>
              <a:rPr sz="850" spc="10" dirty="0">
                <a:solidFill>
                  <a:srgbClr val="D9D9D9"/>
                </a:solidFill>
                <a:latin typeface="Arial"/>
                <a:cs typeface="Arial"/>
              </a:rPr>
              <a:t> </a:t>
            </a:r>
            <a:r>
              <a:rPr sz="850" spc="15" dirty="0">
                <a:solidFill>
                  <a:srgbClr val="D9D9D9"/>
                </a:solidFill>
                <a:latin typeface="Arial"/>
                <a:cs typeface="Arial"/>
              </a:rPr>
              <a:t>f</a:t>
            </a:r>
            <a:r>
              <a:rPr sz="850" spc="-10" dirty="0">
                <a:solidFill>
                  <a:srgbClr val="D9D9D9"/>
                </a:solidFill>
                <a:latin typeface="Arial"/>
                <a:cs typeface="Arial"/>
              </a:rPr>
              <a:t>r</a:t>
            </a:r>
            <a:r>
              <a:rPr sz="850" spc="10" dirty="0">
                <a:solidFill>
                  <a:srgbClr val="D9D9D9"/>
                </a:solidFill>
                <a:latin typeface="Arial"/>
                <a:cs typeface="Arial"/>
              </a:rPr>
              <a:t>e</a:t>
            </a:r>
            <a:r>
              <a:rPr sz="850" dirty="0">
                <a:solidFill>
                  <a:srgbClr val="D9D9D9"/>
                </a:solidFill>
                <a:latin typeface="Arial"/>
                <a:cs typeface="Arial"/>
              </a:rPr>
              <a:t>e</a:t>
            </a:r>
            <a:r>
              <a:rPr sz="850" spc="10" dirty="0">
                <a:solidFill>
                  <a:srgbClr val="D9D9D9"/>
                </a:solidFill>
                <a:latin typeface="Arial"/>
                <a:cs typeface="Arial"/>
              </a:rPr>
              <a:t> o</a:t>
            </a:r>
            <a:r>
              <a:rPr sz="850" dirty="0">
                <a:solidFill>
                  <a:srgbClr val="D9D9D9"/>
                </a:solidFill>
                <a:latin typeface="Arial"/>
                <a:cs typeface="Arial"/>
              </a:rPr>
              <a:t>f</a:t>
            </a:r>
            <a:r>
              <a:rPr sz="850" spc="20" dirty="0">
                <a:solidFill>
                  <a:srgbClr val="D9D9D9"/>
                </a:solidFill>
                <a:latin typeface="Arial"/>
                <a:cs typeface="Arial"/>
              </a:rPr>
              <a:t> </a:t>
            </a:r>
            <a:r>
              <a:rPr sz="850" spc="10" dirty="0">
                <a:solidFill>
                  <a:srgbClr val="D9D9D9"/>
                </a:solidFill>
                <a:latin typeface="Arial"/>
                <a:cs typeface="Arial"/>
              </a:rPr>
              <a:t>cha</a:t>
            </a:r>
            <a:r>
              <a:rPr sz="850" spc="-10" dirty="0">
                <a:solidFill>
                  <a:srgbClr val="D9D9D9"/>
                </a:solidFill>
                <a:latin typeface="Arial"/>
                <a:cs typeface="Arial"/>
              </a:rPr>
              <a:t>r</a:t>
            </a:r>
            <a:r>
              <a:rPr sz="850" spc="10" dirty="0">
                <a:solidFill>
                  <a:srgbClr val="D9D9D9"/>
                </a:solidFill>
                <a:latin typeface="Arial"/>
                <a:cs typeface="Arial"/>
              </a:rPr>
              <a:t>g</a:t>
            </a:r>
            <a:r>
              <a:rPr sz="850" dirty="0">
                <a:solidFill>
                  <a:srgbClr val="D9D9D9"/>
                </a:solidFill>
                <a:latin typeface="Arial"/>
                <a:cs typeface="Arial"/>
              </a:rPr>
              <a:t>e</a:t>
            </a:r>
            <a:r>
              <a:rPr sz="850" spc="10" dirty="0">
                <a:solidFill>
                  <a:srgbClr val="D9D9D9"/>
                </a:solidFill>
                <a:latin typeface="Arial"/>
                <a:cs typeface="Arial"/>
              </a:rPr>
              <a:t> </a:t>
            </a:r>
            <a:r>
              <a:rPr sz="850" spc="15" dirty="0">
                <a:solidFill>
                  <a:srgbClr val="D9D9D9"/>
                </a:solidFill>
                <a:latin typeface="Arial"/>
                <a:cs typeface="Arial"/>
              </a:rPr>
              <a:t>f</a:t>
            </a:r>
            <a:r>
              <a:rPr sz="850" spc="-10" dirty="0">
                <a:solidFill>
                  <a:srgbClr val="D9D9D9"/>
                </a:solidFill>
                <a:latin typeface="Arial"/>
                <a:cs typeface="Arial"/>
              </a:rPr>
              <a:t>r</a:t>
            </a:r>
            <a:r>
              <a:rPr sz="850" spc="10" dirty="0">
                <a:solidFill>
                  <a:srgbClr val="D9D9D9"/>
                </a:solidFill>
                <a:latin typeface="Arial"/>
                <a:cs typeface="Arial"/>
              </a:rPr>
              <a:t>o</a:t>
            </a:r>
            <a:r>
              <a:rPr sz="850" dirty="0">
                <a:solidFill>
                  <a:srgbClr val="D9D9D9"/>
                </a:solidFill>
                <a:latin typeface="Arial"/>
                <a:cs typeface="Arial"/>
              </a:rPr>
              <a:t>m:</a:t>
            </a:r>
            <a:r>
              <a:rPr sz="850" spc="-5" dirty="0">
                <a:solidFill>
                  <a:srgbClr val="D9D9D9"/>
                </a:solidFill>
                <a:latin typeface="Arial"/>
                <a:cs typeface="Arial"/>
              </a:rPr>
              <a:t> </a:t>
            </a:r>
            <a:r>
              <a:rPr sz="850" spc="30" dirty="0">
                <a:solidFill>
                  <a:srgbClr val="D9D9D9"/>
                </a:solidFill>
                <a:latin typeface="Arial"/>
                <a:cs typeface="Arial"/>
              </a:rPr>
              <a:t>h</a:t>
            </a:r>
            <a:r>
              <a:rPr sz="850" spc="-10" dirty="0">
                <a:solidFill>
                  <a:srgbClr val="D9D9D9"/>
                </a:solidFill>
                <a:latin typeface="Arial"/>
                <a:cs typeface="Arial"/>
              </a:rPr>
              <a:t>tt</a:t>
            </a:r>
            <a:r>
              <a:rPr sz="850" dirty="0">
                <a:solidFill>
                  <a:srgbClr val="D9D9D9"/>
                </a:solidFill>
                <a:latin typeface="Arial"/>
                <a:cs typeface="Arial"/>
              </a:rPr>
              <a:t>p</a:t>
            </a:r>
            <a:r>
              <a:rPr sz="850" spc="10" dirty="0">
                <a:solidFill>
                  <a:srgbClr val="D9D9D9"/>
                </a:solidFill>
                <a:latin typeface="Arial"/>
                <a:cs typeface="Arial"/>
              </a:rPr>
              <a:t>s</a:t>
            </a:r>
            <a:r>
              <a:rPr sz="850" spc="15" dirty="0">
                <a:solidFill>
                  <a:srgbClr val="D9D9D9"/>
                </a:solidFill>
                <a:latin typeface="Arial"/>
                <a:cs typeface="Arial"/>
              </a:rPr>
              <a:t>:</a:t>
            </a:r>
            <a:r>
              <a:rPr sz="850" spc="-10" dirty="0">
                <a:solidFill>
                  <a:srgbClr val="D9D9D9"/>
                </a:solidFill>
                <a:latin typeface="Arial"/>
                <a:cs typeface="Arial"/>
              </a:rPr>
              <a:t>//</a:t>
            </a:r>
            <a:r>
              <a:rPr sz="850" spc="5" dirty="0">
                <a:solidFill>
                  <a:srgbClr val="D9D9D9"/>
                </a:solidFill>
                <a:latin typeface="Arial"/>
                <a:cs typeface="Arial"/>
              </a:rPr>
              <a:t>do</a:t>
            </a:r>
            <a:r>
              <a:rPr sz="850" spc="-10" dirty="0">
                <a:solidFill>
                  <a:srgbClr val="D9D9D9"/>
                </a:solidFill>
                <a:latin typeface="Arial"/>
                <a:cs typeface="Arial"/>
              </a:rPr>
              <a:t>i.</a:t>
            </a:r>
            <a:r>
              <a:rPr sz="850" spc="30" dirty="0">
                <a:solidFill>
                  <a:srgbClr val="D9D9D9"/>
                </a:solidFill>
                <a:latin typeface="Arial"/>
                <a:cs typeface="Arial"/>
              </a:rPr>
              <a:t>o</a:t>
            </a:r>
            <a:r>
              <a:rPr sz="850" spc="15" dirty="0">
                <a:solidFill>
                  <a:srgbClr val="D9D9D9"/>
                </a:solidFill>
                <a:latin typeface="Arial"/>
                <a:cs typeface="Arial"/>
              </a:rPr>
              <a:t>r</a:t>
            </a:r>
            <a:r>
              <a:rPr sz="850" spc="5" dirty="0">
                <a:solidFill>
                  <a:srgbClr val="D9D9D9"/>
                </a:solidFill>
                <a:latin typeface="Arial"/>
                <a:cs typeface="Arial"/>
              </a:rPr>
              <a:t>g</a:t>
            </a:r>
            <a:r>
              <a:rPr sz="850" spc="-10" dirty="0">
                <a:solidFill>
                  <a:srgbClr val="D9D9D9"/>
                </a:solidFill>
                <a:latin typeface="Arial"/>
                <a:cs typeface="Arial"/>
              </a:rPr>
              <a:t>/</a:t>
            </a:r>
            <a:r>
              <a:rPr sz="850" spc="5" dirty="0">
                <a:solidFill>
                  <a:srgbClr val="D9D9D9"/>
                </a:solidFill>
                <a:latin typeface="Arial"/>
                <a:cs typeface="Arial"/>
              </a:rPr>
              <a:t>10</a:t>
            </a:r>
            <a:r>
              <a:rPr sz="850" spc="-10" dirty="0">
                <a:solidFill>
                  <a:srgbClr val="D9D9D9"/>
                </a:solidFill>
                <a:latin typeface="Arial"/>
                <a:cs typeface="Arial"/>
              </a:rPr>
              <a:t>.</a:t>
            </a:r>
            <a:r>
              <a:rPr sz="850" spc="5" dirty="0">
                <a:solidFill>
                  <a:srgbClr val="D9D9D9"/>
                </a:solidFill>
                <a:latin typeface="Arial"/>
                <a:cs typeface="Arial"/>
              </a:rPr>
              <a:t>6028</a:t>
            </a:r>
            <a:r>
              <a:rPr sz="850" spc="-5" dirty="0">
                <a:solidFill>
                  <a:srgbClr val="D9D9D9"/>
                </a:solidFill>
                <a:latin typeface="Arial"/>
                <a:cs typeface="Arial"/>
              </a:rPr>
              <a:t>/</a:t>
            </a:r>
            <a:r>
              <a:rPr sz="850" spc="5" dirty="0">
                <a:solidFill>
                  <a:srgbClr val="D9D9D9"/>
                </a:solidFill>
                <a:latin typeface="Arial"/>
                <a:cs typeface="Arial"/>
              </a:rPr>
              <a:t>N</a:t>
            </a:r>
            <a:r>
              <a:rPr sz="850" spc="-10" dirty="0">
                <a:solidFill>
                  <a:srgbClr val="D9D9D9"/>
                </a:solidFill>
                <a:latin typeface="Arial"/>
                <a:cs typeface="Arial"/>
              </a:rPr>
              <a:t>I</a:t>
            </a:r>
            <a:r>
              <a:rPr sz="850" spc="5" dirty="0">
                <a:solidFill>
                  <a:srgbClr val="D9D9D9"/>
                </a:solidFill>
                <a:latin typeface="Arial"/>
                <a:cs typeface="Arial"/>
              </a:rPr>
              <a:t>ST</a:t>
            </a:r>
            <a:r>
              <a:rPr sz="850" spc="-10" dirty="0">
                <a:solidFill>
                  <a:srgbClr val="D9D9D9"/>
                </a:solidFill>
                <a:latin typeface="Arial"/>
                <a:cs typeface="Arial"/>
              </a:rPr>
              <a:t>.</a:t>
            </a:r>
            <a:r>
              <a:rPr sz="850" spc="5" dirty="0">
                <a:solidFill>
                  <a:srgbClr val="D9D9D9"/>
                </a:solidFill>
                <a:latin typeface="Arial"/>
                <a:cs typeface="Arial"/>
              </a:rPr>
              <a:t>SP</a:t>
            </a:r>
            <a:r>
              <a:rPr sz="850" spc="-10" dirty="0">
                <a:solidFill>
                  <a:srgbClr val="D9D9D9"/>
                </a:solidFill>
                <a:latin typeface="Arial"/>
                <a:cs typeface="Arial"/>
              </a:rPr>
              <a:t>.</a:t>
            </a:r>
            <a:r>
              <a:rPr sz="850" spc="10" dirty="0">
                <a:solidFill>
                  <a:srgbClr val="D9D9D9"/>
                </a:solidFill>
                <a:latin typeface="Arial"/>
                <a:cs typeface="Arial"/>
              </a:rPr>
              <a:t>80</a:t>
            </a:r>
            <a:r>
              <a:rPr sz="850" spc="30" dirty="0">
                <a:solidFill>
                  <a:srgbClr val="D9D9D9"/>
                </a:solidFill>
                <a:latin typeface="Arial"/>
                <a:cs typeface="Arial"/>
              </a:rPr>
              <a:t>0</a:t>
            </a:r>
            <a:r>
              <a:rPr sz="850" spc="-10" dirty="0">
                <a:solidFill>
                  <a:srgbClr val="D9D9D9"/>
                </a:solidFill>
                <a:latin typeface="Arial"/>
                <a:cs typeface="Arial"/>
              </a:rPr>
              <a:t>-</a:t>
            </a:r>
            <a:r>
              <a:rPr sz="850" spc="10" dirty="0">
                <a:solidFill>
                  <a:srgbClr val="D9D9D9"/>
                </a:solidFill>
                <a:latin typeface="Arial"/>
                <a:cs typeface="Arial"/>
              </a:rPr>
              <a:t>63b</a:t>
            </a:r>
            <a:endParaRPr sz="850">
              <a:latin typeface="Arial"/>
              <a:cs typeface="Arial"/>
            </a:endParaRPr>
          </a:p>
        </p:txBody>
      </p:sp>
      <p:sp>
        <p:nvSpPr>
          <p:cNvPr id="6" name="object 6"/>
          <p:cNvSpPr/>
          <p:nvPr/>
        </p:nvSpPr>
        <p:spPr>
          <a:xfrm>
            <a:off x="513468" y="900564"/>
            <a:ext cx="0" cy="8229600"/>
          </a:xfrm>
          <a:custGeom>
            <a:avLst/>
            <a:gdLst/>
            <a:ahLst/>
            <a:cxnLst/>
            <a:rect l="l" t="t" r="r" b="b"/>
            <a:pathLst>
              <a:path h="8229600">
                <a:moveTo>
                  <a:pt x="0" y="0"/>
                </a:moveTo>
                <a:lnTo>
                  <a:pt x="1" y="8229600"/>
                </a:lnTo>
              </a:path>
            </a:pathLst>
          </a:custGeom>
          <a:ln w="9144">
            <a:solidFill>
              <a:srgbClr val="D9D9D9"/>
            </a:solidFill>
          </a:ln>
        </p:spPr>
        <p:txBody>
          <a:bodyPr wrap="square" lIns="0" tIns="0" rIns="0" bIns="0" rtlCol="0"/>
          <a:lstStyle/>
          <a:p>
            <a:endParaRPr/>
          </a:p>
        </p:txBody>
      </p:sp>
      <p:sp>
        <p:nvSpPr>
          <p:cNvPr id="7" name="object 7"/>
          <p:cNvSpPr txBox="1"/>
          <p:nvPr/>
        </p:nvSpPr>
        <p:spPr>
          <a:xfrm>
            <a:off x="913772" y="930645"/>
            <a:ext cx="5891530" cy="3443891"/>
          </a:xfrm>
          <a:prstGeom prst="rect">
            <a:avLst/>
          </a:prstGeom>
        </p:spPr>
        <p:txBody>
          <a:bodyPr vert="horz" wrap="square" lIns="0" tIns="0" rIns="0" bIns="0" rtlCol="0">
            <a:spAutoFit/>
          </a:bodyPr>
          <a:lstStyle/>
          <a:p>
            <a:pPr marL="378460" lvl="1" indent="-365760">
              <a:lnSpc>
                <a:spcPct val="100000"/>
              </a:lnSpc>
              <a:buFont typeface="Arial"/>
              <a:buAutoNum type="arabicPeriod" startAt="4"/>
              <a:tabLst>
                <a:tab pos="378460" algn="l"/>
              </a:tabLst>
            </a:pPr>
            <a:r>
              <a:rPr sz="1050" b="1" spc="20" dirty="0">
                <a:latin typeface="Arial"/>
                <a:cs typeface="Arial"/>
              </a:rPr>
              <a:t>Rando</a:t>
            </a:r>
            <a:r>
              <a:rPr sz="1050" b="1" spc="25" dirty="0">
                <a:latin typeface="Arial"/>
                <a:cs typeface="Arial"/>
              </a:rPr>
              <a:t>m</a:t>
            </a:r>
            <a:r>
              <a:rPr sz="1050" b="1" spc="10" dirty="0">
                <a:latin typeface="Arial"/>
                <a:cs typeface="Arial"/>
              </a:rPr>
              <a:t>l</a:t>
            </a:r>
            <a:r>
              <a:rPr sz="1050" b="1" spc="20" dirty="0">
                <a:latin typeface="Arial"/>
                <a:cs typeface="Arial"/>
              </a:rPr>
              <a:t>y</a:t>
            </a:r>
            <a:r>
              <a:rPr sz="1050" b="1" spc="10" dirty="0">
                <a:latin typeface="Arial"/>
                <a:cs typeface="Arial"/>
              </a:rPr>
              <a:t>-</a:t>
            </a:r>
            <a:r>
              <a:rPr sz="1050" b="1" spc="20" dirty="0">
                <a:latin typeface="Arial"/>
                <a:cs typeface="Arial"/>
              </a:rPr>
              <a:t>Chose</a:t>
            </a:r>
            <a:r>
              <a:rPr sz="1050" b="1" spc="10" dirty="0">
                <a:latin typeface="Arial"/>
                <a:cs typeface="Arial"/>
              </a:rPr>
              <a:t>n</a:t>
            </a:r>
            <a:r>
              <a:rPr sz="1050" b="1" spc="25" dirty="0">
                <a:latin typeface="Arial"/>
                <a:cs typeface="Arial"/>
              </a:rPr>
              <a:t> </a:t>
            </a:r>
            <a:r>
              <a:rPr sz="1050" b="1" spc="20" dirty="0">
                <a:latin typeface="Arial"/>
                <a:cs typeface="Arial"/>
              </a:rPr>
              <a:t>Sec</a:t>
            </a:r>
            <a:r>
              <a:rPr sz="1050" b="1" spc="10" dirty="0">
                <a:latin typeface="Arial"/>
                <a:cs typeface="Arial"/>
              </a:rPr>
              <a:t>r</a:t>
            </a:r>
            <a:r>
              <a:rPr sz="1050" b="1" spc="20" dirty="0">
                <a:latin typeface="Arial"/>
                <a:cs typeface="Arial"/>
              </a:rPr>
              <a:t>e</a:t>
            </a:r>
            <a:r>
              <a:rPr sz="1050" b="1" spc="10" dirty="0">
                <a:latin typeface="Arial"/>
                <a:cs typeface="Arial"/>
              </a:rPr>
              <a:t>ts</a:t>
            </a:r>
            <a:endParaRPr sz="1050" dirty="0">
              <a:latin typeface="Arial"/>
              <a:cs typeface="Arial"/>
            </a:endParaRPr>
          </a:p>
          <a:p>
            <a:pPr lvl="1">
              <a:lnSpc>
                <a:spcPct val="100000"/>
              </a:lnSpc>
              <a:spcBef>
                <a:spcPts val="12"/>
              </a:spcBef>
              <a:buFont typeface="Arial"/>
              <a:buAutoNum type="arabicPeriod" startAt="4"/>
            </a:pPr>
            <a:endParaRPr sz="1050" dirty="0">
              <a:latin typeface="Times New Roman"/>
              <a:cs typeface="Times New Roman"/>
            </a:endParaRPr>
          </a:p>
          <a:p>
            <a:pPr marL="12700" marR="102870">
              <a:lnSpc>
                <a:spcPct val="95700"/>
              </a:lnSpc>
            </a:pPr>
            <a:r>
              <a:rPr sz="1200" dirty="0">
                <a:latin typeface="Times New Roman"/>
                <a:cs typeface="Times New Roman"/>
              </a:rPr>
              <a:t>A</a:t>
            </a:r>
            <a:r>
              <a:rPr sz="1200" spc="-10" dirty="0">
                <a:latin typeface="Times New Roman"/>
                <a:cs typeface="Times New Roman"/>
              </a:rPr>
              <a:t>nother </a:t>
            </a:r>
            <a:r>
              <a:rPr sz="1200" spc="-5" dirty="0">
                <a:latin typeface="Times New Roman"/>
                <a:cs typeface="Times New Roman"/>
              </a:rPr>
              <a:t>factor that </a:t>
            </a:r>
            <a:r>
              <a:rPr sz="1200" spc="-10" dirty="0">
                <a:latin typeface="Times New Roman"/>
                <a:cs typeface="Times New Roman"/>
              </a:rPr>
              <a:t>determines </a:t>
            </a:r>
            <a:r>
              <a:rPr sz="1200" spc="-5" dirty="0">
                <a:latin typeface="Times New Roman"/>
                <a:cs typeface="Times New Roman"/>
              </a:rPr>
              <a:t>the strength of </a:t>
            </a:r>
            <a:r>
              <a:rPr sz="1200" spc="-10" dirty="0">
                <a:latin typeface="Times New Roman"/>
                <a:cs typeface="Times New Roman"/>
              </a:rPr>
              <a:t>memorized s</a:t>
            </a:r>
            <a:r>
              <a:rPr sz="1200" spc="-5" dirty="0">
                <a:latin typeface="Times New Roman"/>
                <a:cs typeface="Times New Roman"/>
              </a:rPr>
              <a:t>ecrets is the </a:t>
            </a:r>
            <a:r>
              <a:rPr sz="1200" spc="-10" dirty="0">
                <a:latin typeface="Times New Roman"/>
                <a:cs typeface="Times New Roman"/>
              </a:rPr>
              <a:t>process by w</a:t>
            </a:r>
            <a:r>
              <a:rPr sz="1200" spc="-5" dirty="0">
                <a:latin typeface="Times New Roman"/>
                <a:cs typeface="Times New Roman"/>
              </a:rPr>
              <a:t>hich they are generated. Secrets that are </a:t>
            </a:r>
            <a:r>
              <a:rPr sz="1200" spc="-10" dirty="0">
                <a:latin typeface="Times New Roman"/>
                <a:cs typeface="Times New Roman"/>
              </a:rPr>
              <a:t>randomly chosen </a:t>
            </a:r>
            <a:r>
              <a:rPr sz="1200" spc="-5" dirty="0">
                <a:latin typeface="Times New Roman"/>
                <a:cs typeface="Times New Roman"/>
              </a:rPr>
              <a:t>(in </a:t>
            </a:r>
            <a:r>
              <a:rPr sz="1200" spc="-10" dirty="0">
                <a:latin typeface="Times New Roman"/>
                <a:cs typeface="Times New Roman"/>
              </a:rPr>
              <a:t>mos</a:t>
            </a:r>
            <a:r>
              <a:rPr sz="1200" spc="-5" dirty="0">
                <a:latin typeface="Times New Roman"/>
                <a:cs typeface="Times New Roman"/>
              </a:rPr>
              <a:t>t </a:t>
            </a:r>
            <a:r>
              <a:rPr sz="1200" spc="-10" dirty="0">
                <a:latin typeface="Times New Roman"/>
                <a:cs typeface="Times New Roman"/>
              </a:rPr>
              <a:t>cases by </a:t>
            </a:r>
            <a:r>
              <a:rPr sz="1200" spc="-5" dirty="0">
                <a:latin typeface="Times New Roman"/>
                <a:cs typeface="Times New Roman"/>
              </a:rPr>
              <a:t>the verifier or CSP) </a:t>
            </a:r>
            <a:r>
              <a:rPr sz="1200" spc="-10" dirty="0">
                <a:latin typeface="Times New Roman"/>
                <a:cs typeface="Times New Roman"/>
              </a:rPr>
              <a:t>and </a:t>
            </a:r>
            <a:r>
              <a:rPr sz="1200" spc="-5" dirty="0">
                <a:latin typeface="Times New Roman"/>
                <a:cs typeface="Times New Roman"/>
              </a:rPr>
              <a:t>are uniformly distributed will </a:t>
            </a:r>
            <a:r>
              <a:rPr sz="1200" spc="-10" dirty="0">
                <a:latin typeface="Times New Roman"/>
                <a:cs typeface="Times New Roman"/>
              </a:rPr>
              <a:t>be more </a:t>
            </a:r>
            <a:r>
              <a:rPr sz="1200" spc="-5" dirty="0">
                <a:latin typeface="Times New Roman"/>
                <a:cs typeface="Times New Roman"/>
              </a:rPr>
              <a:t>difficult to </a:t>
            </a:r>
            <a:r>
              <a:rPr sz="1200" spc="-10" dirty="0">
                <a:latin typeface="Times New Roman"/>
                <a:cs typeface="Times New Roman"/>
              </a:rPr>
              <a:t>guess or </a:t>
            </a:r>
            <a:r>
              <a:rPr sz="1200" spc="-5" dirty="0">
                <a:latin typeface="Times New Roman"/>
                <a:cs typeface="Times New Roman"/>
              </a:rPr>
              <a:t>brute-force attack than us</a:t>
            </a:r>
            <a:r>
              <a:rPr sz="1200" spc="-10" dirty="0">
                <a:latin typeface="Times New Roman"/>
                <a:cs typeface="Times New Roman"/>
              </a:rPr>
              <a:t>er-chosen s</a:t>
            </a:r>
            <a:r>
              <a:rPr sz="1200" spc="-5" dirty="0">
                <a:latin typeface="Times New Roman"/>
                <a:cs typeface="Times New Roman"/>
              </a:rPr>
              <a:t>ecrets </a:t>
            </a:r>
            <a:r>
              <a:rPr sz="1200" spc="-10" dirty="0">
                <a:latin typeface="Times New Roman"/>
                <a:cs typeface="Times New Roman"/>
              </a:rPr>
              <a:t>meeting </a:t>
            </a:r>
            <a:r>
              <a:rPr sz="1200" spc="-5" dirty="0">
                <a:latin typeface="Times New Roman"/>
                <a:cs typeface="Times New Roman"/>
              </a:rPr>
              <a:t>the s</a:t>
            </a:r>
            <a:r>
              <a:rPr sz="1200" spc="-10" dirty="0">
                <a:latin typeface="Times New Roman"/>
                <a:cs typeface="Times New Roman"/>
              </a:rPr>
              <a:t>ame </a:t>
            </a:r>
            <a:r>
              <a:rPr sz="1200" spc="-5" dirty="0">
                <a:latin typeface="Times New Roman"/>
                <a:cs typeface="Times New Roman"/>
              </a:rPr>
              <a:t>length </a:t>
            </a:r>
            <a:r>
              <a:rPr sz="1200" spc="-10" dirty="0">
                <a:latin typeface="Times New Roman"/>
                <a:cs typeface="Times New Roman"/>
              </a:rPr>
              <a:t>and complexity requirements. A</a:t>
            </a:r>
            <a:r>
              <a:rPr sz="1200" spc="-5" dirty="0">
                <a:latin typeface="Times New Roman"/>
                <a:cs typeface="Times New Roman"/>
              </a:rPr>
              <a:t>ccordingly, at </a:t>
            </a:r>
            <a:r>
              <a:rPr sz="1200" spc="-10" dirty="0">
                <a:latin typeface="Times New Roman"/>
                <a:cs typeface="Times New Roman"/>
              </a:rPr>
              <a:t>LOA2, SP 800- 63-2 </a:t>
            </a:r>
            <a:r>
              <a:rPr sz="1200" spc="-5" dirty="0">
                <a:latin typeface="Times New Roman"/>
                <a:cs typeface="Times New Roman"/>
              </a:rPr>
              <a:t>permitted the </a:t>
            </a:r>
            <a:r>
              <a:rPr sz="1200" spc="-5" dirty="0">
                <a:solidFill>
                  <a:srgbClr val="FF0000"/>
                </a:solidFill>
                <a:latin typeface="Times New Roman"/>
                <a:cs typeface="Times New Roman"/>
              </a:rPr>
              <a:t>us</a:t>
            </a:r>
            <a:r>
              <a:rPr sz="1200" spc="-10" dirty="0">
                <a:solidFill>
                  <a:srgbClr val="FF0000"/>
                </a:solidFill>
                <a:latin typeface="Times New Roman"/>
                <a:cs typeface="Times New Roman"/>
              </a:rPr>
              <a:t>e of randomly </a:t>
            </a:r>
            <a:r>
              <a:rPr sz="1200" spc="-5" dirty="0">
                <a:solidFill>
                  <a:srgbClr val="FF0000"/>
                </a:solidFill>
                <a:latin typeface="Times New Roman"/>
                <a:cs typeface="Times New Roman"/>
              </a:rPr>
              <a:t>generated PINs with 6 or </a:t>
            </a:r>
            <a:r>
              <a:rPr sz="1200" spc="-10" dirty="0">
                <a:solidFill>
                  <a:srgbClr val="FF0000"/>
                </a:solidFill>
                <a:latin typeface="Times New Roman"/>
                <a:cs typeface="Times New Roman"/>
              </a:rPr>
              <a:t>more </a:t>
            </a:r>
            <a:r>
              <a:rPr sz="1200" spc="-5" dirty="0">
                <a:solidFill>
                  <a:srgbClr val="FF0000"/>
                </a:solidFill>
                <a:latin typeface="Times New Roman"/>
                <a:cs typeface="Times New Roman"/>
              </a:rPr>
              <a:t>digits while requiring us</a:t>
            </a:r>
            <a:r>
              <a:rPr sz="1200" spc="-10" dirty="0">
                <a:solidFill>
                  <a:srgbClr val="FF0000"/>
                </a:solidFill>
                <a:latin typeface="Times New Roman"/>
                <a:cs typeface="Times New Roman"/>
              </a:rPr>
              <a:t>er- chosen memorized s</a:t>
            </a:r>
            <a:r>
              <a:rPr sz="1200" spc="-5" dirty="0">
                <a:solidFill>
                  <a:srgbClr val="FF0000"/>
                </a:solidFill>
                <a:latin typeface="Times New Roman"/>
                <a:cs typeface="Times New Roman"/>
              </a:rPr>
              <a:t>ecrets to </a:t>
            </a:r>
            <a:r>
              <a:rPr sz="1200" spc="-10" dirty="0">
                <a:solidFill>
                  <a:srgbClr val="FF0000"/>
                </a:solidFill>
                <a:latin typeface="Times New Roman"/>
                <a:cs typeface="Times New Roman"/>
              </a:rPr>
              <a:t>be a minimum of 8 </a:t>
            </a:r>
            <a:r>
              <a:rPr sz="1200" spc="-5" dirty="0">
                <a:solidFill>
                  <a:srgbClr val="FF0000"/>
                </a:solidFill>
                <a:latin typeface="Times New Roman"/>
                <a:cs typeface="Times New Roman"/>
              </a:rPr>
              <a:t>characters long</a:t>
            </a:r>
            <a:r>
              <a:rPr sz="1200" spc="-5" dirty="0">
                <a:latin typeface="Times New Roman"/>
                <a:cs typeface="Times New Roman"/>
              </a:rPr>
              <a:t>.</a:t>
            </a:r>
            <a:endParaRPr sz="1200" dirty="0">
              <a:latin typeface="Times New Roman"/>
              <a:cs typeface="Times New Roman"/>
            </a:endParaRPr>
          </a:p>
          <a:p>
            <a:pPr>
              <a:lnSpc>
                <a:spcPct val="100000"/>
              </a:lnSpc>
              <a:spcBef>
                <a:spcPts val="5"/>
              </a:spcBef>
            </a:pPr>
            <a:endParaRPr sz="1050" dirty="0">
              <a:latin typeface="Times New Roman"/>
              <a:cs typeface="Times New Roman"/>
            </a:endParaRPr>
          </a:p>
          <a:p>
            <a:pPr marL="12700" marR="67945">
              <a:lnSpc>
                <a:spcPct val="95800"/>
              </a:lnSpc>
            </a:pPr>
            <a:r>
              <a:rPr sz="1200" dirty="0">
                <a:solidFill>
                  <a:srgbClr val="FF0000"/>
                </a:solidFill>
                <a:latin typeface="Times New Roman"/>
                <a:cs typeface="Times New Roman"/>
              </a:rPr>
              <a:t>As </a:t>
            </a:r>
            <a:r>
              <a:rPr sz="1200" spc="-5" dirty="0">
                <a:solidFill>
                  <a:srgbClr val="FF0000"/>
                </a:solidFill>
                <a:latin typeface="Times New Roman"/>
                <a:cs typeface="Times New Roman"/>
              </a:rPr>
              <a:t>dis</a:t>
            </a:r>
            <a:r>
              <a:rPr sz="1200" spc="-10" dirty="0">
                <a:solidFill>
                  <a:srgbClr val="FF0000"/>
                </a:solidFill>
                <a:latin typeface="Times New Roman"/>
                <a:cs typeface="Times New Roman"/>
              </a:rPr>
              <a:t>cussed above, </a:t>
            </a:r>
            <a:r>
              <a:rPr sz="1200" spc="-5" dirty="0">
                <a:solidFill>
                  <a:srgbClr val="FF0000"/>
                </a:solidFill>
                <a:latin typeface="Times New Roman"/>
                <a:cs typeface="Times New Roman"/>
              </a:rPr>
              <a:t>the threat </a:t>
            </a:r>
            <a:r>
              <a:rPr sz="1200" spc="-10" dirty="0">
                <a:solidFill>
                  <a:srgbClr val="FF0000"/>
                </a:solidFill>
                <a:latin typeface="Times New Roman"/>
                <a:cs typeface="Times New Roman"/>
              </a:rPr>
              <a:t>model </a:t>
            </a:r>
            <a:r>
              <a:rPr sz="1200" spc="-5" dirty="0">
                <a:solidFill>
                  <a:srgbClr val="FF0000"/>
                </a:solidFill>
                <a:latin typeface="Times New Roman"/>
                <a:cs typeface="Times New Roman"/>
              </a:rPr>
              <a:t>being </a:t>
            </a:r>
            <a:r>
              <a:rPr sz="1200" spc="-10" dirty="0">
                <a:solidFill>
                  <a:srgbClr val="FF0000"/>
                </a:solidFill>
                <a:latin typeface="Times New Roman"/>
                <a:cs typeface="Times New Roman"/>
              </a:rPr>
              <a:t>addressed w</a:t>
            </a:r>
            <a:r>
              <a:rPr sz="1200" spc="-5" dirty="0">
                <a:solidFill>
                  <a:srgbClr val="FF0000"/>
                </a:solidFill>
                <a:latin typeface="Times New Roman"/>
                <a:cs typeface="Times New Roman"/>
              </a:rPr>
              <a:t>ith </a:t>
            </a:r>
            <a:r>
              <a:rPr sz="1200" spc="-10" dirty="0">
                <a:solidFill>
                  <a:srgbClr val="FF0000"/>
                </a:solidFill>
                <a:latin typeface="Times New Roman"/>
                <a:cs typeface="Times New Roman"/>
              </a:rPr>
              <a:t>memorized s</a:t>
            </a:r>
            <a:r>
              <a:rPr sz="1200" spc="-5" dirty="0">
                <a:solidFill>
                  <a:srgbClr val="FF0000"/>
                </a:solidFill>
                <a:latin typeface="Times New Roman"/>
                <a:cs typeface="Times New Roman"/>
              </a:rPr>
              <a:t>ecret length </a:t>
            </a:r>
            <a:r>
              <a:rPr sz="1200" spc="-10" dirty="0">
                <a:solidFill>
                  <a:srgbClr val="FF0000"/>
                </a:solidFill>
                <a:latin typeface="Times New Roman"/>
                <a:cs typeface="Times New Roman"/>
              </a:rPr>
              <a:t>requirements </a:t>
            </a:r>
            <a:r>
              <a:rPr sz="1200" spc="-5" dirty="0">
                <a:solidFill>
                  <a:srgbClr val="FF0000"/>
                </a:solidFill>
                <a:latin typeface="Times New Roman"/>
                <a:cs typeface="Times New Roman"/>
              </a:rPr>
              <a:t>includes rate-limited online attacks, </a:t>
            </a:r>
            <a:r>
              <a:rPr sz="1200" spc="-10" dirty="0">
                <a:solidFill>
                  <a:srgbClr val="FF0000"/>
                </a:solidFill>
                <a:latin typeface="Times New Roman"/>
                <a:cs typeface="Times New Roman"/>
              </a:rPr>
              <a:t>but not </a:t>
            </a:r>
            <a:r>
              <a:rPr sz="1200" spc="-5" dirty="0">
                <a:solidFill>
                  <a:srgbClr val="FF0000"/>
                </a:solidFill>
                <a:latin typeface="Times New Roman"/>
                <a:cs typeface="Times New Roman"/>
              </a:rPr>
              <a:t>offline attacks. </a:t>
            </a:r>
            <a:r>
              <a:rPr sz="1200" spc="-10" dirty="0">
                <a:solidFill>
                  <a:srgbClr val="FF0000"/>
                </a:solidFill>
                <a:latin typeface="Times New Roman"/>
                <a:cs typeface="Times New Roman"/>
              </a:rPr>
              <a:t>With </a:t>
            </a:r>
            <a:r>
              <a:rPr sz="1200" spc="-5" dirty="0">
                <a:solidFill>
                  <a:srgbClr val="FF0000"/>
                </a:solidFill>
                <a:latin typeface="Times New Roman"/>
                <a:cs typeface="Times New Roman"/>
              </a:rPr>
              <a:t>this limitation, 6 digit </a:t>
            </a:r>
            <a:r>
              <a:rPr sz="1200" spc="-10" dirty="0">
                <a:solidFill>
                  <a:srgbClr val="FF0000"/>
                </a:solidFill>
                <a:latin typeface="Times New Roman"/>
                <a:cs typeface="Times New Roman"/>
              </a:rPr>
              <a:t>randomly-</a:t>
            </a:r>
            <a:r>
              <a:rPr sz="1200" spc="-5" dirty="0">
                <a:solidFill>
                  <a:srgbClr val="FF0000"/>
                </a:solidFill>
                <a:latin typeface="Times New Roman"/>
                <a:cs typeface="Times New Roman"/>
              </a:rPr>
              <a:t>generated PINs are still </a:t>
            </a:r>
            <a:r>
              <a:rPr sz="1200" spc="-10" dirty="0">
                <a:solidFill>
                  <a:srgbClr val="FF0000"/>
                </a:solidFill>
                <a:latin typeface="Times New Roman"/>
                <a:cs typeface="Times New Roman"/>
              </a:rPr>
              <a:t>cons</a:t>
            </a:r>
            <a:r>
              <a:rPr sz="1200" spc="-5" dirty="0">
                <a:solidFill>
                  <a:srgbClr val="FF0000"/>
                </a:solidFill>
                <a:latin typeface="Times New Roman"/>
                <a:cs typeface="Times New Roman"/>
              </a:rPr>
              <a:t>idered </a:t>
            </a:r>
            <a:r>
              <a:rPr sz="1200" spc="-10" dirty="0">
                <a:solidFill>
                  <a:srgbClr val="FF0000"/>
                </a:solidFill>
                <a:latin typeface="Times New Roman"/>
                <a:cs typeface="Times New Roman"/>
              </a:rPr>
              <a:t>adequate for memorized s</a:t>
            </a:r>
            <a:r>
              <a:rPr sz="1200" spc="-5" dirty="0">
                <a:solidFill>
                  <a:srgbClr val="FF0000"/>
                </a:solidFill>
                <a:latin typeface="Times New Roman"/>
                <a:cs typeface="Times New Roman"/>
              </a:rPr>
              <a:t>ecrets.</a:t>
            </a:r>
            <a:endParaRPr sz="1200" dirty="0">
              <a:solidFill>
                <a:srgbClr val="FF0000"/>
              </a:solidFill>
              <a:latin typeface="Times New Roman"/>
              <a:cs typeface="Times New Roman"/>
            </a:endParaRPr>
          </a:p>
          <a:p>
            <a:pPr>
              <a:lnSpc>
                <a:spcPct val="100000"/>
              </a:lnSpc>
              <a:spcBef>
                <a:spcPts val="32"/>
              </a:spcBef>
            </a:pPr>
            <a:endParaRPr sz="1000" dirty="0">
              <a:solidFill>
                <a:srgbClr val="FF0000"/>
              </a:solidFill>
              <a:latin typeface="Times New Roman"/>
              <a:cs typeface="Times New Roman"/>
            </a:endParaRPr>
          </a:p>
          <a:p>
            <a:pPr marL="378460" lvl="1" indent="-365760">
              <a:lnSpc>
                <a:spcPct val="100000"/>
              </a:lnSpc>
              <a:buFont typeface="Arial"/>
              <a:buAutoNum type="arabicPeriod" startAt="5"/>
              <a:tabLst>
                <a:tab pos="378460" algn="l"/>
              </a:tabLst>
            </a:pPr>
            <a:r>
              <a:rPr sz="1050" b="1" spc="20" dirty="0">
                <a:latin typeface="Arial"/>
                <a:cs typeface="Arial"/>
              </a:rPr>
              <a:t>Su</a:t>
            </a:r>
            <a:r>
              <a:rPr sz="1050" b="1" spc="25" dirty="0">
                <a:latin typeface="Arial"/>
                <a:cs typeface="Arial"/>
              </a:rPr>
              <a:t>mm</a:t>
            </a:r>
            <a:r>
              <a:rPr sz="1050" b="1" spc="20" dirty="0">
                <a:latin typeface="Arial"/>
                <a:cs typeface="Arial"/>
              </a:rPr>
              <a:t>a</a:t>
            </a:r>
            <a:r>
              <a:rPr sz="1050" b="1" spc="10" dirty="0">
                <a:latin typeface="Arial"/>
                <a:cs typeface="Arial"/>
              </a:rPr>
              <a:t>ry</a:t>
            </a:r>
            <a:endParaRPr sz="1050" dirty="0">
              <a:latin typeface="Arial"/>
              <a:cs typeface="Arial"/>
            </a:endParaRPr>
          </a:p>
          <a:p>
            <a:pPr>
              <a:lnSpc>
                <a:spcPct val="100000"/>
              </a:lnSpc>
              <a:spcBef>
                <a:spcPts val="11"/>
              </a:spcBef>
            </a:pPr>
            <a:endParaRPr sz="1050" dirty="0">
              <a:latin typeface="Times New Roman"/>
              <a:cs typeface="Times New Roman"/>
            </a:endParaRPr>
          </a:p>
          <a:p>
            <a:pPr marL="12700" marR="5080">
              <a:lnSpc>
                <a:spcPct val="95800"/>
              </a:lnSpc>
            </a:pPr>
            <a:r>
              <a:rPr sz="1200" spc="-10" dirty="0">
                <a:solidFill>
                  <a:srgbClr val="FF0000"/>
                </a:solidFill>
                <a:latin typeface="Times New Roman"/>
                <a:cs typeface="Times New Roman"/>
              </a:rPr>
              <a:t>Length and complexity requirements beyond </a:t>
            </a:r>
            <a:r>
              <a:rPr sz="1200" spc="-5" dirty="0">
                <a:solidFill>
                  <a:srgbClr val="FF0000"/>
                </a:solidFill>
                <a:latin typeface="Times New Roman"/>
                <a:cs typeface="Times New Roman"/>
              </a:rPr>
              <a:t>thos</a:t>
            </a:r>
            <a:r>
              <a:rPr sz="1200" spc="-10" dirty="0">
                <a:solidFill>
                  <a:srgbClr val="FF0000"/>
                </a:solidFill>
                <a:latin typeface="Times New Roman"/>
                <a:cs typeface="Times New Roman"/>
              </a:rPr>
              <a:t>e recommended here s</a:t>
            </a:r>
            <a:r>
              <a:rPr sz="1200" spc="-5" dirty="0">
                <a:solidFill>
                  <a:srgbClr val="FF0000"/>
                </a:solidFill>
                <a:latin typeface="Times New Roman"/>
                <a:cs typeface="Times New Roman"/>
              </a:rPr>
              <a:t>ignificantly increas</a:t>
            </a:r>
            <a:r>
              <a:rPr sz="1200" spc="-10" dirty="0">
                <a:solidFill>
                  <a:srgbClr val="FF0000"/>
                </a:solidFill>
                <a:latin typeface="Times New Roman"/>
                <a:cs typeface="Times New Roman"/>
              </a:rPr>
              <a:t>e </a:t>
            </a:r>
            <a:r>
              <a:rPr sz="1200" spc="-5" dirty="0">
                <a:solidFill>
                  <a:srgbClr val="FF0000"/>
                </a:solidFill>
                <a:latin typeface="Times New Roman"/>
                <a:cs typeface="Times New Roman"/>
              </a:rPr>
              <a:t>the difficulty of </a:t>
            </a:r>
            <a:r>
              <a:rPr sz="1200" spc="-10" dirty="0">
                <a:solidFill>
                  <a:srgbClr val="FF0000"/>
                </a:solidFill>
                <a:latin typeface="Times New Roman"/>
                <a:cs typeface="Times New Roman"/>
              </a:rPr>
              <a:t>memorized s</a:t>
            </a:r>
            <a:r>
              <a:rPr sz="1200" spc="-5" dirty="0">
                <a:solidFill>
                  <a:srgbClr val="FF0000"/>
                </a:solidFill>
                <a:latin typeface="Times New Roman"/>
                <a:cs typeface="Times New Roman"/>
              </a:rPr>
              <a:t>ecrets </a:t>
            </a:r>
            <a:r>
              <a:rPr sz="1200" spc="-10" dirty="0">
                <a:solidFill>
                  <a:srgbClr val="FF0000"/>
                </a:solidFill>
                <a:latin typeface="Times New Roman"/>
                <a:cs typeface="Times New Roman"/>
              </a:rPr>
              <a:t>and </a:t>
            </a:r>
            <a:r>
              <a:rPr sz="1200" spc="-5" dirty="0">
                <a:solidFill>
                  <a:srgbClr val="FF0000"/>
                </a:solidFill>
                <a:latin typeface="Times New Roman"/>
                <a:cs typeface="Times New Roman"/>
              </a:rPr>
              <a:t>increas</a:t>
            </a:r>
            <a:r>
              <a:rPr sz="1200" spc="-10" dirty="0">
                <a:solidFill>
                  <a:srgbClr val="FF0000"/>
                </a:solidFill>
                <a:latin typeface="Times New Roman"/>
                <a:cs typeface="Times New Roman"/>
              </a:rPr>
              <a:t>e user frus</a:t>
            </a:r>
            <a:r>
              <a:rPr sz="1200" spc="-5" dirty="0">
                <a:solidFill>
                  <a:srgbClr val="FF0000"/>
                </a:solidFill>
                <a:latin typeface="Times New Roman"/>
                <a:cs typeface="Times New Roman"/>
              </a:rPr>
              <a:t>tration</a:t>
            </a:r>
            <a:r>
              <a:rPr sz="1200" spc="-5" dirty="0">
                <a:latin typeface="Times New Roman"/>
                <a:cs typeface="Times New Roman"/>
              </a:rPr>
              <a:t>. As </a:t>
            </a:r>
            <a:r>
              <a:rPr sz="1200" spc="-10" dirty="0">
                <a:latin typeface="Times New Roman"/>
                <a:cs typeface="Times New Roman"/>
              </a:rPr>
              <a:t>a </a:t>
            </a:r>
            <a:r>
              <a:rPr sz="1200" spc="-5" dirty="0">
                <a:latin typeface="Times New Roman"/>
                <a:cs typeface="Times New Roman"/>
              </a:rPr>
              <a:t>result, us</a:t>
            </a:r>
            <a:r>
              <a:rPr sz="1200" spc="-10" dirty="0">
                <a:latin typeface="Times New Roman"/>
                <a:cs typeface="Times New Roman"/>
              </a:rPr>
              <a:t>ers </a:t>
            </a:r>
            <a:r>
              <a:rPr sz="1200" spc="-5" dirty="0">
                <a:latin typeface="Times New Roman"/>
                <a:cs typeface="Times New Roman"/>
              </a:rPr>
              <a:t>often work </a:t>
            </a:r>
            <a:r>
              <a:rPr sz="1200" spc="-10" dirty="0">
                <a:latin typeface="Times New Roman"/>
                <a:cs typeface="Times New Roman"/>
              </a:rPr>
              <a:t>around </a:t>
            </a:r>
            <a:r>
              <a:rPr sz="1200" spc="-5" dirty="0">
                <a:latin typeface="Times New Roman"/>
                <a:cs typeface="Times New Roman"/>
              </a:rPr>
              <a:t>thes</a:t>
            </a:r>
            <a:r>
              <a:rPr sz="1200" spc="-10" dirty="0">
                <a:latin typeface="Times New Roman"/>
                <a:cs typeface="Times New Roman"/>
              </a:rPr>
              <a:t>e </a:t>
            </a:r>
            <a:r>
              <a:rPr sz="1200" spc="-5" dirty="0">
                <a:latin typeface="Times New Roman"/>
                <a:cs typeface="Times New Roman"/>
              </a:rPr>
              <a:t>restrictions in </a:t>
            </a:r>
            <a:r>
              <a:rPr sz="1200" spc="-10" dirty="0">
                <a:latin typeface="Times New Roman"/>
                <a:cs typeface="Times New Roman"/>
              </a:rPr>
              <a:t>a way </a:t>
            </a:r>
            <a:r>
              <a:rPr sz="1200" spc="-5" dirty="0">
                <a:latin typeface="Times New Roman"/>
                <a:cs typeface="Times New Roman"/>
              </a:rPr>
              <a:t>that is </a:t>
            </a:r>
            <a:r>
              <a:rPr sz="1200" spc="-10" dirty="0">
                <a:latin typeface="Times New Roman"/>
                <a:cs typeface="Times New Roman"/>
              </a:rPr>
              <a:t>counterproductive. Furthermore, other </a:t>
            </a:r>
            <a:r>
              <a:rPr sz="1200" spc="-5" dirty="0">
                <a:latin typeface="Times New Roman"/>
                <a:cs typeface="Times New Roman"/>
              </a:rPr>
              <a:t>mitigations s</a:t>
            </a:r>
            <a:r>
              <a:rPr sz="1200" spc="-10" dirty="0">
                <a:latin typeface="Times New Roman"/>
                <a:cs typeface="Times New Roman"/>
              </a:rPr>
              <a:t>uch as </a:t>
            </a:r>
            <a:r>
              <a:rPr sz="1200" spc="-5" dirty="0">
                <a:latin typeface="Times New Roman"/>
                <a:cs typeface="Times New Roman"/>
              </a:rPr>
              <a:t>blacklists, s</a:t>
            </a:r>
            <a:r>
              <a:rPr sz="1200" spc="-10" dirty="0">
                <a:latin typeface="Times New Roman"/>
                <a:cs typeface="Times New Roman"/>
              </a:rPr>
              <a:t>ecure hashed s</a:t>
            </a:r>
            <a:r>
              <a:rPr sz="1200" spc="-5" dirty="0">
                <a:latin typeface="Times New Roman"/>
                <a:cs typeface="Times New Roman"/>
              </a:rPr>
              <a:t>torage, </a:t>
            </a:r>
            <a:r>
              <a:rPr sz="1200" spc="-10" dirty="0">
                <a:latin typeface="Times New Roman"/>
                <a:cs typeface="Times New Roman"/>
              </a:rPr>
              <a:t>and </a:t>
            </a:r>
            <a:r>
              <a:rPr sz="1200" spc="-5" dirty="0">
                <a:latin typeface="Times New Roman"/>
                <a:cs typeface="Times New Roman"/>
              </a:rPr>
              <a:t>rate limiting are </a:t>
            </a:r>
            <a:r>
              <a:rPr sz="1200" spc="-10" dirty="0">
                <a:latin typeface="Times New Roman"/>
                <a:cs typeface="Times New Roman"/>
              </a:rPr>
              <a:t>more </a:t>
            </a:r>
            <a:r>
              <a:rPr sz="1200" spc="-5" dirty="0">
                <a:latin typeface="Times New Roman"/>
                <a:cs typeface="Times New Roman"/>
              </a:rPr>
              <a:t>effective at preventing </a:t>
            </a:r>
            <a:r>
              <a:rPr sz="1200" spc="-10" dirty="0">
                <a:latin typeface="Times New Roman"/>
                <a:cs typeface="Times New Roman"/>
              </a:rPr>
              <a:t>modern </a:t>
            </a:r>
            <a:r>
              <a:rPr sz="1200" spc="-5" dirty="0">
                <a:latin typeface="Times New Roman"/>
                <a:cs typeface="Times New Roman"/>
              </a:rPr>
              <a:t>brute-force attacks. </a:t>
            </a:r>
            <a:r>
              <a:rPr sz="1200" spc="-10" dirty="0">
                <a:latin typeface="Times New Roman"/>
                <a:cs typeface="Times New Roman"/>
              </a:rPr>
              <a:t>Therefore, no </a:t>
            </a:r>
            <a:r>
              <a:rPr sz="1200" spc="-5" dirty="0">
                <a:latin typeface="Times New Roman"/>
                <a:cs typeface="Times New Roman"/>
              </a:rPr>
              <a:t>additional </a:t>
            </a:r>
            <a:r>
              <a:rPr sz="1200" spc="-10" dirty="0">
                <a:latin typeface="Times New Roman"/>
                <a:cs typeface="Times New Roman"/>
              </a:rPr>
              <a:t>complexity requirements </a:t>
            </a:r>
            <a:r>
              <a:rPr sz="1200" spc="-5" dirty="0">
                <a:latin typeface="Times New Roman"/>
                <a:cs typeface="Times New Roman"/>
              </a:rPr>
              <a:t>are </a:t>
            </a:r>
            <a:r>
              <a:rPr sz="1200" spc="-10" dirty="0">
                <a:latin typeface="Times New Roman"/>
                <a:cs typeface="Times New Roman"/>
              </a:rPr>
              <a:t>imposed.</a:t>
            </a:r>
            <a:endParaRPr sz="1200" dirty="0">
              <a:latin typeface="Times New Roman"/>
              <a:cs typeface="Times New Roman"/>
            </a:endParaRP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r>
              <a:rPr dirty="0">
                <a:latin typeface="Times New Roman"/>
                <a:cs typeface="Times New Roman"/>
              </a:rPr>
              <a:t>69</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13772" y="471133"/>
            <a:ext cx="1021080" cy="150495"/>
          </a:xfrm>
          <a:prstGeom prst="rect">
            <a:avLst/>
          </a:prstGeom>
        </p:spPr>
        <p:txBody>
          <a:bodyPr vert="horz" wrap="square" lIns="0" tIns="0" rIns="0" bIns="0" rtlCol="0">
            <a:spAutoFit/>
          </a:bodyPr>
          <a:lstStyle/>
          <a:p>
            <a:pPr marL="12700">
              <a:lnSpc>
                <a:spcPct val="100000"/>
              </a:lnSpc>
            </a:pPr>
            <a:r>
              <a:rPr sz="950" spc="25" dirty="0">
                <a:latin typeface="Arial"/>
                <a:cs typeface="Arial"/>
              </a:rPr>
              <a:t>N</a:t>
            </a:r>
            <a:r>
              <a:rPr sz="950" spc="5" dirty="0">
                <a:latin typeface="Arial"/>
                <a:cs typeface="Arial"/>
              </a:rPr>
              <a:t>I</a:t>
            </a:r>
            <a:r>
              <a:rPr sz="950" spc="25" dirty="0">
                <a:latin typeface="Arial"/>
                <a:cs typeface="Arial"/>
              </a:rPr>
              <a:t>S</a:t>
            </a:r>
            <a:r>
              <a:rPr sz="950" spc="15" dirty="0">
                <a:latin typeface="Arial"/>
                <a:cs typeface="Arial"/>
              </a:rPr>
              <a:t>T</a:t>
            </a:r>
            <a:r>
              <a:rPr sz="950" spc="-35" dirty="0">
                <a:latin typeface="Arial"/>
                <a:cs typeface="Arial"/>
              </a:rPr>
              <a:t> </a:t>
            </a:r>
            <a:r>
              <a:rPr sz="950" spc="25" dirty="0">
                <a:latin typeface="Arial"/>
                <a:cs typeface="Arial"/>
              </a:rPr>
              <a:t>S</a:t>
            </a:r>
            <a:r>
              <a:rPr sz="950" spc="15" dirty="0">
                <a:latin typeface="Arial"/>
                <a:cs typeface="Arial"/>
              </a:rPr>
              <a:t>P</a:t>
            </a:r>
            <a:r>
              <a:rPr sz="950" spc="-35" dirty="0">
                <a:latin typeface="Arial"/>
                <a:cs typeface="Arial"/>
              </a:rPr>
              <a:t> </a:t>
            </a:r>
            <a:r>
              <a:rPr sz="950" spc="20" dirty="0">
                <a:latin typeface="Arial"/>
                <a:cs typeface="Arial"/>
              </a:rPr>
              <a:t>800-63B</a:t>
            </a:r>
            <a:endParaRPr sz="950">
              <a:latin typeface="Arial"/>
              <a:cs typeface="Arial"/>
            </a:endParaRPr>
          </a:p>
        </p:txBody>
      </p:sp>
      <p:sp>
        <p:nvSpPr>
          <p:cNvPr id="3" name="object 3"/>
          <p:cNvSpPr txBox="1"/>
          <p:nvPr/>
        </p:nvSpPr>
        <p:spPr>
          <a:xfrm>
            <a:off x="4462417" y="471133"/>
            <a:ext cx="2419985" cy="297180"/>
          </a:xfrm>
          <a:prstGeom prst="rect">
            <a:avLst/>
          </a:prstGeom>
        </p:spPr>
        <p:txBody>
          <a:bodyPr vert="horz" wrap="square" lIns="0" tIns="0" rIns="0" bIns="0" rtlCol="0">
            <a:spAutoFit/>
          </a:bodyPr>
          <a:lstStyle/>
          <a:p>
            <a:pPr marL="12700" marR="5080" indent="784225">
              <a:lnSpc>
                <a:spcPct val="101099"/>
              </a:lnSpc>
            </a:pPr>
            <a:r>
              <a:rPr sz="950" spc="25" dirty="0">
                <a:latin typeface="Arial"/>
                <a:cs typeface="Arial"/>
              </a:rPr>
              <a:t>D</a:t>
            </a:r>
            <a:r>
              <a:rPr sz="800" spc="-5" dirty="0">
                <a:latin typeface="Arial"/>
                <a:cs typeface="Arial"/>
              </a:rPr>
              <a:t>I</a:t>
            </a:r>
            <a:r>
              <a:rPr sz="800" spc="-10" dirty="0">
                <a:latin typeface="Arial"/>
                <a:cs typeface="Arial"/>
              </a:rPr>
              <a:t>GITA</a:t>
            </a:r>
            <a:r>
              <a:rPr sz="800" spc="-5" dirty="0">
                <a:latin typeface="Arial"/>
                <a:cs typeface="Arial"/>
              </a:rPr>
              <a:t>L</a:t>
            </a:r>
            <a:r>
              <a:rPr sz="800" dirty="0">
                <a:latin typeface="Arial"/>
                <a:cs typeface="Arial"/>
              </a:rPr>
              <a:t> </a:t>
            </a:r>
            <a:r>
              <a:rPr sz="950" spc="5" dirty="0">
                <a:latin typeface="Arial"/>
                <a:cs typeface="Arial"/>
              </a:rPr>
              <a:t>I</a:t>
            </a:r>
            <a:r>
              <a:rPr sz="800" spc="-5" dirty="0">
                <a:latin typeface="Arial"/>
                <a:cs typeface="Arial"/>
              </a:rPr>
              <a:t>DENT</a:t>
            </a:r>
            <a:r>
              <a:rPr sz="800" spc="-10" dirty="0">
                <a:latin typeface="Arial"/>
                <a:cs typeface="Arial"/>
              </a:rPr>
              <a:t>ITY</a:t>
            </a:r>
            <a:r>
              <a:rPr sz="800" spc="5" dirty="0">
                <a:latin typeface="Arial"/>
                <a:cs typeface="Arial"/>
              </a:rPr>
              <a:t> </a:t>
            </a:r>
            <a:r>
              <a:rPr sz="950" spc="25" dirty="0">
                <a:latin typeface="Arial"/>
                <a:cs typeface="Arial"/>
              </a:rPr>
              <a:t>G</a:t>
            </a:r>
            <a:r>
              <a:rPr sz="800" spc="-5" dirty="0">
                <a:latin typeface="Arial"/>
                <a:cs typeface="Arial"/>
              </a:rPr>
              <a:t>UIDELINE</a:t>
            </a:r>
            <a:r>
              <a:rPr sz="800" spc="-10" dirty="0">
                <a:latin typeface="Arial"/>
                <a:cs typeface="Arial"/>
              </a:rPr>
              <a:t>S</a:t>
            </a:r>
            <a:r>
              <a:rPr sz="950" spc="5" dirty="0">
                <a:latin typeface="Arial"/>
                <a:cs typeface="Arial"/>
              </a:rPr>
              <a:t>: </a:t>
            </a:r>
            <a:r>
              <a:rPr sz="950" spc="25" dirty="0">
                <a:latin typeface="Arial"/>
                <a:cs typeface="Arial"/>
              </a:rPr>
              <a:t>A</a:t>
            </a:r>
            <a:r>
              <a:rPr sz="800" spc="-5" dirty="0">
                <a:latin typeface="Arial"/>
                <a:cs typeface="Arial"/>
              </a:rPr>
              <a:t>UTHENTICA</a:t>
            </a:r>
            <a:r>
              <a:rPr sz="800" spc="-10" dirty="0">
                <a:latin typeface="Arial"/>
                <a:cs typeface="Arial"/>
              </a:rPr>
              <a:t>TIO</a:t>
            </a:r>
            <a:r>
              <a:rPr sz="800" spc="-15" dirty="0">
                <a:latin typeface="Arial"/>
                <a:cs typeface="Arial"/>
              </a:rPr>
              <a:t>N</a:t>
            </a:r>
            <a:r>
              <a:rPr sz="800" spc="5" dirty="0">
                <a:latin typeface="Arial"/>
                <a:cs typeface="Arial"/>
              </a:rPr>
              <a:t> </a:t>
            </a:r>
            <a:r>
              <a:rPr sz="950" spc="15" dirty="0">
                <a:latin typeface="Arial"/>
                <a:cs typeface="Arial"/>
              </a:rPr>
              <a:t>&amp;</a:t>
            </a:r>
            <a:r>
              <a:rPr sz="950" spc="-35" dirty="0">
                <a:latin typeface="Arial"/>
                <a:cs typeface="Arial"/>
              </a:rPr>
              <a:t> </a:t>
            </a:r>
            <a:r>
              <a:rPr sz="950" spc="20" dirty="0">
                <a:latin typeface="Arial"/>
                <a:cs typeface="Arial"/>
              </a:rPr>
              <a:t>L</a:t>
            </a:r>
            <a:r>
              <a:rPr sz="800" spc="-10" dirty="0">
                <a:latin typeface="Arial"/>
                <a:cs typeface="Arial"/>
              </a:rPr>
              <a:t>IFE</a:t>
            </a:r>
            <a:r>
              <a:rPr sz="800" spc="-5" dirty="0">
                <a:latin typeface="Arial"/>
                <a:cs typeface="Arial"/>
              </a:rPr>
              <a:t>C</a:t>
            </a:r>
            <a:r>
              <a:rPr sz="800" spc="-10" dirty="0">
                <a:latin typeface="Arial"/>
                <a:cs typeface="Arial"/>
              </a:rPr>
              <a:t>Y</a:t>
            </a:r>
            <a:r>
              <a:rPr sz="800" spc="-5" dirty="0">
                <a:latin typeface="Arial"/>
                <a:cs typeface="Arial"/>
              </a:rPr>
              <a:t>CLE</a:t>
            </a:r>
            <a:r>
              <a:rPr sz="800" spc="5" dirty="0">
                <a:latin typeface="Arial"/>
                <a:cs typeface="Arial"/>
              </a:rPr>
              <a:t> </a:t>
            </a:r>
            <a:r>
              <a:rPr sz="950" spc="25" dirty="0">
                <a:latin typeface="Arial"/>
                <a:cs typeface="Arial"/>
              </a:rPr>
              <a:t>M</a:t>
            </a:r>
            <a:r>
              <a:rPr sz="800" spc="-5" dirty="0">
                <a:latin typeface="Arial"/>
                <a:cs typeface="Arial"/>
              </a:rPr>
              <a:t>AN</a:t>
            </a:r>
            <a:r>
              <a:rPr sz="800" spc="-10" dirty="0">
                <a:latin typeface="Arial"/>
                <a:cs typeface="Arial"/>
              </a:rPr>
              <a:t>AGEM</a:t>
            </a:r>
            <a:r>
              <a:rPr sz="800" spc="-5" dirty="0">
                <a:latin typeface="Arial"/>
                <a:cs typeface="Arial"/>
              </a:rPr>
              <a:t>EN</a:t>
            </a:r>
            <a:r>
              <a:rPr sz="800" spc="-10" dirty="0">
                <a:latin typeface="Arial"/>
                <a:cs typeface="Arial"/>
              </a:rPr>
              <a:t>T</a:t>
            </a:r>
            <a:endParaRPr sz="800">
              <a:latin typeface="Arial"/>
              <a:cs typeface="Arial"/>
            </a:endParaRPr>
          </a:p>
        </p:txBody>
      </p:sp>
      <p:sp>
        <p:nvSpPr>
          <p:cNvPr id="4" name="object 4"/>
          <p:cNvSpPr/>
          <p:nvPr/>
        </p:nvSpPr>
        <p:spPr>
          <a:xfrm>
            <a:off x="152280" y="2493144"/>
            <a:ext cx="329184" cy="5334000"/>
          </a:xfrm>
          <a:prstGeom prst="rect">
            <a:avLst/>
          </a:prstGeom>
          <a:blipFill>
            <a:blip r:embed="rId3" cstate="print"/>
            <a:stretch>
              <a:fillRect/>
            </a:stretch>
          </a:blipFill>
        </p:spPr>
        <p:txBody>
          <a:bodyPr wrap="square" lIns="0" tIns="0" rIns="0" bIns="0" rtlCol="0"/>
          <a:lstStyle/>
          <a:p>
            <a:endParaRPr/>
          </a:p>
        </p:txBody>
      </p:sp>
      <p:sp>
        <p:nvSpPr>
          <p:cNvPr id="5" name="object 5"/>
          <p:cNvSpPr txBox="1"/>
          <p:nvPr/>
        </p:nvSpPr>
        <p:spPr>
          <a:xfrm>
            <a:off x="243156" y="2888876"/>
            <a:ext cx="138430" cy="4542790"/>
          </a:xfrm>
          <a:prstGeom prst="rect">
            <a:avLst/>
          </a:prstGeom>
        </p:spPr>
        <p:txBody>
          <a:bodyPr vert="vert" wrap="square" lIns="0" tIns="0" rIns="0" bIns="0" rtlCol="0">
            <a:spAutoFit/>
          </a:bodyPr>
          <a:lstStyle/>
          <a:p>
            <a:pPr marL="12700">
              <a:lnSpc>
                <a:spcPct val="100000"/>
              </a:lnSpc>
            </a:pPr>
            <a:r>
              <a:rPr sz="850" spc="5" dirty="0">
                <a:solidFill>
                  <a:srgbClr val="D9D9D9"/>
                </a:solidFill>
                <a:latin typeface="Arial"/>
                <a:cs typeface="Arial"/>
              </a:rPr>
              <a:t>T</a:t>
            </a:r>
            <a:r>
              <a:rPr sz="850" spc="10" dirty="0">
                <a:solidFill>
                  <a:srgbClr val="D9D9D9"/>
                </a:solidFill>
                <a:latin typeface="Arial"/>
                <a:cs typeface="Arial"/>
              </a:rPr>
              <a:t>h</a:t>
            </a:r>
            <a:r>
              <a:rPr sz="850" spc="-5" dirty="0">
                <a:solidFill>
                  <a:srgbClr val="D9D9D9"/>
                </a:solidFill>
                <a:latin typeface="Arial"/>
                <a:cs typeface="Arial"/>
              </a:rPr>
              <a:t>i</a:t>
            </a:r>
            <a:r>
              <a:rPr sz="850" dirty="0">
                <a:solidFill>
                  <a:srgbClr val="D9D9D9"/>
                </a:solidFill>
                <a:latin typeface="Arial"/>
                <a:cs typeface="Arial"/>
              </a:rPr>
              <a:t>s</a:t>
            </a:r>
            <a:r>
              <a:rPr sz="850" spc="15" dirty="0">
                <a:solidFill>
                  <a:srgbClr val="D9D9D9"/>
                </a:solidFill>
                <a:latin typeface="Arial"/>
                <a:cs typeface="Arial"/>
              </a:rPr>
              <a:t> </a:t>
            </a:r>
            <a:r>
              <a:rPr sz="850" spc="10" dirty="0">
                <a:solidFill>
                  <a:srgbClr val="D9D9D9"/>
                </a:solidFill>
                <a:latin typeface="Arial"/>
                <a:cs typeface="Arial"/>
              </a:rPr>
              <a:t>pub</a:t>
            </a:r>
            <a:r>
              <a:rPr sz="850" spc="-5" dirty="0">
                <a:solidFill>
                  <a:srgbClr val="D9D9D9"/>
                </a:solidFill>
                <a:latin typeface="Arial"/>
                <a:cs typeface="Arial"/>
              </a:rPr>
              <a:t>li</a:t>
            </a:r>
            <a:r>
              <a:rPr sz="850" spc="10" dirty="0">
                <a:solidFill>
                  <a:srgbClr val="D9D9D9"/>
                </a:solidFill>
                <a:latin typeface="Arial"/>
                <a:cs typeface="Arial"/>
              </a:rPr>
              <a:t>ca</a:t>
            </a:r>
            <a:r>
              <a:rPr sz="850" spc="-10" dirty="0">
                <a:solidFill>
                  <a:srgbClr val="D9D9D9"/>
                </a:solidFill>
                <a:latin typeface="Arial"/>
                <a:cs typeface="Arial"/>
              </a:rPr>
              <a:t>t</a:t>
            </a:r>
            <a:r>
              <a:rPr sz="850" spc="-5" dirty="0">
                <a:solidFill>
                  <a:srgbClr val="D9D9D9"/>
                </a:solidFill>
                <a:latin typeface="Arial"/>
                <a:cs typeface="Arial"/>
              </a:rPr>
              <a:t>i</a:t>
            </a:r>
            <a:r>
              <a:rPr sz="850" spc="10" dirty="0">
                <a:solidFill>
                  <a:srgbClr val="D9D9D9"/>
                </a:solidFill>
                <a:latin typeface="Arial"/>
                <a:cs typeface="Arial"/>
              </a:rPr>
              <a:t>o</a:t>
            </a:r>
            <a:r>
              <a:rPr sz="850" dirty="0">
                <a:solidFill>
                  <a:srgbClr val="D9D9D9"/>
                </a:solidFill>
                <a:latin typeface="Arial"/>
                <a:cs typeface="Arial"/>
              </a:rPr>
              <a:t>n</a:t>
            </a:r>
            <a:r>
              <a:rPr sz="850" spc="10" dirty="0">
                <a:solidFill>
                  <a:srgbClr val="D9D9D9"/>
                </a:solidFill>
                <a:latin typeface="Arial"/>
                <a:cs typeface="Arial"/>
              </a:rPr>
              <a:t> </a:t>
            </a:r>
            <a:r>
              <a:rPr sz="850" spc="-5" dirty="0">
                <a:solidFill>
                  <a:srgbClr val="D9D9D9"/>
                </a:solidFill>
                <a:latin typeface="Arial"/>
                <a:cs typeface="Arial"/>
              </a:rPr>
              <a:t>i</a:t>
            </a:r>
            <a:r>
              <a:rPr sz="850" dirty="0">
                <a:solidFill>
                  <a:srgbClr val="D9D9D9"/>
                </a:solidFill>
                <a:latin typeface="Arial"/>
                <a:cs typeface="Arial"/>
              </a:rPr>
              <a:t>s</a:t>
            </a:r>
            <a:r>
              <a:rPr sz="850" spc="15" dirty="0">
                <a:solidFill>
                  <a:srgbClr val="D9D9D9"/>
                </a:solidFill>
                <a:latin typeface="Arial"/>
                <a:cs typeface="Arial"/>
              </a:rPr>
              <a:t> </a:t>
            </a:r>
            <a:r>
              <a:rPr sz="850" spc="10" dirty="0">
                <a:solidFill>
                  <a:srgbClr val="D9D9D9"/>
                </a:solidFill>
                <a:latin typeface="Arial"/>
                <a:cs typeface="Arial"/>
              </a:rPr>
              <a:t>ava</a:t>
            </a:r>
            <a:r>
              <a:rPr sz="850" spc="15" dirty="0">
                <a:solidFill>
                  <a:srgbClr val="D9D9D9"/>
                </a:solidFill>
                <a:latin typeface="Arial"/>
                <a:cs typeface="Arial"/>
              </a:rPr>
              <a:t>i</a:t>
            </a:r>
            <a:r>
              <a:rPr sz="850" spc="-5" dirty="0">
                <a:solidFill>
                  <a:srgbClr val="D9D9D9"/>
                </a:solidFill>
                <a:latin typeface="Arial"/>
                <a:cs typeface="Arial"/>
              </a:rPr>
              <a:t>l</a:t>
            </a:r>
            <a:r>
              <a:rPr sz="850" spc="10" dirty="0">
                <a:solidFill>
                  <a:srgbClr val="D9D9D9"/>
                </a:solidFill>
                <a:latin typeface="Arial"/>
                <a:cs typeface="Arial"/>
              </a:rPr>
              <a:t>ab</a:t>
            </a:r>
            <a:r>
              <a:rPr sz="850" spc="-5" dirty="0">
                <a:solidFill>
                  <a:srgbClr val="D9D9D9"/>
                </a:solidFill>
                <a:latin typeface="Arial"/>
                <a:cs typeface="Arial"/>
              </a:rPr>
              <a:t>l</a:t>
            </a:r>
            <a:r>
              <a:rPr sz="850" dirty="0">
                <a:solidFill>
                  <a:srgbClr val="D9D9D9"/>
                </a:solidFill>
                <a:latin typeface="Arial"/>
                <a:cs typeface="Arial"/>
              </a:rPr>
              <a:t>e</a:t>
            </a:r>
            <a:r>
              <a:rPr sz="850" spc="10" dirty="0">
                <a:solidFill>
                  <a:srgbClr val="D9D9D9"/>
                </a:solidFill>
                <a:latin typeface="Arial"/>
                <a:cs typeface="Arial"/>
              </a:rPr>
              <a:t> </a:t>
            </a:r>
            <a:r>
              <a:rPr sz="850" spc="15" dirty="0">
                <a:solidFill>
                  <a:srgbClr val="D9D9D9"/>
                </a:solidFill>
                <a:latin typeface="Arial"/>
                <a:cs typeface="Arial"/>
              </a:rPr>
              <a:t>f</a:t>
            </a:r>
            <a:r>
              <a:rPr sz="850" spc="-10" dirty="0">
                <a:solidFill>
                  <a:srgbClr val="D9D9D9"/>
                </a:solidFill>
                <a:latin typeface="Arial"/>
                <a:cs typeface="Arial"/>
              </a:rPr>
              <a:t>r</a:t>
            </a:r>
            <a:r>
              <a:rPr sz="850" spc="10" dirty="0">
                <a:solidFill>
                  <a:srgbClr val="D9D9D9"/>
                </a:solidFill>
                <a:latin typeface="Arial"/>
                <a:cs typeface="Arial"/>
              </a:rPr>
              <a:t>e</a:t>
            </a:r>
            <a:r>
              <a:rPr sz="850" dirty="0">
                <a:solidFill>
                  <a:srgbClr val="D9D9D9"/>
                </a:solidFill>
                <a:latin typeface="Arial"/>
                <a:cs typeface="Arial"/>
              </a:rPr>
              <a:t>e</a:t>
            </a:r>
            <a:r>
              <a:rPr sz="850" spc="10" dirty="0">
                <a:solidFill>
                  <a:srgbClr val="D9D9D9"/>
                </a:solidFill>
                <a:latin typeface="Arial"/>
                <a:cs typeface="Arial"/>
              </a:rPr>
              <a:t> o</a:t>
            </a:r>
            <a:r>
              <a:rPr sz="850" dirty="0">
                <a:solidFill>
                  <a:srgbClr val="D9D9D9"/>
                </a:solidFill>
                <a:latin typeface="Arial"/>
                <a:cs typeface="Arial"/>
              </a:rPr>
              <a:t>f</a:t>
            </a:r>
            <a:r>
              <a:rPr sz="850" spc="20" dirty="0">
                <a:solidFill>
                  <a:srgbClr val="D9D9D9"/>
                </a:solidFill>
                <a:latin typeface="Arial"/>
                <a:cs typeface="Arial"/>
              </a:rPr>
              <a:t> </a:t>
            </a:r>
            <a:r>
              <a:rPr sz="850" spc="10" dirty="0">
                <a:solidFill>
                  <a:srgbClr val="D9D9D9"/>
                </a:solidFill>
                <a:latin typeface="Arial"/>
                <a:cs typeface="Arial"/>
              </a:rPr>
              <a:t>cha</a:t>
            </a:r>
            <a:r>
              <a:rPr sz="850" spc="-10" dirty="0">
                <a:solidFill>
                  <a:srgbClr val="D9D9D9"/>
                </a:solidFill>
                <a:latin typeface="Arial"/>
                <a:cs typeface="Arial"/>
              </a:rPr>
              <a:t>r</a:t>
            </a:r>
            <a:r>
              <a:rPr sz="850" spc="10" dirty="0">
                <a:solidFill>
                  <a:srgbClr val="D9D9D9"/>
                </a:solidFill>
                <a:latin typeface="Arial"/>
                <a:cs typeface="Arial"/>
              </a:rPr>
              <a:t>g</a:t>
            </a:r>
            <a:r>
              <a:rPr sz="850" dirty="0">
                <a:solidFill>
                  <a:srgbClr val="D9D9D9"/>
                </a:solidFill>
                <a:latin typeface="Arial"/>
                <a:cs typeface="Arial"/>
              </a:rPr>
              <a:t>e</a:t>
            </a:r>
            <a:r>
              <a:rPr sz="850" spc="10" dirty="0">
                <a:solidFill>
                  <a:srgbClr val="D9D9D9"/>
                </a:solidFill>
                <a:latin typeface="Arial"/>
                <a:cs typeface="Arial"/>
              </a:rPr>
              <a:t> </a:t>
            </a:r>
            <a:r>
              <a:rPr sz="850" spc="15" dirty="0">
                <a:solidFill>
                  <a:srgbClr val="D9D9D9"/>
                </a:solidFill>
                <a:latin typeface="Arial"/>
                <a:cs typeface="Arial"/>
              </a:rPr>
              <a:t>f</a:t>
            </a:r>
            <a:r>
              <a:rPr sz="850" spc="-10" dirty="0">
                <a:solidFill>
                  <a:srgbClr val="D9D9D9"/>
                </a:solidFill>
                <a:latin typeface="Arial"/>
                <a:cs typeface="Arial"/>
              </a:rPr>
              <a:t>r</a:t>
            </a:r>
            <a:r>
              <a:rPr sz="850" spc="10" dirty="0">
                <a:solidFill>
                  <a:srgbClr val="D9D9D9"/>
                </a:solidFill>
                <a:latin typeface="Arial"/>
                <a:cs typeface="Arial"/>
              </a:rPr>
              <a:t>o</a:t>
            </a:r>
            <a:r>
              <a:rPr sz="850" dirty="0">
                <a:solidFill>
                  <a:srgbClr val="D9D9D9"/>
                </a:solidFill>
                <a:latin typeface="Arial"/>
                <a:cs typeface="Arial"/>
              </a:rPr>
              <a:t>m:</a:t>
            </a:r>
            <a:r>
              <a:rPr sz="850" spc="-5" dirty="0">
                <a:solidFill>
                  <a:srgbClr val="D9D9D9"/>
                </a:solidFill>
                <a:latin typeface="Arial"/>
                <a:cs typeface="Arial"/>
              </a:rPr>
              <a:t> </a:t>
            </a:r>
            <a:r>
              <a:rPr sz="850" spc="30" dirty="0">
                <a:solidFill>
                  <a:srgbClr val="D9D9D9"/>
                </a:solidFill>
                <a:latin typeface="Arial"/>
                <a:cs typeface="Arial"/>
              </a:rPr>
              <a:t>h</a:t>
            </a:r>
            <a:r>
              <a:rPr sz="850" spc="-10" dirty="0">
                <a:solidFill>
                  <a:srgbClr val="D9D9D9"/>
                </a:solidFill>
                <a:latin typeface="Arial"/>
                <a:cs typeface="Arial"/>
              </a:rPr>
              <a:t>tt</a:t>
            </a:r>
            <a:r>
              <a:rPr sz="850" dirty="0">
                <a:solidFill>
                  <a:srgbClr val="D9D9D9"/>
                </a:solidFill>
                <a:latin typeface="Arial"/>
                <a:cs typeface="Arial"/>
              </a:rPr>
              <a:t>p</a:t>
            </a:r>
            <a:r>
              <a:rPr sz="850" spc="10" dirty="0">
                <a:solidFill>
                  <a:srgbClr val="D9D9D9"/>
                </a:solidFill>
                <a:latin typeface="Arial"/>
                <a:cs typeface="Arial"/>
              </a:rPr>
              <a:t>s</a:t>
            </a:r>
            <a:r>
              <a:rPr sz="850" spc="15" dirty="0">
                <a:solidFill>
                  <a:srgbClr val="D9D9D9"/>
                </a:solidFill>
                <a:latin typeface="Arial"/>
                <a:cs typeface="Arial"/>
              </a:rPr>
              <a:t>:</a:t>
            </a:r>
            <a:r>
              <a:rPr sz="850" spc="-10" dirty="0">
                <a:solidFill>
                  <a:srgbClr val="D9D9D9"/>
                </a:solidFill>
                <a:latin typeface="Arial"/>
                <a:cs typeface="Arial"/>
              </a:rPr>
              <a:t>//</a:t>
            </a:r>
            <a:r>
              <a:rPr sz="850" spc="5" dirty="0">
                <a:solidFill>
                  <a:srgbClr val="D9D9D9"/>
                </a:solidFill>
                <a:latin typeface="Arial"/>
                <a:cs typeface="Arial"/>
              </a:rPr>
              <a:t>do</a:t>
            </a:r>
            <a:r>
              <a:rPr sz="850" spc="-10" dirty="0">
                <a:solidFill>
                  <a:srgbClr val="D9D9D9"/>
                </a:solidFill>
                <a:latin typeface="Arial"/>
                <a:cs typeface="Arial"/>
              </a:rPr>
              <a:t>i.</a:t>
            </a:r>
            <a:r>
              <a:rPr sz="850" spc="30" dirty="0">
                <a:solidFill>
                  <a:srgbClr val="D9D9D9"/>
                </a:solidFill>
                <a:latin typeface="Arial"/>
                <a:cs typeface="Arial"/>
              </a:rPr>
              <a:t>o</a:t>
            </a:r>
            <a:r>
              <a:rPr sz="850" spc="15" dirty="0">
                <a:solidFill>
                  <a:srgbClr val="D9D9D9"/>
                </a:solidFill>
                <a:latin typeface="Arial"/>
                <a:cs typeface="Arial"/>
              </a:rPr>
              <a:t>r</a:t>
            </a:r>
            <a:r>
              <a:rPr sz="850" spc="5" dirty="0">
                <a:solidFill>
                  <a:srgbClr val="D9D9D9"/>
                </a:solidFill>
                <a:latin typeface="Arial"/>
                <a:cs typeface="Arial"/>
              </a:rPr>
              <a:t>g</a:t>
            </a:r>
            <a:r>
              <a:rPr sz="850" spc="-10" dirty="0">
                <a:solidFill>
                  <a:srgbClr val="D9D9D9"/>
                </a:solidFill>
                <a:latin typeface="Arial"/>
                <a:cs typeface="Arial"/>
              </a:rPr>
              <a:t>/</a:t>
            </a:r>
            <a:r>
              <a:rPr sz="850" spc="5" dirty="0">
                <a:solidFill>
                  <a:srgbClr val="D9D9D9"/>
                </a:solidFill>
                <a:latin typeface="Arial"/>
                <a:cs typeface="Arial"/>
              </a:rPr>
              <a:t>10</a:t>
            </a:r>
            <a:r>
              <a:rPr sz="850" spc="-10" dirty="0">
                <a:solidFill>
                  <a:srgbClr val="D9D9D9"/>
                </a:solidFill>
                <a:latin typeface="Arial"/>
                <a:cs typeface="Arial"/>
              </a:rPr>
              <a:t>.</a:t>
            </a:r>
            <a:r>
              <a:rPr sz="850" spc="5" dirty="0">
                <a:solidFill>
                  <a:srgbClr val="D9D9D9"/>
                </a:solidFill>
                <a:latin typeface="Arial"/>
                <a:cs typeface="Arial"/>
              </a:rPr>
              <a:t>6028</a:t>
            </a:r>
            <a:r>
              <a:rPr sz="850" spc="-5" dirty="0">
                <a:solidFill>
                  <a:srgbClr val="D9D9D9"/>
                </a:solidFill>
                <a:latin typeface="Arial"/>
                <a:cs typeface="Arial"/>
              </a:rPr>
              <a:t>/</a:t>
            </a:r>
            <a:r>
              <a:rPr sz="850" spc="5" dirty="0">
                <a:solidFill>
                  <a:srgbClr val="D9D9D9"/>
                </a:solidFill>
                <a:latin typeface="Arial"/>
                <a:cs typeface="Arial"/>
              </a:rPr>
              <a:t>N</a:t>
            </a:r>
            <a:r>
              <a:rPr sz="850" spc="-10" dirty="0">
                <a:solidFill>
                  <a:srgbClr val="D9D9D9"/>
                </a:solidFill>
                <a:latin typeface="Arial"/>
                <a:cs typeface="Arial"/>
              </a:rPr>
              <a:t>I</a:t>
            </a:r>
            <a:r>
              <a:rPr sz="850" spc="5" dirty="0">
                <a:solidFill>
                  <a:srgbClr val="D9D9D9"/>
                </a:solidFill>
                <a:latin typeface="Arial"/>
                <a:cs typeface="Arial"/>
              </a:rPr>
              <a:t>ST</a:t>
            </a:r>
            <a:r>
              <a:rPr sz="850" spc="-10" dirty="0">
                <a:solidFill>
                  <a:srgbClr val="D9D9D9"/>
                </a:solidFill>
                <a:latin typeface="Arial"/>
                <a:cs typeface="Arial"/>
              </a:rPr>
              <a:t>.</a:t>
            </a:r>
            <a:r>
              <a:rPr sz="850" spc="5" dirty="0">
                <a:solidFill>
                  <a:srgbClr val="D9D9D9"/>
                </a:solidFill>
                <a:latin typeface="Arial"/>
                <a:cs typeface="Arial"/>
              </a:rPr>
              <a:t>SP</a:t>
            </a:r>
            <a:r>
              <a:rPr sz="850" spc="-10" dirty="0">
                <a:solidFill>
                  <a:srgbClr val="D9D9D9"/>
                </a:solidFill>
                <a:latin typeface="Arial"/>
                <a:cs typeface="Arial"/>
              </a:rPr>
              <a:t>.</a:t>
            </a:r>
            <a:r>
              <a:rPr sz="850" spc="10" dirty="0">
                <a:solidFill>
                  <a:srgbClr val="D9D9D9"/>
                </a:solidFill>
                <a:latin typeface="Arial"/>
                <a:cs typeface="Arial"/>
              </a:rPr>
              <a:t>80</a:t>
            </a:r>
            <a:r>
              <a:rPr sz="850" spc="30" dirty="0">
                <a:solidFill>
                  <a:srgbClr val="D9D9D9"/>
                </a:solidFill>
                <a:latin typeface="Arial"/>
                <a:cs typeface="Arial"/>
              </a:rPr>
              <a:t>0</a:t>
            </a:r>
            <a:r>
              <a:rPr sz="850" spc="-10" dirty="0">
                <a:solidFill>
                  <a:srgbClr val="D9D9D9"/>
                </a:solidFill>
                <a:latin typeface="Arial"/>
                <a:cs typeface="Arial"/>
              </a:rPr>
              <a:t>-</a:t>
            </a:r>
            <a:r>
              <a:rPr sz="850" spc="10" dirty="0">
                <a:solidFill>
                  <a:srgbClr val="D9D9D9"/>
                </a:solidFill>
                <a:latin typeface="Arial"/>
                <a:cs typeface="Arial"/>
              </a:rPr>
              <a:t>63b</a:t>
            </a:r>
            <a:endParaRPr sz="850">
              <a:latin typeface="Arial"/>
              <a:cs typeface="Arial"/>
            </a:endParaRPr>
          </a:p>
        </p:txBody>
      </p:sp>
      <p:sp>
        <p:nvSpPr>
          <p:cNvPr id="6" name="object 6"/>
          <p:cNvSpPr/>
          <p:nvPr/>
        </p:nvSpPr>
        <p:spPr>
          <a:xfrm>
            <a:off x="513468" y="900564"/>
            <a:ext cx="0" cy="8229600"/>
          </a:xfrm>
          <a:custGeom>
            <a:avLst/>
            <a:gdLst/>
            <a:ahLst/>
            <a:cxnLst/>
            <a:rect l="l" t="t" r="r" b="b"/>
            <a:pathLst>
              <a:path h="8229600">
                <a:moveTo>
                  <a:pt x="0" y="0"/>
                </a:moveTo>
                <a:lnTo>
                  <a:pt x="1" y="8229600"/>
                </a:lnTo>
              </a:path>
            </a:pathLst>
          </a:custGeom>
          <a:ln w="9144">
            <a:solidFill>
              <a:srgbClr val="D9D9D9"/>
            </a:solidFill>
          </a:ln>
        </p:spPr>
        <p:txBody>
          <a:bodyPr wrap="square" lIns="0" tIns="0" rIns="0" bIns="0" rtlCol="0"/>
          <a:lstStyle/>
          <a:p>
            <a:endParaRPr/>
          </a:p>
        </p:txBody>
      </p:sp>
      <p:sp>
        <p:nvSpPr>
          <p:cNvPr id="7" name="object 7"/>
          <p:cNvSpPr txBox="1"/>
          <p:nvPr/>
        </p:nvSpPr>
        <p:spPr>
          <a:xfrm>
            <a:off x="856368" y="929520"/>
            <a:ext cx="6083935" cy="207645"/>
          </a:xfrm>
          <a:prstGeom prst="rect">
            <a:avLst/>
          </a:prstGeom>
          <a:solidFill>
            <a:srgbClr val="000000"/>
          </a:solidFill>
          <a:ln w="7366">
            <a:solidFill>
              <a:srgbClr val="244061"/>
            </a:solidFill>
          </a:ln>
        </p:spPr>
        <p:txBody>
          <a:bodyPr vert="horz" wrap="square" lIns="0" tIns="0" rIns="0" bIns="0" rtlCol="0">
            <a:spAutoFit/>
          </a:bodyPr>
          <a:lstStyle/>
          <a:p>
            <a:pPr marL="66040">
              <a:lnSpc>
                <a:spcPct val="100000"/>
              </a:lnSpc>
              <a:tabLst>
                <a:tab pos="431800" algn="l"/>
              </a:tabLst>
            </a:pPr>
            <a:r>
              <a:rPr sz="1200" b="1" dirty="0">
                <a:solidFill>
                  <a:srgbClr val="FFFFFF"/>
                </a:solidFill>
                <a:latin typeface="Arial"/>
                <a:cs typeface="Arial"/>
              </a:rPr>
              <a:t>5	A</a:t>
            </a:r>
            <a:r>
              <a:rPr sz="1200" b="1" spc="-10" dirty="0">
                <a:solidFill>
                  <a:srgbClr val="FFFFFF"/>
                </a:solidFill>
                <a:latin typeface="Arial"/>
                <a:cs typeface="Arial"/>
              </a:rPr>
              <a:t>uthe</a:t>
            </a:r>
            <a:r>
              <a:rPr sz="1200" b="1" spc="-5" dirty="0">
                <a:solidFill>
                  <a:srgbClr val="FFFFFF"/>
                </a:solidFill>
                <a:latin typeface="Arial"/>
                <a:cs typeface="Arial"/>
              </a:rPr>
              <a:t>ntica</a:t>
            </a:r>
            <a:r>
              <a:rPr sz="1200" b="1" spc="-10" dirty="0">
                <a:solidFill>
                  <a:srgbClr val="FFFFFF"/>
                </a:solidFill>
                <a:latin typeface="Arial"/>
                <a:cs typeface="Arial"/>
              </a:rPr>
              <a:t>tor</a:t>
            </a:r>
            <a:r>
              <a:rPr sz="1200" b="1" spc="-5" dirty="0">
                <a:solidFill>
                  <a:srgbClr val="FFFFFF"/>
                </a:solidFill>
                <a:latin typeface="Arial"/>
                <a:cs typeface="Arial"/>
              </a:rPr>
              <a:t> </a:t>
            </a:r>
            <a:r>
              <a:rPr sz="1200" b="1" dirty="0">
                <a:solidFill>
                  <a:srgbClr val="FFFFFF"/>
                </a:solidFill>
                <a:latin typeface="Arial"/>
                <a:cs typeface="Arial"/>
              </a:rPr>
              <a:t>a</a:t>
            </a:r>
            <a:r>
              <a:rPr sz="1200" b="1" spc="-10" dirty="0">
                <a:solidFill>
                  <a:srgbClr val="FFFFFF"/>
                </a:solidFill>
                <a:latin typeface="Arial"/>
                <a:cs typeface="Arial"/>
              </a:rPr>
              <a:t>nd</a:t>
            </a:r>
            <a:r>
              <a:rPr sz="1200" b="1" spc="-5" dirty="0">
                <a:solidFill>
                  <a:srgbClr val="FFFFFF"/>
                </a:solidFill>
                <a:latin typeface="Arial"/>
                <a:cs typeface="Arial"/>
              </a:rPr>
              <a:t> </a:t>
            </a:r>
            <a:r>
              <a:rPr sz="1200" b="1" dirty="0">
                <a:solidFill>
                  <a:srgbClr val="FFFFFF"/>
                </a:solidFill>
                <a:latin typeface="Arial"/>
                <a:cs typeface="Arial"/>
              </a:rPr>
              <a:t>Ver</a:t>
            </a:r>
            <a:r>
              <a:rPr sz="1200" b="1" spc="-5" dirty="0">
                <a:solidFill>
                  <a:srgbClr val="FFFFFF"/>
                </a:solidFill>
                <a:latin typeface="Arial"/>
                <a:cs typeface="Arial"/>
              </a:rPr>
              <a:t>ifi</a:t>
            </a:r>
            <a:r>
              <a:rPr sz="1200" b="1" dirty="0">
                <a:solidFill>
                  <a:srgbClr val="FFFFFF"/>
                </a:solidFill>
                <a:latin typeface="Arial"/>
                <a:cs typeface="Arial"/>
              </a:rPr>
              <a:t>er</a:t>
            </a:r>
            <a:r>
              <a:rPr sz="1200" b="1" spc="-5" dirty="0">
                <a:solidFill>
                  <a:srgbClr val="FFFFFF"/>
                </a:solidFill>
                <a:latin typeface="Arial"/>
                <a:cs typeface="Arial"/>
              </a:rPr>
              <a:t> </a:t>
            </a:r>
            <a:r>
              <a:rPr sz="1200" b="1" dirty="0">
                <a:solidFill>
                  <a:srgbClr val="FFFFFF"/>
                </a:solidFill>
                <a:latin typeface="Arial"/>
                <a:cs typeface="Arial"/>
              </a:rPr>
              <a:t>Re</a:t>
            </a:r>
            <a:r>
              <a:rPr sz="1200" b="1" spc="-10" dirty="0">
                <a:solidFill>
                  <a:srgbClr val="FFFFFF"/>
                </a:solidFill>
                <a:latin typeface="Arial"/>
                <a:cs typeface="Arial"/>
              </a:rPr>
              <a:t>qui</a:t>
            </a:r>
            <a:r>
              <a:rPr sz="1200" b="1" dirty="0">
                <a:solidFill>
                  <a:srgbClr val="FFFFFF"/>
                </a:solidFill>
                <a:latin typeface="Arial"/>
                <a:cs typeface="Arial"/>
              </a:rPr>
              <a:t>reme</a:t>
            </a:r>
            <a:r>
              <a:rPr sz="1200" b="1" spc="-10" dirty="0">
                <a:solidFill>
                  <a:srgbClr val="FFFFFF"/>
                </a:solidFill>
                <a:latin typeface="Arial"/>
                <a:cs typeface="Arial"/>
              </a:rPr>
              <a:t>n</a:t>
            </a:r>
            <a:r>
              <a:rPr sz="1200" b="1" dirty="0">
                <a:solidFill>
                  <a:srgbClr val="FFFFFF"/>
                </a:solidFill>
                <a:latin typeface="Arial"/>
                <a:cs typeface="Arial"/>
              </a:rPr>
              <a:t>ts</a:t>
            </a:r>
            <a:endParaRPr sz="1200">
              <a:latin typeface="Arial"/>
              <a:cs typeface="Arial"/>
            </a:endParaRPr>
          </a:p>
        </p:txBody>
      </p:sp>
      <p:sp>
        <p:nvSpPr>
          <p:cNvPr id="8" name="object 8"/>
          <p:cNvSpPr/>
          <p:nvPr/>
        </p:nvSpPr>
        <p:spPr>
          <a:xfrm>
            <a:off x="923424" y="2493144"/>
            <a:ext cx="179831" cy="115824"/>
          </a:xfrm>
          <a:prstGeom prst="rect">
            <a:avLst/>
          </a:prstGeom>
          <a:blipFill>
            <a:blip r:embed="rId4" cstate="print"/>
            <a:stretch>
              <a:fillRect/>
            </a:stretch>
          </a:blipFill>
        </p:spPr>
        <p:txBody>
          <a:bodyPr wrap="square" lIns="0" tIns="0" rIns="0" bIns="0" rtlCol="0"/>
          <a:lstStyle/>
          <a:p>
            <a:endParaRPr/>
          </a:p>
        </p:txBody>
      </p:sp>
      <p:sp>
        <p:nvSpPr>
          <p:cNvPr id="9" name="object 9"/>
          <p:cNvSpPr txBox="1"/>
          <p:nvPr/>
        </p:nvSpPr>
        <p:spPr>
          <a:xfrm>
            <a:off x="913772" y="1297108"/>
            <a:ext cx="5963285" cy="7800975"/>
          </a:xfrm>
          <a:prstGeom prst="rect">
            <a:avLst/>
          </a:prstGeom>
        </p:spPr>
        <p:txBody>
          <a:bodyPr vert="horz" wrap="square" lIns="0" tIns="0" rIns="0" bIns="0" rtlCol="0">
            <a:spAutoFit/>
          </a:bodyPr>
          <a:lstStyle/>
          <a:p>
            <a:pPr marL="12700">
              <a:lnSpc>
                <a:spcPct val="100000"/>
              </a:lnSpc>
            </a:pPr>
            <a:r>
              <a:rPr sz="1200" i="1" dirty="0">
                <a:latin typeface="Times New Roman"/>
                <a:cs typeface="Times New Roman"/>
              </a:rPr>
              <a:t>T</a:t>
            </a:r>
            <a:r>
              <a:rPr sz="1200" i="1" spc="-5" dirty="0">
                <a:latin typeface="Times New Roman"/>
                <a:cs typeface="Times New Roman"/>
              </a:rPr>
              <a:t>his section is normative.</a:t>
            </a:r>
            <a:endParaRPr sz="1200" dirty="0">
              <a:latin typeface="Times New Roman"/>
              <a:cs typeface="Times New Roman"/>
            </a:endParaRPr>
          </a:p>
          <a:p>
            <a:pPr>
              <a:lnSpc>
                <a:spcPct val="100000"/>
              </a:lnSpc>
              <a:spcBef>
                <a:spcPts val="34"/>
              </a:spcBef>
            </a:pPr>
            <a:endParaRPr sz="1000" dirty="0">
              <a:latin typeface="Times New Roman"/>
              <a:cs typeface="Times New Roman"/>
            </a:endParaRPr>
          </a:p>
          <a:p>
            <a:pPr marL="12700" marR="17780">
              <a:lnSpc>
                <a:spcPct val="96100"/>
              </a:lnSpc>
            </a:pPr>
            <a:r>
              <a:rPr sz="1200" spc="-10" dirty="0">
                <a:latin typeface="Times New Roman"/>
                <a:cs typeface="Times New Roman"/>
              </a:rPr>
              <a:t>This s</a:t>
            </a:r>
            <a:r>
              <a:rPr sz="1200" spc="-5" dirty="0">
                <a:latin typeface="Times New Roman"/>
                <a:cs typeface="Times New Roman"/>
              </a:rPr>
              <a:t>ection </a:t>
            </a:r>
            <a:r>
              <a:rPr sz="1200" spc="-10" dirty="0">
                <a:latin typeface="Times New Roman"/>
                <a:cs typeface="Times New Roman"/>
              </a:rPr>
              <a:t>provides </a:t>
            </a:r>
            <a:r>
              <a:rPr sz="1200" spc="-5" dirty="0">
                <a:latin typeface="Times New Roman"/>
                <a:cs typeface="Times New Roman"/>
              </a:rPr>
              <a:t>the detailed </a:t>
            </a:r>
            <a:r>
              <a:rPr sz="1200" spc="-10" dirty="0">
                <a:latin typeface="Times New Roman"/>
                <a:cs typeface="Times New Roman"/>
              </a:rPr>
              <a:t>requirements s</a:t>
            </a:r>
            <a:r>
              <a:rPr sz="1200" spc="-5" dirty="0">
                <a:latin typeface="Times New Roman"/>
                <a:cs typeface="Times New Roman"/>
              </a:rPr>
              <a:t>pecific to </a:t>
            </a:r>
            <a:r>
              <a:rPr sz="1200" spc="-10" dirty="0">
                <a:latin typeface="Times New Roman"/>
                <a:cs typeface="Times New Roman"/>
              </a:rPr>
              <a:t>each type of </a:t>
            </a:r>
            <a:r>
              <a:rPr sz="1200" spc="-5" dirty="0">
                <a:latin typeface="Times New Roman"/>
                <a:cs typeface="Times New Roman"/>
              </a:rPr>
              <a:t>authenticator. </a:t>
            </a:r>
            <a:r>
              <a:rPr sz="1200" spc="-10" dirty="0">
                <a:latin typeface="Times New Roman"/>
                <a:cs typeface="Times New Roman"/>
              </a:rPr>
              <a:t>With </a:t>
            </a:r>
            <a:r>
              <a:rPr sz="1200" spc="-5" dirty="0">
                <a:latin typeface="Times New Roman"/>
                <a:cs typeface="Times New Roman"/>
              </a:rPr>
              <a:t>the exception of reauthentication </a:t>
            </a:r>
            <a:r>
              <a:rPr sz="1200" spc="-10" dirty="0">
                <a:latin typeface="Times New Roman"/>
                <a:cs typeface="Times New Roman"/>
              </a:rPr>
              <a:t>requirements s</a:t>
            </a:r>
            <a:r>
              <a:rPr sz="1200" spc="-5" dirty="0">
                <a:latin typeface="Times New Roman"/>
                <a:cs typeface="Times New Roman"/>
              </a:rPr>
              <a:t>pecified in </a:t>
            </a:r>
            <a:r>
              <a:rPr sz="1200" u="sng" spc="-5" dirty="0">
                <a:solidFill>
                  <a:srgbClr val="0000FF"/>
                </a:solidFill>
                <a:latin typeface="Times New Roman"/>
                <a:cs typeface="Times New Roman"/>
              </a:rPr>
              <a:t>Section 4</a:t>
            </a:r>
            <a:r>
              <a:rPr sz="1200" spc="-5" dirty="0">
                <a:solidFill>
                  <a:srgbClr val="0000FF"/>
                </a:solidFill>
                <a:latin typeface="Times New Roman"/>
                <a:cs typeface="Times New Roman"/>
              </a:rPr>
              <a:t> </a:t>
            </a:r>
            <a:r>
              <a:rPr sz="1200" spc="-10" dirty="0">
                <a:latin typeface="Times New Roman"/>
                <a:cs typeface="Times New Roman"/>
              </a:rPr>
              <a:t>and </a:t>
            </a:r>
            <a:r>
              <a:rPr sz="1200" spc="-5" dirty="0">
                <a:latin typeface="Times New Roman"/>
                <a:cs typeface="Times New Roman"/>
              </a:rPr>
              <a:t>the </a:t>
            </a:r>
            <a:r>
              <a:rPr sz="1200" spc="-10" dirty="0">
                <a:latin typeface="Times New Roman"/>
                <a:cs typeface="Times New Roman"/>
              </a:rPr>
              <a:t>requirement for </a:t>
            </a:r>
            <a:r>
              <a:rPr sz="1200" spc="-5" dirty="0">
                <a:latin typeface="Times New Roman"/>
                <a:cs typeface="Times New Roman"/>
              </a:rPr>
              <a:t>verifier </a:t>
            </a:r>
            <a:r>
              <a:rPr sz="1200" spc="-10" dirty="0">
                <a:latin typeface="Times New Roman"/>
                <a:cs typeface="Times New Roman"/>
              </a:rPr>
              <a:t>impers</a:t>
            </a:r>
            <a:r>
              <a:rPr sz="1200" spc="-5" dirty="0">
                <a:latin typeface="Times New Roman"/>
                <a:cs typeface="Times New Roman"/>
              </a:rPr>
              <a:t>onation resistance at AA</a:t>
            </a:r>
            <a:r>
              <a:rPr sz="1200" spc="-10" dirty="0">
                <a:latin typeface="Times New Roman"/>
                <a:cs typeface="Times New Roman"/>
              </a:rPr>
              <a:t>L3 des</a:t>
            </a:r>
            <a:r>
              <a:rPr sz="1200" spc="-5" dirty="0">
                <a:latin typeface="Times New Roman"/>
                <a:cs typeface="Times New Roman"/>
              </a:rPr>
              <a:t>cribed in </a:t>
            </a:r>
            <a:r>
              <a:rPr sz="1200" u="sng" spc="-5" dirty="0">
                <a:solidFill>
                  <a:srgbClr val="0000FF"/>
                </a:solidFill>
                <a:latin typeface="Times New Roman"/>
                <a:cs typeface="Times New Roman"/>
              </a:rPr>
              <a:t>Section 5.2.5</a:t>
            </a:r>
            <a:r>
              <a:rPr sz="1200" spc="-5" dirty="0">
                <a:latin typeface="Times New Roman"/>
                <a:cs typeface="Times New Roman"/>
              </a:rPr>
              <a:t>, the technical </a:t>
            </a:r>
            <a:r>
              <a:rPr sz="1200" spc="-10" dirty="0">
                <a:latin typeface="Times New Roman"/>
                <a:cs typeface="Times New Roman"/>
              </a:rPr>
              <a:t>requirements for each of </a:t>
            </a:r>
            <a:r>
              <a:rPr sz="1200" spc="-5" dirty="0">
                <a:latin typeface="Times New Roman"/>
                <a:cs typeface="Times New Roman"/>
              </a:rPr>
              <a:t>the authenticator </a:t>
            </a:r>
            <a:r>
              <a:rPr sz="1200" spc="-10" dirty="0">
                <a:latin typeface="Times New Roman"/>
                <a:cs typeface="Times New Roman"/>
              </a:rPr>
              <a:t>types </a:t>
            </a:r>
            <a:r>
              <a:rPr sz="1200" spc="-5" dirty="0">
                <a:latin typeface="Times New Roman"/>
                <a:cs typeface="Times New Roman"/>
              </a:rPr>
              <a:t>are the s</a:t>
            </a:r>
            <a:r>
              <a:rPr sz="1200" spc="-10" dirty="0">
                <a:latin typeface="Times New Roman"/>
                <a:cs typeface="Times New Roman"/>
              </a:rPr>
              <a:t>ame </a:t>
            </a:r>
            <a:r>
              <a:rPr sz="1200" spc="-5" dirty="0">
                <a:latin typeface="Times New Roman"/>
                <a:cs typeface="Times New Roman"/>
              </a:rPr>
              <a:t>regardless of the AA</a:t>
            </a:r>
            <a:r>
              <a:rPr sz="1200" spc="-10" dirty="0">
                <a:latin typeface="Times New Roman"/>
                <a:cs typeface="Times New Roman"/>
              </a:rPr>
              <a:t>L </a:t>
            </a:r>
            <a:r>
              <a:rPr sz="1200" spc="-5" dirty="0">
                <a:latin typeface="Times New Roman"/>
                <a:cs typeface="Times New Roman"/>
              </a:rPr>
              <a:t>at which the authenticator is us</a:t>
            </a:r>
            <a:r>
              <a:rPr sz="1200" spc="-10" dirty="0">
                <a:latin typeface="Times New Roman"/>
                <a:cs typeface="Times New Roman"/>
              </a:rPr>
              <a:t>ed.</a:t>
            </a:r>
            <a:endParaRPr sz="1200" dirty="0">
              <a:latin typeface="Times New Roman"/>
              <a:cs typeface="Times New Roman"/>
            </a:endParaRPr>
          </a:p>
          <a:p>
            <a:pPr>
              <a:lnSpc>
                <a:spcPct val="100000"/>
              </a:lnSpc>
              <a:spcBef>
                <a:spcPts val="32"/>
              </a:spcBef>
            </a:pPr>
            <a:endParaRPr sz="1000" dirty="0">
              <a:latin typeface="Times New Roman"/>
              <a:cs typeface="Times New Roman"/>
            </a:endParaRPr>
          </a:p>
          <a:p>
            <a:pPr marL="378460">
              <a:lnSpc>
                <a:spcPct val="100000"/>
              </a:lnSpc>
            </a:pPr>
            <a:r>
              <a:rPr sz="1050" b="1" spc="20" dirty="0">
                <a:solidFill>
                  <a:srgbClr val="03030F"/>
                </a:solidFill>
                <a:latin typeface="Arial"/>
                <a:cs typeface="Arial"/>
              </a:rPr>
              <a:t>Requ</a:t>
            </a:r>
            <a:r>
              <a:rPr sz="1050" b="1" spc="10" dirty="0">
                <a:solidFill>
                  <a:srgbClr val="03030F"/>
                </a:solidFill>
                <a:latin typeface="Arial"/>
                <a:cs typeface="Arial"/>
              </a:rPr>
              <a:t>ir</a:t>
            </a:r>
            <a:r>
              <a:rPr sz="1050" b="1" spc="20" dirty="0">
                <a:solidFill>
                  <a:srgbClr val="03030F"/>
                </a:solidFill>
                <a:latin typeface="Arial"/>
                <a:cs typeface="Arial"/>
              </a:rPr>
              <a:t>e</a:t>
            </a:r>
            <a:r>
              <a:rPr sz="1050" b="1" spc="25" dirty="0">
                <a:solidFill>
                  <a:srgbClr val="03030F"/>
                </a:solidFill>
                <a:latin typeface="Arial"/>
                <a:cs typeface="Arial"/>
              </a:rPr>
              <a:t>m</a:t>
            </a:r>
            <a:r>
              <a:rPr sz="1050" b="1" spc="20" dirty="0">
                <a:solidFill>
                  <a:srgbClr val="03030F"/>
                </a:solidFill>
                <a:latin typeface="Arial"/>
                <a:cs typeface="Arial"/>
              </a:rPr>
              <a:t>en</a:t>
            </a:r>
            <a:r>
              <a:rPr sz="1050" b="1" spc="10" dirty="0">
                <a:solidFill>
                  <a:srgbClr val="03030F"/>
                </a:solidFill>
                <a:latin typeface="Arial"/>
                <a:cs typeface="Arial"/>
              </a:rPr>
              <a:t>ts</a:t>
            </a:r>
            <a:r>
              <a:rPr sz="1050" b="1" spc="20" dirty="0">
                <a:solidFill>
                  <a:srgbClr val="03030F"/>
                </a:solidFill>
                <a:latin typeface="Arial"/>
                <a:cs typeface="Arial"/>
              </a:rPr>
              <a:t> b</a:t>
            </a:r>
            <a:r>
              <a:rPr sz="1050" b="1" spc="10" dirty="0">
                <a:solidFill>
                  <a:srgbClr val="03030F"/>
                </a:solidFill>
                <a:latin typeface="Arial"/>
                <a:cs typeface="Arial"/>
              </a:rPr>
              <a:t>y</a:t>
            </a:r>
            <a:r>
              <a:rPr sz="1050" b="1" spc="20" dirty="0">
                <a:solidFill>
                  <a:srgbClr val="03030F"/>
                </a:solidFill>
                <a:latin typeface="Arial"/>
                <a:cs typeface="Arial"/>
              </a:rPr>
              <a:t> Au</a:t>
            </a:r>
            <a:r>
              <a:rPr sz="1050" b="1" spc="10" dirty="0">
                <a:solidFill>
                  <a:srgbClr val="03030F"/>
                </a:solidFill>
                <a:latin typeface="Arial"/>
                <a:cs typeface="Arial"/>
              </a:rPr>
              <a:t>t</a:t>
            </a:r>
            <a:r>
              <a:rPr sz="1050" b="1" spc="20" dirty="0">
                <a:solidFill>
                  <a:srgbClr val="03030F"/>
                </a:solidFill>
                <a:latin typeface="Arial"/>
                <a:cs typeface="Arial"/>
              </a:rPr>
              <a:t>hen</a:t>
            </a:r>
            <a:r>
              <a:rPr sz="1050" b="1" spc="10" dirty="0">
                <a:solidFill>
                  <a:srgbClr val="03030F"/>
                </a:solidFill>
                <a:latin typeface="Arial"/>
                <a:cs typeface="Arial"/>
              </a:rPr>
              <a:t>ti</a:t>
            </a:r>
            <a:r>
              <a:rPr sz="1050" b="1" spc="20" dirty="0">
                <a:solidFill>
                  <a:srgbClr val="03030F"/>
                </a:solidFill>
                <a:latin typeface="Arial"/>
                <a:cs typeface="Arial"/>
              </a:rPr>
              <a:t>ca</a:t>
            </a:r>
            <a:r>
              <a:rPr sz="1050" b="1" spc="10" dirty="0">
                <a:solidFill>
                  <a:srgbClr val="03030F"/>
                </a:solidFill>
                <a:latin typeface="Arial"/>
                <a:cs typeface="Arial"/>
              </a:rPr>
              <a:t>t</a:t>
            </a:r>
            <a:r>
              <a:rPr sz="1050" b="1" spc="20" dirty="0">
                <a:solidFill>
                  <a:srgbClr val="03030F"/>
                </a:solidFill>
                <a:latin typeface="Arial"/>
                <a:cs typeface="Arial"/>
              </a:rPr>
              <a:t>o</a:t>
            </a:r>
            <a:r>
              <a:rPr sz="1050" b="1" spc="5" dirty="0">
                <a:solidFill>
                  <a:srgbClr val="03030F"/>
                </a:solidFill>
                <a:latin typeface="Arial"/>
                <a:cs typeface="Arial"/>
              </a:rPr>
              <a:t>r</a:t>
            </a:r>
            <a:r>
              <a:rPr sz="1050" b="1" spc="20" dirty="0">
                <a:solidFill>
                  <a:srgbClr val="03030F"/>
                </a:solidFill>
                <a:latin typeface="Arial"/>
                <a:cs typeface="Arial"/>
              </a:rPr>
              <a:t> Typ</a:t>
            </a:r>
            <a:r>
              <a:rPr sz="1050" b="1" spc="10" dirty="0">
                <a:solidFill>
                  <a:srgbClr val="03030F"/>
                </a:solidFill>
                <a:latin typeface="Arial"/>
                <a:cs typeface="Arial"/>
              </a:rPr>
              <a:t>e</a:t>
            </a:r>
            <a:endParaRPr sz="1050" dirty="0">
              <a:latin typeface="Arial"/>
              <a:cs typeface="Arial"/>
            </a:endParaRPr>
          </a:p>
          <a:p>
            <a:pPr>
              <a:lnSpc>
                <a:spcPct val="100000"/>
              </a:lnSpc>
              <a:spcBef>
                <a:spcPts val="4"/>
              </a:spcBef>
            </a:pPr>
            <a:endParaRPr sz="1050" dirty="0">
              <a:latin typeface="Times New Roman"/>
              <a:cs typeface="Times New Roman"/>
            </a:endParaRPr>
          </a:p>
          <a:p>
            <a:pPr marL="469900" lvl="2" indent="-457200">
              <a:lnSpc>
                <a:spcPct val="100000"/>
              </a:lnSpc>
              <a:buClr>
                <a:srgbClr val="03030F"/>
              </a:buClr>
              <a:buFont typeface="Arial"/>
              <a:buAutoNum type="arabicPeriod"/>
              <a:tabLst>
                <a:tab pos="469900" algn="l"/>
              </a:tabLst>
            </a:pPr>
            <a:r>
              <a:rPr sz="1050" b="1" spc="25" dirty="0">
                <a:solidFill>
                  <a:srgbClr val="03030F"/>
                </a:solidFill>
                <a:latin typeface="Arial"/>
                <a:cs typeface="Arial"/>
              </a:rPr>
              <a:t>M</a:t>
            </a:r>
            <a:r>
              <a:rPr sz="1050" b="1" spc="20" dirty="0">
                <a:solidFill>
                  <a:srgbClr val="03030F"/>
                </a:solidFill>
                <a:latin typeface="Arial"/>
                <a:cs typeface="Arial"/>
              </a:rPr>
              <a:t>e</a:t>
            </a:r>
            <a:r>
              <a:rPr sz="1050" b="1" spc="25" dirty="0">
                <a:solidFill>
                  <a:srgbClr val="03030F"/>
                </a:solidFill>
                <a:latin typeface="Arial"/>
                <a:cs typeface="Arial"/>
              </a:rPr>
              <a:t>m</a:t>
            </a:r>
            <a:r>
              <a:rPr sz="1050" b="1" spc="20" dirty="0">
                <a:solidFill>
                  <a:srgbClr val="03030F"/>
                </a:solidFill>
                <a:latin typeface="Arial"/>
                <a:cs typeface="Arial"/>
              </a:rPr>
              <a:t>o</a:t>
            </a:r>
            <a:r>
              <a:rPr sz="1050" b="1" spc="10" dirty="0">
                <a:solidFill>
                  <a:srgbClr val="03030F"/>
                </a:solidFill>
                <a:latin typeface="Arial"/>
                <a:cs typeface="Arial"/>
              </a:rPr>
              <a:t>ri</a:t>
            </a:r>
            <a:r>
              <a:rPr sz="1050" b="1" spc="20" dirty="0">
                <a:solidFill>
                  <a:srgbClr val="03030F"/>
                </a:solidFill>
                <a:latin typeface="Arial"/>
                <a:cs typeface="Arial"/>
              </a:rPr>
              <a:t>ze</a:t>
            </a:r>
            <a:r>
              <a:rPr sz="1050" b="1" spc="10" dirty="0">
                <a:solidFill>
                  <a:srgbClr val="03030F"/>
                </a:solidFill>
                <a:latin typeface="Arial"/>
                <a:cs typeface="Arial"/>
              </a:rPr>
              <a:t>d</a:t>
            </a:r>
            <a:r>
              <a:rPr sz="1050" b="1" spc="25" dirty="0">
                <a:solidFill>
                  <a:srgbClr val="03030F"/>
                </a:solidFill>
                <a:latin typeface="Arial"/>
                <a:cs typeface="Arial"/>
              </a:rPr>
              <a:t> </a:t>
            </a:r>
            <a:r>
              <a:rPr sz="1050" b="1" spc="20" dirty="0">
                <a:solidFill>
                  <a:srgbClr val="03030F"/>
                </a:solidFill>
                <a:latin typeface="Arial"/>
                <a:cs typeface="Arial"/>
              </a:rPr>
              <a:t>Sec</a:t>
            </a:r>
            <a:r>
              <a:rPr sz="1050" b="1" spc="10" dirty="0">
                <a:solidFill>
                  <a:srgbClr val="03030F"/>
                </a:solidFill>
                <a:latin typeface="Arial"/>
                <a:cs typeface="Arial"/>
              </a:rPr>
              <a:t>r</a:t>
            </a:r>
            <a:r>
              <a:rPr sz="1050" b="1" spc="20" dirty="0">
                <a:solidFill>
                  <a:srgbClr val="03030F"/>
                </a:solidFill>
                <a:latin typeface="Arial"/>
                <a:cs typeface="Arial"/>
              </a:rPr>
              <a:t>e</a:t>
            </a:r>
            <a:r>
              <a:rPr sz="1050" b="1" spc="10" dirty="0">
                <a:solidFill>
                  <a:srgbClr val="03030F"/>
                </a:solidFill>
                <a:latin typeface="Arial"/>
                <a:cs typeface="Arial"/>
              </a:rPr>
              <a:t>ts</a:t>
            </a:r>
            <a:endParaRPr sz="1050" dirty="0">
              <a:latin typeface="Arial"/>
              <a:cs typeface="Arial"/>
            </a:endParaRPr>
          </a:p>
          <a:p>
            <a:pPr lvl="2">
              <a:lnSpc>
                <a:spcPct val="100000"/>
              </a:lnSpc>
              <a:spcBef>
                <a:spcPts val="11"/>
              </a:spcBef>
              <a:buClr>
                <a:srgbClr val="03030F"/>
              </a:buClr>
              <a:buFont typeface="Arial"/>
              <a:buAutoNum type="arabicPeriod"/>
            </a:pPr>
            <a:endParaRPr sz="1050" dirty="0">
              <a:latin typeface="Times New Roman"/>
              <a:cs typeface="Times New Roman"/>
            </a:endParaRPr>
          </a:p>
          <a:p>
            <a:pPr marL="1040765" marR="25400">
              <a:lnSpc>
                <a:spcPct val="95800"/>
              </a:lnSpc>
            </a:pPr>
            <a:r>
              <a:rPr sz="1200" dirty="0">
                <a:latin typeface="Times New Roman"/>
                <a:cs typeface="Times New Roman"/>
              </a:rPr>
              <a:t>A M</a:t>
            </a:r>
            <a:r>
              <a:rPr sz="1200" spc="-10" dirty="0">
                <a:latin typeface="Times New Roman"/>
                <a:cs typeface="Times New Roman"/>
              </a:rPr>
              <a:t>emo</a:t>
            </a:r>
            <a:r>
              <a:rPr sz="1200" spc="-5" dirty="0">
                <a:latin typeface="Times New Roman"/>
                <a:cs typeface="Times New Roman"/>
              </a:rPr>
              <a:t>rized Secret authenticator — </a:t>
            </a:r>
            <a:r>
              <a:rPr sz="1200" spc="-10" dirty="0">
                <a:latin typeface="Times New Roman"/>
                <a:cs typeface="Times New Roman"/>
              </a:rPr>
              <a:t>commonly </a:t>
            </a:r>
            <a:r>
              <a:rPr sz="1200" spc="-5" dirty="0">
                <a:latin typeface="Times New Roman"/>
                <a:cs typeface="Times New Roman"/>
              </a:rPr>
              <a:t>referred to </a:t>
            </a:r>
            <a:r>
              <a:rPr sz="1200" spc="-10" dirty="0">
                <a:latin typeface="Times New Roman"/>
                <a:cs typeface="Times New Roman"/>
              </a:rPr>
              <a:t>as a </a:t>
            </a:r>
            <a:r>
              <a:rPr sz="1200" i="1" spc="-10" dirty="0">
                <a:latin typeface="Times New Roman"/>
                <a:cs typeface="Times New Roman"/>
              </a:rPr>
              <a:t>password</a:t>
            </a:r>
            <a:r>
              <a:rPr sz="1200" i="1" spc="-5" dirty="0">
                <a:latin typeface="Times New Roman"/>
                <a:cs typeface="Times New Roman"/>
              </a:rPr>
              <a:t> </a:t>
            </a:r>
            <a:r>
              <a:rPr sz="1200" dirty="0">
                <a:latin typeface="Times New Roman"/>
                <a:cs typeface="Times New Roman"/>
              </a:rPr>
              <a:t>or, </a:t>
            </a:r>
            <a:r>
              <a:rPr sz="1200" spc="-5" dirty="0">
                <a:latin typeface="Times New Roman"/>
                <a:cs typeface="Times New Roman"/>
              </a:rPr>
              <a:t>i</a:t>
            </a:r>
            <a:r>
              <a:rPr sz="1200" dirty="0">
                <a:latin typeface="Times New Roman"/>
                <a:cs typeface="Times New Roman"/>
              </a:rPr>
              <a:t>f </a:t>
            </a:r>
            <a:r>
              <a:rPr sz="1200" spc="-10" dirty="0">
                <a:latin typeface="Times New Roman"/>
                <a:cs typeface="Times New Roman"/>
              </a:rPr>
              <a:t>numeric</a:t>
            </a:r>
            <a:r>
              <a:rPr sz="1200" dirty="0">
                <a:latin typeface="Times New Roman"/>
                <a:cs typeface="Times New Roman"/>
              </a:rPr>
              <a:t>, </a:t>
            </a:r>
            <a:r>
              <a:rPr sz="1200" spc="-10" dirty="0">
                <a:latin typeface="Times New Roman"/>
                <a:cs typeface="Times New Roman"/>
              </a:rPr>
              <a:t>a</a:t>
            </a:r>
            <a:r>
              <a:rPr sz="1200" dirty="0">
                <a:latin typeface="Times New Roman"/>
                <a:cs typeface="Times New Roman"/>
              </a:rPr>
              <a:t> </a:t>
            </a:r>
            <a:r>
              <a:rPr sz="1200" i="1" spc="-10" dirty="0">
                <a:latin typeface="Times New Roman"/>
                <a:cs typeface="Times New Roman"/>
              </a:rPr>
              <a:t>P</a:t>
            </a:r>
            <a:r>
              <a:rPr sz="1200" i="1" dirty="0">
                <a:latin typeface="Times New Roman"/>
                <a:cs typeface="Times New Roman"/>
              </a:rPr>
              <a:t>IN </a:t>
            </a:r>
            <a:r>
              <a:rPr sz="1200" dirty="0">
                <a:latin typeface="Times New Roman"/>
                <a:cs typeface="Times New Roman"/>
              </a:rPr>
              <a:t>— </a:t>
            </a:r>
            <a:r>
              <a:rPr sz="1200" spc="-5" dirty="0">
                <a:latin typeface="Times New Roman"/>
                <a:cs typeface="Times New Roman"/>
              </a:rPr>
              <a:t>i</a:t>
            </a:r>
            <a:r>
              <a:rPr sz="1200" dirty="0">
                <a:latin typeface="Times New Roman"/>
                <a:cs typeface="Times New Roman"/>
              </a:rPr>
              <a:t>s </a:t>
            </a:r>
            <a:r>
              <a:rPr sz="1200" spc="-10" dirty="0">
                <a:latin typeface="Times New Roman"/>
                <a:cs typeface="Times New Roman"/>
              </a:rPr>
              <a:t>a</a:t>
            </a:r>
            <a:r>
              <a:rPr sz="1200" dirty="0">
                <a:latin typeface="Times New Roman"/>
                <a:cs typeface="Times New Roman"/>
              </a:rPr>
              <a:t> s</a:t>
            </a:r>
            <a:r>
              <a:rPr sz="1200" spc="-5" dirty="0">
                <a:latin typeface="Times New Roman"/>
                <a:cs typeface="Times New Roman"/>
              </a:rPr>
              <a:t>ecret</a:t>
            </a:r>
            <a:r>
              <a:rPr sz="1200" dirty="0">
                <a:latin typeface="Times New Roman"/>
                <a:cs typeface="Times New Roman"/>
              </a:rPr>
              <a:t> </a:t>
            </a:r>
            <a:r>
              <a:rPr sz="1200" spc="-10" dirty="0">
                <a:latin typeface="Times New Roman"/>
                <a:cs typeface="Times New Roman"/>
              </a:rPr>
              <a:t>value</a:t>
            </a:r>
            <a:r>
              <a:rPr sz="1200" dirty="0">
                <a:latin typeface="Times New Roman"/>
                <a:cs typeface="Times New Roman"/>
              </a:rPr>
              <a:t> </a:t>
            </a:r>
            <a:r>
              <a:rPr sz="1200" spc="-5" dirty="0">
                <a:latin typeface="Times New Roman"/>
                <a:cs typeface="Times New Roman"/>
              </a:rPr>
              <a:t>intende</a:t>
            </a:r>
            <a:r>
              <a:rPr sz="1200" dirty="0">
                <a:latin typeface="Times New Roman"/>
                <a:cs typeface="Times New Roman"/>
              </a:rPr>
              <a:t>d </a:t>
            </a:r>
            <a:r>
              <a:rPr sz="1200" spc="-5" dirty="0">
                <a:latin typeface="Times New Roman"/>
                <a:cs typeface="Times New Roman"/>
              </a:rPr>
              <a:t>t</a:t>
            </a:r>
            <a:r>
              <a:rPr sz="1200" dirty="0">
                <a:latin typeface="Times New Roman"/>
                <a:cs typeface="Times New Roman"/>
              </a:rPr>
              <a:t>o </a:t>
            </a:r>
            <a:r>
              <a:rPr sz="1200" spc="-10" dirty="0">
                <a:latin typeface="Times New Roman"/>
                <a:cs typeface="Times New Roman"/>
              </a:rPr>
              <a:t>be</a:t>
            </a:r>
            <a:r>
              <a:rPr sz="1200" dirty="0">
                <a:latin typeface="Times New Roman"/>
                <a:cs typeface="Times New Roman"/>
              </a:rPr>
              <a:t> </a:t>
            </a:r>
            <a:r>
              <a:rPr sz="1200" spc="-10" dirty="0">
                <a:latin typeface="Times New Roman"/>
                <a:cs typeface="Times New Roman"/>
              </a:rPr>
              <a:t>c</a:t>
            </a:r>
            <a:r>
              <a:rPr sz="1200" dirty="0">
                <a:latin typeface="Times New Roman"/>
                <a:cs typeface="Times New Roman"/>
              </a:rPr>
              <a:t>hos</a:t>
            </a:r>
            <a:r>
              <a:rPr sz="1200" spc="-10" dirty="0">
                <a:latin typeface="Times New Roman"/>
                <a:cs typeface="Times New Roman"/>
              </a:rPr>
              <a:t>e</a:t>
            </a:r>
            <a:r>
              <a:rPr sz="1200" dirty="0">
                <a:latin typeface="Times New Roman"/>
                <a:cs typeface="Times New Roman"/>
              </a:rPr>
              <a:t>n </a:t>
            </a:r>
            <a:r>
              <a:rPr sz="1200" spc="-10" dirty="0">
                <a:latin typeface="Times New Roman"/>
                <a:cs typeface="Times New Roman"/>
              </a:rPr>
              <a:t>a</a:t>
            </a:r>
            <a:r>
              <a:rPr sz="1200" dirty="0">
                <a:latin typeface="Times New Roman"/>
                <a:cs typeface="Times New Roman"/>
              </a:rPr>
              <a:t>nd </a:t>
            </a:r>
            <a:r>
              <a:rPr sz="1200" spc="-10" dirty="0">
                <a:latin typeface="Times New Roman"/>
                <a:cs typeface="Times New Roman"/>
              </a:rPr>
              <a:t>memorize</a:t>
            </a:r>
            <a:r>
              <a:rPr sz="1200" dirty="0">
                <a:latin typeface="Times New Roman"/>
                <a:cs typeface="Times New Roman"/>
              </a:rPr>
              <a:t>d by </a:t>
            </a:r>
            <a:r>
              <a:rPr sz="1200" spc="-5" dirty="0">
                <a:latin typeface="Times New Roman"/>
                <a:cs typeface="Times New Roman"/>
              </a:rPr>
              <a:t>the </a:t>
            </a:r>
            <a:r>
              <a:rPr sz="1200" dirty="0">
                <a:latin typeface="Times New Roman"/>
                <a:cs typeface="Times New Roman"/>
              </a:rPr>
              <a:t>us</a:t>
            </a:r>
            <a:r>
              <a:rPr sz="1200" spc="-10" dirty="0">
                <a:latin typeface="Times New Roman"/>
                <a:cs typeface="Times New Roman"/>
              </a:rPr>
              <a:t>e</a:t>
            </a:r>
            <a:r>
              <a:rPr sz="1200" dirty="0">
                <a:latin typeface="Times New Roman"/>
                <a:cs typeface="Times New Roman"/>
              </a:rPr>
              <a:t>r. M</a:t>
            </a:r>
            <a:r>
              <a:rPr sz="1200" spc="-10" dirty="0">
                <a:latin typeface="Times New Roman"/>
                <a:cs typeface="Times New Roman"/>
              </a:rPr>
              <a:t>emorize</a:t>
            </a:r>
            <a:r>
              <a:rPr sz="1200" dirty="0">
                <a:latin typeface="Times New Roman"/>
                <a:cs typeface="Times New Roman"/>
              </a:rPr>
              <a:t>d s</a:t>
            </a:r>
            <a:r>
              <a:rPr sz="1200" spc="-5" dirty="0">
                <a:latin typeface="Times New Roman"/>
                <a:cs typeface="Times New Roman"/>
              </a:rPr>
              <a:t>ecret</a:t>
            </a:r>
            <a:r>
              <a:rPr sz="1200" dirty="0">
                <a:latin typeface="Times New Roman"/>
                <a:cs typeface="Times New Roman"/>
              </a:rPr>
              <a:t>s </a:t>
            </a:r>
            <a:r>
              <a:rPr sz="1200" spc="-10" dirty="0">
                <a:latin typeface="Times New Roman"/>
                <a:cs typeface="Times New Roman"/>
              </a:rPr>
              <a:t>nee</a:t>
            </a:r>
            <a:r>
              <a:rPr sz="1200" dirty="0">
                <a:latin typeface="Times New Roman"/>
                <a:cs typeface="Times New Roman"/>
              </a:rPr>
              <a:t>d </a:t>
            </a:r>
            <a:r>
              <a:rPr sz="1200" spc="-5" dirty="0">
                <a:latin typeface="Times New Roman"/>
                <a:cs typeface="Times New Roman"/>
              </a:rPr>
              <a:t>t</a:t>
            </a:r>
            <a:r>
              <a:rPr sz="1200" dirty="0">
                <a:latin typeface="Times New Roman"/>
                <a:cs typeface="Times New Roman"/>
              </a:rPr>
              <a:t>o </a:t>
            </a:r>
            <a:r>
              <a:rPr sz="1200" spc="-10" dirty="0">
                <a:latin typeface="Times New Roman"/>
                <a:cs typeface="Times New Roman"/>
              </a:rPr>
              <a:t>be</a:t>
            </a:r>
            <a:r>
              <a:rPr sz="1200" dirty="0">
                <a:latin typeface="Times New Roman"/>
                <a:cs typeface="Times New Roman"/>
              </a:rPr>
              <a:t> of s</a:t>
            </a:r>
            <a:r>
              <a:rPr sz="1200" spc="-5" dirty="0">
                <a:latin typeface="Times New Roman"/>
                <a:cs typeface="Times New Roman"/>
              </a:rPr>
              <a:t>ufficient</a:t>
            </a:r>
            <a:r>
              <a:rPr sz="1200" dirty="0">
                <a:latin typeface="Times New Roman"/>
                <a:cs typeface="Times New Roman"/>
              </a:rPr>
              <a:t> </a:t>
            </a:r>
            <a:r>
              <a:rPr sz="1200" spc="-10" dirty="0">
                <a:latin typeface="Times New Roman"/>
                <a:cs typeface="Times New Roman"/>
              </a:rPr>
              <a:t>complexit</a:t>
            </a:r>
            <a:r>
              <a:rPr sz="1200" dirty="0">
                <a:latin typeface="Times New Roman"/>
                <a:cs typeface="Times New Roman"/>
              </a:rPr>
              <a:t>y </a:t>
            </a:r>
            <a:r>
              <a:rPr sz="1200" spc="-10" dirty="0">
                <a:latin typeface="Times New Roman"/>
                <a:cs typeface="Times New Roman"/>
              </a:rPr>
              <a:t>a</a:t>
            </a:r>
            <a:r>
              <a:rPr sz="1200" dirty="0">
                <a:latin typeface="Times New Roman"/>
                <a:cs typeface="Times New Roman"/>
              </a:rPr>
              <a:t>nd s</a:t>
            </a:r>
            <a:r>
              <a:rPr sz="1200" spc="-5" dirty="0">
                <a:latin typeface="Times New Roman"/>
                <a:cs typeface="Times New Roman"/>
              </a:rPr>
              <a:t>ecrec</a:t>
            </a:r>
            <a:r>
              <a:rPr sz="1200" dirty="0">
                <a:latin typeface="Times New Roman"/>
                <a:cs typeface="Times New Roman"/>
              </a:rPr>
              <a:t>y </a:t>
            </a:r>
            <a:r>
              <a:rPr sz="1200" spc="-5" dirty="0">
                <a:latin typeface="Times New Roman"/>
                <a:cs typeface="Times New Roman"/>
              </a:rPr>
              <a:t>that</a:t>
            </a:r>
            <a:r>
              <a:rPr sz="1200" dirty="0">
                <a:latin typeface="Times New Roman"/>
                <a:cs typeface="Times New Roman"/>
              </a:rPr>
              <a:t> </a:t>
            </a:r>
            <a:r>
              <a:rPr sz="1200" spc="-5" dirty="0">
                <a:latin typeface="Times New Roman"/>
                <a:cs typeface="Times New Roman"/>
              </a:rPr>
              <a:t>it </a:t>
            </a:r>
            <a:r>
              <a:rPr sz="1200" dirty="0">
                <a:latin typeface="Times New Roman"/>
                <a:cs typeface="Times New Roman"/>
              </a:rPr>
              <a:t>w</a:t>
            </a:r>
            <a:r>
              <a:rPr sz="1200" spc="-10" dirty="0">
                <a:latin typeface="Times New Roman"/>
                <a:cs typeface="Times New Roman"/>
              </a:rPr>
              <a:t>oul</a:t>
            </a:r>
            <a:r>
              <a:rPr sz="1200" dirty="0">
                <a:latin typeface="Times New Roman"/>
                <a:cs typeface="Times New Roman"/>
              </a:rPr>
              <a:t>d </a:t>
            </a:r>
            <a:r>
              <a:rPr sz="1200" spc="-10" dirty="0">
                <a:latin typeface="Times New Roman"/>
                <a:cs typeface="Times New Roman"/>
              </a:rPr>
              <a:t>be</a:t>
            </a:r>
            <a:r>
              <a:rPr sz="1200" dirty="0">
                <a:latin typeface="Times New Roman"/>
                <a:cs typeface="Times New Roman"/>
              </a:rPr>
              <a:t> </a:t>
            </a:r>
            <a:r>
              <a:rPr sz="1200" spc="-5" dirty="0">
                <a:latin typeface="Times New Roman"/>
                <a:cs typeface="Times New Roman"/>
              </a:rPr>
              <a:t>impractical</a:t>
            </a:r>
            <a:r>
              <a:rPr sz="1200" dirty="0">
                <a:latin typeface="Times New Roman"/>
                <a:cs typeface="Times New Roman"/>
              </a:rPr>
              <a:t> for </a:t>
            </a:r>
            <a:r>
              <a:rPr sz="1200" spc="-10" dirty="0">
                <a:latin typeface="Times New Roman"/>
                <a:cs typeface="Times New Roman"/>
              </a:rPr>
              <a:t>a</a:t>
            </a:r>
            <a:r>
              <a:rPr sz="1200" dirty="0">
                <a:latin typeface="Times New Roman"/>
                <a:cs typeface="Times New Roman"/>
              </a:rPr>
              <a:t>n </a:t>
            </a:r>
            <a:r>
              <a:rPr sz="1200" spc="-5" dirty="0">
                <a:latin typeface="Times New Roman"/>
                <a:cs typeface="Times New Roman"/>
              </a:rPr>
              <a:t>attacke</a:t>
            </a:r>
            <a:r>
              <a:rPr sz="1200" dirty="0">
                <a:latin typeface="Times New Roman"/>
                <a:cs typeface="Times New Roman"/>
              </a:rPr>
              <a:t>r </a:t>
            </a:r>
            <a:r>
              <a:rPr sz="1200" spc="-5" dirty="0">
                <a:latin typeface="Times New Roman"/>
                <a:cs typeface="Times New Roman"/>
              </a:rPr>
              <a:t>t</a:t>
            </a:r>
            <a:r>
              <a:rPr sz="1200" dirty="0">
                <a:latin typeface="Times New Roman"/>
                <a:cs typeface="Times New Roman"/>
              </a:rPr>
              <a:t>o </a:t>
            </a:r>
            <a:r>
              <a:rPr sz="1200" spc="-10" dirty="0">
                <a:latin typeface="Times New Roman"/>
                <a:cs typeface="Times New Roman"/>
              </a:rPr>
              <a:t>gue</a:t>
            </a:r>
            <a:r>
              <a:rPr sz="1200" dirty="0">
                <a:latin typeface="Times New Roman"/>
                <a:cs typeface="Times New Roman"/>
              </a:rPr>
              <a:t>ss or </a:t>
            </a:r>
            <a:r>
              <a:rPr sz="1200" spc="-10" dirty="0">
                <a:latin typeface="Times New Roman"/>
                <a:cs typeface="Times New Roman"/>
              </a:rPr>
              <a:t>othe</a:t>
            </a:r>
            <a:r>
              <a:rPr sz="1200" dirty="0">
                <a:latin typeface="Times New Roman"/>
                <a:cs typeface="Times New Roman"/>
              </a:rPr>
              <a:t>rw</a:t>
            </a:r>
            <a:r>
              <a:rPr sz="1200" spc="-5" dirty="0">
                <a:latin typeface="Times New Roman"/>
                <a:cs typeface="Times New Roman"/>
              </a:rPr>
              <a:t>i</a:t>
            </a:r>
            <a:r>
              <a:rPr sz="1200" dirty="0">
                <a:latin typeface="Times New Roman"/>
                <a:cs typeface="Times New Roman"/>
              </a:rPr>
              <a:t>s</a:t>
            </a:r>
            <a:r>
              <a:rPr sz="1200" spc="-10" dirty="0">
                <a:latin typeface="Times New Roman"/>
                <a:cs typeface="Times New Roman"/>
              </a:rPr>
              <a:t>e</a:t>
            </a:r>
            <a:r>
              <a:rPr sz="1200" dirty="0">
                <a:latin typeface="Times New Roman"/>
                <a:cs typeface="Times New Roman"/>
              </a:rPr>
              <a:t> </a:t>
            </a:r>
            <a:r>
              <a:rPr sz="1200" spc="-5" dirty="0">
                <a:latin typeface="Times New Roman"/>
                <a:cs typeface="Times New Roman"/>
              </a:rPr>
              <a:t>di</a:t>
            </a:r>
            <a:r>
              <a:rPr sz="1200" dirty="0">
                <a:latin typeface="Times New Roman"/>
                <a:cs typeface="Times New Roman"/>
              </a:rPr>
              <a:t>s</a:t>
            </a:r>
            <a:r>
              <a:rPr sz="1200" spc="-10" dirty="0">
                <a:latin typeface="Times New Roman"/>
                <a:cs typeface="Times New Roman"/>
              </a:rPr>
              <a:t>cove</a:t>
            </a:r>
            <a:r>
              <a:rPr sz="1200" dirty="0">
                <a:latin typeface="Times New Roman"/>
                <a:cs typeface="Times New Roman"/>
              </a:rPr>
              <a:t>r </a:t>
            </a:r>
            <a:r>
              <a:rPr sz="1200" spc="-5" dirty="0">
                <a:latin typeface="Times New Roman"/>
                <a:cs typeface="Times New Roman"/>
              </a:rPr>
              <a:t>the</a:t>
            </a:r>
            <a:r>
              <a:rPr sz="1200" dirty="0">
                <a:latin typeface="Times New Roman"/>
                <a:cs typeface="Times New Roman"/>
              </a:rPr>
              <a:t> </a:t>
            </a:r>
            <a:r>
              <a:rPr sz="1200" spc="-5" dirty="0">
                <a:latin typeface="Times New Roman"/>
                <a:cs typeface="Times New Roman"/>
              </a:rPr>
              <a:t>correct </a:t>
            </a:r>
            <a:r>
              <a:rPr sz="1200" dirty="0">
                <a:latin typeface="Times New Roman"/>
                <a:cs typeface="Times New Roman"/>
              </a:rPr>
              <a:t>s</a:t>
            </a:r>
            <a:r>
              <a:rPr sz="1200" spc="-5" dirty="0">
                <a:latin typeface="Times New Roman"/>
                <a:cs typeface="Times New Roman"/>
              </a:rPr>
              <a:t>ecret</a:t>
            </a:r>
            <a:r>
              <a:rPr sz="1200" dirty="0">
                <a:latin typeface="Times New Roman"/>
                <a:cs typeface="Times New Roman"/>
              </a:rPr>
              <a:t> </a:t>
            </a:r>
            <a:r>
              <a:rPr sz="1200" spc="-10" dirty="0">
                <a:latin typeface="Times New Roman"/>
                <a:cs typeface="Times New Roman"/>
              </a:rPr>
              <a:t>value</a:t>
            </a:r>
            <a:r>
              <a:rPr sz="1200" dirty="0">
                <a:latin typeface="Times New Roman"/>
                <a:cs typeface="Times New Roman"/>
              </a:rPr>
              <a:t>. A </a:t>
            </a:r>
            <a:r>
              <a:rPr sz="1200" spc="-10" dirty="0">
                <a:latin typeface="Times New Roman"/>
                <a:cs typeface="Times New Roman"/>
              </a:rPr>
              <a:t>memorize</a:t>
            </a:r>
            <a:r>
              <a:rPr sz="1200" dirty="0">
                <a:latin typeface="Times New Roman"/>
                <a:cs typeface="Times New Roman"/>
              </a:rPr>
              <a:t>d s</a:t>
            </a:r>
            <a:r>
              <a:rPr sz="1200" spc="-5" dirty="0">
                <a:latin typeface="Times New Roman"/>
                <a:cs typeface="Times New Roman"/>
              </a:rPr>
              <a:t>ecret</a:t>
            </a:r>
            <a:r>
              <a:rPr sz="1200" dirty="0">
                <a:latin typeface="Times New Roman"/>
                <a:cs typeface="Times New Roman"/>
              </a:rPr>
              <a:t> </a:t>
            </a:r>
            <a:r>
              <a:rPr sz="1200" spc="-5" dirty="0">
                <a:latin typeface="Times New Roman"/>
                <a:cs typeface="Times New Roman"/>
              </a:rPr>
              <a:t>i</a:t>
            </a:r>
            <a:r>
              <a:rPr sz="1200" dirty="0">
                <a:latin typeface="Times New Roman"/>
                <a:cs typeface="Times New Roman"/>
              </a:rPr>
              <a:t>s </a:t>
            </a:r>
            <a:r>
              <a:rPr sz="1200" i="1" dirty="0">
                <a:latin typeface="Times New Roman"/>
                <a:cs typeface="Times New Roman"/>
              </a:rPr>
              <a:t>som</a:t>
            </a:r>
            <a:r>
              <a:rPr sz="1200" i="1" spc="-5" dirty="0">
                <a:latin typeface="Times New Roman"/>
                <a:cs typeface="Times New Roman"/>
              </a:rPr>
              <a:t>ethi</a:t>
            </a:r>
            <a:r>
              <a:rPr sz="1200" i="1" dirty="0">
                <a:latin typeface="Times New Roman"/>
                <a:cs typeface="Times New Roman"/>
              </a:rPr>
              <a:t>ng </a:t>
            </a:r>
            <a:r>
              <a:rPr sz="1200" i="1" spc="-10" dirty="0">
                <a:latin typeface="Times New Roman"/>
                <a:cs typeface="Times New Roman"/>
              </a:rPr>
              <a:t>y</a:t>
            </a:r>
            <a:r>
              <a:rPr sz="1200" i="1" dirty="0">
                <a:latin typeface="Times New Roman"/>
                <a:cs typeface="Times New Roman"/>
              </a:rPr>
              <a:t>ou </a:t>
            </a:r>
            <a:r>
              <a:rPr sz="1200" i="1" spc="-10" dirty="0">
                <a:latin typeface="Times New Roman"/>
                <a:cs typeface="Times New Roman"/>
              </a:rPr>
              <a:t>know</a:t>
            </a:r>
            <a:r>
              <a:rPr sz="1200" dirty="0">
                <a:latin typeface="Times New Roman"/>
                <a:cs typeface="Times New Roman"/>
              </a:rPr>
              <a:t>.</a:t>
            </a:r>
          </a:p>
          <a:p>
            <a:pPr>
              <a:lnSpc>
                <a:spcPct val="100000"/>
              </a:lnSpc>
              <a:spcBef>
                <a:spcPts val="32"/>
              </a:spcBef>
            </a:pPr>
            <a:endParaRPr sz="1000" dirty="0">
              <a:latin typeface="Times New Roman"/>
              <a:cs typeface="Times New Roman"/>
            </a:endParaRPr>
          </a:p>
          <a:p>
            <a:pPr marL="561340" lvl="3" indent="-548640">
              <a:lnSpc>
                <a:spcPct val="100000"/>
              </a:lnSpc>
              <a:buClr>
                <a:srgbClr val="03030F"/>
              </a:buClr>
              <a:buFont typeface="Arial"/>
              <a:buAutoNum type="arabicPeriod"/>
              <a:tabLst>
                <a:tab pos="561340" algn="l"/>
              </a:tabLst>
            </a:pPr>
            <a:r>
              <a:rPr sz="1050" b="1" spc="25" dirty="0">
                <a:solidFill>
                  <a:srgbClr val="03030F"/>
                </a:solidFill>
                <a:latin typeface="Arial"/>
                <a:cs typeface="Arial"/>
              </a:rPr>
              <a:t>M</a:t>
            </a:r>
            <a:r>
              <a:rPr sz="1050" b="1" spc="20" dirty="0">
                <a:solidFill>
                  <a:srgbClr val="03030F"/>
                </a:solidFill>
                <a:latin typeface="Arial"/>
                <a:cs typeface="Arial"/>
              </a:rPr>
              <a:t>e</a:t>
            </a:r>
            <a:r>
              <a:rPr sz="1050" b="1" spc="25" dirty="0">
                <a:solidFill>
                  <a:srgbClr val="03030F"/>
                </a:solidFill>
                <a:latin typeface="Arial"/>
                <a:cs typeface="Arial"/>
              </a:rPr>
              <a:t>m</a:t>
            </a:r>
            <a:r>
              <a:rPr sz="1050" b="1" spc="20" dirty="0">
                <a:solidFill>
                  <a:srgbClr val="03030F"/>
                </a:solidFill>
                <a:latin typeface="Arial"/>
                <a:cs typeface="Arial"/>
              </a:rPr>
              <a:t>o</a:t>
            </a:r>
            <a:r>
              <a:rPr sz="1050" b="1" spc="10" dirty="0">
                <a:solidFill>
                  <a:srgbClr val="03030F"/>
                </a:solidFill>
                <a:latin typeface="Arial"/>
                <a:cs typeface="Arial"/>
              </a:rPr>
              <a:t>ri</a:t>
            </a:r>
            <a:r>
              <a:rPr sz="1050" b="1" spc="20" dirty="0">
                <a:solidFill>
                  <a:srgbClr val="03030F"/>
                </a:solidFill>
                <a:latin typeface="Arial"/>
                <a:cs typeface="Arial"/>
              </a:rPr>
              <a:t>ze</a:t>
            </a:r>
            <a:r>
              <a:rPr sz="1050" b="1" spc="10" dirty="0">
                <a:solidFill>
                  <a:srgbClr val="03030F"/>
                </a:solidFill>
                <a:latin typeface="Arial"/>
                <a:cs typeface="Arial"/>
              </a:rPr>
              <a:t>d</a:t>
            </a:r>
            <a:r>
              <a:rPr sz="1050" b="1" spc="25" dirty="0">
                <a:solidFill>
                  <a:srgbClr val="03030F"/>
                </a:solidFill>
                <a:latin typeface="Arial"/>
                <a:cs typeface="Arial"/>
              </a:rPr>
              <a:t> </a:t>
            </a:r>
            <a:r>
              <a:rPr sz="1050" b="1" spc="20" dirty="0">
                <a:solidFill>
                  <a:srgbClr val="03030F"/>
                </a:solidFill>
                <a:latin typeface="Arial"/>
                <a:cs typeface="Arial"/>
              </a:rPr>
              <a:t>Sec</a:t>
            </a:r>
            <a:r>
              <a:rPr sz="1050" b="1" spc="10" dirty="0">
                <a:solidFill>
                  <a:srgbClr val="03030F"/>
                </a:solidFill>
                <a:latin typeface="Arial"/>
                <a:cs typeface="Arial"/>
              </a:rPr>
              <a:t>r</a:t>
            </a:r>
            <a:r>
              <a:rPr sz="1050" b="1" spc="20" dirty="0">
                <a:solidFill>
                  <a:srgbClr val="03030F"/>
                </a:solidFill>
                <a:latin typeface="Arial"/>
                <a:cs typeface="Arial"/>
              </a:rPr>
              <a:t>e</a:t>
            </a:r>
            <a:r>
              <a:rPr sz="1050" b="1" spc="5" dirty="0">
                <a:solidFill>
                  <a:srgbClr val="03030F"/>
                </a:solidFill>
                <a:latin typeface="Arial"/>
                <a:cs typeface="Arial"/>
              </a:rPr>
              <a:t>t</a:t>
            </a:r>
            <a:r>
              <a:rPr sz="1050" b="1" spc="20" dirty="0">
                <a:solidFill>
                  <a:srgbClr val="03030F"/>
                </a:solidFill>
                <a:latin typeface="Arial"/>
                <a:cs typeface="Arial"/>
              </a:rPr>
              <a:t> </a:t>
            </a:r>
            <a:r>
              <a:rPr sz="1050" b="1" spc="25" dirty="0">
                <a:solidFill>
                  <a:srgbClr val="03030F"/>
                </a:solidFill>
                <a:latin typeface="Arial"/>
                <a:cs typeface="Arial"/>
              </a:rPr>
              <a:t>A</a:t>
            </a:r>
            <a:r>
              <a:rPr sz="1050" b="1" spc="20" dirty="0">
                <a:solidFill>
                  <a:srgbClr val="03030F"/>
                </a:solidFill>
                <a:latin typeface="Arial"/>
                <a:cs typeface="Arial"/>
              </a:rPr>
              <a:t>u</a:t>
            </a:r>
            <a:r>
              <a:rPr sz="1050" b="1" spc="10" dirty="0">
                <a:solidFill>
                  <a:srgbClr val="03030F"/>
                </a:solidFill>
                <a:latin typeface="Arial"/>
                <a:cs typeface="Arial"/>
              </a:rPr>
              <a:t>t</a:t>
            </a:r>
            <a:r>
              <a:rPr sz="1050" b="1" spc="20" dirty="0">
                <a:solidFill>
                  <a:srgbClr val="03030F"/>
                </a:solidFill>
                <a:latin typeface="Arial"/>
                <a:cs typeface="Arial"/>
              </a:rPr>
              <a:t>hen</a:t>
            </a:r>
            <a:r>
              <a:rPr sz="1050" b="1" spc="10" dirty="0">
                <a:solidFill>
                  <a:srgbClr val="03030F"/>
                </a:solidFill>
                <a:latin typeface="Arial"/>
                <a:cs typeface="Arial"/>
              </a:rPr>
              <a:t>ti</a:t>
            </a:r>
            <a:r>
              <a:rPr sz="1050" b="1" spc="20" dirty="0">
                <a:solidFill>
                  <a:srgbClr val="03030F"/>
                </a:solidFill>
                <a:latin typeface="Arial"/>
                <a:cs typeface="Arial"/>
              </a:rPr>
              <a:t>ca</a:t>
            </a:r>
            <a:r>
              <a:rPr sz="1050" b="1" spc="10" dirty="0">
                <a:solidFill>
                  <a:srgbClr val="03030F"/>
                </a:solidFill>
                <a:latin typeface="Arial"/>
                <a:cs typeface="Arial"/>
              </a:rPr>
              <a:t>t</a:t>
            </a:r>
            <a:r>
              <a:rPr sz="1050" b="1" spc="20" dirty="0">
                <a:solidFill>
                  <a:srgbClr val="03030F"/>
                </a:solidFill>
                <a:latin typeface="Arial"/>
                <a:cs typeface="Arial"/>
              </a:rPr>
              <a:t>o</a:t>
            </a:r>
            <a:r>
              <a:rPr sz="1050" b="1" spc="10" dirty="0">
                <a:solidFill>
                  <a:srgbClr val="03030F"/>
                </a:solidFill>
                <a:latin typeface="Arial"/>
                <a:cs typeface="Arial"/>
              </a:rPr>
              <a:t>rs</a:t>
            </a:r>
            <a:endParaRPr sz="1050" dirty="0">
              <a:latin typeface="Arial"/>
              <a:cs typeface="Arial"/>
            </a:endParaRPr>
          </a:p>
          <a:p>
            <a:pPr lvl="3">
              <a:lnSpc>
                <a:spcPct val="100000"/>
              </a:lnSpc>
              <a:spcBef>
                <a:spcPts val="11"/>
              </a:spcBef>
              <a:buClr>
                <a:srgbClr val="03030F"/>
              </a:buClr>
              <a:buFont typeface="Arial"/>
              <a:buAutoNum type="arabicPeriod"/>
            </a:pPr>
            <a:endParaRPr sz="1050" dirty="0">
              <a:latin typeface="Times New Roman"/>
              <a:cs typeface="Times New Roman"/>
            </a:endParaRPr>
          </a:p>
          <a:p>
            <a:pPr marL="12700" marR="5080">
              <a:lnSpc>
                <a:spcPct val="95800"/>
              </a:lnSpc>
            </a:pPr>
            <a:r>
              <a:rPr sz="1200" dirty="0">
                <a:solidFill>
                  <a:srgbClr val="FF0000"/>
                </a:solidFill>
                <a:latin typeface="Times New Roman"/>
                <a:cs typeface="Times New Roman"/>
              </a:rPr>
              <a:t>M</a:t>
            </a:r>
            <a:r>
              <a:rPr sz="1200" spc="-10" dirty="0">
                <a:solidFill>
                  <a:srgbClr val="FF0000"/>
                </a:solidFill>
                <a:latin typeface="Times New Roman"/>
                <a:cs typeface="Times New Roman"/>
              </a:rPr>
              <a:t>emorized s</a:t>
            </a:r>
            <a:r>
              <a:rPr sz="1200" spc="-5" dirty="0">
                <a:solidFill>
                  <a:srgbClr val="FF0000"/>
                </a:solidFill>
                <a:latin typeface="Times New Roman"/>
                <a:cs typeface="Times New Roman"/>
              </a:rPr>
              <a:t>ecrets SHA</a:t>
            </a:r>
            <a:r>
              <a:rPr sz="1200" spc="-10" dirty="0">
                <a:solidFill>
                  <a:srgbClr val="FF0000"/>
                </a:solidFill>
                <a:latin typeface="Times New Roman"/>
                <a:cs typeface="Times New Roman"/>
              </a:rPr>
              <a:t>LL be </a:t>
            </a:r>
            <a:r>
              <a:rPr sz="1200" spc="-5" dirty="0">
                <a:solidFill>
                  <a:srgbClr val="FF0000"/>
                </a:solidFill>
                <a:latin typeface="Times New Roman"/>
                <a:cs typeface="Times New Roman"/>
              </a:rPr>
              <a:t>at least 8 characters in length if </a:t>
            </a:r>
            <a:r>
              <a:rPr sz="1200" spc="-10" dirty="0">
                <a:solidFill>
                  <a:srgbClr val="FF0000"/>
                </a:solidFill>
                <a:latin typeface="Times New Roman"/>
                <a:cs typeface="Times New Roman"/>
              </a:rPr>
              <a:t>chosen by </a:t>
            </a:r>
            <a:r>
              <a:rPr sz="1200" spc="-5" dirty="0">
                <a:solidFill>
                  <a:srgbClr val="FF0000"/>
                </a:solidFill>
                <a:latin typeface="Times New Roman"/>
                <a:cs typeface="Times New Roman"/>
              </a:rPr>
              <a:t>the subscriber. M</a:t>
            </a:r>
            <a:r>
              <a:rPr sz="1200" spc="-10" dirty="0">
                <a:solidFill>
                  <a:srgbClr val="FF0000"/>
                </a:solidFill>
                <a:latin typeface="Times New Roman"/>
                <a:cs typeface="Times New Roman"/>
              </a:rPr>
              <a:t>emorized s</a:t>
            </a:r>
            <a:r>
              <a:rPr sz="1200" spc="-5" dirty="0">
                <a:solidFill>
                  <a:srgbClr val="FF0000"/>
                </a:solidFill>
                <a:latin typeface="Times New Roman"/>
                <a:cs typeface="Times New Roman"/>
              </a:rPr>
              <a:t>ecrets </a:t>
            </a:r>
            <a:r>
              <a:rPr sz="1200" spc="-10" dirty="0">
                <a:solidFill>
                  <a:srgbClr val="FF0000"/>
                </a:solidFill>
                <a:latin typeface="Times New Roman"/>
                <a:cs typeface="Times New Roman"/>
              </a:rPr>
              <a:t>chosen randomly by </a:t>
            </a:r>
            <a:r>
              <a:rPr sz="1200" spc="-5" dirty="0">
                <a:solidFill>
                  <a:srgbClr val="FF0000"/>
                </a:solidFill>
                <a:latin typeface="Times New Roman"/>
                <a:cs typeface="Times New Roman"/>
              </a:rPr>
              <a:t>the CSP or verifier SHA</a:t>
            </a:r>
            <a:r>
              <a:rPr sz="1200" spc="-10" dirty="0">
                <a:solidFill>
                  <a:srgbClr val="FF0000"/>
                </a:solidFill>
                <a:latin typeface="Times New Roman"/>
                <a:cs typeface="Times New Roman"/>
              </a:rPr>
              <a:t>LL be </a:t>
            </a:r>
            <a:r>
              <a:rPr sz="1200" spc="-5" dirty="0">
                <a:solidFill>
                  <a:srgbClr val="FF0000"/>
                </a:solidFill>
                <a:latin typeface="Times New Roman"/>
                <a:cs typeface="Times New Roman"/>
              </a:rPr>
              <a:t>at least 6 characters in length </a:t>
            </a:r>
            <a:r>
              <a:rPr sz="1200" spc="-10" dirty="0">
                <a:solidFill>
                  <a:srgbClr val="FF0000"/>
                </a:solidFill>
                <a:latin typeface="Times New Roman"/>
                <a:cs typeface="Times New Roman"/>
              </a:rPr>
              <a:t>and MAY be </a:t>
            </a:r>
            <a:r>
              <a:rPr sz="1200" spc="-5" dirty="0">
                <a:solidFill>
                  <a:srgbClr val="FF0000"/>
                </a:solidFill>
                <a:latin typeface="Times New Roman"/>
                <a:cs typeface="Times New Roman"/>
              </a:rPr>
              <a:t>entirely </a:t>
            </a:r>
            <a:r>
              <a:rPr sz="1200" spc="-10" dirty="0">
                <a:solidFill>
                  <a:srgbClr val="FF0000"/>
                </a:solidFill>
                <a:latin typeface="Times New Roman"/>
                <a:cs typeface="Times New Roman"/>
              </a:rPr>
              <a:t>numeric. If </a:t>
            </a:r>
            <a:r>
              <a:rPr sz="1200" spc="-5" dirty="0">
                <a:solidFill>
                  <a:srgbClr val="FF0000"/>
                </a:solidFill>
                <a:latin typeface="Times New Roman"/>
                <a:cs typeface="Times New Roman"/>
              </a:rPr>
              <a:t>the CSP or verifier disallows </a:t>
            </a:r>
            <a:r>
              <a:rPr sz="1200" spc="-10" dirty="0">
                <a:solidFill>
                  <a:srgbClr val="FF0000"/>
                </a:solidFill>
                <a:latin typeface="Times New Roman"/>
                <a:cs typeface="Times New Roman"/>
              </a:rPr>
              <a:t>a chosen memorized s</a:t>
            </a:r>
            <a:r>
              <a:rPr sz="1200" spc="-5" dirty="0">
                <a:solidFill>
                  <a:srgbClr val="FF0000"/>
                </a:solidFill>
                <a:latin typeface="Times New Roman"/>
                <a:cs typeface="Times New Roman"/>
              </a:rPr>
              <a:t>ecret bas</a:t>
            </a:r>
            <a:r>
              <a:rPr sz="1200" spc="-10" dirty="0">
                <a:solidFill>
                  <a:srgbClr val="FF0000"/>
                </a:solidFill>
                <a:latin typeface="Times New Roman"/>
                <a:cs typeface="Times New Roman"/>
              </a:rPr>
              <a:t>ed on </a:t>
            </a:r>
            <a:r>
              <a:rPr sz="1200" spc="-5" dirty="0">
                <a:solidFill>
                  <a:srgbClr val="FF0000"/>
                </a:solidFill>
                <a:latin typeface="Times New Roman"/>
                <a:cs typeface="Times New Roman"/>
              </a:rPr>
              <a:t>its </a:t>
            </a:r>
            <a:r>
              <a:rPr sz="1200" spc="-10" dirty="0">
                <a:solidFill>
                  <a:srgbClr val="FF0000"/>
                </a:solidFill>
                <a:latin typeface="Times New Roman"/>
                <a:cs typeface="Times New Roman"/>
              </a:rPr>
              <a:t>appearance on a </a:t>
            </a:r>
            <a:r>
              <a:rPr sz="1200" spc="-5" dirty="0">
                <a:solidFill>
                  <a:srgbClr val="FF0000"/>
                </a:solidFill>
                <a:latin typeface="Times New Roman"/>
                <a:cs typeface="Times New Roman"/>
              </a:rPr>
              <a:t>blacklist of </a:t>
            </a:r>
            <a:r>
              <a:rPr sz="1200" spc="-10" dirty="0">
                <a:solidFill>
                  <a:srgbClr val="FF0000"/>
                </a:solidFill>
                <a:latin typeface="Times New Roman"/>
                <a:cs typeface="Times New Roman"/>
              </a:rPr>
              <a:t>compromised values, </a:t>
            </a:r>
            <a:r>
              <a:rPr sz="1200" spc="-5" dirty="0">
                <a:solidFill>
                  <a:srgbClr val="FF0000"/>
                </a:solidFill>
                <a:latin typeface="Times New Roman"/>
                <a:cs typeface="Times New Roman"/>
              </a:rPr>
              <a:t>the subscriber SHA</a:t>
            </a:r>
            <a:r>
              <a:rPr sz="1200" spc="-10" dirty="0">
                <a:solidFill>
                  <a:srgbClr val="FF0000"/>
                </a:solidFill>
                <a:latin typeface="Times New Roman"/>
                <a:cs typeface="Times New Roman"/>
              </a:rPr>
              <a:t>LL be </a:t>
            </a:r>
            <a:r>
              <a:rPr sz="1200" spc="-5" dirty="0">
                <a:solidFill>
                  <a:srgbClr val="FF0000"/>
                </a:solidFill>
                <a:latin typeface="Times New Roman"/>
                <a:cs typeface="Times New Roman"/>
              </a:rPr>
              <a:t>required to </a:t>
            </a:r>
            <a:r>
              <a:rPr sz="1200" spc="-10" dirty="0">
                <a:solidFill>
                  <a:srgbClr val="FF0000"/>
                </a:solidFill>
                <a:latin typeface="Times New Roman"/>
                <a:cs typeface="Times New Roman"/>
              </a:rPr>
              <a:t>choose a </a:t>
            </a:r>
            <a:r>
              <a:rPr sz="1200" spc="-5" dirty="0">
                <a:solidFill>
                  <a:srgbClr val="FF0000"/>
                </a:solidFill>
                <a:latin typeface="Times New Roman"/>
                <a:cs typeface="Times New Roman"/>
              </a:rPr>
              <a:t>different </a:t>
            </a:r>
            <a:r>
              <a:rPr sz="1200" spc="-10" dirty="0">
                <a:solidFill>
                  <a:srgbClr val="FF0000"/>
                </a:solidFill>
                <a:latin typeface="Times New Roman"/>
                <a:cs typeface="Times New Roman"/>
              </a:rPr>
              <a:t>memorized s</a:t>
            </a:r>
            <a:r>
              <a:rPr sz="1200" spc="-5" dirty="0">
                <a:solidFill>
                  <a:srgbClr val="FF0000"/>
                </a:solidFill>
                <a:latin typeface="Times New Roman"/>
                <a:cs typeface="Times New Roman"/>
              </a:rPr>
              <a:t>ecret. No </a:t>
            </a:r>
            <a:r>
              <a:rPr sz="1200" spc="-10" dirty="0">
                <a:solidFill>
                  <a:srgbClr val="FF0000"/>
                </a:solidFill>
                <a:latin typeface="Times New Roman"/>
                <a:cs typeface="Times New Roman"/>
              </a:rPr>
              <a:t>other complexity requirements for memorized s</a:t>
            </a:r>
            <a:r>
              <a:rPr sz="1200" spc="-5" dirty="0">
                <a:solidFill>
                  <a:srgbClr val="FF0000"/>
                </a:solidFill>
                <a:latin typeface="Times New Roman"/>
                <a:cs typeface="Times New Roman"/>
              </a:rPr>
              <a:t>ecrets SHOU</a:t>
            </a:r>
            <a:r>
              <a:rPr sz="1200" spc="-10" dirty="0">
                <a:solidFill>
                  <a:srgbClr val="FF0000"/>
                </a:solidFill>
                <a:latin typeface="Times New Roman"/>
                <a:cs typeface="Times New Roman"/>
              </a:rPr>
              <a:t>LD be imposed. A </a:t>
            </a:r>
            <a:r>
              <a:rPr sz="1200" spc="-5" dirty="0">
                <a:solidFill>
                  <a:srgbClr val="FF0000"/>
                </a:solidFill>
                <a:latin typeface="Times New Roman"/>
                <a:cs typeface="Times New Roman"/>
              </a:rPr>
              <a:t>rationale for this is </a:t>
            </a:r>
            <a:r>
              <a:rPr sz="1200" spc="-10" dirty="0">
                <a:solidFill>
                  <a:srgbClr val="FF0000"/>
                </a:solidFill>
                <a:latin typeface="Times New Roman"/>
                <a:cs typeface="Times New Roman"/>
              </a:rPr>
              <a:t>pres</a:t>
            </a:r>
            <a:r>
              <a:rPr sz="1200" spc="-5" dirty="0">
                <a:solidFill>
                  <a:srgbClr val="FF0000"/>
                </a:solidFill>
                <a:latin typeface="Times New Roman"/>
                <a:cs typeface="Times New Roman"/>
              </a:rPr>
              <a:t>ented in </a:t>
            </a:r>
            <a:r>
              <a:rPr sz="1200" u="sng" spc="-5" dirty="0">
                <a:solidFill>
                  <a:srgbClr val="FF0000"/>
                </a:solidFill>
                <a:latin typeface="Times New Roman"/>
                <a:cs typeface="Times New Roman"/>
              </a:rPr>
              <a:t>A</a:t>
            </a:r>
            <a:r>
              <a:rPr sz="1200" u="sng" spc="-10" dirty="0">
                <a:solidFill>
                  <a:srgbClr val="FF0000"/>
                </a:solidFill>
                <a:latin typeface="Times New Roman"/>
                <a:cs typeface="Times New Roman"/>
              </a:rPr>
              <a:t>ppendix A</a:t>
            </a:r>
            <a:r>
              <a:rPr sz="1200" spc="-10" dirty="0">
                <a:solidFill>
                  <a:srgbClr val="FF0000"/>
                </a:solidFill>
                <a:latin typeface="Times New Roman"/>
                <a:cs typeface="Times New Roman"/>
              </a:rPr>
              <a:t> </a:t>
            </a:r>
            <a:r>
              <a:rPr sz="1200" i="1" spc="-5" dirty="0">
                <a:latin typeface="Times New Roman"/>
                <a:cs typeface="Times New Roman"/>
              </a:rPr>
              <a:t>Str</a:t>
            </a:r>
            <a:r>
              <a:rPr sz="1200" i="1" spc="-10" dirty="0">
                <a:latin typeface="Times New Roman"/>
                <a:cs typeface="Times New Roman"/>
              </a:rPr>
              <a:t>ength </a:t>
            </a:r>
            <a:r>
              <a:rPr sz="1200" i="1" spc="-5" dirty="0">
                <a:latin typeface="Times New Roman"/>
                <a:cs typeface="Times New Roman"/>
              </a:rPr>
              <a:t>of </a:t>
            </a:r>
            <a:r>
              <a:rPr sz="1200" i="1" spc="-10" dirty="0">
                <a:latin typeface="Times New Roman"/>
                <a:cs typeface="Times New Roman"/>
              </a:rPr>
              <a:t>Memor</a:t>
            </a:r>
            <a:r>
              <a:rPr sz="1200" i="1" spc="-5" dirty="0">
                <a:latin typeface="Times New Roman"/>
                <a:cs typeface="Times New Roman"/>
              </a:rPr>
              <a:t>iz</a:t>
            </a:r>
            <a:r>
              <a:rPr sz="1200" i="1" spc="-10" dirty="0">
                <a:latin typeface="Times New Roman"/>
                <a:cs typeface="Times New Roman"/>
              </a:rPr>
              <a:t>ed Secr</a:t>
            </a:r>
            <a:r>
              <a:rPr sz="1200" i="1" spc="-5" dirty="0">
                <a:latin typeface="Times New Roman"/>
                <a:cs typeface="Times New Roman"/>
              </a:rPr>
              <a:t>ets</a:t>
            </a:r>
            <a:r>
              <a:rPr sz="1200" spc="-5" dirty="0">
                <a:latin typeface="Times New Roman"/>
                <a:cs typeface="Times New Roman"/>
              </a:rPr>
              <a:t>.</a:t>
            </a:r>
            <a:endParaRPr sz="1200" dirty="0">
              <a:latin typeface="Times New Roman"/>
              <a:cs typeface="Times New Roman"/>
            </a:endParaRPr>
          </a:p>
          <a:p>
            <a:pPr>
              <a:lnSpc>
                <a:spcPct val="100000"/>
              </a:lnSpc>
              <a:spcBef>
                <a:spcPts val="56"/>
              </a:spcBef>
            </a:pPr>
            <a:endParaRPr sz="1000" dirty="0">
              <a:latin typeface="Times New Roman"/>
              <a:cs typeface="Times New Roman"/>
            </a:endParaRPr>
          </a:p>
          <a:p>
            <a:pPr marL="561340" lvl="3" indent="-548640">
              <a:lnSpc>
                <a:spcPct val="100000"/>
              </a:lnSpc>
              <a:buClr>
                <a:srgbClr val="03030F"/>
              </a:buClr>
              <a:buFont typeface="Arial"/>
              <a:buAutoNum type="arabicPeriod" startAt="2"/>
              <a:tabLst>
                <a:tab pos="561340" algn="l"/>
              </a:tabLst>
            </a:pPr>
            <a:r>
              <a:rPr sz="1050" b="1" spc="25" dirty="0">
                <a:solidFill>
                  <a:srgbClr val="03030F"/>
                </a:solidFill>
                <a:latin typeface="Arial"/>
                <a:cs typeface="Arial"/>
              </a:rPr>
              <a:t>M</a:t>
            </a:r>
            <a:r>
              <a:rPr sz="1050" b="1" spc="20" dirty="0">
                <a:solidFill>
                  <a:srgbClr val="03030F"/>
                </a:solidFill>
                <a:latin typeface="Arial"/>
                <a:cs typeface="Arial"/>
              </a:rPr>
              <a:t>e</a:t>
            </a:r>
            <a:r>
              <a:rPr sz="1050" b="1" spc="25" dirty="0">
                <a:solidFill>
                  <a:srgbClr val="03030F"/>
                </a:solidFill>
                <a:latin typeface="Arial"/>
                <a:cs typeface="Arial"/>
              </a:rPr>
              <a:t>m</a:t>
            </a:r>
            <a:r>
              <a:rPr sz="1050" b="1" spc="20" dirty="0">
                <a:solidFill>
                  <a:srgbClr val="03030F"/>
                </a:solidFill>
                <a:latin typeface="Arial"/>
                <a:cs typeface="Arial"/>
              </a:rPr>
              <a:t>o</a:t>
            </a:r>
            <a:r>
              <a:rPr sz="1050" b="1" spc="10" dirty="0">
                <a:solidFill>
                  <a:srgbClr val="03030F"/>
                </a:solidFill>
                <a:latin typeface="Arial"/>
                <a:cs typeface="Arial"/>
              </a:rPr>
              <a:t>ri</a:t>
            </a:r>
            <a:r>
              <a:rPr sz="1050" b="1" spc="20" dirty="0">
                <a:solidFill>
                  <a:srgbClr val="03030F"/>
                </a:solidFill>
                <a:latin typeface="Arial"/>
                <a:cs typeface="Arial"/>
              </a:rPr>
              <a:t>ze</a:t>
            </a:r>
            <a:r>
              <a:rPr sz="1050" b="1" spc="10" dirty="0">
                <a:solidFill>
                  <a:srgbClr val="03030F"/>
                </a:solidFill>
                <a:latin typeface="Arial"/>
                <a:cs typeface="Arial"/>
              </a:rPr>
              <a:t>d</a:t>
            </a:r>
            <a:r>
              <a:rPr sz="1050" b="1" spc="25" dirty="0">
                <a:solidFill>
                  <a:srgbClr val="03030F"/>
                </a:solidFill>
                <a:latin typeface="Arial"/>
                <a:cs typeface="Arial"/>
              </a:rPr>
              <a:t> </a:t>
            </a:r>
            <a:r>
              <a:rPr sz="1050" b="1" spc="20" dirty="0">
                <a:solidFill>
                  <a:srgbClr val="03030F"/>
                </a:solidFill>
                <a:latin typeface="Arial"/>
                <a:cs typeface="Arial"/>
              </a:rPr>
              <a:t>Sec</a:t>
            </a:r>
            <a:r>
              <a:rPr sz="1050" b="1" spc="10" dirty="0">
                <a:solidFill>
                  <a:srgbClr val="03030F"/>
                </a:solidFill>
                <a:latin typeface="Arial"/>
                <a:cs typeface="Arial"/>
              </a:rPr>
              <a:t>r</a:t>
            </a:r>
            <a:r>
              <a:rPr sz="1050" b="1" spc="20" dirty="0">
                <a:solidFill>
                  <a:srgbClr val="03030F"/>
                </a:solidFill>
                <a:latin typeface="Arial"/>
                <a:cs typeface="Arial"/>
              </a:rPr>
              <a:t>e</a:t>
            </a:r>
            <a:r>
              <a:rPr sz="1050" b="1" spc="5" dirty="0">
                <a:solidFill>
                  <a:srgbClr val="03030F"/>
                </a:solidFill>
                <a:latin typeface="Arial"/>
                <a:cs typeface="Arial"/>
              </a:rPr>
              <a:t>t</a:t>
            </a:r>
            <a:r>
              <a:rPr sz="1050" b="1" spc="20" dirty="0">
                <a:solidFill>
                  <a:srgbClr val="03030F"/>
                </a:solidFill>
                <a:latin typeface="Arial"/>
                <a:cs typeface="Arial"/>
              </a:rPr>
              <a:t> Ve</a:t>
            </a:r>
            <a:r>
              <a:rPr sz="1050" b="1" spc="10" dirty="0">
                <a:solidFill>
                  <a:srgbClr val="03030F"/>
                </a:solidFill>
                <a:latin typeface="Arial"/>
                <a:cs typeface="Arial"/>
              </a:rPr>
              <a:t>rif</a:t>
            </a:r>
            <a:r>
              <a:rPr sz="1050" b="1" spc="5" dirty="0">
                <a:solidFill>
                  <a:srgbClr val="03030F"/>
                </a:solidFill>
                <a:latin typeface="Arial"/>
                <a:cs typeface="Arial"/>
              </a:rPr>
              <a:t>i</a:t>
            </a:r>
            <a:r>
              <a:rPr sz="1050" b="1" spc="20" dirty="0">
                <a:solidFill>
                  <a:srgbClr val="03030F"/>
                </a:solidFill>
                <a:latin typeface="Arial"/>
                <a:cs typeface="Arial"/>
              </a:rPr>
              <a:t>e</a:t>
            </a:r>
            <a:r>
              <a:rPr sz="1050" b="1" spc="10" dirty="0">
                <a:solidFill>
                  <a:srgbClr val="03030F"/>
                </a:solidFill>
                <a:latin typeface="Arial"/>
                <a:cs typeface="Arial"/>
              </a:rPr>
              <a:t>rs</a:t>
            </a:r>
            <a:endParaRPr sz="1050" dirty="0">
              <a:latin typeface="Arial"/>
              <a:cs typeface="Arial"/>
            </a:endParaRPr>
          </a:p>
          <a:p>
            <a:pPr>
              <a:lnSpc>
                <a:spcPct val="100000"/>
              </a:lnSpc>
              <a:spcBef>
                <a:spcPts val="44"/>
              </a:spcBef>
            </a:pPr>
            <a:endParaRPr sz="1000" dirty="0">
              <a:latin typeface="Times New Roman"/>
              <a:cs typeface="Times New Roman"/>
            </a:endParaRPr>
          </a:p>
          <a:p>
            <a:pPr marL="12700" marR="21590">
              <a:lnSpc>
                <a:spcPct val="95800"/>
              </a:lnSpc>
            </a:pPr>
            <a:r>
              <a:rPr sz="1200" dirty="0">
                <a:latin typeface="Times New Roman"/>
                <a:cs typeface="Times New Roman"/>
              </a:rPr>
              <a:t>V</a:t>
            </a:r>
            <a:r>
              <a:rPr sz="1200" spc="-5" dirty="0">
                <a:latin typeface="Times New Roman"/>
                <a:cs typeface="Times New Roman"/>
              </a:rPr>
              <a:t>erifiers SHA</a:t>
            </a:r>
            <a:r>
              <a:rPr sz="1200" spc="-10" dirty="0">
                <a:latin typeface="Times New Roman"/>
                <a:cs typeface="Times New Roman"/>
              </a:rPr>
              <a:t>LL </a:t>
            </a:r>
            <a:r>
              <a:rPr sz="1200" spc="-5" dirty="0">
                <a:latin typeface="Times New Roman"/>
                <a:cs typeface="Times New Roman"/>
              </a:rPr>
              <a:t>require subscriber-</a:t>
            </a:r>
            <a:r>
              <a:rPr sz="1200" spc="-10" dirty="0">
                <a:latin typeface="Times New Roman"/>
                <a:cs typeface="Times New Roman"/>
              </a:rPr>
              <a:t>chosen memorized s</a:t>
            </a:r>
            <a:r>
              <a:rPr sz="1200" spc="-5" dirty="0">
                <a:latin typeface="Times New Roman"/>
                <a:cs typeface="Times New Roman"/>
              </a:rPr>
              <a:t>ecrets to </a:t>
            </a:r>
            <a:r>
              <a:rPr sz="1200" spc="-10" dirty="0">
                <a:latin typeface="Times New Roman"/>
                <a:cs typeface="Times New Roman"/>
              </a:rPr>
              <a:t>be </a:t>
            </a:r>
            <a:r>
              <a:rPr sz="1200" spc="-5" dirty="0">
                <a:latin typeface="Times New Roman"/>
                <a:cs typeface="Times New Roman"/>
              </a:rPr>
              <a:t>at least 8 characters in length. </a:t>
            </a:r>
            <a:r>
              <a:rPr sz="1200" spc="-5" dirty="0">
                <a:solidFill>
                  <a:srgbClr val="FF0000"/>
                </a:solidFill>
                <a:latin typeface="Times New Roman"/>
                <a:cs typeface="Times New Roman"/>
              </a:rPr>
              <a:t>Verifiers SHOU</a:t>
            </a:r>
            <a:r>
              <a:rPr sz="1200" spc="-10" dirty="0">
                <a:solidFill>
                  <a:srgbClr val="FF0000"/>
                </a:solidFill>
                <a:latin typeface="Times New Roman"/>
                <a:cs typeface="Times New Roman"/>
              </a:rPr>
              <a:t>LD permit subs</a:t>
            </a:r>
            <a:r>
              <a:rPr sz="1200" spc="-5" dirty="0">
                <a:solidFill>
                  <a:srgbClr val="FF0000"/>
                </a:solidFill>
                <a:latin typeface="Times New Roman"/>
                <a:cs typeface="Times New Roman"/>
              </a:rPr>
              <a:t>criber-</a:t>
            </a:r>
            <a:r>
              <a:rPr sz="1200" spc="-10" dirty="0">
                <a:solidFill>
                  <a:srgbClr val="FF0000"/>
                </a:solidFill>
                <a:latin typeface="Times New Roman"/>
                <a:cs typeface="Times New Roman"/>
              </a:rPr>
              <a:t>chosen memorized s</a:t>
            </a:r>
            <a:r>
              <a:rPr sz="1200" spc="-5" dirty="0">
                <a:solidFill>
                  <a:srgbClr val="FF0000"/>
                </a:solidFill>
                <a:latin typeface="Times New Roman"/>
                <a:cs typeface="Times New Roman"/>
              </a:rPr>
              <a:t>ecrets at least 64 characters in length. </a:t>
            </a:r>
            <a:r>
              <a:rPr sz="1200" spc="-5" dirty="0">
                <a:latin typeface="Times New Roman"/>
                <a:cs typeface="Times New Roman"/>
              </a:rPr>
              <a:t>All printing ASCII [</a:t>
            </a:r>
            <a:r>
              <a:rPr sz="1200" u="sng" spc="-5" dirty="0">
                <a:solidFill>
                  <a:srgbClr val="0000FF"/>
                </a:solidFill>
                <a:latin typeface="Times New Roman"/>
                <a:cs typeface="Times New Roman"/>
              </a:rPr>
              <a:t>RF</a:t>
            </a:r>
            <a:r>
              <a:rPr sz="1200" u="sng" spc="-10" dirty="0">
                <a:solidFill>
                  <a:srgbClr val="0000FF"/>
                </a:solidFill>
                <a:latin typeface="Times New Roman"/>
                <a:cs typeface="Times New Roman"/>
              </a:rPr>
              <a:t>C 20</a:t>
            </a:r>
            <a:r>
              <a:rPr sz="1200" spc="-10" dirty="0">
                <a:latin typeface="Times New Roman"/>
                <a:cs typeface="Times New Roman"/>
              </a:rPr>
              <a:t>] </a:t>
            </a:r>
            <a:r>
              <a:rPr sz="1200" spc="-5" dirty="0">
                <a:latin typeface="Times New Roman"/>
                <a:cs typeface="Times New Roman"/>
              </a:rPr>
              <a:t>characters </a:t>
            </a:r>
            <a:r>
              <a:rPr sz="1200" spc="-10" dirty="0">
                <a:latin typeface="Times New Roman"/>
                <a:cs typeface="Times New Roman"/>
              </a:rPr>
              <a:t>as w</a:t>
            </a:r>
            <a:r>
              <a:rPr sz="1200" spc="-5" dirty="0">
                <a:latin typeface="Times New Roman"/>
                <a:cs typeface="Times New Roman"/>
              </a:rPr>
              <a:t>ell </a:t>
            </a:r>
            <a:r>
              <a:rPr sz="1200" spc="-10" dirty="0">
                <a:latin typeface="Times New Roman"/>
                <a:cs typeface="Times New Roman"/>
              </a:rPr>
              <a:t>as </a:t>
            </a:r>
            <a:r>
              <a:rPr sz="1200" spc="-5" dirty="0">
                <a:latin typeface="Times New Roman"/>
                <a:cs typeface="Times New Roman"/>
              </a:rPr>
              <a:t>the s</a:t>
            </a:r>
            <a:r>
              <a:rPr sz="1200" spc="-10" dirty="0">
                <a:latin typeface="Times New Roman"/>
                <a:cs typeface="Times New Roman"/>
              </a:rPr>
              <a:t>pace </a:t>
            </a:r>
            <a:r>
              <a:rPr sz="1200" spc="-5" dirty="0">
                <a:latin typeface="Times New Roman"/>
                <a:cs typeface="Times New Roman"/>
              </a:rPr>
              <a:t>character SHOU</a:t>
            </a:r>
            <a:r>
              <a:rPr sz="1200" spc="-10" dirty="0">
                <a:latin typeface="Times New Roman"/>
                <a:cs typeface="Times New Roman"/>
              </a:rPr>
              <a:t>LD be</a:t>
            </a:r>
            <a:r>
              <a:rPr sz="1200" spc="-5" dirty="0">
                <a:latin typeface="Times New Roman"/>
                <a:cs typeface="Times New Roman"/>
              </a:rPr>
              <a:t> acceptable in </a:t>
            </a:r>
            <a:r>
              <a:rPr sz="1200" spc="-10" dirty="0">
                <a:latin typeface="Times New Roman"/>
                <a:cs typeface="Times New Roman"/>
              </a:rPr>
              <a:t>memorized s</a:t>
            </a:r>
            <a:r>
              <a:rPr sz="1200" spc="-5" dirty="0">
                <a:latin typeface="Times New Roman"/>
                <a:cs typeface="Times New Roman"/>
              </a:rPr>
              <a:t>ecrets. U</a:t>
            </a:r>
            <a:r>
              <a:rPr sz="1200" spc="-10" dirty="0">
                <a:latin typeface="Times New Roman"/>
                <a:cs typeface="Times New Roman"/>
              </a:rPr>
              <a:t>nicode [</a:t>
            </a:r>
            <a:r>
              <a:rPr sz="1200" u="sng" spc="-10" dirty="0">
                <a:solidFill>
                  <a:srgbClr val="0000FF"/>
                </a:solidFill>
                <a:latin typeface="Times New Roman"/>
                <a:cs typeface="Times New Roman"/>
              </a:rPr>
              <a:t>ISO</a:t>
            </a:r>
            <a:r>
              <a:rPr sz="1200" u="sng" spc="-5" dirty="0">
                <a:solidFill>
                  <a:srgbClr val="0000FF"/>
                </a:solidFill>
                <a:latin typeface="Times New Roman"/>
                <a:cs typeface="Times New Roman"/>
              </a:rPr>
              <a:t>/IS</a:t>
            </a:r>
            <a:r>
              <a:rPr sz="1200" u="sng" spc="-10" dirty="0">
                <a:solidFill>
                  <a:srgbClr val="0000FF"/>
                </a:solidFill>
                <a:latin typeface="Times New Roman"/>
                <a:cs typeface="Times New Roman"/>
              </a:rPr>
              <a:t>C 1064</a:t>
            </a:r>
            <a:r>
              <a:rPr sz="1200" u="sng" spc="-5" dirty="0">
                <a:solidFill>
                  <a:srgbClr val="0000FF"/>
                </a:solidFill>
                <a:latin typeface="Times New Roman"/>
                <a:cs typeface="Times New Roman"/>
              </a:rPr>
              <a:t>6</a:t>
            </a:r>
            <a:r>
              <a:rPr sz="1200" dirty="0">
                <a:latin typeface="Times New Roman"/>
                <a:cs typeface="Times New Roman"/>
              </a:rPr>
              <a:t>] </a:t>
            </a:r>
            <a:r>
              <a:rPr sz="1200" spc="-5" dirty="0">
                <a:latin typeface="Times New Roman"/>
                <a:cs typeface="Times New Roman"/>
              </a:rPr>
              <a:t>characte</a:t>
            </a:r>
            <a:r>
              <a:rPr sz="1200" dirty="0">
                <a:latin typeface="Times New Roman"/>
                <a:cs typeface="Times New Roman"/>
              </a:rPr>
              <a:t>rs SHOU</a:t>
            </a:r>
            <a:r>
              <a:rPr sz="1200" spc="-10" dirty="0">
                <a:latin typeface="Times New Roman"/>
                <a:cs typeface="Times New Roman"/>
              </a:rPr>
              <a:t>L</a:t>
            </a:r>
            <a:r>
              <a:rPr sz="1200" dirty="0">
                <a:latin typeface="Times New Roman"/>
                <a:cs typeface="Times New Roman"/>
              </a:rPr>
              <a:t>D </a:t>
            </a:r>
            <a:r>
              <a:rPr sz="1200" spc="-10" dirty="0">
                <a:latin typeface="Times New Roman"/>
                <a:cs typeface="Times New Roman"/>
              </a:rPr>
              <a:t>be</a:t>
            </a:r>
            <a:r>
              <a:rPr sz="1200" dirty="0">
                <a:latin typeface="Times New Roman"/>
                <a:cs typeface="Times New Roman"/>
              </a:rPr>
              <a:t> </a:t>
            </a:r>
            <a:r>
              <a:rPr sz="1200" spc="-10" dirty="0">
                <a:latin typeface="Times New Roman"/>
                <a:cs typeface="Times New Roman"/>
              </a:rPr>
              <a:t>accepte</a:t>
            </a:r>
            <a:r>
              <a:rPr sz="1200" dirty="0">
                <a:latin typeface="Times New Roman"/>
                <a:cs typeface="Times New Roman"/>
              </a:rPr>
              <a:t>d </a:t>
            </a:r>
            <a:r>
              <a:rPr sz="1200" spc="-10" dirty="0">
                <a:latin typeface="Times New Roman"/>
                <a:cs typeface="Times New Roman"/>
              </a:rPr>
              <a:t>a</a:t>
            </a:r>
            <a:r>
              <a:rPr sz="1200" dirty="0">
                <a:latin typeface="Times New Roman"/>
                <a:cs typeface="Times New Roman"/>
              </a:rPr>
              <a:t>s w</a:t>
            </a:r>
            <a:r>
              <a:rPr sz="1200" spc="-5" dirty="0">
                <a:latin typeface="Times New Roman"/>
                <a:cs typeface="Times New Roman"/>
              </a:rPr>
              <a:t>ell</a:t>
            </a:r>
            <a:r>
              <a:rPr sz="1200" dirty="0">
                <a:latin typeface="Times New Roman"/>
                <a:cs typeface="Times New Roman"/>
              </a:rPr>
              <a:t>. </a:t>
            </a:r>
            <a:r>
              <a:rPr sz="1200" spc="-10" dirty="0">
                <a:latin typeface="Times New Roman"/>
                <a:cs typeface="Times New Roman"/>
              </a:rPr>
              <a:t>T</a:t>
            </a:r>
            <a:r>
              <a:rPr sz="1200" dirty="0">
                <a:latin typeface="Times New Roman"/>
                <a:cs typeface="Times New Roman"/>
              </a:rPr>
              <a:t>o </a:t>
            </a:r>
            <a:r>
              <a:rPr sz="1200" spc="-10" dirty="0">
                <a:latin typeface="Times New Roman"/>
                <a:cs typeface="Times New Roman"/>
              </a:rPr>
              <a:t>make</a:t>
            </a:r>
            <a:r>
              <a:rPr sz="1200" dirty="0">
                <a:latin typeface="Times New Roman"/>
                <a:cs typeface="Times New Roman"/>
              </a:rPr>
              <a:t> </a:t>
            </a:r>
            <a:r>
              <a:rPr sz="1200" spc="-5" dirty="0">
                <a:latin typeface="Times New Roman"/>
                <a:cs typeface="Times New Roman"/>
              </a:rPr>
              <a:t>all</a:t>
            </a:r>
            <a:r>
              <a:rPr sz="1200" dirty="0">
                <a:latin typeface="Times New Roman"/>
                <a:cs typeface="Times New Roman"/>
              </a:rPr>
              <a:t>ow</a:t>
            </a:r>
            <a:r>
              <a:rPr sz="1200" spc="-10" dirty="0">
                <a:latin typeface="Times New Roman"/>
                <a:cs typeface="Times New Roman"/>
              </a:rPr>
              <a:t>ance</a:t>
            </a:r>
            <a:r>
              <a:rPr sz="1200" dirty="0">
                <a:latin typeface="Times New Roman"/>
                <a:cs typeface="Times New Roman"/>
              </a:rPr>
              <a:t>s for </a:t>
            </a:r>
            <a:r>
              <a:rPr sz="1200" spc="-5" dirty="0">
                <a:latin typeface="Times New Roman"/>
                <a:cs typeface="Times New Roman"/>
              </a:rPr>
              <a:t>likel</a:t>
            </a:r>
            <a:r>
              <a:rPr sz="1200" dirty="0">
                <a:latin typeface="Times New Roman"/>
                <a:cs typeface="Times New Roman"/>
              </a:rPr>
              <a:t>y </a:t>
            </a:r>
            <a:r>
              <a:rPr sz="1200" spc="-10" dirty="0">
                <a:latin typeface="Times New Roman"/>
                <a:cs typeface="Times New Roman"/>
              </a:rPr>
              <a:t>mi</a:t>
            </a:r>
            <a:r>
              <a:rPr sz="1200" dirty="0">
                <a:latin typeface="Times New Roman"/>
                <a:cs typeface="Times New Roman"/>
              </a:rPr>
              <a:t>s</a:t>
            </a:r>
            <a:r>
              <a:rPr sz="1200" spc="-5" dirty="0">
                <a:latin typeface="Times New Roman"/>
                <a:cs typeface="Times New Roman"/>
              </a:rPr>
              <a:t>typi</a:t>
            </a:r>
            <a:r>
              <a:rPr sz="1200" dirty="0">
                <a:latin typeface="Times New Roman"/>
                <a:cs typeface="Times New Roman"/>
              </a:rPr>
              <a:t>ng, </a:t>
            </a:r>
            <a:r>
              <a:rPr sz="1200" spc="-5" dirty="0">
                <a:latin typeface="Times New Roman"/>
                <a:cs typeface="Times New Roman"/>
              </a:rPr>
              <a:t>verifie</a:t>
            </a:r>
            <a:r>
              <a:rPr sz="1200" dirty="0">
                <a:latin typeface="Times New Roman"/>
                <a:cs typeface="Times New Roman"/>
              </a:rPr>
              <a:t>rs MAY </a:t>
            </a:r>
            <a:r>
              <a:rPr sz="1200" spc="-5" dirty="0">
                <a:latin typeface="Times New Roman"/>
                <a:cs typeface="Times New Roman"/>
              </a:rPr>
              <a:t>replace</a:t>
            </a:r>
            <a:r>
              <a:rPr sz="1200" dirty="0">
                <a:latin typeface="Times New Roman"/>
                <a:cs typeface="Times New Roman"/>
              </a:rPr>
              <a:t> </a:t>
            </a:r>
            <a:r>
              <a:rPr sz="1200" spc="-5" dirty="0">
                <a:latin typeface="Times New Roman"/>
                <a:cs typeface="Times New Roman"/>
              </a:rPr>
              <a:t>multiple</a:t>
            </a:r>
            <a:r>
              <a:rPr sz="1200" dirty="0">
                <a:latin typeface="Times New Roman"/>
                <a:cs typeface="Times New Roman"/>
              </a:rPr>
              <a:t> </a:t>
            </a:r>
            <a:r>
              <a:rPr sz="1200" spc="-10" dirty="0">
                <a:latin typeface="Times New Roman"/>
                <a:cs typeface="Times New Roman"/>
              </a:rPr>
              <a:t>c</a:t>
            </a:r>
            <a:r>
              <a:rPr sz="1200" dirty="0">
                <a:latin typeface="Times New Roman"/>
                <a:cs typeface="Times New Roman"/>
              </a:rPr>
              <a:t>ons</a:t>
            </a:r>
            <a:r>
              <a:rPr sz="1200" spc="-5" dirty="0">
                <a:latin typeface="Times New Roman"/>
                <a:cs typeface="Times New Roman"/>
              </a:rPr>
              <a:t>ecutive </a:t>
            </a:r>
            <a:r>
              <a:rPr sz="1200" dirty="0">
                <a:latin typeface="Times New Roman"/>
                <a:cs typeface="Times New Roman"/>
              </a:rPr>
              <a:t>s</a:t>
            </a:r>
            <a:r>
              <a:rPr sz="1200" spc="-10" dirty="0">
                <a:latin typeface="Times New Roman"/>
                <a:cs typeface="Times New Roman"/>
              </a:rPr>
              <a:t>pace</a:t>
            </a:r>
            <a:r>
              <a:rPr sz="1200" dirty="0">
                <a:latin typeface="Times New Roman"/>
                <a:cs typeface="Times New Roman"/>
              </a:rPr>
              <a:t> </a:t>
            </a:r>
            <a:r>
              <a:rPr sz="1200" spc="-5" dirty="0">
                <a:latin typeface="Times New Roman"/>
                <a:cs typeface="Times New Roman"/>
              </a:rPr>
              <a:t>characte</a:t>
            </a:r>
            <a:r>
              <a:rPr sz="1200" dirty="0">
                <a:latin typeface="Times New Roman"/>
                <a:cs typeface="Times New Roman"/>
              </a:rPr>
              <a:t>rs w</a:t>
            </a:r>
            <a:r>
              <a:rPr sz="1200" spc="-5" dirty="0">
                <a:latin typeface="Times New Roman"/>
                <a:cs typeface="Times New Roman"/>
              </a:rPr>
              <a:t>it</a:t>
            </a:r>
            <a:r>
              <a:rPr sz="1200" dirty="0">
                <a:latin typeface="Times New Roman"/>
                <a:cs typeface="Times New Roman"/>
              </a:rPr>
              <a:t>h </a:t>
            </a:r>
            <a:r>
              <a:rPr sz="1200" spc="-10" dirty="0">
                <a:latin typeface="Times New Roman"/>
                <a:cs typeface="Times New Roman"/>
              </a:rPr>
              <a:t>a</a:t>
            </a:r>
            <a:r>
              <a:rPr sz="1200" dirty="0">
                <a:latin typeface="Times New Roman"/>
                <a:cs typeface="Times New Roman"/>
              </a:rPr>
              <a:t> s</a:t>
            </a:r>
            <a:r>
              <a:rPr sz="1200" spc="-5" dirty="0">
                <a:latin typeface="Times New Roman"/>
                <a:cs typeface="Times New Roman"/>
              </a:rPr>
              <a:t>ingle</a:t>
            </a:r>
            <a:r>
              <a:rPr sz="1200" dirty="0">
                <a:latin typeface="Times New Roman"/>
                <a:cs typeface="Times New Roman"/>
              </a:rPr>
              <a:t> s</a:t>
            </a:r>
            <a:r>
              <a:rPr sz="1200" spc="-10" dirty="0">
                <a:latin typeface="Times New Roman"/>
                <a:cs typeface="Times New Roman"/>
              </a:rPr>
              <a:t>pace</a:t>
            </a:r>
            <a:r>
              <a:rPr sz="1200" dirty="0">
                <a:latin typeface="Times New Roman"/>
                <a:cs typeface="Times New Roman"/>
              </a:rPr>
              <a:t> </a:t>
            </a:r>
            <a:r>
              <a:rPr sz="1200" spc="-5" dirty="0">
                <a:latin typeface="Times New Roman"/>
                <a:cs typeface="Times New Roman"/>
              </a:rPr>
              <a:t>characte</a:t>
            </a:r>
            <a:r>
              <a:rPr sz="1200" dirty="0">
                <a:latin typeface="Times New Roman"/>
                <a:cs typeface="Times New Roman"/>
              </a:rPr>
              <a:t>r </a:t>
            </a:r>
            <a:r>
              <a:rPr sz="1200" spc="-5" dirty="0">
                <a:latin typeface="Times New Roman"/>
                <a:cs typeface="Times New Roman"/>
              </a:rPr>
              <a:t>pri</a:t>
            </a:r>
            <a:r>
              <a:rPr sz="1200" dirty="0">
                <a:latin typeface="Times New Roman"/>
                <a:cs typeface="Times New Roman"/>
              </a:rPr>
              <a:t>or </a:t>
            </a:r>
            <a:r>
              <a:rPr sz="1200" spc="-5" dirty="0">
                <a:latin typeface="Times New Roman"/>
                <a:cs typeface="Times New Roman"/>
              </a:rPr>
              <a:t>t</a:t>
            </a:r>
            <a:r>
              <a:rPr sz="1200" dirty="0">
                <a:latin typeface="Times New Roman"/>
                <a:cs typeface="Times New Roman"/>
              </a:rPr>
              <a:t>o </a:t>
            </a:r>
            <a:r>
              <a:rPr sz="1200" spc="-5" dirty="0">
                <a:latin typeface="Times New Roman"/>
                <a:cs typeface="Times New Roman"/>
              </a:rPr>
              <a:t>verificati</a:t>
            </a:r>
            <a:r>
              <a:rPr sz="1200" dirty="0">
                <a:latin typeface="Times New Roman"/>
                <a:cs typeface="Times New Roman"/>
              </a:rPr>
              <a:t>on, </a:t>
            </a:r>
            <a:r>
              <a:rPr sz="1200" spc="-10" dirty="0">
                <a:latin typeface="Times New Roman"/>
                <a:cs typeface="Times New Roman"/>
              </a:rPr>
              <a:t>provide</a:t>
            </a:r>
            <a:r>
              <a:rPr sz="1200" dirty="0">
                <a:latin typeface="Times New Roman"/>
                <a:cs typeface="Times New Roman"/>
              </a:rPr>
              <a:t>d </a:t>
            </a:r>
            <a:r>
              <a:rPr sz="1200" spc="-5" dirty="0">
                <a:latin typeface="Times New Roman"/>
                <a:cs typeface="Times New Roman"/>
              </a:rPr>
              <a:t>that</a:t>
            </a:r>
            <a:r>
              <a:rPr sz="1200" dirty="0">
                <a:latin typeface="Times New Roman"/>
                <a:cs typeface="Times New Roman"/>
              </a:rPr>
              <a:t> </a:t>
            </a:r>
            <a:r>
              <a:rPr sz="1200" spc="-5" dirty="0">
                <a:latin typeface="Times New Roman"/>
                <a:cs typeface="Times New Roman"/>
              </a:rPr>
              <a:t>the</a:t>
            </a:r>
            <a:r>
              <a:rPr sz="1200" dirty="0">
                <a:latin typeface="Times New Roman"/>
                <a:cs typeface="Times New Roman"/>
              </a:rPr>
              <a:t> </a:t>
            </a:r>
            <a:r>
              <a:rPr sz="1200" spc="-5" dirty="0">
                <a:latin typeface="Times New Roman"/>
                <a:cs typeface="Times New Roman"/>
              </a:rPr>
              <a:t>re</a:t>
            </a:r>
            <a:r>
              <a:rPr sz="1200" dirty="0">
                <a:latin typeface="Times New Roman"/>
                <a:cs typeface="Times New Roman"/>
              </a:rPr>
              <a:t>s</a:t>
            </a:r>
            <a:r>
              <a:rPr sz="1200" spc="-5" dirty="0">
                <a:latin typeface="Times New Roman"/>
                <a:cs typeface="Times New Roman"/>
              </a:rPr>
              <a:t>ult</a:t>
            </a:r>
            <a:r>
              <a:rPr sz="1200" dirty="0">
                <a:latin typeface="Times New Roman"/>
                <a:cs typeface="Times New Roman"/>
              </a:rPr>
              <a:t> </a:t>
            </a:r>
            <a:r>
              <a:rPr sz="1200" spc="-5" dirty="0">
                <a:latin typeface="Times New Roman"/>
                <a:cs typeface="Times New Roman"/>
              </a:rPr>
              <a:t>i</a:t>
            </a:r>
            <a:r>
              <a:rPr sz="1200" dirty="0">
                <a:latin typeface="Times New Roman"/>
                <a:cs typeface="Times New Roman"/>
              </a:rPr>
              <a:t>s </a:t>
            </a:r>
            <a:r>
              <a:rPr sz="1200" spc="-5" dirty="0">
                <a:latin typeface="Times New Roman"/>
                <a:cs typeface="Times New Roman"/>
              </a:rPr>
              <a:t>at lea</a:t>
            </a:r>
            <a:r>
              <a:rPr sz="1200" dirty="0">
                <a:latin typeface="Times New Roman"/>
                <a:cs typeface="Times New Roman"/>
              </a:rPr>
              <a:t>s</a:t>
            </a:r>
            <a:r>
              <a:rPr sz="1200" spc="-5" dirty="0">
                <a:latin typeface="Times New Roman"/>
                <a:cs typeface="Times New Roman"/>
              </a:rPr>
              <a:t>t</a:t>
            </a:r>
            <a:r>
              <a:rPr sz="1200" dirty="0">
                <a:latin typeface="Times New Roman"/>
                <a:cs typeface="Times New Roman"/>
              </a:rPr>
              <a:t> 8 </a:t>
            </a:r>
            <a:r>
              <a:rPr sz="1200" spc="-5" dirty="0">
                <a:latin typeface="Times New Roman"/>
                <a:cs typeface="Times New Roman"/>
              </a:rPr>
              <a:t>characte</a:t>
            </a:r>
            <a:r>
              <a:rPr sz="1200" dirty="0">
                <a:latin typeface="Times New Roman"/>
                <a:cs typeface="Times New Roman"/>
              </a:rPr>
              <a:t>rs </a:t>
            </a:r>
            <a:r>
              <a:rPr sz="1200" spc="-5" dirty="0">
                <a:latin typeface="Times New Roman"/>
                <a:cs typeface="Times New Roman"/>
              </a:rPr>
              <a:t>i</a:t>
            </a:r>
            <a:r>
              <a:rPr sz="1200" dirty="0">
                <a:latin typeface="Times New Roman"/>
                <a:cs typeface="Times New Roman"/>
              </a:rPr>
              <a:t>n </a:t>
            </a:r>
            <a:r>
              <a:rPr sz="1200" spc="-5" dirty="0">
                <a:latin typeface="Times New Roman"/>
                <a:cs typeface="Times New Roman"/>
              </a:rPr>
              <a:t>lengt</a:t>
            </a:r>
            <a:r>
              <a:rPr sz="1200" dirty="0">
                <a:latin typeface="Times New Roman"/>
                <a:cs typeface="Times New Roman"/>
              </a:rPr>
              <a:t>h. </a:t>
            </a:r>
            <a:r>
              <a:rPr sz="1200" spc="-5" dirty="0">
                <a:latin typeface="Times New Roman"/>
                <a:cs typeface="Times New Roman"/>
              </a:rPr>
              <a:t>Truncati</a:t>
            </a:r>
            <a:r>
              <a:rPr sz="1200" dirty="0">
                <a:latin typeface="Times New Roman"/>
                <a:cs typeface="Times New Roman"/>
              </a:rPr>
              <a:t>on of </a:t>
            </a:r>
            <a:r>
              <a:rPr sz="1200" spc="-5" dirty="0">
                <a:latin typeface="Times New Roman"/>
                <a:cs typeface="Times New Roman"/>
              </a:rPr>
              <a:t>the</a:t>
            </a:r>
            <a:r>
              <a:rPr sz="1200" dirty="0">
                <a:latin typeface="Times New Roman"/>
                <a:cs typeface="Times New Roman"/>
              </a:rPr>
              <a:t> s</a:t>
            </a:r>
            <a:r>
              <a:rPr sz="1200" spc="-5" dirty="0">
                <a:latin typeface="Times New Roman"/>
                <a:cs typeface="Times New Roman"/>
              </a:rPr>
              <a:t>ecret</a:t>
            </a:r>
            <a:r>
              <a:rPr sz="1200" dirty="0">
                <a:latin typeface="Times New Roman"/>
                <a:cs typeface="Times New Roman"/>
              </a:rPr>
              <a:t> SHA</a:t>
            </a:r>
            <a:r>
              <a:rPr sz="1200" spc="-10" dirty="0">
                <a:latin typeface="Times New Roman"/>
                <a:cs typeface="Times New Roman"/>
              </a:rPr>
              <a:t>LL</a:t>
            </a:r>
            <a:r>
              <a:rPr sz="1200" dirty="0">
                <a:latin typeface="Times New Roman"/>
                <a:cs typeface="Times New Roman"/>
              </a:rPr>
              <a:t> NO</a:t>
            </a:r>
            <a:r>
              <a:rPr sz="1200" spc="-10" dirty="0">
                <a:latin typeface="Times New Roman"/>
                <a:cs typeface="Times New Roman"/>
              </a:rPr>
              <a:t>T</a:t>
            </a:r>
            <a:r>
              <a:rPr sz="1200" dirty="0">
                <a:latin typeface="Times New Roman"/>
                <a:cs typeface="Times New Roman"/>
              </a:rPr>
              <a:t> </a:t>
            </a:r>
            <a:r>
              <a:rPr sz="1200" spc="-10" dirty="0">
                <a:latin typeface="Times New Roman"/>
                <a:cs typeface="Times New Roman"/>
              </a:rPr>
              <a:t>be</a:t>
            </a:r>
            <a:r>
              <a:rPr sz="1200" dirty="0">
                <a:latin typeface="Times New Roman"/>
                <a:cs typeface="Times New Roman"/>
              </a:rPr>
              <a:t> </a:t>
            </a:r>
            <a:r>
              <a:rPr sz="1200" spc="-10" dirty="0">
                <a:latin typeface="Times New Roman"/>
                <a:cs typeface="Times New Roman"/>
              </a:rPr>
              <a:t>performe</a:t>
            </a:r>
            <a:r>
              <a:rPr sz="1200" dirty="0">
                <a:latin typeface="Times New Roman"/>
                <a:cs typeface="Times New Roman"/>
              </a:rPr>
              <a:t>d. For purpos</a:t>
            </a:r>
            <a:r>
              <a:rPr sz="1200" spc="-10" dirty="0">
                <a:latin typeface="Times New Roman"/>
                <a:cs typeface="Times New Roman"/>
              </a:rPr>
              <a:t>e</a:t>
            </a:r>
            <a:r>
              <a:rPr sz="1200" dirty="0">
                <a:latin typeface="Times New Roman"/>
                <a:cs typeface="Times New Roman"/>
              </a:rPr>
              <a:t>s of </a:t>
            </a:r>
            <a:r>
              <a:rPr sz="1200" spc="-5" dirty="0">
                <a:latin typeface="Times New Roman"/>
                <a:cs typeface="Times New Roman"/>
              </a:rPr>
              <a:t>the</a:t>
            </a:r>
            <a:r>
              <a:rPr sz="1200" dirty="0">
                <a:latin typeface="Times New Roman"/>
                <a:cs typeface="Times New Roman"/>
              </a:rPr>
              <a:t> </a:t>
            </a:r>
            <a:r>
              <a:rPr sz="1200" spc="-10" dirty="0">
                <a:latin typeface="Times New Roman"/>
                <a:cs typeface="Times New Roman"/>
              </a:rPr>
              <a:t>above</a:t>
            </a:r>
            <a:r>
              <a:rPr sz="1200" dirty="0">
                <a:latin typeface="Times New Roman"/>
                <a:cs typeface="Times New Roman"/>
              </a:rPr>
              <a:t> </a:t>
            </a:r>
            <a:r>
              <a:rPr sz="1200" spc="-5" dirty="0">
                <a:latin typeface="Times New Roman"/>
                <a:cs typeface="Times New Roman"/>
              </a:rPr>
              <a:t>lengt</a:t>
            </a:r>
            <a:r>
              <a:rPr sz="1200" dirty="0">
                <a:latin typeface="Times New Roman"/>
                <a:cs typeface="Times New Roman"/>
              </a:rPr>
              <a:t>h </a:t>
            </a:r>
            <a:r>
              <a:rPr sz="1200" spc="-10" dirty="0">
                <a:latin typeface="Times New Roman"/>
                <a:cs typeface="Times New Roman"/>
              </a:rPr>
              <a:t>requirement</a:t>
            </a:r>
            <a:r>
              <a:rPr sz="1200" dirty="0">
                <a:latin typeface="Times New Roman"/>
                <a:cs typeface="Times New Roman"/>
              </a:rPr>
              <a:t>s, </a:t>
            </a:r>
            <a:r>
              <a:rPr sz="1200" spc="-10" dirty="0">
                <a:latin typeface="Times New Roman"/>
                <a:cs typeface="Times New Roman"/>
              </a:rPr>
              <a:t>eac</a:t>
            </a:r>
            <a:r>
              <a:rPr sz="1200" dirty="0">
                <a:latin typeface="Times New Roman"/>
                <a:cs typeface="Times New Roman"/>
              </a:rPr>
              <a:t>h U</a:t>
            </a:r>
            <a:r>
              <a:rPr sz="1200" spc="-10" dirty="0">
                <a:latin typeface="Times New Roman"/>
                <a:cs typeface="Times New Roman"/>
              </a:rPr>
              <a:t>nicode</a:t>
            </a:r>
            <a:r>
              <a:rPr sz="1200" dirty="0">
                <a:latin typeface="Times New Roman"/>
                <a:cs typeface="Times New Roman"/>
              </a:rPr>
              <a:t> </a:t>
            </a:r>
            <a:r>
              <a:rPr sz="1200" spc="-10" dirty="0">
                <a:latin typeface="Times New Roman"/>
                <a:cs typeface="Times New Roman"/>
              </a:rPr>
              <a:t>code</a:t>
            </a:r>
            <a:r>
              <a:rPr sz="1200" dirty="0">
                <a:latin typeface="Times New Roman"/>
                <a:cs typeface="Times New Roman"/>
              </a:rPr>
              <a:t> </a:t>
            </a:r>
            <a:r>
              <a:rPr sz="1200" spc="-5" dirty="0">
                <a:latin typeface="Times New Roman"/>
                <a:cs typeface="Times New Roman"/>
              </a:rPr>
              <a:t>point</a:t>
            </a:r>
            <a:r>
              <a:rPr sz="1200" dirty="0">
                <a:latin typeface="Times New Roman"/>
                <a:cs typeface="Times New Roman"/>
              </a:rPr>
              <a:t> SHA</a:t>
            </a:r>
            <a:r>
              <a:rPr sz="1200" spc="-10" dirty="0">
                <a:latin typeface="Times New Roman"/>
                <a:cs typeface="Times New Roman"/>
              </a:rPr>
              <a:t>LL</a:t>
            </a:r>
            <a:r>
              <a:rPr sz="1200" dirty="0">
                <a:latin typeface="Times New Roman"/>
                <a:cs typeface="Times New Roman"/>
              </a:rPr>
              <a:t> </a:t>
            </a:r>
            <a:r>
              <a:rPr sz="1200" spc="-10" dirty="0">
                <a:latin typeface="Times New Roman"/>
                <a:cs typeface="Times New Roman"/>
              </a:rPr>
              <a:t>be</a:t>
            </a:r>
            <a:r>
              <a:rPr sz="1200" dirty="0">
                <a:latin typeface="Times New Roman"/>
                <a:cs typeface="Times New Roman"/>
              </a:rPr>
              <a:t> </a:t>
            </a:r>
            <a:r>
              <a:rPr sz="1200" spc="-10" dirty="0">
                <a:latin typeface="Times New Roman"/>
                <a:cs typeface="Times New Roman"/>
              </a:rPr>
              <a:t>counte</a:t>
            </a:r>
            <a:r>
              <a:rPr sz="1200" dirty="0">
                <a:latin typeface="Times New Roman"/>
                <a:cs typeface="Times New Roman"/>
              </a:rPr>
              <a:t>d </a:t>
            </a:r>
            <a:r>
              <a:rPr sz="1200" spc="-10" dirty="0">
                <a:latin typeface="Times New Roman"/>
                <a:cs typeface="Times New Roman"/>
              </a:rPr>
              <a:t>a</a:t>
            </a:r>
            <a:r>
              <a:rPr sz="1200" dirty="0">
                <a:latin typeface="Times New Roman"/>
                <a:cs typeface="Times New Roman"/>
              </a:rPr>
              <a:t>s </a:t>
            </a:r>
            <a:r>
              <a:rPr sz="1200" spc="-10" dirty="0">
                <a:latin typeface="Times New Roman"/>
                <a:cs typeface="Times New Roman"/>
              </a:rPr>
              <a:t>a</a:t>
            </a:r>
            <a:r>
              <a:rPr sz="1200" dirty="0">
                <a:latin typeface="Times New Roman"/>
                <a:cs typeface="Times New Roman"/>
              </a:rPr>
              <a:t> s</a:t>
            </a:r>
            <a:r>
              <a:rPr sz="1200" spc="-5" dirty="0">
                <a:latin typeface="Times New Roman"/>
                <a:cs typeface="Times New Roman"/>
              </a:rPr>
              <a:t>ingle characte</a:t>
            </a:r>
            <a:r>
              <a:rPr sz="1200" dirty="0">
                <a:latin typeface="Times New Roman"/>
                <a:cs typeface="Times New Roman"/>
              </a:rPr>
              <a:t>r.</a:t>
            </a:r>
          </a:p>
          <a:p>
            <a:pPr>
              <a:lnSpc>
                <a:spcPct val="100000"/>
              </a:lnSpc>
              <a:spcBef>
                <a:spcPts val="5"/>
              </a:spcBef>
            </a:pPr>
            <a:endParaRPr sz="1050" dirty="0">
              <a:latin typeface="Times New Roman"/>
              <a:cs typeface="Times New Roman"/>
            </a:endParaRPr>
          </a:p>
          <a:p>
            <a:pPr marL="12700" marR="38100">
              <a:lnSpc>
                <a:spcPct val="95800"/>
              </a:lnSpc>
            </a:pPr>
            <a:r>
              <a:rPr sz="1200" dirty="0">
                <a:latin typeface="Times New Roman"/>
                <a:cs typeface="Times New Roman"/>
              </a:rPr>
              <a:t>If U</a:t>
            </a:r>
            <a:r>
              <a:rPr sz="1200" spc="-10" dirty="0">
                <a:latin typeface="Times New Roman"/>
                <a:cs typeface="Times New Roman"/>
              </a:rPr>
              <a:t>nicode </a:t>
            </a:r>
            <a:r>
              <a:rPr sz="1200" spc="-5" dirty="0">
                <a:latin typeface="Times New Roman"/>
                <a:cs typeface="Times New Roman"/>
              </a:rPr>
              <a:t>characters are </a:t>
            </a:r>
            <a:r>
              <a:rPr sz="1200" spc="-10" dirty="0">
                <a:latin typeface="Times New Roman"/>
                <a:cs typeface="Times New Roman"/>
              </a:rPr>
              <a:t>accepted </a:t>
            </a:r>
            <a:r>
              <a:rPr sz="1200" spc="-5" dirty="0">
                <a:latin typeface="Times New Roman"/>
                <a:cs typeface="Times New Roman"/>
              </a:rPr>
              <a:t>in </a:t>
            </a:r>
            <a:r>
              <a:rPr sz="1200" spc="-10" dirty="0">
                <a:latin typeface="Times New Roman"/>
                <a:cs typeface="Times New Roman"/>
              </a:rPr>
              <a:t>memorized s</a:t>
            </a:r>
            <a:r>
              <a:rPr sz="1200" spc="-5" dirty="0">
                <a:latin typeface="Times New Roman"/>
                <a:cs typeface="Times New Roman"/>
              </a:rPr>
              <a:t>ecrets, the verifier SHOU</a:t>
            </a:r>
            <a:r>
              <a:rPr sz="1200" spc="-10" dirty="0">
                <a:latin typeface="Times New Roman"/>
                <a:cs typeface="Times New Roman"/>
              </a:rPr>
              <a:t>LD apply </a:t>
            </a:r>
            <a:r>
              <a:rPr sz="1200" spc="-5" dirty="0">
                <a:latin typeface="Times New Roman"/>
                <a:cs typeface="Times New Roman"/>
              </a:rPr>
              <a:t>the Normalization P</a:t>
            </a:r>
            <a:r>
              <a:rPr sz="1200" spc="-10" dirty="0">
                <a:latin typeface="Times New Roman"/>
                <a:cs typeface="Times New Roman"/>
              </a:rPr>
              <a:t>rocess for S</a:t>
            </a:r>
            <a:r>
              <a:rPr sz="1200" spc="-5" dirty="0">
                <a:latin typeface="Times New Roman"/>
                <a:cs typeface="Times New Roman"/>
              </a:rPr>
              <a:t>tabilized Strings using either the NFK</a:t>
            </a:r>
            <a:r>
              <a:rPr sz="1200" spc="-10" dirty="0">
                <a:latin typeface="Times New Roman"/>
                <a:cs typeface="Times New Roman"/>
              </a:rPr>
              <a:t>C or NFKD </a:t>
            </a:r>
            <a:r>
              <a:rPr sz="1200" spc="-5" dirty="0">
                <a:latin typeface="Times New Roman"/>
                <a:cs typeface="Times New Roman"/>
              </a:rPr>
              <a:t>normalization defined in Section 12.1 of U</a:t>
            </a:r>
            <a:r>
              <a:rPr sz="1200" spc="-10" dirty="0">
                <a:latin typeface="Times New Roman"/>
                <a:cs typeface="Times New Roman"/>
              </a:rPr>
              <a:t>nicode Standard Annex 15 [</a:t>
            </a:r>
            <a:r>
              <a:rPr sz="1200" u="sng" spc="-10" dirty="0">
                <a:solidFill>
                  <a:srgbClr val="0000FF"/>
                </a:solidFill>
                <a:latin typeface="Times New Roman"/>
                <a:cs typeface="Times New Roman"/>
              </a:rPr>
              <a:t>UAX 1</a:t>
            </a:r>
            <a:r>
              <a:rPr sz="1200" u="sng" spc="-5" dirty="0">
                <a:solidFill>
                  <a:srgbClr val="0000FF"/>
                </a:solidFill>
                <a:latin typeface="Times New Roman"/>
                <a:cs typeface="Times New Roman"/>
              </a:rPr>
              <a:t>5</a:t>
            </a:r>
            <a:r>
              <a:rPr sz="1200" dirty="0">
                <a:latin typeface="Times New Roman"/>
                <a:cs typeface="Times New Roman"/>
              </a:rPr>
              <a:t>]. </a:t>
            </a:r>
            <a:r>
              <a:rPr sz="1200" spc="-10" dirty="0">
                <a:latin typeface="Times New Roman"/>
                <a:cs typeface="Times New Roman"/>
              </a:rPr>
              <a:t>Thi</a:t>
            </a:r>
            <a:r>
              <a:rPr sz="1200" dirty="0">
                <a:latin typeface="Times New Roman"/>
                <a:cs typeface="Times New Roman"/>
              </a:rPr>
              <a:t>s </a:t>
            </a:r>
            <a:r>
              <a:rPr sz="1200" spc="-10" dirty="0">
                <a:latin typeface="Times New Roman"/>
                <a:cs typeface="Times New Roman"/>
              </a:rPr>
              <a:t>proce</a:t>
            </a:r>
            <a:r>
              <a:rPr sz="1200" dirty="0">
                <a:latin typeface="Times New Roman"/>
                <a:cs typeface="Times New Roman"/>
              </a:rPr>
              <a:t>ss </a:t>
            </a:r>
            <a:r>
              <a:rPr sz="1200" spc="-5" dirty="0">
                <a:latin typeface="Times New Roman"/>
                <a:cs typeface="Times New Roman"/>
              </a:rPr>
              <a:t>i</a:t>
            </a:r>
            <a:r>
              <a:rPr sz="1200" dirty="0">
                <a:latin typeface="Times New Roman"/>
                <a:cs typeface="Times New Roman"/>
              </a:rPr>
              <a:t>s </a:t>
            </a:r>
            <a:r>
              <a:rPr sz="1200" spc="-5" dirty="0">
                <a:latin typeface="Times New Roman"/>
                <a:cs typeface="Times New Roman"/>
              </a:rPr>
              <a:t>applie</a:t>
            </a:r>
            <a:r>
              <a:rPr sz="1200" dirty="0">
                <a:latin typeface="Times New Roman"/>
                <a:cs typeface="Times New Roman"/>
              </a:rPr>
              <a:t>d </a:t>
            </a:r>
            <a:r>
              <a:rPr sz="1200" spc="-10" dirty="0">
                <a:latin typeface="Times New Roman"/>
                <a:cs typeface="Times New Roman"/>
              </a:rPr>
              <a:t>before</a:t>
            </a:r>
            <a:r>
              <a:rPr sz="1200" spc="-5" dirty="0">
                <a:latin typeface="Times New Roman"/>
                <a:cs typeface="Times New Roman"/>
              </a:rPr>
              <a:t> ha</a:t>
            </a:r>
            <a:r>
              <a:rPr sz="1200" dirty="0">
                <a:latin typeface="Times New Roman"/>
                <a:cs typeface="Times New Roman"/>
              </a:rPr>
              <a:t>s</a:t>
            </a:r>
            <a:r>
              <a:rPr sz="1200" spc="-5" dirty="0">
                <a:latin typeface="Times New Roman"/>
                <a:cs typeface="Times New Roman"/>
              </a:rPr>
              <a:t>hi</a:t>
            </a:r>
            <a:r>
              <a:rPr sz="1200" dirty="0">
                <a:latin typeface="Times New Roman"/>
                <a:cs typeface="Times New Roman"/>
              </a:rPr>
              <a:t>ng </a:t>
            </a:r>
            <a:r>
              <a:rPr sz="1200" spc="-5" dirty="0">
                <a:latin typeface="Times New Roman"/>
                <a:cs typeface="Times New Roman"/>
              </a:rPr>
              <a:t>the</a:t>
            </a:r>
            <a:r>
              <a:rPr sz="1200" dirty="0">
                <a:latin typeface="Times New Roman"/>
                <a:cs typeface="Times New Roman"/>
              </a:rPr>
              <a:t> </a:t>
            </a:r>
            <a:r>
              <a:rPr sz="1200" spc="-10" dirty="0">
                <a:latin typeface="Times New Roman"/>
                <a:cs typeface="Times New Roman"/>
              </a:rPr>
              <a:t>byte</a:t>
            </a:r>
            <a:r>
              <a:rPr sz="1200" dirty="0">
                <a:latin typeface="Times New Roman"/>
                <a:cs typeface="Times New Roman"/>
              </a:rPr>
              <a:t> s</a:t>
            </a:r>
            <a:r>
              <a:rPr sz="1200" spc="-5" dirty="0">
                <a:latin typeface="Times New Roman"/>
                <a:cs typeface="Times New Roman"/>
              </a:rPr>
              <a:t>tri</a:t>
            </a:r>
            <a:r>
              <a:rPr sz="1200" dirty="0">
                <a:latin typeface="Times New Roman"/>
                <a:cs typeface="Times New Roman"/>
              </a:rPr>
              <a:t>ng </a:t>
            </a:r>
            <a:r>
              <a:rPr sz="1200" spc="-5" dirty="0">
                <a:latin typeface="Times New Roman"/>
                <a:cs typeface="Times New Roman"/>
              </a:rPr>
              <a:t>repre</a:t>
            </a:r>
            <a:r>
              <a:rPr sz="1200" dirty="0">
                <a:latin typeface="Times New Roman"/>
                <a:cs typeface="Times New Roman"/>
              </a:rPr>
              <a:t>s</a:t>
            </a:r>
            <a:r>
              <a:rPr sz="1200" spc="-5" dirty="0">
                <a:latin typeface="Times New Roman"/>
                <a:cs typeface="Times New Roman"/>
              </a:rPr>
              <a:t>enti</a:t>
            </a:r>
            <a:r>
              <a:rPr sz="1200" dirty="0">
                <a:latin typeface="Times New Roman"/>
                <a:cs typeface="Times New Roman"/>
              </a:rPr>
              <a:t>ng </a:t>
            </a:r>
            <a:r>
              <a:rPr sz="1200" spc="-5" dirty="0">
                <a:latin typeface="Times New Roman"/>
                <a:cs typeface="Times New Roman"/>
              </a:rPr>
              <a:t>the</a:t>
            </a:r>
            <a:r>
              <a:rPr sz="1200" dirty="0">
                <a:latin typeface="Times New Roman"/>
                <a:cs typeface="Times New Roman"/>
              </a:rPr>
              <a:t> </a:t>
            </a:r>
            <a:r>
              <a:rPr sz="1200" spc="-10" dirty="0">
                <a:latin typeface="Times New Roman"/>
                <a:cs typeface="Times New Roman"/>
              </a:rPr>
              <a:t>memorize</a:t>
            </a:r>
            <a:r>
              <a:rPr sz="1200" dirty="0">
                <a:latin typeface="Times New Roman"/>
                <a:cs typeface="Times New Roman"/>
              </a:rPr>
              <a:t>d s</a:t>
            </a:r>
            <a:r>
              <a:rPr sz="1200" spc="-5" dirty="0">
                <a:latin typeface="Times New Roman"/>
                <a:cs typeface="Times New Roman"/>
              </a:rPr>
              <a:t>ecret</a:t>
            </a:r>
            <a:r>
              <a:rPr sz="1200" dirty="0">
                <a:latin typeface="Times New Roman"/>
                <a:cs typeface="Times New Roman"/>
              </a:rPr>
              <a:t>. Subs</a:t>
            </a:r>
            <a:r>
              <a:rPr sz="1200" spc="-5" dirty="0">
                <a:latin typeface="Times New Roman"/>
                <a:cs typeface="Times New Roman"/>
              </a:rPr>
              <a:t>cribe</a:t>
            </a:r>
            <a:r>
              <a:rPr sz="1200" dirty="0">
                <a:latin typeface="Times New Roman"/>
                <a:cs typeface="Times New Roman"/>
              </a:rPr>
              <a:t>rs </a:t>
            </a:r>
            <a:r>
              <a:rPr sz="1200" spc="-10" dirty="0">
                <a:latin typeface="Times New Roman"/>
                <a:cs typeface="Times New Roman"/>
              </a:rPr>
              <a:t>c</a:t>
            </a:r>
            <a:r>
              <a:rPr sz="1200" dirty="0">
                <a:latin typeface="Times New Roman"/>
                <a:cs typeface="Times New Roman"/>
              </a:rPr>
              <a:t>hoos</a:t>
            </a:r>
            <a:r>
              <a:rPr sz="1200" spc="-5" dirty="0">
                <a:latin typeface="Times New Roman"/>
                <a:cs typeface="Times New Roman"/>
              </a:rPr>
              <a:t>i</a:t>
            </a:r>
            <a:r>
              <a:rPr sz="1200" dirty="0">
                <a:latin typeface="Times New Roman"/>
                <a:cs typeface="Times New Roman"/>
              </a:rPr>
              <a:t>ng </a:t>
            </a:r>
            <a:r>
              <a:rPr sz="1200" spc="-10" dirty="0">
                <a:latin typeface="Times New Roman"/>
                <a:cs typeface="Times New Roman"/>
              </a:rPr>
              <a:t>memorize</a:t>
            </a:r>
            <a:r>
              <a:rPr sz="1200" dirty="0">
                <a:latin typeface="Times New Roman"/>
                <a:cs typeface="Times New Roman"/>
              </a:rPr>
              <a:t>d s</a:t>
            </a:r>
            <a:r>
              <a:rPr sz="1200" spc="-5" dirty="0">
                <a:latin typeface="Times New Roman"/>
                <a:cs typeface="Times New Roman"/>
              </a:rPr>
              <a:t>ecret</a:t>
            </a:r>
            <a:r>
              <a:rPr sz="1200" dirty="0">
                <a:latin typeface="Times New Roman"/>
                <a:cs typeface="Times New Roman"/>
              </a:rPr>
              <a:t>s </a:t>
            </a:r>
            <a:r>
              <a:rPr sz="1200" spc="-5" dirty="0">
                <a:latin typeface="Times New Roman"/>
                <a:cs typeface="Times New Roman"/>
              </a:rPr>
              <a:t>containi</a:t>
            </a:r>
            <a:r>
              <a:rPr sz="1200" dirty="0">
                <a:latin typeface="Times New Roman"/>
                <a:cs typeface="Times New Roman"/>
              </a:rPr>
              <a:t>ng U</a:t>
            </a:r>
            <a:r>
              <a:rPr sz="1200" spc="-10" dirty="0">
                <a:latin typeface="Times New Roman"/>
                <a:cs typeface="Times New Roman"/>
              </a:rPr>
              <a:t>nicode</a:t>
            </a:r>
            <a:r>
              <a:rPr sz="1200" dirty="0">
                <a:latin typeface="Times New Roman"/>
                <a:cs typeface="Times New Roman"/>
              </a:rPr>
              <a:t> </a:t>
            </a:r>
            <a:r>
              <a:rPr sz="1200" spc="-5" dirty="0">
                <a:latin typeface="Times New Roman"/>
                <a:cs typeface="Times New Roman"/>
              </a:rPr>
              <a:t>characte</a:t>
            </a:r>
            <a:r>
              <a:rPr sz="1200" dirty="0">
                <a:latin typeface="Times New Roman"/>
                <a:cs typeface="Times New Roman"/>
              </a:rPr>
              <a:t>rs SHOU</a:t>
            </a:r>
            <a:r>
              <a:rPr sz="1200" spc="-10" dirty="0">
                <a:latin typeface="Times New Roman"/>
                <a:cs typeface="Times New Roman"/>
              </a:rPr>
              <a:t>L</a:t>
            </a:r>
            <a:r>
              <a:rPr sz="1200" dirty="0">
                <a:latin typeface="Times New Roman"/>
                <a:cs typeface="Times New Roman"/>
              </a:rPr>
              <a:t>D </a:t>
            </a:r>
            <a:r>
              <a:rPr sz="1200" spc="-10" dirty="0">
                <a:latin typeface="Times New Roman"/>
                <a:cs typeface="Times New Roman"/>
              </a:rPr>
              <a:t>be</a:t>
            </a:r>
            <a:r>
              <a:rPr sz="1200" dirty="0">
                <a:latin typeface="Times New Roman"/>
                <a:cs typeface="Times New Roman"/>
              </a:rPr>
              <a:t> </a:t>
            </a:r>
            <a:r>
              <a:rPr sz="1200" spc="-10" dirty="0">
                <a:latin typeface="Times New Roman"/>
                <a:cs typeface="Times New Roman"/>
              </a:rPr>
              <a:t>advi</a:t>
            </a:r>
            <a:r>
              <a:rPr sz="1200" dirty="0">
                <a:latin typeface="Times New Roman"/>
                <a:cs typeface="Times New Roman"/>
              </a:rPr>
              <a:t>s</a:t>
            </a:r>
            <a:r>
              <a:rPr sz="1200" spc="-10" dirty="0">
                <a:latin typeface="Times New Roman"/>
                <a:cs typeface="Times New Roman"/>
              </a:rPr>
              <a:t>e</a:t>
            </a:r>
            <a:r>
              <a:rPr sz="1200" dirty="0">
                <a:latin typeface="Times New Roman"/>
                <a:cs typeface="Times New Roman"/>
              </a:rPr>
              <a:t>d </a:t>
            </a:r>
            <a:r>
              <a:rPr sz="1200" spc="-5" dirty="0">
                <a:latin typeface="Times New Roman"/>
                <a:cs typeface="Times New Roman"/>
              </a:rPr>
              <a:t>that</a:t>
            </a:r>
            <a:r>
              <a:rPr sz="1200" dirty="0">
                <a:latin typeface="Times New Roman"/>
                <a:cs typeface="Times New Roman"/>
              </a:rPr>
              <a:t> s</a:t>
            </a:r>
            <a:r>
              <a:rPr sz="1200" spc="-10" dirty="0">
                <a:latin typeface="Times New Roman"/>
                <a:cs typeface="Times New Roman"/>
              </a:rPr>
              <a:t>ome</a:t>
            </a:r>
            <a:r>
              <a:rPr sz="1200" dirty="0">
                <a:latin typeface="Times New Roman"/>
                <a:cs typeface="Times New Roman"/>
              </a:rPr>
              <a:t> </a:t>
            </a:r>
            <a:r>
              <a:rPr sz="1200" spc="-5" dirty="0">
                <a:latin typeface="Times New Roman"/>
                <a:cs typeface="Times New Roman"/>
              </a:rPr>
              <a:t>characte</a:t>
            </a:r>
            <a:r>
              <a:rPr sz="1200" dirty="0">
                <a:latin typeface="Times New Roman"/>
                <a:cs typeface="Times New Roman"/>
              </a:rPr>
              <a:t>rs </a:t>
            </a:r>
            <a:r>
              <a:rPr sz="1200" spc="-10" dirty="0">
                <a:latin typeface="Times New Roman"/>
                <a:cs typeface="Times New Roman"/>
              </a:rPr>
              <a:t>ma</a:t>
            </a:r>
            <a:r>
              <a:rPr sz="1200" dirty="0">
                <a:latin typeface="Times New Roman"/>
                <a:cs typeface="Times New Roman"/>
              </a:rPr>
              <a:t>y </a:t>
            </a:r>
            <a:r>
              <a:rPr sz="1200" spc="-10" dirty="0">
                <a:latin typeface="Times New Roman"/>
                <a:cs typeface="Times New Roman"/>
              </a:rPr>
              <a:t>be</a:t>
            </a:r>
            <a:r>
              <a:rPr sz="1200" spc="-5" dirty="0">
                <a:latin typeface="Times New Roman"/>
                <a:cs typeface="Times New Roman"/>
              </a:rPr>
              <a:t> repre</a:t>
            </a:r>
            <a:r>
              <a:rPr sz="1200" dirty="0">
                <a:latin typeface="Times New Roman"/>
                <a:cs typeface="Times New Roman"/>
              </a:rPr>
              <a:t>s</a:t>
            </a:r>
            <a:r>
              <a:rPr sz="1200" spc="-5" dirty="0">
                <a:latin typeface="Times New Roman"/>
                <a:cs typeface="Times New Roman"/>
              </a:rPr>
              <a:t>ente</a:t>
            </a:r>
            <a:r>
              <a:rPr sz="1200" dirty="0">
                <a:latin typeface="Times New Roman"/>
                <a:cs typeface="Times New Roman"/>
              </a:rPr>
              <a:t>d </a:t>
            </a:r>
            <a:r>
              <a:rPr sz="1200" spc="-5" dirty="0">
                <a:latin typeface="Times New Roman"/>
                <a:cs typeface="Times New Roman"/>
              </a:rPr>
              <a:t>differentl</a:t>
            </a:r>
            <a:r>
              <a:rPr sz="1200" dirty="0">
                <a:latin typeface="Times New Roman"/>
                <a:cs typeface="Times New Roman"/>
              </a:rPr>
              <a:t>y by s</a:t>
            </a:r>
            <a:r>
              <a:rPr sz="1200" spc="-10" dirty="0">
                <a:latin typeface="Times New Roman"/>
                <a:cs typeface="Times New Roman"/>
              </a:rPr>
              <a:t>ome</a:t>
            </a:r>
            <a:r>
              <a:rPr sz="1200" dirty="0">
                <a:latin typeface="Times New Roman"/>
                <a:cs typeface="Times New Roman"/>
              </a:rPr>
              <a:t> </a:t>
            </a:r>
            <a:r>
              <a:rPr sz="1200" spc="-10" dirty="0">
                <a:latin typeface="Times New Roman"/>
                <a:cs typeface="Times New Roman"/>
              </a:rPr>
              <a:t>endpoint</a:t>
            </a:r>
            <a:r>
              <a:rPr sz="1200" dirty="0">
                <a:latin typeface="Times New Roman"/>
                <a:cs typeface="Times New Roman"/>
              </a:rPr>
              <a:t>s, w</a:t>
            </a:r>
            <a:r>
              <a:rPr sz="1200" spc="-5" dirty="0">
                <a:latin typeface="Times New Roman"/>
                <a:cs typeface="Times New Roman"/>
              </a:rPr>
              <a:t>hic</a:t>
            </a:r>
            <a:r>
              <a:rPr sz="1200" dirty="0">
                <a:latin typeface="Times New Roman"/>
                <a:cs typeface="Times New Roman"/>
              </a:rPr>
              <a:t>h </a:t>
            </a:r>
            <a:r>
              <a:rPr sz="1200" spc="-10" dirty="0">
                <a:latin typeface="Times New Roman"/>
                <a:cs typeface="Times New Roman"/>
              </a:rPr>
              <a:t>ca</a:t>
            </a:r>
            <a:r>
              <a:rPr sz="1200" dirty="0">
                <a:latin typeface="Times New Roman"/>
                <a:cs typeface="Times New Roman"/>
              </a:rPr>
              <a:t>n </a:t>
            </a:r>
            <a:r>
              <a:rPr sz="1200" spc="-5" dirty="0">
                <a:latin typeface="Times New Roman"/>
                <a:cs typeface="Times New Roman"/>
              </a:rPr>
              <a:t>affect</a:t>
            </a:r>
            <a:r>
              <a:rPr sz="1200" dirty="0">
                <a:latin typeface="Times New Roman"/>
                <a:cs typeface="Times New Roman"/>
              </a:rPr>
              <a:t> </a:t>
            </a:r>
            <a:r>
              <a:rPr sz="1200" spc="-5" dirty="0">
                <a:latin typeface="Times New Roman"/>
                <a:cs typeface="Times New Roman"/>
              </a:rPr>
              <a:t>thei</a:t>
            </a:r>
            <a:r>
              <a:rPr sz="1200" dirty="0">
                <a:latin typeface="Times New Roman"/>
                <a:cs typeface="Times New Roman"/>
              </a:rPr>
              <a:t>r </a:t>
            </a:r>
            <a:r>
              <a:rPr sz="1200" spc="-5" dirty="0">
                <a:latin typeface="Times New Roman"/>
                <a:cs typeface="Times New Roman"/>
              </a:rPr>
              <a:t>abilit</a:t>
            </a:r>
            <a:r>
              <a:rPr sz="1200" dirty="0">
                <a:latin typeface="Times New Roman"/>
                <a:cs typeface="Times New Roman"/>
              </a:rPr>
              <a:t>y </a:t>
            </a:r>
            <a:r>
              <a:rPr sz="1200" spc="-5" dirty="0">
                <a:latin typeface="Times New Roman"/>
                <a:cs typeface="Times New Roman"/>
              </a:rPr>
              <a:t>t</a:t>
            </a:r>
            <a:r>
              <a:rPr sz="1200" dirty="0">
                <a:latin typeface="Times New Roman"/>
                <a:cs typeface="Times New Roman"/>
              </a:rPr>
              <a:t>o </a:t>
            </a:r>
            <a:r>
              <a:rPr sz="1200" spc="-5" dirty="0">
                <a:latin typeface="Times New Roman"/>
                <a:cs typeface="Times New Roman"/>
              </a:rPr>
              <a:t>authenticate </a:t>
            </a:r>
            <a:r>
              <a:rPr sz="1200" dirty="0">
                <a:latin typeface="Times New Roman"/>
                <a:cs typeface="Times New Roman"/>
              </a:rPr>
              <a:t>s</a:t>
            </a:r>
            <a:r>
              <a:rPr sz="1200" spc="-10" dirty="0">
                <a:latin typeface="Times New Roman"/>
                <a:cs typeface="Times New Roman"/>
              </a:rPr>
              <a:t>ucce</a:t>
            </a:r>
            <a:r>
              <a:rPr sz="1200" dirty="0">
                <a:latin typeface="Times New Roman"/>
                <a:cs typeface="Times New Roman"/>
              </a:rPr>
              <a:t>ss</a:t>
            </a:r>
            <a:r>
              <a:rPr sz="1200" spc="-5" dirty="0">
                <a:latin typeface="Times New Roman"/>
                <a:cs typeface="Times New Roman"/>
              </a:rPr>
              <a:t>full</a:t>
            </a:r>
            <a:r>
              <a:rPr sz="1200" dirty="0">
                <a:latin typeface="Times New Roman"/>
                <a:cs typeface="Times New Roman"/>
              </a:rPr>
              <a:t>y.</a:t>
            </a:r>
          </a:p>
        </p:txBody>
      </p:sp>
      <p:sp>
        <p:nvSpPr>
          <p:cNvPr id="10" name="object 10"/>
          <p:cNvSpPr/>
          <p:nvPr/>
        </p:nvSpPr>
        <p:spPr>
          <a:xfrm>
            <a:off x="926472" y="3050928"/>
            <a:ext cx="914400" cy="914400"/>
          </a:xfrm>
          <a:prstGeom prst="rect">
            <a:avLst/>
          </a:prstGeom>
          <a:blipFill>
            <a:blip r:embed="rId5" cstate="print"/>
            <a:stretch>
              <a:fillRect/>
            </a:stretch>
          </a:blipFill>
        </p:spPr>
        <p:txBody>
          <a:bodyPr wrap="square" lIns="0" tIns="0" rIns="0" bIns="0" rtlCol="0"/>
          <a:lstStyle/>
          <a:p>
            <a:endParaRPr/>
          </a:p>
        </p:txBody>
      </p:sp>
      <p:sp>
        <p:nvSpPr>
          <p:cNvPr id="11" name="object 11"/>
          <p:cNvSpPr txBox="1"/>
          <p:nvPr/>
        </p:nvSpPr>
        <p:spPr>
          <a:xfrm>
            <a:off x="3809372" y="9292011"/>
            <a:ext cx="177800" cy="177800"/>
          </a:xfrm>
          <a:prstGeom prst="rect">
            <a:avLst/>
          </a:prstGeom>
        </p:spPr>
        <p:txBody>
          <a:bodyPr vert="horz" wrap="square" lIns="0" tIns="0" rIns="0" bIns="0" rtlCol="0">
            <a:spAutoFit/>
          </a:bodyPr>
          <a:lstStyle/>
          <a:p>
            <a:pPr marL="12700">
              <a:lnSpc>
                <a:spcPct val="100000"/>
              </a:lnSpc>
            </a:pPr>
            <a:r>
              <a:rPr sz="1200" dirty="0">
                <a:latin typeface="Times New Roman"/>
                <a:cs typeface="Times New Roman"/>
              </a:rPr>
              <a:t>13</a:t>
            </a:r>
            <a:endParaRPr sz="1200">
              <a:latin typeface="Times New Roman"/>
              <a:cs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13772" y="471133"/>
            <a:ext cx="1021080" cy="150495"/>
          </a:xfrm>
          <a:prstGeom prst="rect">
            <a:avLst/>
          </a:prstGeom>
        </p:spPr>
        <p:txBody>
          <a:bodyPr vert="horz" wrap="square" lIns="0" tIns="0" rIns="0" bIns="0" rtlCol="0">
            <a:spAutoFit/>
          </a:bodyPr>
          <a:lstStyle/>
          <a:p>
            <a:pPr marL="12700">
              <a:lnSpc>
                <a:spcPct val="100000"/>
              </a:lnSpc>
            </a:pPr>
            <a:r>
              <a:rPr sz="950" spc="25" dirty="0">
                <a:latin typeface="Arial"/>
                <a:cs typeface="Arial"/>
              </a:rPr>
              <a:t>N</a:t>
            </a:r>
            <a:r>
              <a:rPr sz="950" spc="5" dirty="0">
                <a:latin typeface="Arial"/>
                <a:cs typeface="Arial"/>
              </a:rPr>
              <a:t>I</a:t>
            </a:r>
            <a:r>
              <a:rPr sz="950" spc="25" dirty="0">
                <a:latin typeface="Arial"/>
                <a:cs typeface="Arial"/>
              </a:rPr>
              <a:t>S</a:t>
            </a:r>
            <a:r>
              <a:rPr sz="950" spc="15" dirty="0">
                <a:latin typeface="Arial"/>
                <a:cs typeface="Arial"/>
              </a:rPr>
              <a:t>T</a:t>
            </a:r>
            <a:r>
              <a:rPr sz="950" spc="-35" dirty="0">
                <a:latin typeface="Arial"/>
                <a:cs typeface="Arial"/>
              </a:rPr>
              <a:t> </a:t>
            </a:r>
            <a:r>
              <a:rPr sz="950" spc="25" dirty="0">
                <a:latin typeface="Arial"/>
                <a:cs typeface="Arial"/>
              </a:rPr>
              <a:t>S</a:t>
            </a:r>
            <a:r>
              <a:rPr sz="950" spc="15" dirty="0">
                <a:latin typeface="Arial"/>
                <a:cs typeface="Arial"/>
              </a:rPr>
              <a:t>P</a:t>
            </a:r>
            <a:r>
              <a:rPr sz="950" spc="-35" dirty="0">
                <a:latin typeface="Arial"/>
                <a:cs typeface="Arial"/>
              </a:rPr>
              <a:t> </a:t>
            </a:r>
            <a:r>
              <a:rPr sz="950" spc="20" dirty="0">
                <a:latin typeface="Arial"/>
                <a:cs typeface="Arial"/>
              </a:rPr>
              <a:t>800-63B</a:t>
            </a:r>
            <a:endParaRPr sz="950">
              <a:latin typeface="Arial"/>
              <a:cs typeface="Arial"/>
            </a:endParaRPr>
          </a:p>
        </p:txBody>
      </p:sp>
      <p:sp>
        <p:nvSpPr>
          <p:cNvPr id="3" name="object 3"/>
          <p:cNvSpPr txBox="1"/>
          <p:nvPr/>
        </p:nvSpPr>
        <p:spPr>
          <a:xfrm>
            <a:off x="4462417" y="471133"/>
            <a:ext cx="2419985" cy="297180"/>
          </a:xfrm>
          <a:prstGeom prst="rect">
            <a:avLst/>
          </a:prstGeom>
        </p:spPr>
        <p:txBody>
          <a:bodyPr vert="horz" wrap="square" lIns="0" tIns="0" rIns="0" bIns="0" rtlCol="0">
            <a:spAutoFit/>
          </a:bodyPr>
          <a:lstStyle/>
          <a:p>
            <a:pPr marL="12700" marR="5080" indent="784225">
              <a:lnSpc>
                <a:spcPct val="101099"/>
              </a:lnSpc>
            </a:pPr>
            <a:r>
              <a:rPr sz="950" spc="25" dirty="0">
                <a:latin typeface="Arial"/>
                <a:cs typeface="Arial"/>
              </a:rPr>
              <a:t>D</a:t>
            </a:r>
            <a:r>
              <a:rPr sz="800" spc="-5" dirty="0">
                <a:latin typeface="Arial"/>
                <a:cs typeface="Arial"/>
              </a:rPr>
              <a:t>I</a:t>
            </a:r>
            <a:r>
              <a:rPr sz="800" spc="-10" dirty="0">
                <a:latin typeface="Arial"/>
                <a:cs typeface="Arial"/>
              </a:rPr>
              <a:t>GITA</a:t>
            </a:r>
            <a:r>
              <a:rPr sz="800" spc="-5" dirty="0">
                <a:latin typeface="Arial"/>
                <a:cs typeface="Arial"/>
              </a:rPr>
              <a:t>L</a:t>
            </a:r>
            <a:r>
              <a:rPr sz="800" dirty="0">
                <a:latin typeface="Arial"/>
                <a:cs typeface="Arial"/>
              </a:rPr>
              <a:t> </a:t>
            </a:r>
            <a:r>
              <a:rPr sz="950" spc="5" dirty="0">
                <a:latin typeface="Arial"/>
                <a:cs typeface="Arial"/>
              </a:rPr>
              <a:t>I</a:t>
            </a:r>
            <a:r>
              <a:rPr sz="800" spc="-5" dirty="0">
                <a:latin typeface="Arial"/>
                <a:cs typeface="Arial"/>
              </a:rPr>
              <a:t>DENT</a:t>
            </a:r>
            <a:r>
              <a:rPr sz="800" spc="-10" dirty="0">
                <a:latin typeface="Arial"/>
                <a:cs typeface="Arial"/>
              </a:rPr>
              <a:t>ITY</a:t>
            </a:r>
            <a:r>
              <a:rPr sz="800" spc="5" dirty="0">
                <a:latin typeface="Arial"/>
                <a:cs typeface="Arial"/>
              </a:rPr>
              <a:t> </a:t>
            </a:r>
            <a:r>
              <a:rPr sz="950" spc="25" dirty="0">
                <a:latin typeface="Arial"/>
                <a:cs typeface="Arial"/>
              </a:rPr>
              <a:t>G</a:t>
            </a:r>
            <a:r>
              <a:rPr sz="800" spc="-5" dirty="0">
                <a:latin typeface="Arial"/>
                <a:cs typeface="Arial"/>
              </a:rPr>
              <a:t>UIDELINE</a:t>
            </a:r>
            <a:r>
              <a:rPr sz="800" spc="-10" dirty="0">
                <a:latin typeface="Arial"/>
                <a:cs typeface="Arial"/>
              </a:rPr>
              <a:t>S</a:t>
            </a:r>
            <a:r>
              <a:rPr sz="950" spc="5" dirty="0">
                <a:latin typeface="Arial"/>
                <a:cs typeface="Arial"/>
              </a:rPr>
              <a:t>: </a:t>
            </a:r>
            <a:r>
              <a:rPr sz="950" spc="25" dirty="0">
                <a:latin typeface="Arial"/>
                <a:cs typeface="Arial"/>
              </a:rPr>
              <a:t>A</a:t>
            </a:r>
            <a:r>
              <a:rPr sz="800" spc="-5" dirty="0">
                <a:latin typeface="Arial"/>
                <a:cs typeface="Arial"/>
              </a:rPr>
              <a:t>UTHENTICA</a:t>
            </a:r>
            <a:r>
              <a:rPr sz="800" spc="-10" dirty="0">
                <a:latin typeface="Arial"/>
                <a:cs typeface="Arial"/>
              </a:rPr>
              <a:t>TIO</a:t>
            </a:r>
            <a:r>
              <a:rPr sz="800" spc="-15" dirty="0">
                <a:latin typeface="Arial"/>
                <a:cs typeface="Arial"/>
              </a:rPr>
              <a:t>N</a:t>
            </a:r>
            <a:r>
              <a:rPr sz="800" spc="5" dirty="0">
                <a:latin typeface="Arial"/>
                <a:cs typeface="Arial"/>
              </a:rPr>
              <a:t> </a:t>
            </a:r>
            <a:r>
              <a:rPr sz="950" spc="15" dirty="0">
                <a:latin typeface="Arial"/>
                <a:cs typeface="Arial"/>
              </a:rPr>
              <a:t>&amp;</a:t>
            </a:r>
            <a:r>
              <a:rPr sz="950" spc="-35" dirty="0">
                <a:latin typeface="Arial"/>
                <a:cs typeface="Arial"/>
              </a:rPr>
              <a:t> </a:t>
            </a:r>
            <a:r>
              <a:rPr sz="950" spc="20" dirty="0">
                <a:latin typeface="Arial"/>
                <a:cs typeface="Arial"/>
              </a:rPr>
              <a:t>L</a:t>
            </a:r>
            <a:r>
              <a:rPr sz="800" spc="-10" dirty="0">
                <a:latin typeface="Arial"/>
                <a:cs typeface="Arial"/>
              </a:rPr>
              <a:t>IFE</a:t>
            </a:r>
            <a:r>
              <a:rPr sz="800" spc="-5" dirty="0">
                <a:latin typeface="Arial"/>
                <a:cs typeface="Arial"/>
              </a:rPr>
              <a:t>C</a:t>
            </a:r>
            <a:r>
              <a:rPr sz="800" spc="-10" dirty="0">
                <a:latin typeface="Arial"/>
                <a:cs typeface="Arial"/>
              </a:rPr>
              <a:t>Y</a:t>
            </a:r>
            <a:r>
              <a:rPr sz="800" spc="-5" dirty="0">
                <a:latin typeface="Arial"/>
                <a:cs typeface="Arial"/>
              </a:rPr>
              <a:t>CLE</a:t>
            </a:r>
            <a:r>
              <a:rPr sz="800" spc="5" dirty="0">
                <a:latin typeface="Arial"/>
                <a:cs typeface="Arial"/>
              </a:rPr>
              <a:t> </a:t>
            </a:r>
            <a:r>
              <a:rPr sz="950" spc="25" dirty="0">
                <a:latin typeface="Arial"/>
                <a:cs typeface="Arial"/>
              </a:rPr>
              <a:t>M</a:t>
            </a:r>
            <a:r>
              <a:rPr sz="800" spc="-5" dirty="0">
                <a:latin typeface="Arial"/>
                <a:cs typeface="Arial"/>
              </a:rPr>
              <a:t>AN</a:t>
            </a:r>
            <a:r>
              <a:rPr sz="800" spc="-10" dirty="0">
                <a:latin typeface="Arial"/>
                <a:cs typeface="Arial"/>
              </a:rPr>
              <a:t>AGEM</a:t>
            </a:r>
            <a:r>
              <a:rPr sz="800" spc="-5" dirty="0">
                <a:latin typeface="Arial"/>
                <a:cs typeface="Arial"/>
              </a:rPr>
              <a:t>EN</a:t>
            </a:r>
            <a:r>
              <a:rPr sz="800" spc="-10" dirty="0">
                <a:latin typeface="Arial"/>
                <a:cs typeface="Arial"/>
              </a:rPr>
              <a:t>T</a:t>
            </a:r>
            <a:endParaRPr sz="800">
              <a:latin typeface="Arial"/>
              <a:cs typeface="Arial"/>
            </a:endParaRPr>
          </a:p>
        </p:txBody>
      </p:sp>
      <p:sp>
        <p:nvSpPr>
          <p:cNvPr id="4" name="object 4"/>
          <p:cNvSpPr/>
          <p:nvPr/>
        </p:nvSpPr>
        <p:spPr>
          <a:xfrm>
            <a:off x="152280" y="2493144"/>
            <a:ext cx="329184" cy="5334000"/>
          </a:xfrm>
          <a:prstGeom prst="rect">
            <a:avLst/>
          </a:prstGeom>
          <a:blipFill>
            <a:blip r:embed="rId3" cstate="print"/>
            <a:stretch>
              <a:fillRect/>
            </a:stretch>
          </a:blipFill>
        </p:spPr>
        <p:txBody>
          <a:bodyPr wrap="square" lIns="0" tIns="0" rIns="0" bIns="0" rtlCol="0"/>
          <a:lstStyle/>
          <a:p>
            <a:endParaRPr/>
          </a:p>
        </p:txBody>
      </p:sp>
      <p:sp>
        <p:nvSpPr>
          <p:cNvPr id="5" name="object 5"/>
          <p:cNvSpPr txBox="1"/>
          <p:nvPr/>
        </p:nvSpPr>
        <p:spPr>
          <a:xfrm>
            <a:off x="243156" y="2888876"/>
            <a:ext cx="138430" cy="4542790"/>
          </a:xfrm>
          <a:prstGeom prst="rect">
            <a:avLst/>
          </a:prstGeom>
        </p:spPr>
        <p:txBody>
          <a:bodyPr vert="vert" wrap="square" lIns="0" tIns="0" rIns="0" bIns="0" rtlCol="0">
            <a:spAutoFit/>
          </a:bodyPr>
          <a:lstStyle/>
          <a:p>
            <a:pPr marL="12700">
              <a:lnSpc>
                <a:spcPct val="100000"/>
              </a:lnSpc>
            </a:pPr>
            <a:r>
              <a:rPr sz="850" spc="5" dirty="0">
                <a:solidFill>
                  <a:srgbClr val="D9D9D9"/>
                </a:solidFill>
                <a:latin typeface="Arial"/>
                <a:cs typeface="Arial"/>
              </a:rPr>
              <a:t>T</a:t>
            </a:r>
            <a:r>
              <a:rPr sz="850" spc="10" dirty="0">
                <a:solidFill>
                  <a:srgbClr val="D9D9D9"/>
                </a:solidFill>
                <a:latin typeface="Arial"/>
                <a:cs typeface="Arial"/>
              </a:rPr>
              <a:t>h</a:t>
            </a:r>
            <a:r>
              <a:rPr sz="850" spc="-5" dirty="0">
                <a:solidFill>
                  <a:srgbClr val="D9D9D9"/>
                </a:solidFill>
                <a:latin typeface="Arial"/>
                <a:cs typeface="Arial"/>
              </a:rPr>
              <a:t>i</a:t>
            </a:r>
            <a:r>
              <a:rPr sz="850" dirty="0">
                <a:solidFill>
                  <a:srgbClr val="D9D9D9"/>
                </a:solidFill>
                <a:latin typeface="Arial"/>
                <a:cs typeface="Arial"/>
              </a:rPr>
              <a:t>s</a:t>
            </a:r>
            <a:r>
              <a:rPr sz="850" spc="15" dirty="0">
                <a:solidFill>
                  <a:srgbClr val="D9D9D9"/>
                </a:solidFill>
                <a:latin typeface="Arial"/>
                <a:cs typeface="Arial"/>
              </a:rPr>
              <a:t> </a:t>
            </a:r>
            <a:r>
              <a:rPr sz="850" spc="10" dirty="0">
                <a:solidFill>
                  <a:srgbClr val="D9D9D9"/>
                </a:solidFill>
                <a:latin typeface="Arial"/>
                <a:cs typeface="Arial"/>
              </a:rPr>
              <a:t>pub</a:t>
            </a:r>
            <a:r>
              <a:rPr sz="850" spc="-5" dirty="0">
                <a:solidFill>
                  <a:srgbClr val="D9D9D9"/>
                </a:solidFill>
                <a:latin typeface="Arial"/>
                <a:cs typeface="Arial"/>
              </a:rPr>
              <a:t>li</a:t>
            </a:r>
            <a:r>
              <a:rPr sz="850" spc="10" dirty="0">
                <a:solidFill>
                  <a:srgbClr val="D9D9D9"/>
                </a:solidFill>
                <a:latin typeface="Arial"/>
                <a:cs typeface="Arial"/>
              </a:rPr>
              <a:t>ca</a:t>
            </a:r>
            <a:r>
              <a:rPr sz="850" spc="-10" dirty="0">
                <a:solidFill>
                  <a:srgbClr val="D9D9D9"/>
                </a:solidFill>
                <a:latin typeface="Arial"/>
                <a:cs typeface="Arial"/>
              </a:rPr>
              <a:t>t</a:t>
            </a:r>
            <a:r>
              <a:rPr sz="850" spc="-5" dirty="0">
                <a:solidFill>
                  <a:srgbClr val="D9D9D9"/>
                </a:solidFill>
                <a:latin typeface="Arial"/>
                <a:cs typeface="Arial"/>
              </a:rPr>
              <a:t>i</a:t>
            </a:r>
            <a:r>
              <a:rPr sz="850" spc="10" dirty="0">
                <a:solidFill>
                  <a:srgbClr val="D9D9D9"/>
                </a:solidFill>
                <a:latin typeface="Arial"/>
                <a:cs typeface="Arial"/>
              </a:rPr>
              <a:t>o</a:t>
            </a:r>
            <a:r>
              <a:rPr sz="850" dirty="0">
                <a:solidFill>
                  <a:srgbClr val="D9D9D9"/>
                </a:solidFill>
                <a:latin typeface="Arial"/>
                <a:cs typeface="Arial"/>
              </a:rPr>
              <a:t>n</a:t>
            </a:r>
            <a:r>
              <a:rPr sz="850" spc="10" dirty="0">
                <a:solidFill>
                  <a:srgbClr val="D9D9D9"/>
                </a:solidFill>
                <a:latin typeface="Arial"/>
                <a:cs typeface="Arial"/>
              </a:rPr>
              <a:t> </a:t>
            </a:r>
            <a:r>
              <a:rPr sz="850" spc="-5" dirty="0">
                <a:solidFill>
                  <a:srgbClr val="D9D9D9"/>
                </a:solidFill>
                <a:latin typeface="Arial"/>
                <a:cs typeface="Arial"/>
              </a:rPr>
              <a:t>i</a:t>
            </a:r>
            <a:r>
              <a:rPr sz="850" dirty="0">
                <a:solidFill>
                  <a:srgbClr val="D9D9D9"/>
                </a:solidFill>
                <a:latin typeface="Arial"/>
                <a:cs typeface="Arial"/>
              </a:rPr>
              <a:t>s</a:t>
            </a:r>
            <a:r>
              <a:rPr sz="850" spc="15" dirty="0">
                <a:solidFill>
                  <a:srgbClr val="D9D9D9"/>
                </a:solidFill>
                <a:latin typeface="Arial"/>
                <a:cs typeface="Arial"/>
              </a:rPr>
              <a:t> </a:t>
            </a:r>
            <a:r>
              <a:rPr sz="850" spc="10" dirty="0">
                <a:solidFill>
                  <a:srgbClr val="D9D9D9"/>
                </a:solidFill>
                <a:latin typeface="Arial"/>
                <a:cs typeface="Arial"/>
              </a:rPr>
              <a:t>ava</a:t>
            </a:r>
            <a:r>
              <a:rPr sz="850" spc="15" dirty="0">
                <a:solidFill>
                  <a:srgbClr val="D9D9D9"/>
                </a:solidFill>
                <a:latin typeface="Arial"/>
                <a:cs typeface="Arial"/>
              </a:rPr>
              <a:t>i</a:t>
            </a:r>
            <a:r>
              <a:rPr sz="850" spc="-5" dirty="0">
                <a:solidFill>
                  <a:srgbClr val="D9D9D9"/>
                </a:solidFill>
                <a:latin typeface="Arial"/>
                <a:cs typeface="Arial"/>
              </a:rPr>
              <a:t>l</a:t>
            </a:r>
            <a:r>
              <a:rPr sz="850" spc="10" dirty="0">
                <a:solidFill>
                  <a:srgbClr val="D9D9D9"/>
                </a:solidFill>
                <a:latin typeface="Arial"/>
                <a:cs typeface="Arial"/>
              </a:rPr>
              <a:t>ab</a:t>
            </a:r>
            <a:r>
              <a:rPr sz="850" spc="-5" dirty="0">
                <a:solidFill>
                  <a:srgbClr val="D9D9D9"/>
                </a:solidFill>
                <a:latin typeface="Arial"/>
                <a:cs typeface="Arial"/>
              </a:rPr>
              <a:t>l</a:t>
            </a:r>
            <a:r>
              <a:rPr sz="850" dirty="0">
                <a:solidFill>
                  <a:srgbClr val="D9D9D9"/>
                </a:solidFill>
                <a:latin typeface="Arial"/>
                <a:cs typeface="Arial"/>
              </a:rPr>
              <a:t>e</a:t>
            </a:r>
            <a:r>
              <a:rPr sz="850" spc="10" dirty="0">
                <a:solidFill>
                  <a:srgbClr val="D9D9D9"/>
                </a:solidFill>
                <a:latin typeface="Arial"/>
                <a:cs typeface="Arial"/>
              </a:rPr>
              <a:t> </a:t>
            </a:r>
            <a:r>
              <a:rPr sz="850" spc="15" dirty="0">
                <a:solidFill>
                  <a:srgbClr val="D9D9D9"/>
                </a:solidFill>
                <a:latin typeface="Arial"/>
                <a:cs typeface="Arial"/>
              </a:rPr>
              <a:t>f</a:t>
            </a:r>
            <a:r>
              <a:rPr sz="850" spc="-10" dirty="0">
                <a:solidFill>
                  <a:srgbClr val="D9D9D9"/>
                </a:solidFill>
                <a:latin typeface="Arial"/>
                <a:cs typeface="Arial"/>
              </a:rPr>
              <a:t>r</a:t>
            </a:r>
            <a:r>
              <a:rPr sz="850" spc="10" dirty="0">
                <a:solidFill>
                  <a:srgbClr val="D9D9D9"/>
                </a:solidFill>
                <a:latin typeface="Arial"/>
                <a:cs typeface="Arial"/>
              </a:rPr>
              <a:t>e</a:t>
            </a:r>
            <a:r>
              <a:rPr sz="850" dirty="0">
                <a:solidFill>
                  <a:srgbClr val="D9D9D9"/>
                </a:solidFill>
                <a:latin typeface="Arial"/>
                <a:cs typeface="Arial"/>
              </a:rPr>
              <a:t>e</a:t>
            </a:r>
            <a:r>
              <a:rPr sz="850" spc="10" dirty="0">
                <a:solidFill>
                  <a:srgbClr val="D9D9D9"/>
                </a:solidFill>
                <a:latin typeface="Arial"/>
                <a:cs typeface="Arial"/>
              </a:rPr>
              <a:t> o</a:t>
            </a:r>
            <a:r>
              <a:rPr sz="850" dirty="0">
                <a:solidFill>
                  <a:srgbClr val="D9D9D9"/>
                </a:solidFill>
                <a:latin typeface="Arial"/>
                <a:cs typeface="Arial"/>
              </a:rPr>
              <a:t>f</a:t>
            </a:r>
            <a:r>
              <a:rPr sz="850" spc="20" dirty="0">
                <a:solidFill>
                  <a:srgbClr val="D9D9D9"/>
                </a:solidFill>
                <a:latin typeface="Arial"/>
                <a:cs typeface="Arial"/>
              </a:rPr>
              <a:t> </a:t>
            </a:r>
            <a:r>
              <a:rPr sz="850" spc="10" dirty="0">
                <a:solidFill>
                  <a:srgbClr val="D9D9D9"/>
                </a:solidFill>
                <a:latin typeface="Arial"/>
                <a:cs typeface="Arial"/>
              </a:rPr>
              <a:t>cha</a:t>
            </a:r>
            <a:r>
              <a:rPr sz="850" spc="-10" dirty="0">
                <a:solidFill>
                  <a:srgbClr val="D9D9D9"/>
                </a:solidFill>
                <a:latin typeface="Arial"/>
                <a:cs typeface="Arial"/>
              </a:rPr>
              <a:t>r</a:t>
            </a:r>
            <a:r>
              <a:rPr sz="850" spc="10" dirty="0">
                <a:solidFill>
                  <a:srgbClr val="D9D9D9"/>
                </a:solidFill>
                <a:latin typeface="Arial"/>
                <a:cs typeface="Arial"/>
              </a:rPr>
              <a:t>g</a:t>
            </a:r>
            <a:r>
              <a:rPr sz="850" dirty="0">
                <a:solidFill>
                  <a:srgbClr val="D9D9D9"/>
                </a:solidFill>
                <a:latin typeface="Arial"/>
                <a:cs typeface="Arial"/>
              </a:rPr>
              <a:t>e</a:t>
            </a:r>
            <a:r>
              <a:rPr sz="850" spc="10" dirty="0">
                <a:solidFill>
                  <a:srgbClr val="D9D9D9"/>
                </a:solidFill>
                <a:latin typeface="Arial"/>
                <a:cs typeface="Arial"/>
              </a:rPr>
              <a:t> </a:t>
            </a:r>
            <a:r>
              <a:rPr sz="850" spc="15" dirty="0">
                <a:solidFill>
                  <a:srgbClr val="D9D9D9"/>
                </a:solidFill>
                <a:latin typeface="Arial"/>
                <a:cs typeface="Arial"/>
              </a:rPr>
              <a:t>f</a:t>
            </a:r>
            <a:r>
              <a:rPr sz="850" spc="-10" dirty="0">
                <a:solidFill>
                  <a:srgbClr val="D9D9D9"/>
                </a:solidFill>
                <a:latin typeface="Arial"/>
                <a:cs typeface="Arial"/>
              </a:rPr>
              <a:t>r</a:t>
            </a:r>
            <a:r>
              <a:rPr sz="850" spc="10" dirty="0">
                <a:solidFill>
                  <a:srgbClr val="D9D9D9"/>
                </a:solidFill>
                <a:latin typeface="Arial"/>
                <a:cs typeface="Arial"/>
              </a:rPr>
              <a:t>o</a:t>
            </a:r>
            <a:r>
              <a:rPr sz="850" dirty="0">
                <a:solidFill>
                  <a:srgbClr val="D9D9D9"/>
                </a:solidFill>
                <a:latin typeface="Arial"/>
                <a:cs typeface="Arial"/>
              </a:rPr>
              <a:t>m:</a:t>
            </a:r>
            <a:r>
              <a:rPr sz="850" spc="-5" dirty="0">
                <a:solidFill>
                  <a:srgbClr val="D9D9D9"/>
                </a:solidFill>
                <a:latin typeface="Arial"/>
                <a:cs typeface="Arial"/>
              </a:rPr>
              <a:t> </a:t>
            </a:r>
            <a:r>
              <a:rPr sz="850" spc="30" dirty="0">
                <a:solidFill>
                  <a:srgbClr val="D9D9D9"/>
                </a:solidFill>
                <a:latin typeface="Arial"/>
                <a:cs typeface="Arial"/>
              </a:rPr>
              <a:t>h</a:t>
            </a:r>
            <a:r>
              <a:rPr sz="850" spc="-10" dirty="0">
                <a:solidFill>
                  <a:srgbClr val="D9D9D9"/>
                </a:solidFill>
                <a:latin typeface="Arial"/>
                <a:cs typeface="Arial"/>
              </a:rPr>
              <a:t>tt</a:t>
            </a:r>
            <a:r>
              <a:rPr sz="850" dirty="0">
                <a:solidFill>
                  <a:srgbClr val="D9D9D9"/>
                </a:solidFill>
                <a:latin typeface="Arial"/>
                <a:cs typeface="Arial"/>
              </a:rPr>
              <a:t>p</a:t>
            </a:r>
            <a:r>
              <a:rPr sz="850" spc="10" dirty="0">
                <a:solidFill>
                  <a:srgbClr val="D9D9D9"/>
                </a:solidFill>
                <a:latin typeface="Arial"/>
                <a:cs typeface="Arial"/>
              </a:rPr>
              <a:t>s</a:t>
            </a:r>
            <a:r>
              <a:rPr sz="850" spc="15" dirty="0">
                <a:solidFill>
                  <a:srgbClr val="D9D9D9"/>
                </a:solidFill>
                <a:latin typeface="Arial"/>
                <a:cs typeface="Arial"/>
              </a:rPr>
              <a:t>:</a:t>
            </a:r>
            <a:r>
              <a:rPr sz="850" spc="-10" dirty="0">
                <a:solidFill>
                  <a:srgbClr val="D9D9D9"/>
                </a:solidFill>
                <a:latin typeface="Arial"/>
                <a:cs typeface="Arial"/>
              </a:rPr>
              <a:t>//</a:t>
            </a:r>
            <a:r>
              <a:rPr sz="850" spc="5" dirty="0">
                <a:solidFill>
                  <a:srgbClr val="D9D9D9"/>
                </a:solidFill>
                <a:latin typeface="Arial"/>
                <a:cs typeface="Arial"/>
              </a:rPr>
              <a:t>do</a:t>
            </a:r>
            <a:r>
              <a:rPr sz="850" spc="-10" dirty="0">
                <a:solidFill>
                  <a:srgbClr val="D9D9D9"/>
                </a:solidFill>
                <a:latin typeface="Arial"/>
                <a:cs typeface="Arial"/>
              </a:rPr>
              <a:t>i.</a:t>
            </a:r>
            <a:r>
              <a:rPr sz="850" spc="30" dirty="0">
                <a:solidFill>
                  <a:srgbClr val="D9D9D9"/>
                </a:solidFill>
                <a:latin typeface="Arial"/>
                <a:cs typeface="Arial"/>
              </a:rPr>
              <a:t>o</a:t>
            </a:r>
            <a:r>
              <a:rPr sz="850" spc="15" dirty="0">
                <a:solidFill>
                  <a:srgbClr val="D9D9D9"/>
                </a:solidFill>
                <a:latin typeface="Arial"/>
                <a:cs typeface="Arial"/>
              </a:rPr>
              <a:t>r</a:t>
            </a:r>
            <a:r>
              <a:rPr sz="850" spc="5" dirty="0">
                <a:solidFill>
                  <a:srgbClr val="D9D9D9"/>
                </a:solidFill>
                <a:latin typeface="Arial"/>
                <a:cs typeface="Arial"/>
              </a:rPr>
              <a:t>g</a:t>
            </a:r>
            <a:r>
              <a:rPr sz="850" spc="-10" dirty="0">
                <a:solidFill>
                  <a:srgbClr val="D9D9D9"/>
                </a:solidFill>
                <a:latin typeface="Arial"/>
                <a:cs typeface="Arial"/>
              </a:rPr>
              <a:t>/</a:t>
            </a:r>
            <a:r>
              <a:rPr sz="850" spc="5" dirty="0">
                <a:solidFill>
                  <a:srgbClr val="D9D9D9"/>
                </a:solidFill>
                <a:latin typeface="Arial"/>
                <a:cs typeface="Arial"/>
              </a:rPr>
              <a:t>10</a:t>
            </a:r>
            <a:r>
              <a:rPr sz="850" spc="-10" dirty="0">
                <a:solidFill>
                  <a:srgbClr val="D9D9D9"/>
                </a:solidFill>
                <a:latin typeface="Arial"/>
                <a:cs typeface="Arial"/>
              </a:rPr>
              <a:t>.</a:t>
            </a:r>
            <a:r>
              <a:rPr sz="850" spc="5" dirty="0">
                <a:solidFill>
                  <a:srgbClr val="D9D9D9"/>
                </a:solidFill>
                <a:latin typeface="Arial"/>
                <a:cs typeface="Arial"/>
              </a:rPr>
              <a:t>6028</a:t>
            </a:r>
            <a:r>
              <a:rPr sz="850" spc="-5" dirty="0">
                <a:solidFill>
                  <a:srgbClr val="D9D9D9"/>
                </a:solidFill>
                <a:latin typeface="Arial"/>
                <a:cs typeface="Arial"/>
              </a:rPr>
              <a:t>/</a:t>
            </a:r>
            <a:r>
              <a:rPr sz="850" spc="5" dirty="0">
                <a:solidFill>
                  <a:srgbClr val="D9D9D9"/>
                </a:solidFill>
                <a:latin typeface="Arial"/>
                <a:cs typeface="Arial"/>
              </a:rPr>
              <a:t>N</a:t>
            </a:r>
            <a:r>
              <a:rPr sz="850" spc="-10" dirty="0">
                <a:solidFill>
                  <a:srgbClr val="D9D9D9"/>
                </a:solidFill>
                <a:latin typeface="Arial"/>
                <a:cs typeface="Arial"/>
              </a:rPr>
              <a:t>I</a:t>
            </a:r>
            <a:r>
              <a:rPr sz="850" spc="5" dirty="0">
                <a:solidFill>
                  <a:srgbClr val="D9D9D9"/>
                </a:solidFill>
                <a:latin typeface="Arial"/>
                <a:cs typeface="Arial"/>
              </a:rPr>
              <a:t>ST</a:t>
            </a:r>
            <a:r>
              <a:rPr sz="850" spc="-10" dirty="0">
                <a:solidFill>
                  <a:srgbClr val="D9D9D9"/>
                </a:solidFill>
                <a:latin typeface="Arial"/>
                <a:cs typeface="Arial"/>
              </a:rPr>
              <a:t>.</a:t>
            </a:r>
            <a:r>
              <a:rPr sz="850" spc="5" dirty="0">
                <a:solidFill>
                  <a:srgbClr val="D9D9D9"/>
                </a:solidFill>
                <a:latin typeface="Arial"/>
                <a:cs typeface="Arial"/>
              </a:rPr>
              <a:t>SP</a:t>
            </a:r>
            <a:r>
              <a:rPr sz="850" spc="-10" dirty="0">
                <a:solidFill>
                  <a:srgbClr val="D9D9D9"/>
                </a:solidFill>
                <a:latin typeface="Arial"/>
                <a:cs typeface="Arial"/>
              </a:rPr>
              <a:t>.</a:t>
            </a:r>
            <a:r>
              <a:rPr sz="850" spc="10" dirty="0">
                <a:solidFill>
                  <a:srgbClr val="D9D9D9"/>
                </a:solidFill>
                <a:latin typeface="Arial"/>
                <a:cs typeface="Arial"/>
              </a:rPr>
              <a:t>80</a:t>
            </a:r>
            <a:r>
              <a:rPr sz="850" spc="30" dirty="0">
                <a:solidFill>
                  <a:srgbClr val="D9D9D9"/>
                </a:solidFill>
                <a:latin typeface="Arial"/>
                <a:cs typeface="Arial"/>
              </a:rPr>
              <a:t>0</a:t>
            </a:r>
            <a:r>
              <a:rPr sz="850" spc="-10" dirty="0">
                <a:solidFill>
                  <a:srgbClr val="D9D9D9"/>
                </a:solidFill>
                <a:latin typeface="Arial"/>
                <a:cs typeface="Arial"/>
              </a:rPr>
              <a:t>-</a:t>
            </a:r>
            <a:r>
              <a:rPr sz="850" spc="10" dirty="0">
                <a:solidFill>
                  <a:srgbClr val="D9D9D9"/>
                </a:solidFill>
                <a:latin typeface="Arial"/>
                <a:cs typeface="Arial"/>
              </a:rPr>
              <a:t>63b</a:t>
            </a:r>
            <a:endParaRPr sz="850">
              <a:latin typeface="Arial"/>
              <a:cs typeface="Arial"/>
            </a:endParaRPr>
          </a:p>
        </p:txBody>
      </p:sp>
      <p:sp>
        <p:nvSpPr>
          <p:cNvPr id="6" name="object 6"/>
          <p:cNvSpPr/>
          <p:nvPr/>
        </p:nvSpPr>
        <p:spPr>
          <a:xfrm>
            <a:off x="513468" y="900564"/>
            <a:ext cx="0" cy="8229600"/>
          </a:xfrm>
          <a:custGeom>
            <a:avLst/>
            <a:gdLst/>
            <a:ahLst/>
            <a:cxnLst/>
            <a:rect l="l" t="t" r="r" b="b"/>
            <a:pathLst>
              <a:path h="8229600">
                <a:moveTo>
                  <a:pt x="0" y="0"/>
                </a:moveTo>
                <a:lnTo>
                  <a:pt x="1" y="8229600"/>
                </a:lnTo>
              </a:path>
            </a:pathLst>
          </a:custGeom>
          <a:ln w="9144">
            <a:solidFill>
              <a:srgbClr val="D9D9D9"/>
            </a:solidFill>
          </a:ln>
        </p:spPr>
        <p:txBody>
          <a:bodyPr wrap="square" lIns="0" tIns="0" rIns="0" bIns="0" rtlCol="0"/>
          <a:lstStyle/>
          <a:p>
            <a:endParaRPr/>
          </a:p>
        </p:txBody>
      </p:sp>
      <p:sp>
        <p:nvSpPr>
          <p:cNvPr id="7" name="object 7"/>
          <p:cNvSpPr txBox="1"/>
          <p:nvPr/>
        </p:nvSpPr>
        <p:spPr>
          <a:xfrm>
            <a:off x="913772" y="931348"/>
            <a:ext cx="5958840" cy="8217955"/>
          </a:xfrm>
          <a:prstGeom prst="rect">
            <a:avLst/>
          </a:prstGeom>
        </p:spPr>
        <p:txBody>
          <a:bodyPr vert="horz" wrap="square" lIns="0" tIns="0" rIns="0" bIns="0" rtlCol="0">
            <a:spAutoFit/>
          </a:bodyPr>
          <a:lstStyle/>
          <a:p>
            <a:pPr marL="12700" marR="102235">
              <a:lnSpc>
                <a:spcPct val="95800"/>
              </a:lnSpc>
            </a:pPr>
            <a:r>
              <a:rPr sz="1200" dirty="0">
                <a:latin typeface="Times New Roman"/>
                <a:cs typeface="Times New Roman"/>
              </a:rPr>
              <a:t>M</a:t>
            </a:r>
            <a:r>
              <a:rPr sz="1200" spc="-10" dirty="0">
                <a:latin typeface="Times New Roman"/>
                <a:cs typeface="Times New Roman"/>
              </a:rPr>
              <a:t>emorized s</a:t>
            </a:r>
            <a:r>
              <a:rPr sz="1200" spc="-5" dirty="0">
                <a:latin typeface="Times New Roman"/>
                <a:cs typeface="Times New Roman"/>
              </a:rPr>
              <a:t>ecrets that are </a:t>
            </a:r>
            <a:r>
              <a:rPr sz="1200" spc="-10" dirty="0">
                <a:latin typeface="Times New Roman"/>
                <a:cs typeface="Times New Roman"/>
              </a:rPr>
              <a:t>randomly chosen by </a:t>
            </a:r>
            <a:r>
              <a:rPr sz="1200" spc="-5" dirty="0">
                <a:latin typeface="Times New Roman"/>
                <a:cs typeface="Times New Roman"/>
              </a:rPr>
              <a:t>the CSP (e.g., at </a:t>
            </a:r>
            <a:r>
              <a:rPr sz="1200" spc="-10" dirty="0">
                <a:latin typeface="Times New Roman"/>
                <a:cs typeface="Times New Roman"/>
              </a:rPr>
              <a:t>enrollment) or by </a:t>
            </a:r>
            <a:r>
              <a:rPr sz="1200" spc="-5" dirty="0">
                <a:latin typeface="Times New Roman"/>
                <a:cs typeface="Times New Roman"/>
              </a:rPr>
              <a:t>the verifier (e.g., w</a:t>
            </a:r>
            <a:r>
              <a:rPr sz="1200" spc="-10" dirty="0">
                <a:latin typeface="Times New Roman"/>
                <a:cs typeface="Times New Roman"/>
              </a:rPr>
              <a:t>hen a user reques</a:t>
            </a:r>
            <a:r>
              <a:rPr sz="1200" spc="-5" dirty="0">
                <a:latin typeface="Times New Roman"/>
                <a:cs typeface="Times New Roman"/>
              </a:rPr>
              <a:t>ts </a:t>
            </a:r>
            <a:r>
              <a:rPr sz="1200" spc="-10" dirty="0">
                <a:latin typeface="Times New Roman"/>
                <a:cs typeface="Times New Roman"/>
              </a:rPr>
              <a:t>a new PIN) SHALL be </a:t>
            </a:r>
            <a:r>
              <a:rPr sz="1200" spc="-5" dirty="0">
                <a:latin typeface="Times New Roman"/>
                <a:cs typeface="Times New Roman"/>
              </a:rPr>
              <a:t>at least 6 characters in length </a:t>
            </a:r>
            <a:r>
              <a:rPr sz="1200" spc="-10" dirty="0">
                <a:latin typeface="Times New Roman"/>
                <a:cs typeface="Times New Roman"/>
              </a:rPr>
              <a:t>and SHALL be</a:t>
            </a:r>
            <a:r>
              <a:rPr sz="1200" spc="-5" dirty="0">
                <a:latin typeface="Times New Roman"/>
                <a:cs typeface="Times New Roman"/>
              </a:rPr>
              <a:t> generated using </a:t>
            </a:r>
            <a:r>
              <a:rPr sz="1200" spc="-10" dirty="0">
                <a:latin typeface="Times New Roman"/>
                <a:cs typeface="Times New Roman"/>
              </a:rPr>
              <a:t>an approved random </a:t>
            </a:r>
            <a:r>
              <a:rPr sz="1200" spc="-5" dirty="0">
                <a:latin typeface="Times New Roman"/>
                <a:cs typeface="Times New Roman"/>
              </a:rPr>
              <a:t>bit generator [</a:t>
            </a:r>
            <a:r>
              <a:rPr sz="1200" u="sng" spc="-5" dirty="0">
                <a:solidFill>
                  <a:srgbClr val="0000FF"/>
                </a:solidFill>
                <a:latin typeface="Times New Roman"/>
                <a:cs typeface="Times New Roman"/>
              </a:rPr>
              <a:t>SP 800</a:t>
            </a:r>
            <a:r>
              <a:rPr sz="1200" u="sng" dirty="0">
                <a:solidFill>
                  <a:srgbClr val="0000FF"/>
                </a:solidFill>
                <a:latin typeface="Times New Roman"/>
                <a:cs typeface="Times New Roman"/>
              </a:rPr>
              <a:t>-90Ar1</a:t>
            </a:r>
            <a:r>
              <a:rPr sz="1200" dirty="0">
                <a:latin typeface="Times New Roman"/>
                <a:cs typeface="Times New Roman"/>
              </a:rPr>
              <a:t>].</a:t>
            </a:r>
          </a:p>
          <a:p>
            <a:pPr>
              <a:lnSpc>
                <a:spcPct val="100000"/>
              </a:lnSpc>
              <a:spcBef>
                <a:spcPts val="38"/>
              </a:spcBef>
            </a:pPr>
            <a:endParaRPr sz="1000" dirty="0">
              <a:latin typeface="Times New Roman"/>
              <a:cs typeface="Times New Roman"/>
            </a:endParaRPr>
          </a:p>
          <a:p>
            <a:pPr marL="12700" marR="22225">
              <a:lnSpc>
                <a:spcPct val="95800"/>
              </a:lnSpc>
            </a:pPr>
            <a:r>
              <a:rPr sz="1200" dirty="0">
                <a:solidFill>
                  <a:srgbClr val="FF0000"/>
                </a:solidFill>
                <a:latin typeface="Times New Roman"/>
                <a:cs typeface="Times New Roman"/>
              </a:rPr>
              <a:t>M</a:t>
            </a:r>
            <a:r>
              <a:rPr sz="1200" spc="-10" dirty="0">
                <a:solidFill>
                  <a:srgbClr val="FF0000"/>
                </a:solidFill>
                <a:latin typeface="Times New Roman"/>
                <a:cs typeface="Times New Roman"/>
              </a:rPr>
              <a:t>emorized s</a:t>
            </a:r>
            <a:r>
              <a:rPr sz="1200" spc="-5" dirty="0">
                <a:solidFill>
                  <a:srgbClr val="FF0000"/>
                </a:solidFill>
                <a:latin typeface="Times New Roman"/>
                <a:cs typeface="Times New Roman"/>
              </a:rPr>
              <a:t>ecret verifiers SHA</a:t>
            </a:r>
            <a:r>
              <a:rPr sz="1200" spc="-10" dirty="0">
                <a:solidFill>
                  <a:srgbClr val="FF0000"/>
                </a:solidFill>
                <a:latin typeface="Times New Roman"/>
                <a:cs typeface="Times New Roman"/>
              </a:rPr>
              <a:t>LL NOT permit </a:t>
            </a:r>
            <a:r>
              <a:rPr sz="1200" spc="-5" dirty="0">
                <a:solidFill>
                  <a:srgbClr val="FF0000"/>
                </a:solidFill>
                <a:latin typeface="Times New Roman"/>
                <a:cs typeface="Times New Roman"/>
              </a:rPr>
              <a:t>the subscriber to store </a:t>
            </a:r>
            <a:r>
              <a:rPr sz="1200" spc="-10" dirty="0">
                <a:solidFill>
                  <a:srgbClr val="FF0000"/>
                </a:solidFill>
                <a:latin typeface="Times New Roman"/>
                <a:cs typeface="Times New Roman"/>
              </a:rPr>
              <a:t>a </a:t>
            </a:r>
            <a:r>
              <a:rPr sz="1200" spc="-5" dirty="0">
                <a:solidFill>
                  <a:srgbClr val="FF0000"/>
                </a:solidFill>
                <a:latin typeface="Times New Roman"/>
                <a:cs typeface="Times New Roman"/>
              </a:rPr>
              <a:t>“hint” that is </a:t>
            </a:r>
            <a:r>
              <a:rPr sz="1200" spc="-10" dirty="0">
                <a:solidFill>
                  <a:srgbClr val="FF0000"/>
                </a:solidFill>
                <a:latin typeface="Times New Roman"/>
                <a:cs typeface="Times New Roman"/>
              </a:rPr>
              <a:t>access</a:t>
            </a:r>
            <a:r>
              <a:rPr sz="1200" spc="-5" dirty="0">
                <a:solidFill>
                  <a:srgbClr val="FF0000"/>
                </a:solidFill>
                <a:latin typeface="Times New Roman"/>
                <a:cs typeface="Times New Roman"/>
              </a:rPr>
              <a:t>ible to </a:t>
            </a:r>
            <a:r>
              <a:rPr sz="1200" spc="-10" dirty="0">
                <a:solidFill>
                  <a:srgbClr val="FF0000"/>
                </a:solidFill>
                <a:latin typeface="Times New Roman"/>
                <a:cs typeface="Times New Roman"/>
              </a:rPr>
              <a:t>an </a:t>
            </a:r>
            <a:r>
              <a:rPr sz="1200" spc="-5" dirty="0">
                <a:solidFill>
                  <a:srgbClr val="FF0000"/>
                </a:solidFill>
                <a:latin typeface="Times New Roman"/>
                <a:cs typeface="Times New Roman"/>
              </a:rPr>
              <a:t>unauthenticated </a:t>
            </a:r>
            <a:r>
              <a:rPr sz="1200" spc="-10" dirty="0">
                <a:solidFill>
                  <a:srgbClr val="FF0000"/>
                </a:solidFill>
                <a:latin typeface="Times New Roman"/>
                <a:cs typeface="Times New Roman"/>
              </a:rPr>
              <a:t>claiman</a:t>
            </a:r>
            <a:r>
              <a:rPr sz="1200" spc="-5" dirty="0">
                <a:solidFill>
                  <a:srgbClr val="FF0000"/>
                </a:solidFill>
                <a:latin typeface="Times New Roman"/>
                <a:cs typeface="Times New Roman"/>
              </a:rPr>
              <a:t>t</a:t>
            </a:r>
            <a:r>
              <a:rPr sz="1200" spc="-5" dirty="0">
                <a:latin typeface="Times New Roman"/>
                <a:cs typeface="Times New Roman"/>
              </a:rPr>
              <a:t>. Verifiers SHA</a:t>
            </a:r>
            <a:r>
              <a:rPr sz="1200" spc="-10" dirty="0">
                <a:latin typeface="Times New Roman"/>
                <a:cs typeface="Times New Roman"/>
              </a:rPr>
              <a:t>LL NOT prompt subs</a:t>
            </a:r>
            <a:r>
              <a:rPr sz="1200" spc="-5" dirty="0">
                <a:latin typeface="Times New Roman"/>
                <a:cs typeface="Times New Roman"/>
              </a:rPr>
              <a:t>cribers to us</a:t>
            </a:r>
            <a:r>
              <a:rPr sz="1200" spc="-10" dirty="0">
                <a:latin typeface="Times New Roman"/>
                <a:cs typeface="Times New Roman"/>
              </a:rPr>
              <a:t>e s</a:t>
            </a:r>
            <a:r>
              <a:rPr sz="1200" spc="-5" dirty="0">
                <a:latin typeface="Times New Roman"/>
                <a:cs typeface="Times New Roman"/>
              </a:rPr>
              <a:t>pecific </a:t>
            </a:r>
            <a:r>
              <a:rPr sz="1200" spc="-10" dirty="0">
                <a:latin typeface="Times New Roman"/>
                <a:cs typeface="Times New Roman"/>
              </a:rPr>
              <a:t>types of </a:t>
            </a:r>
            <a:r>
              <a:rPr sz="1200" spc="-5" dirty="0">
                <a:latin typeface="Times New Roman"/>
                <a:cs typeface="Times New Roman"/>
              </a:rPr>
              <a:t>information (e.g., </a:t>
            </a:r>
            <a:r>
              <a:rPr sz="1200" spc="-10" dirty="0">
                <a:latin typeface="Times New Roman"/>
                <a:cs typeface="Times New Roman"/>
              </a:rPr>
              <a:t>“What was </a:t>
            </a:r>
            <a:r>
              <a:rPr sz="1200" spc="-5" dirty="0">
                <a:latin typeface="Times New Roman"/>
                <a:cs typeface="Times New Roman"/>
              </a:rPr>
              <a:t>the </a:t>
            </a:r>
            <a:r>
              <a:rPr sz="1200" spc="-10" dirty="0">
                <a:latin typeface="Times New Roman"/>
                <a:cs typeface="Times New Roman"/>
              </a:rPr>
              <a:t>name of your </a:t>
            </a:r>
            <a:r>
              <a:rPr sz="1200" spc="-5" dirty="0">
                <a:latin typeface="Times New Roman"/>
                <a:cs typeface="Times New Roman"/>
              </a:rPr>
              <a:t>first pet?”) w</a:t>
            </a:r>
            <a:r>
              <a:rPr sz="1200" spc="-10" dirty="0">
                <a:latin typeface="Times New Roman"/>
                <a:cs typeface="Times New Roman"/>
              </a:rPr>
              <a:t>hen choos</a:t>
            </a:r>
            <a:r>
              <a:rPr sz="1200" spc="-5" dirty="0">
                <a:latin typeface="Times New Roman"/>
                <a:cs typeface="Times New Roman"/>
              </a:rPr>
              <a:t>ing </a:t>
            </a:r>
            <a:r>
              <a:rPr sz="1200" spc="-10" dirty="0">
                <a:latin typeface="Times New Roman"/>
                <a:cs typeface="Times New Roman"/>
              </a:rPr>
              <a:t>memorized s</a:t>
            </a:r>
            <a:r>
              <a:rPr sz="1200" spc="-5" dirty="0">
                <a:latin typeface="Times New Roman"/>
                <a:cs typeface="Times New Roman"/>
              </a:rPr>
              <a:t>ecrets.</a:t>
            </a:r>
            <a:endParaRPr sz="1200" dirty="0">
              <a:latin typeface="Times New Roman"/>
              <a:cs typeface="Times New Roman"/>
            </a:endParaRPr>
          </a:p>
          <a:p>
            <a:pPr>
              <a:lnSpc>
                <a:spcPct val="100000"/>
              </a:lnSpc>
              <a:spcBef>
                <a:spcPts val="5"/>
              </a:spcBef>
            </a:pPr>
            <a:endParaRPr sz="1050" dirty="0">
              <a:latin typeface="Times New Roman"/>
              <a:cs typeface="Times New Roman"/>
            </a:endParaRPr>
          </a:p>
          <a:p>
            <a:pPr marL="12700" marR="38735" algn="just">
              <a:lnSpc>
                <a:spcPct val="95800"/>
              </a:lnSpc>
            </a:pPr>
            <a:r>
              <a:rPr sz="1200" spc="-10" dirty="0">
                <a:latin typeface="Times New Roman"/>
                <a:cs typeface="Times New Roman"/>
              </a:rPr>
              <a:t>When process</a:t>
            </a:r>
            <a:r>
              <a:rPr sz="1200" spc="-5" dirty="0">
                <a:latin typeface="Times New Roman"/>
                <a:cs typeface="Times New Roman"/>
              </a:rPr>
              <a:t>ing </a:t>
            </a:r>
            <a:r>
              <a:rPr sz="1200" spc="-10" dirty="0">
                <a:latin typeface="Times New Roman"/>
                <a:cs typeface="Times New Roman"/>
              </a:rPr>
              <a:t>reques</a:t>
            </a:r>
            <a:r>
              <a:rPr sz="1200" spc="-5" dirty="0">
                <a:latin typeface="Times New Roman"/>
                <a:cs typeface="Times New Roman"/>
              </a:rPr>
              <a:t>ts to </a:t>
            </a:r>
            <a:r>
              <a:rPr sz="1200" spc="-10" dirty="0">
                <a:latin typeface="Times New Roman"/>
                <a:cs typeface="Times New Roman"/>
              </a:rPr>
              <a:t>es</a:t>
            </a:r>
            <a:r>
              <a:rPr sz="1200" spc="-5" dirty="0">
                <a:latin typeface="Times New Roman"/>
                <a:cs typeface="Times New Roman"/>
              </a:rPr>
              <a:t>tablish </a:t>
            </a:r>
            <a:r>
              <a:rPr sz="1200" spc="-10" dirty="0">
                <a:latin typeface="Times New Roman"/>
                <a:cs typeface="Times New Roman"/>
              </a:rPr>
              <a:t>and change memorized s</a:t>
            </a:r>
            <a:r>
              <a:rPr sz="1200" spc="-5" dirty="0">
                <a:latin typeface="Times New Roman"/>
                <a:cs typeface="Times New Roman"/>
              </a:rPr>
              <a:t>ecrets, verifiers SHA</a:t>
            </a:r>
            <a:r>
              <a:rPr sz="1200" spc="-10" dirty="0">
                <a:latin typeface="Times New Roman"/>
                <a:cs typeface="Times New Roman"/>
              </a:rPr>
              <a:t>LL compare</a:t>
            </a:r>
            <a:r>
              <a:rPr sz="1200" spc="-5" dirty="0">
                <a:latin typeface="Times New Roman"/>
                <a:cs typeface="Times New Roman"/>
              </a:rPr>
              <a:t> the prospective secrets against </a:t>
            </a:r>
            <a:r>
              <a:rPr sz="1200" spc="-10" dirty="0">
                <a:latin typeface="Times New Roman"/>
                <a:cs typeface="Times New Roman"/>
              </a:rPr>
              <a:t>a </a:t>
            </a:r>
            <a:r>
              <a:rPr sz="1200" spc="-5" dirty="0">
                <a:latin typeface="Times New Roman"/>
                <a:cs typeface="Times New Roman"/>
              </a:rPr>
              <a:t>list that contains </a:t>
            </a:r>
            <a:r>
              <a:rPr sz="1200" spc="-10" dirty="0">
                <a:latin typeface="Times New Roman"/>
                <a:cs typeface="Times New Roman"/>
              </a:rPr>
              <a:t>values known </a:t>
            </a:r>
            <a:r>
              <a:rPr sz="1200" spc="-5" dirty="0">
                <a:latin typeface="Times New Roman"/>
                <a:cs typeface="Times New Roman"/>
              </a:rPr>
              <a:t>to </a:t>
            </a:r>
            <a:r>
              <a:rPr sz="1200" spc="-10" dirty="0">
                <a:latin typeface="Times New Roman"/>
                <a:cs typeface="Times New Roman"/>
              </a:rPr>
              <a:t>be commonly-used, expected, or compromised. For example, </a:t>
            </a:r>
            <a:r>
              <a:rPr sz="1200" spc="-5" dirty="0">
                <a:latin typeface="Times New Roman"/>
                <a:cs typeface="Times New Roman"/>
              </a:rPr>
              <a:t>the list MAY include, </a:t>
            </a:r>
            <a:r>
              <a:rPr sz="1200" spc="-10" dirty="0">
                <a:latin typeface="Times New Roman"/>
                <a:cs typeface="Times New Roman"/>
              </a:rPr>
              <a:t>but </a:t>
            </a:r>
            <a:r>
              <a:rPr sz="1200" spc="-5" dirty="0">
                <a:latin typeface="Times New Roman"/>
                <a:cs typeface="Times New Roman"/>
              </a:rPr>
              <a:t>is </a:t>
            </a:r>
            <a:r>
              <a:rPr sz="1200" spc="-10" dirty="0">
                <a:latin typeface="Times New Roman"/>
                <a:cs typeface="Times New Roman"/>
              </a:rPr>
              <a:t>not </a:t>
            </a:r>
            <a:r>
              <a:rPr sz="1200" spc="-5" dirty="0">
                <a:latin typeface="Times New Roman"/>
                <a:cs typeface="Times New Roman"/>
              </a:rPr>
              <a:t>limited to:</a:t>
            </a:r>
            <a:endParaRPr sz="1200" dirty="0">
              <a:latin typeface="Times New Roman"/>
              <a:cs typeface="Times New Roman"/>
            </a:endParaRPr>
          </a:p>
          <a:p>
            <a:pPr>
              <a:lnSpc>
                <a:spcPct val="100000"/>
              </a:lnSpc>
              <a:spcBef>
                <a:spcPts val="16"/>
              </a:spcBef>
            </a:pPr>
            <a:endParaRPr sz="1050" dirty="0">
              <a:latin typeface="Times New Roman"/>
              <a:cs typeface="Times New Roman"/>
            </a:endParaRPr>
          </a:p>
          <a:p>
            <a:pPr marL="469900" indent="-228600">
              <a:lnSpc>
                <a:spcPct val="100000"/>
              </a:lnSpc>
              <a:buFont typeface="Symbol"/>
              <a:buChar char=""/>
              <a:tabLst>
                <a:tab pos="469900" algn="l"/>
              </a:tabLst>
            </a:pPr>
            <a:r>
              <a:rPr sz="1200" dirty="0">
                <a:latin typeface="Times New Roman"/>
                <a:cs typeface="Times New Roman"/>
              </a:rPr>
              <a:t>P</a:t>
            </a:r>
            <a:r>
              <a:rPr sz="1200" spc="-10" dirty="0">
                <a:latin typeface="Times New Roman"/>
                <a:cs typeface="Times New Roman"/>
              </a:rPr>
              <a:t>asswords </a:t>
            </a:r>
            <a:r>
              <a:rPr sz="1200" spc="-5" dirty="0">
                <a:latin typeface="Times New Roman"/>
                <a:cs typeface="Times New Roman"/>
              </a:rPr>
              <a:t>obtained </a:t>
            </a:r>
            <a:r>
              <a:rPr sz="1200" spc="-10" dirty="0">
                <a:latin typeface="Times New Roman"/>
                <a:cs typeface="Times New Roman"/>
              </a:rPr>
              <a:t>from </a:t>
            </a:r>
            <a:r>
              <a:rPr sz="1200" spc="-5" dirty="0">
                <a:latin typeface="Times New Roman"/>
                <a:cs typeface="Times New Roman"/>
              </a:rPr>
              <a:t>previous </a:t>
            </a:r>
            <a:r>
              <a:rPr sz="1200" spc="-10" dirty="0">
                <a:latin typeface="Times New Roman"/>
                <a:cs typeface="Times New Roman"/>
              </a:rPr>
              <a:t>breach corpuses.</a:t>
            </a:r>
            <a:endParaRPr sz="1200" dirty="0">
              <a:latin typeface="Times New Roman"/>
              <a:cs typeface="Times New Roman"/>
            </a:endParaRPr>
          </a:p>
          <a:p>
            <a:pPr marL="469900" indent="-228600">
              <a:lnSpc>
                <a:spcPct val="100000"/>
              </a:lnSpc>
              <a:spcBef>
                <a:spcPts val="45"/>
              </a:spcBef>
              <a:buFont typeface="Symbol"/>
              <a:buChar char=""/>
              <a:tabLst>
                <a:tab pos="469900" algn="l"/>
              </a:tabLst>
            </a:pPr>
            <a:r>
              <a:rPr sz="1200" dirty="0">
                <a:latin typeface="Times New Roman"/>
                <a:cs typeface="Times New Roman"/>
              </a:rPr>
              <a:t>D</a:t>
            </a:r>
            <a:r>
              <a:rPr sz="1200" spc="-5" dirty="0">
                <a:latin typeface="Times New Roman"/>
                <a:cs typeface="Times New Roman"/>
              </a:rPr>
              <a:t>ictionary words.</a:t>
            </a:r>
            <a:endParaRPr sz="1200" dirty="0">
              <a:latin typeface="Times New Roman"/>
              <a:cs typeface="Times New Roman"/>
            </a:endParaRPr>
          </a:p>
          <a:p>
            <a:pPr marL="469900" indent="-228600">
              <a:lnSpc>
                <a:spcPct val="100000"/>
              </a:lnSpc>
              <a:spcBef>
                <a:spcPts val="25"/>
              </a:spcBef>
              <a:buFont typeface="Symbol"/>
              <a:buChar char=""/>
              <a:tabLst>
                <a:tab pos="469900" algn="l"/>
              </a:tabLst>
            </a:pPr>
            <a:r>
              <a:rPr sz="1200" spc="-5" dirty="0">
                <a:latin typeface="Times New Roman"/>
                <a:cs typeface="Times New Roman"/>
              </a:rPr>
              <a:t>Repetitive or sequential characters (e.g. </a:t>
            </a:r>
            <a:r>
              <a:rPr sz="1200" spc="-10" dirty="0">
                <a:latin typeface="Times New Roman"/>
                <a:cs typeface="Times New Roman"/>
              </a:rPr>
              <a:t>‘aaaaaa’, ‘1234abcd’).</a:t>
            </a:r>
            <a:endParaRPr sz="1200" dirty="0">
              <a:latin typeface="Times New Roman"/>
              <a:cs typeface="Times New Roman"/>
            </a:endParaRPr>
          </a:p>
          <a:p>
            <a:pPr marL="469900" marR="203835" indent="-228600">
              <a:lnSpc>
                <a:spcPts val="1370"/>
              </a:lnSpc>
              <a:spcBef>
                <a:spcPts val="125"/>
              </a:spcBef>
              <a:buFont typeface="Symbol"/>
              <a:buChar char=""/>
              <a:tabLst>
                <a:tab pos="469900" algn="l"/>
              </a:tabLst>
            </a:pPr>
            <a:r>
              <a:rPr sz="1200" spc="-10" dirty="0">
                <a:latin typeface="Times New Roman"/>
                <a:cs typeface="Times New Roman"/>
              </a:rPr>
              <a:t>Context-s</a:t>
            </a:r>
            <a:r>
              <a:rPr sz="1200" spc="-5" dirty="0">
                <a:latin typeface="Times New Roman"/>
                <a:cs typeface="Times New Roman"/>
              </a:rPr>
              <a:t>pecific words, s</a:t>
            </a:r>
            <a:r>
              <a:rPr sz="1200" spc="-10" dirty="0">
                <a:latin typeface="Times New Roman"/>
                <a:cs typeface="Times New Roman"/>
              </a:rPr>
              <a:t>uch as </a:t>
            </a:r>
            <a:r>
              <a:rPr sz="1200" spc="-5" dirty="0">
                <a:latin typeface="Times New Roman"/>
                <a:cs typeface="Times New Roman"/>
              </a:rPr>
              <a:t>the </a:t>
            </a:r>
            <a:r>
              <a:rPr sz="1200" spc="-10" dirty="0">
                <a:latin typeface="Times New Roman"/>
                <a:cs typeface="Times New Roman"/>
              </a:rPr>
              <a:t>name of </a:t>
            </a:r>
            <a:r>
              <a:rPr sz="1200" spc="-5" dirty="0">
                <a:latin typeface="Times New Roman"/>
                <a:cs typeface="Times New Roman"/>
              </a:rPr>
              <a:t>the service, the us</a:t>
            </a:r>
            <a:r>
              <a:rPr sz="1200" spc="-10" dirty="0">
                <a:latin typeface="Times New Roman"/>
                <a:cs typeface="Times New Roman"/>
              </a:rPr>
              <a:t>ername, and </a:t>
            </a:r>
            <a:r>
              <a:rPr sz="1200" spc="-5" dirty="0">
                <a:latin typeface="Times New Roman"/>
                <a:cs typeface="Times New Roman"/>
              </a:rPr>
              <a:t>derivatives thereof.</a:t>
            </a:r>
            <a:endParaRPr sz="1200" dirty="0">
              <a:latin typeface="Times New Roman"/>
              <a:cs typeface="Times New Roman"/>
            </a:endParaRPr>
          </a:p>
          <a:p>
            <a:pPr>
              <a:lnSpc>
                <a:spcPct val="100000"/>
              </a:lnSpc>
              <a:spcBef>
                <a:spcPts val="4"/>
              </a:spcBef>
            </a:pPr>
            <a:endParaRPr sz="1000" dirty="0">
              <a:latin typeface="Times New Roman"/>
              <a:cs typeface="Times New Roman"/>
            </a:endParaRPr>
          </a:p>
          <a:p>
            <a:pPr marL="12700" marR="283845">
              <a:lnSpc>
                <a:spcPct val="95800"/>
              </a:lnSpc>
            </a:pPr>
            <a:r>
              <a:rPr sz="1200" dirty="0">
                <a:latin typeface="Times New Roman"/>
                <a:cs typeface="Times New Roman"/>
              </a:rPr>
              <a:t>If </a:t>
            </a:r>
            <a:r>
              <a:rPr sz="1200" spc="-5" dirty="0">
                <a:latin typeface="Times New Roman"/>
                <a:cs typeface="Times New Roman"/>
              </a:rPr>
              <a:t>the </a:t>
            </a:r>
            <a:r>
              <a:rPr sz="1200" spc="-10" dirty="0">
                <a:latin typeface="Times New Roman"/>
                <a:cs typeface="Times New Roman"/>
              </a:rPr>
              <a:t>chosen s</a:t>
            </a:r>
            <a:r>
              <a:rPr sz="1200" spc="-5" dirty="0">
                <a:latin typeface="Times New Roman"/>
                <a:cs typeface="Times New Roman"/>
              </a:rPr>
              <a:t>ecret is found in the list, the CSP or verifier SHA</a:t>
            </a:r>
            <a:r>
              <a:rPr sz="1200" spc="-10" dirty="0">
                <a:latin typeface="Times New Roman"/>
                <a:cs typeface="Times New Roman"/>
              </a:rPr>
              <a:t>LL advise </a:t>
            </a:r>
            <a:r>
              <a:rPr sz="1200" spc="-5" dirty="0">
                <a:latin typeface="Times New Roman"/>
                <a:cs typeface="Times New Roman"/>
              </a:rPr>
              <a:t>the subscriber that they </a:t>
            </a:r>
            <a:r>
              <a:rPr sz="1200" spc="-10" dirty="0">
                <a:latin typeface="Times New Roman"/>
                <a:cs typeface="Times New Roman"/>
              </a:rPr>
              <a:t>need </a:t>
            </a:r>
            <a:r>
              <a:rPr sz="1200" spc="-5" dirty="0">
                <a:latin typeface="Times New Roman"/>
                <a:cs typeface="Times New Roman"/>
              </a:rPr>
              <a:t>to select </a:t>
            </a:r>
            <a:r>
              <a:rPr sz="1200" spc="-10" dirty="0">
                <a:latin typeface="Times New Roman"/>
                <a:cs typeface="Times New Roman"/>
              </a:rPr>
              <a:t>a </a:t>
            </a:r>
            <a:r>
              <a:rPr sz="1200" spc="-5" dirty="0">
                <a:latin typeface="Times New Roman"/>
                <a:cs typeface="Times New Roman"/>
              </a:rPr>
              <a:t>different secret, SHA</a:t>
            </a:r>
            <a:r>
              <a:rPr sz="1200" spc="-10" dirty="0">
                <a:latin typeface="Times New Roman"/>
                <a:cs typeface="Times New Roman"/>
              </a:rPr>
              <a:t>LL provide </a:t>
            </a:r>
            <a:r>
              <a:rPr sz="1200" spc="-5" dirty="0">
                <a:latin typeface="Times New Roman"/>
                <a:cs typeface="Times New Roman"/>
              </a:rPr>
              <a:t>the reason for rejection, </a:t>
            </a:r>
            <a:r>
              <a:rPr sz="1200" spc="-10" dirty="0">
                <a:latin typeface="Times New Roman"/>
                <a:cs typeface="Times New Roman"/>
              </a:rPr>
              <a:t>and SHALL</a:t>
            </a:r>
            <a:r>
              <a:rPr sz="1200" spc="-5" dirty="0">
                <a:latin typeface="Times New Roman"/>
                <a:cs typeface="Times New Roman"/>
              </a:rPr>
              <a:t> require the subscriber to </a:t>
            </a:r>
            <a:r>
              <a:rPr sz="1200" spc="-10" dirty="0">
                <a:latin typeface="Times New Roman"/>
                <a:cs typeface="Times New Roman"/>
              </a:rPr>
              <a:t>choose a </a:t>
            </a:r>
            <a:r>
              <a:rPr sz="1200" spc="-5" dirty="0">
                <a:latin typeface="Times New Roman"/>
                <a:cs typeface="Times New Roman"/>
              </a:rPr>
              <a:t>different </a:t>
            </a:r>
            <a:r>
              <a:rPr sz="1200" spc="-10" dirty="0">
                <a:latin typeface="Times New Roman"/>
                <a:cs typeface="Times New Roman"/>
              </a:rPr>
              <a:t>value.</a:t>
            </a:r>
            <a:endParaRPr sz="1200" dirty="0">
              <a:latin typeface="Times New Roman"/>
              <a:cs typeface="Times New Roman"/>
            </a:endParaRPr>
          </a:p>
          <a:p>
            <a:pPr>
              <a:lnSpc>
                <a:spcPct val="100000"/>
              </a:lnSpc>
              <a:spcBef>
                <a:spcPts val="7"/>
              </a:spcBef>
            </a:pPr>
            <a:endParaRPr sz="1050" dirty="0">
              <a:latin typeface="Times New Roman"/>
              <a:cs typeface="Times New Roman"/>
            </a:endParaRPr>
          </a:p>
          <a:p>
            <a:pPr marL="12700" marR="5080">
              <a:lnSpc>
                <a:spcPct val="95600"/>
              </a:lnSpc>
            </a:pPr>
            <a:r>
              <a:rPr sz="1200" dirty="0">
                <a:latin typeface="Times New Roman"/>
                <a:cs typeface="Times New Roman"/>
              </a:rPr>
              <a:t>V</a:t>
            </a:r>
            <a:r>
              <a:rPr sz="1200" spc="-5" dirty="0">
                <a:latin typeface="Times New Roman"/>
                <a:cs typeface="Times New Roman"/>
              </a:rPr>
              <a:t>erifiers SHOU</a:t>
            </a:r>
            <a:r>
              <a:rPr sz="1200" spc="-10" dirty="0">
                <a:latin typeface="Times New Roman"/>
                <a:cs typeface="Times New Roman"/>
              </a:rPr>
              <a:t>LD </a:t>
            </a:r>
            <a:r>
              <a:rPr sz="1200" spc="-5" dirty="0">
                <a:latin typeface="Times New Roman"/>
                <a:cs typeface="Times New Roman"/>
              </a:rPr>
              <a:t>offer </a:t>
            </a:r>
            <a:r>
              <a:rPr sz="1200" spc="-10" dirty="0">
                <a:latin typeface="Times New Roman"/>
                <a:cs typeface="Times New Roman"/>
              </a:rPr>
              <a:t>guidance </a:t>
            </a:r>
            <a:r>
              <a:rPr sz="1200" spc="-5" dirty="0">
                <a:latin typeface="Times New Roman"/>
                <a:cs typeface="Times New Roman"/>
              </a:rPr>
              <a:t>to the subscriber, s</a:t>
            </a:r>
            <a:r>
              <a:rPr sz="1200" spc="-10" dirty="0">
                <a:latin typeface="Times New Roman"/>
                <a:cs typeface="Times New Roman"/>
              </a:rPr>
              <a:t>uch as a password-s</a:t>
            </a:r>
            <a:r>
              <a:rPr sz="1200" spc="-5" dirty="0">
                <a:latin typeface="Times New Roman"/>
                <a:cs typeface="Times New Roman"/>
              </a:rPr>
              <a:t>trength </a:t>
            </a:r>
            <a:r>
              <a:rPr sz="1200" spc="-10" dirty="0">
                <a:latin typeface="Times New Roman"/>
                <a:cs typeface="Times New Roman"/>
              </a:rPr>
              <a:t>meter [</a:t>
            </a:r>
            <a:r>
              <a:rPr sz="1200" u="sng" spc="-10" dirty="0">
                <a:solidFill>
                  <a:srgbClr val="0000FF"/>
                </a:solidFill>
                <a:latin typeface="Times New Roman"/>
                <a:cs typeface="Times New Roman"/>
              </a:rPr>
              <a:t>M</a:t>
            </a:r>
            <a:r>
              <a:rPr sz="1200" u="sng" spc="-5" dirty="0">
                <a:solidFill>
                  <a:srgbClr val="0000FF"/>
                </a:solidFill>
                <a:latin typeface="Times New Roman"/>
                <a:cs typeface="Times New Roman"/>
              </a:rPr>
              <a:t>eters</a:t>
            </a:r>
            <a:r>
              <a:rPr sz="1200" spc="-5" dirty="0">
                <a:latin typeface="Times New Roman"/>
                <a:cs typeface="Times New Roman"/>
              </a:rPr>
              <a:t>], to </a:t>
            </a:r>
            <a:r>
              <a:rPr sz="1200" spc="-10" dirty="0">
                <a:latin typeface="Times New Roman"/>
                <a:cs typeface="Times New Roman"/>
              </a:rPr>
              <a:t>ass</a:t>
            </a:r>
            <a:r>
              <a:rPr sz="1200" spc="-5" dirty="0">
                <a:latin typeface="Times New Roman"/>
                <a:cs typeface="Times New Roman"/>
              </a:rPr>
              <a:t>ist the us</a:t>
            </a:r>
            <a:r>
              <a:rPr sz="1200" spc="-10" dirty="0">
                <a:latin typeface="Times New Roman"/>
                <a:cs typeface="Times New Roman"/>
              </a:rPr>
              <a:t>er </a:t>
            </a:r>
            <a:r>
              <a:rPr sz="1200" spc="-5" dirty="0">
                <a:latin typeface="Times New Roman"/>
                <a:cs typeface="Times New Roman"/>
              </a:rPr>
              <a:t>in </a:t>
            </a:r>
            <a:r>
              <a:rPr sz="1200" spc="-10" dirty="0">
                <a:latin typeface="Times New Roman"/>
                <a:cs typeface="Times New Roman"/>
              </a:rPr>
              <a:t>choos</a:t>
            </a:r>
            <a:r>
              <a:rPr sz="1200" spc="-5" dirty="0">
                <a:latin typeface="Times New Roman"/>
                <a:cs typeface="Times New Roman"/>
              </a:rPr>
              <a:t>ing </a:t>
            </a:r>
            <a:r>
              <a:rPr sz="1200" spc="-10" dirty="0">
                <a:latin typeface="Times New Roman"/>
                <a:cs typeface="Times New Roman"/>
              </a:rPr>
              <a:t>a s</a:t>
            </a:r>
            <a:r>
              <a:rPr sz="1200" spc="-5" dirty="0">
                <a:latin typeface="Times New Roman"/>
                <a:cs typeface="Times New Roman"/>
              </a:rPr>
              <a:t>trong </a:t>
            </a:r>
            <a:r>
              <a:rPr sz="1200" spc="-10" dirty="0">
                <a:latin typeface="Times New Roman"/>
                <a:cs typeface="Times New Roman"/>
              </a:rPr>
              <a:t>memorized s</a:t>
            </a:r>
            <a:r>
              <a:rPr sz="1200" spc="-5" dirty="0">
                <a:latin typeface="Times New Roman"/>
                <a:cs typeface="Times New Roman"/>
              </a:rPr>
              <a:t>ecret. </a:t>
            </a:r>
            <a:r>
              <a:rPr sz="1200" spc="-10" dirty="0">
                <a:latin typeface="Times New Roman"/>
                <a:cs typeface="Times New Roman"/>
              </a:rPr>
              <a:t>This </a:t>
            </a:r>
            <a:r>
              <a:rPr sz="1200" spc="-5" dirty="0">
                <a:latin typeface="Times New Roman"/>
                <a:cs typeface="Times New Roman"/>
              </a:rPr>
              <a:t>is particularly </a:t>
            </a:r>
            <a:r>
              <a:rPr sz="1200" spc="-10" dirty="0">
                <a:latin typeface="Times New Roman"/>
                <a:cs typeface="Times New Roman"/>
              </a:rPr>
              <a:t>important </a:t>
            </a:r>
            <a:r>
              <a:rPr sz="1200" spc="-5" dirty="0">
                <a:latin typeface="Times New Roman"/>
                <a:cs typeface="Times New Roman"/>
              </a:rPr>
              <a:t>following the rejection of </a:t>
            </a:r>
            <a:r>
              <a:rPr sz="1200" spc="-10" dirty="0">
                <a:latin typeface="Times New Roman"/>
                <a:cs typeface="Times New Roman"/>
              </a:rPr>
              <a:t>a memorized s</a:t>
            </a:r>
            <a:r>
              <a:rPr sz="1200" spc="-5" dirty="0">
                <a:latin typeface="Times New Roman"/>
                <a:cs typeface="Times New Roman"/>
              </a:rPr>
              <a:t>ecret on the </a:t>
            </a:r>
            <a:r>
              <a:rPr sz="1200" spc="-10" dirty="0">
                <a:latin typeface="Times New Roman"/>
                <a:cs typeface="Times New Roman"/>
              </a:rPr>
              <a:t>above </a:t>
            </a:r>
            <a:r>
              <a:rPr sz="1200" spc="-5" dirty="0">
                <a:latin typeface="Times New Roman"/>
                <a:cs typeface="Times New Roman"/>
              </a:rPr>
              <a:t>list </a:t>
            </a:r>
            <a:r>
              <a:rPr sz="1200" spc="-10" dirty="0">
                <a:latin typeface="Times New Roman"/>
                <a:cs typeface="Times New Roman"/>
              </a:rPr>
              <a:t>as </a:t>
            </a:r>
            <a:r>
              <a:rPr sz="1200" spc="-5" dirty="0">
                <a:latin typeface="Times New Roman"/>
                <a:cs typeface="Times New Roman"/>
              </a:rPr>
              <a:t>it dis</a:t>
            </a:r>
            <a:r>
              <a:rPr sz="1200" spc="-10" dirty="0">
                <a:latin typeface="Times New Roman"/>
                <a:cs typeface="Times New Roman"/>
              </a:rPr>
              <a:t>courages </a:t>
            </a:r>
            <a:r>
              <a:rPr sz="1200" spc="-5" dirty="0">
                <a:latin typeface="Times New Roman"/>
                <a:cs typeface="Times New Roman"/>
              </a:rPr>
              <a:t>trivial modification of listed (and likely </a:t>
            </a:r>
            <a:r>
              <a:rPr sz="1200" spc="-10" dirty="0">
                <a:latin typeface="Times New Roman"/>
                <a:cs typeface="Times New Roman"/>
              </a:rPr>
              <a:t>very weak) memorized s</a:t>
            </a:r>
            <a:r>
              <a:rPr sz="1200" spc="-5" dirty="0">
                <a:latin typeface="Times New Roman"/>
                <a:cs typeface="Times New Roman"/>
              </a:rPr>
              <a:t>ecrets [</a:t>
            </a:r>
            <a:r>
              <a:rPr sz="1200" u="sng" spc="-5" dirty="0">
                <a:solidFill>
                  <a:srgbClr val="0000FF"/>
                </a:solidFill>
                <a:latin typeface="Times New Roman"/>
                <a:cs typeface="Times New Roman"/>
              </a:rPr>
              <a:t>Blacklists</a:t>
            </a:r>
            <a:r>
              <a:rPr sz="1200" spc="-5" dirty="0">
                <a:latin typeface="Times New Roman"/>
                <a:cs typeface="Times New Roman"/>
              </a:rPr>
              <a:t>].</a:t>
            </a:r>
            <a:endParaRPr sz="1200" dirty="0">
              <a:latin typeface="Times New Roman"/>
              <a:cs typeface="Times New Roman"/>
            </a:endParaRPr>
          </a:p>
          <a:p>
            <a:pPr>
              <a:lnSpc>
                <a:spcPct val="100000"/>
              </a:lnSpc>
              <a:spcBef>
                <a:spcPts val="48"/>
              </a:spcBef>
            </a:pPr>
            <a:endParaRPr sz="1050" dirty="0">
              <a:latin typeface="Times New Roman"/>
              <a:cs typeface="Times New Roman"/>
            </a:endParaRPr>
          </a:p>
          <a:p>
            <a:pPr marL="12700" marR="305435">
              <a:lnSpc>
                <a:spcPts val="1370"/>
              </a:lnSpc>
            </a:pPr>
            <a:r>
              <a:rPr sz="1200" dirty="0">
                <a:solidFill>
                  <a:srgbClr val="FF0000"/>
                </a:solidFill>
                <a:latin typeface="Times New Roman"/>
                <a:cs typeface="Times New Roman"/>
              </a:rPr>
              <a:t>V</a:t>
            </a:r>
            <a:r>
              <a:rPr sz="1200" spc="-5" dirty="0">
                <a:solidFill>
                  <a:srgbClr val="FF0000"/>
                </a:solidFill>
                <a:latin typeface="Times New Roman"/>
                <a:cs typeface="Times New Roman"/>
              </a:rPr>
              <a:t>erifiers SHA</a:t>
            </a:r>
            <a:r>
              <a:rPr sz="1200" spc="-10" dirty="0">
                <a:solidFill>
                  <a:srgbClr val="FF0000"/>
                </a:solidFill>
                <a:latin typeface="Times New Roman"/>
                <a:cs typeface="Times New Roman"/>
              </a:rPr>
              <a:t>LL implement a </a:t>
            </a:r>
            <a:r>
              <a:rPr sz="1200" spc="-5" dirty="0">
                <a:solidFill>
                  <a:srgbClr val="FF0000"/>
                </a:solidFill>
                <a:latin typeface="Times New Roman"/>
                <a:cs typeface="Times New Roman"/>
              </a:rPr>
              <a:t>rate-limiting </a:t>
            </a:r>
            <a:r>
              <a:rPr sz="1200" spc="-10" dirty="0">
                <a:solidFill>
                  <a:srgbClr val="FF0000"/>
                </a:solidFill>
                <a:latin typeface="Times New Roman"/>
                <a:cs typeface="Times New Roman"/>
              </a:rPr>
              <a:t>mechanism </a:t>
            </a:r>
            <a:r>
              <a:rPr sz="1200" spc="-5" dirty="0">
                <a:latin typeface="Times New Roman"/>
                <a:cs typeface="Times New Roman"/>
              </a:rPr>
              <a:t>that effectively limits the </a:t>
            </a:r>
            <a:r>
              <a:rPr sz="1200" spc="-10" dirty="0">
                <a:latin typeface="Times New Roman"/>
                <a:cs typeface="Times New Roman"/>
              </a:rPr>
              <a:t>number of </a:t>
            </a:r>
            <a:r>
              <a:rPr sz="1200" spc="-5" dirty="0">
                <a:latin typeface="Times New Roman"/>
                <a:cs typeface="Times New Roman"/>
              </a:rPr>
              <a:t>failed authentication </a:t>
            </a:r>
            <a:r>
              <a:rPr sz="1200" spc="-10" dirty="0">
                <a:latin typeface="Times New Roman"/>
                <a:cs typeface="Times New Roman"/>
              </a:rPr>
              <a:t>attempts </a:t>
            </a:r>
            <a:r>
              <a:rPr sz="1200" spc="-5" dirty="0">
                <a:latin typeface="Times New Roman"/>
                <a:cs typeface="Times New Roman"/>
              </a:rPr>
              <a:t>that </a:t>
            </a:r>
            <a:r>
              <a:rPr sz="1200" spc="-10" dirty="0">
                <a:latin typeface="Times New Roman"/>
                <a:cs typeface="Times New Roman"/>
              </a:rPr>
              <a:t>can be made on </a:t>
            </a:r>
            <a:r>
              <a:rPr sz="1200" spc="-5" dirty="0">
                <a:latin typeface="Times New Roman"/>
                <a:cs typeface="Times New Roman"/>
              </a:rPr>
              <a:t>the subscriber’s </a:t>
            </a:r>
            <a:r>
              <a:rPr sz="1200" spc="-10" dirty="0">
                <a:latin typeface="Times New Roman"/>
                <a:cs typeface="Times New Roman"/>
              </a:rPr>
              <a:t>account as des</a:t>
            </a:r>
            <a:r>
              <a:rPr sz="1200" spc="-5" dirty="0">
                <a:latin typeface="Times New Roman"/>
                <a:cs typeface="Times New Roman"/>
              </a:rPr>
              <a:t>cribed</a:t>
            </a:r>
            <a:endParaRPr sz="1200" dirty="0">
              <a:latin typeface="Times New Roman"/>
              <a:cs typeface="Times New Roman"/>
            </a:endParaRPr>
          </a:p>
          <a:p>
            <a:pPr marL="12700">
              <a:lnSpc>
                <a:spcPts val="1360"/>
              </a:lnSpc>
            </a:pPr>
            <a:r>
              <a:rPr sz="1200" spc="-5" dirty="0">
                <a:latin typeface="Times New Roman"/>
                <a:cs typeface="Times New Roman"/>
              </a:rPr>
              <a:t>in </a:t>
            </a:r>
            <a:r>
              <a:rPr sz="1200" u="sng" spc="-5" dirty="0">
                <a:solidFill>
                  <a:srgbClr val="0000FF"/>
                </a:solidFill>
                <a:latin typeface="Times New Roman"/>
                <a:cs typeface="Times New Roman"/>
              </a:rPr>
              <a:t>Section 5.2.2</a:t>
            </a:r>
            <a:r>
              <a:rPr sz="1200" spc="-5" dirty="0">
                <a:latin typeface="Times New Roman"/>
                <a:cs typeface="Times New Roman"/>
              </a:rPr>
              <a:t>.</a:t>
            </a:r>
            <a:endParaRPr sz="1200" dirty="0">
              <a:latin typeface="Times New Roman"/>
              <a:cs typeface="Times New Roman"/>
            </a:endParaRPr>
          </a:p>
          <a:p>
            <a:pPr>
              <a:lnSpc>
                <a:spcPct val="100000"/>
              </a:lnSpc>
              <a:spcBef>
                <a:spcPts val="8"/>
              </a:spcBef>
            </a:pPr>
            <a:endParaRPr sz="1050" dirty="0">
              <a:latin typeface="Times New Roman"/>
              <a:cs typeface="Times New Roman"/>
            </a:endParaRPr>
          </a:p>
          <a:p>
            <a:pPr marL="12700" marR="190500">
              <a:lnSpc>
                <a:spcPts val="1390"/>
              </a:lnSpc>
            </a:pPr>
            <a:r>
              <a:rPr sz="1200" dirty="0">
                <a:solidFill>
                  <a:srgbClr val="FF0000"/>
                </a:solidFill>
                <a:latin typeface="Times New Roman"/>
                <a:cs typeface="Times New Roman"/>
              </a:rPr>
              <a:t>V</a:t>
            </a:r>
            <a:r>
              <a:rPr sz="1200" spc="-5" dirty="0">
                <a:solidFill>
                  <a:srgbClr val="FF0000"/>
                </a:solidFill>
                <a:latin typeface="Times New Roman"/>
                <a:cs typeface="Times New Roman"/>
              </a:rPr>
              <a:t>erifiers SHOU</a:t>
            </a:r>
            <a:r>
              <a:rPr sz="1200" spc="-10" dirty="0">
                <a:solidFill>
                  <a:srgbClr val="FF0000"/>
                </a:solidFill>
                <a:latin typeface="Times New Roman"/>
                <a:cs typeface="Times New Roman"/>
              </a:rPr>
              <a:t>LD NOT impose other compos</a:t>
            </a:r>
            <a:r>
              <a:rPr sz="1200" spc="-5" dirty="0">
                <a:solidFill>
                  <a:srgbClr val="FF0000"/>
                </a:solidFill>
                <a:latin typeface="Times New Roman"/>
                <a:cs typeface="Times New Roman"/>
              </a:rPr>
              <a:t>ition rules (e.g., requiring </a:t>
            </a:r>
            <a:r>
              <a:rPr sz="1200" spc="-10" dirty="0">
                <a:solidFill>
                  <a:srgbClr val="FF0000"/>
                </a:solidFill>
                <a:latin typeface="Times New Roman"/>
                <a:cs typeface="Times New Roman"/>
              </a:rPr>
              <a:t>mixtures of </a:t>
            </a:r>
            <a:r>
              <a:rPr sz="1200" spc="-5" dirty="0">
                <a:solidFill>
                  <a:srgbClr val="FF0000"/>
                </a:solidFill>
                <a:latin typeface="Times New Roman"/>
                <a:cs typeface="Times New Roman"/>
              </a:rPr>
              <a:t>different character </a:t>
            </a:r>
            <a:r>
              <a:rPr sz="1200" spc="-10" dirty="0">
                <a:solidFill>
                  <a:srgbClr val="FF0000"/>
                </a:solidFill>
                <a:latin typeface="Times New Roman"/>
                <a:cs typeface="Times New Roman"/>
              </a:rPr>
              <a:t>types or </a:t>
            </a:r>
            <a:r>
              <a:rPr sz="1200" spc="-5" dirty="0">
                <a:solidFill>
                  <a:srgbClr val="FF0000"/>
                </a:solidFill>
                <a:latin typeface="Times New Roman"/>
                <a:cs typeface="Times New Roman"/>
              </a:rPr>
              <a:t>prohibiting </a:t>
            </a:r>
            <a:r>
              <a:rPr sz="1200" spc="-10" dirty="0">
                <a:solidFill>
                  <a:srgbClr val="FF0000"/>
                </a:solidFill>
                <a:latin typeface="Times New Roman"/>
                <a:cs typeface="Times New Roman"/>
              </a:rPr>
              <a:t>cons</a:t>
            </a:r>
            <a:r>
              <a:rPr sz="1200" spc="-5" dirty="0">
                <a:solidFill>
                  <a:srgbClr val="FF0000"/>
                </a:solidFill>
                <a:latin typeface="Times New Roman"/>
                <a:cs typeface="Times New Roman"/>
              </a:rPr>
              <a:t>ecutively repeated characters) for </a:t>
            </a:r>
            <a:r>
              <a:rPr sz="1200" spc="-10" dirty="0">
                <a:solidFill>
                  <a:srgbClr val="FF0000"/>
                </a:solidFill>
                <a:latin typeface="Times New Roman"/>
                <a:cs typeface="Times New Roman"/>
              </a:rPr>
              <a:t>memorized s</a:t>
            </a:r>
            <a:r>
              <a:rPr sz="1200" spc="-5" dirty="0">
                <a:solidFill>
                  <a:srgbClr val="FF0000"/>
                </a:solidFill>
                <a:latin typeface="Times New Roman"/>
                <a:cs typeface="Times New Roman"/>
              </a:rPr>
              <a:t>ecrets.</a:t>
            </a:r>
            <a:endParaRPr sz="1200" dirty="0">
              <a:solidFill>
                <a:srgbClr val="FF0000"/>
              </a:solidFill>
              <a:latin typeface="Times New Roman"/>
              <a:cs typeface="Times New Roman"/>
            </a:endParaRPr>
          </a:p>
          <a:p>
            <a:pPr marL="12700">
              <a:lnSpc>
                <a:spcPts val="1305"/>
              </a:lnSpc>
            </a:pPr>
            <a:r>
              <a:rPr sz="1200" dirty="0">
                <a:solidFill>
                  <a:srgbClr val="FF0000"/>
                </a:solidFill>
                <a:latin typeface="Times New Roman"/>
                <a:cs typeface="Times New Roman"/>
              </a:rPr>
              <a:t>V</a:t>
            </a:r>
            <a:r>
              <a:rPr sz="1200" spc="-5" dirty="0">
                <a:solidFill>
                  <a:srgbClr val="FF0000"/>
                </a:solidFill>
                <a:latin typeface="Times New Roman"/>
                <a:cs typeface="Times New Roman"/>
              </a:rPr>
              <a:t>erifiers SHOU</a:t>
            </a:r>
            <a:r>
              <a:rPr sz="1200" spc="-10" dirty="0">
                <a:solidFill>
                  <a:srgbClr val="FF0000"/>
                </a:solidFill>
                <a:latin typeface="Times New Roman"/>
                <a:cs typeface="Times New Roman"/>
              </a:rPr>
              <a:t>LD NOT </a:t>
            </a:r>
            <a:r>
              <a:rPr sz="1200" spc="-5" dirty="0">
                <a:solidFill>
                  <a:srgbClr val="FF0000"/>
                </a:solidFill>
                <a:latin typeface="Times New Roman"/>
                <a:cs typeface="Times New Roman"/>
              </a:rPr>
              <a:t>require </a:t>
            </a:r>
            <a:r>
              <a:rPr sz="1200" spc="-10" dirty="0">
                <a:solidFill>
                  <a:srgbClr val="FF0000"/>
                </a:solidFill>
                <a:latin typeface="Times New Roman"/>
                <a:cs typeface="Times New Roman"/>
              </a:rPr>
              <a:t>memorized s</a:t>
            </a:r>
            <a:r>
              <a:rPr sz="1200" spc="-5" dirty="0">
                <a:solidFill>
                  <a:srgbClr val="FF0000"/>
                </a:solidFill>
                <a:latin typeface="Times New Roman"/>
                <a:cs typeface="Times New Roman"/>
              </a:rPr>
              <a:t>ecrets to </a:t>
            </a:r>
            <a:r>
              <a:rPr sz="1200" spc="-10" dirty="0">
                <a:solidFill>
                  <a:srgbClr val="FF0000"/>
                </a:solidFill>
                <a:latin typeface="Times New Roman"/>
                <a:cs typeface="Times New Roman"/>
              </a:rPr>
              <a:t>be changed </a:t>
            </a:r>
            <a:r>
              <a:rPr sz="1200" spc="-5" dirty="0">
                <a:solidFill>
                  <a:srgbClr val="FF0000"/>
                </a:solidFill>
                <a:latin typeface="Times New Roman"/>
                <a:cs typeface="Times New Roman"/>
              </a:rPr>
              <a:t>arbitrarily (e.g., periodically).</a:t>
            </a:r>
            <a:endParaRPr sz="1200" dirty="0">
              <a:solidFill>
                <a:srgbClr val="FF0000"/>
              </a:solidFill>
              <a:latin typeface="Times New Roman"/>
              <a:cs typeface="Times New Roman"/>
            </a:endParaRPr>
          </a:p>
          <a:p>
            <a:pPr marL="12700" marR="800735">
              <a:lnSpc>
                <a:spcPts val="1370"/>
              </a:lnSpc>
              <a:spcBef>
                <a:spcPts val="80"/>
              </a:spcBef>
            </a:pPr>
            <a:r>
              <a:rPr sz="1200" dirty="0">
                <a:solidFill>
                  <a:srgbClr val="FF0000"/>
                </a:solidFill>
                <a:latin typeface="Times New Roman"/>
                <a:cs typeface="Times New Roman"/>
              </a:rPr>
              <a:t>How</a:t>
            </a:r>
            <a:r>
              <a:rPr sz="1200" spc="-10" dirty="0">
                <a:solidFill>
                  <a:srgbClr val="FF0000"/>
                </a:solidFill>
                <a:latin typeface="Times New Roman"/>
                <a:cs typeface="Times New Roman"/>
              </a:rPr>
              <a:t>ever, </a:t>
            </a:r>
            <a:r>
              <a:rPr sz="1200" spc="-5" dirty="0">
                <a:solidFill>
                  <a:srgbClr val="FF0000"/>
                </a:solidFill>
                <a:latin typeface="Times New Roman"/>
                <a:cs typeface="Times New Roman"/>
              </a:rPr>
              <a:t>verifiers SHA</a:t>
            </a:r>
            <a:r>
              <a:rPr sz="1200" spc="-10" dirty="0">
                <a:solidFill>
                  <a:srgbClr val="FF0000"/>
                </a:solidFill>
                <a:latin typeface="Times New Roman"/>
                <a:cs typeface="Times New Roman"/>
              </a:rPr>
              <a:t>LL </a:t>
            </a:r>
            <a:r>
              <a:rPr sz="1200" spc="-5" dirty="0">
                <a:solidFill>
                  <a:srgbClr val="FF0000"/>
                </a:solidFill>
                <a:latin typeface="Times New Roman"/>
                <a:cs typeface="Times New Roman"/>
              </a:rPr>
              <a:t>force </a:t>
            </a:r>
            <a:r>
              <a:rPr sz="1200" spc="-10" dirty="0">
                <a:solidFill>
                  <a:srgbClr val="FF0000"/>
                </a:solidFill>
                <a:latin typeface="Times New Roman"/>
                <a:cs typeface="Times New Roman"/>
              </a:rPr>
              <a:t>a change </a:t>
            </a:r>
            <a:r>
              <a:rPr sz="1200" spc="-5" dirty="0">
                <a:solidFill>
                  <a:srgbClr val="FF0000"/>
                </a:solidFill>
                <a:latin typeface="Times New Roman"/>
                <a:cs typeface="Times New Roman"/>
              </a:rPr>
              <a:t>if there is </a:t>
            </a:r>
            <a:r>
              <a:rPr sz="1200" spc="-10" dirty="0">
                <a:solidFill>
                  <a:srgbClr val="FF0000"/>
                </a:solidFill>
                <a:latin typeface="Times New Roman"/>
                <a:cs typeface="Times New Roman"/>
              </a:rPr>
              <a:t>evidence of compromise of </a:t>
            </a:r>
            <a:r>
              <a:rPr sz="1200" spc="-5" dirty="0">
                <a:solidFill>
                  <a:srgbClr val="FF0000"/>
                </a:solidFill>
                <a:latin typeface="Times New Roman"/>
                <a:cs typeface="Times New Roman"/>
              </a:rPr>
              <a:t>the authenticator.</a:t>
            </a:r>
            <a:endParaRPr sz="1200" dirty="0">
              <a:solidFill>
                <a:srgbClr val="FF0000"/>
              </a:solidFill>
              <a:latin typeface="Times New Roman"/>
              <a:cs typeface="Times New Roman"/>
            </a:endParaRPr>
          </a:p>
          <a:p>
            <a:pPr>
              <a:lnSpc>
                <a:spcPct val="100000"/>
              </a:lnSpc>
              <a:spcBef>
                <a:spcPts val="28"/>
              </a:spcBef>
            </a:pPr>
            <a:endParaRPr sz="1000" dirty="0">
              <a:solidFill>
                <a:srgbClr val="FF0000"/>
              </a:solidFill>
              <a:latin typeface="Times New Roman"/>
              <a:cs typeface="Times New Roman"/>
            </a:endParaRPr>
          </a:p>
          <a:p>
            <a:pPr marL="12700" marR="144780">
              <a:lnSpc>
                <a:spcPct val="95800"/>
              </a:lnSpc>
            </a:pPr>
            <a:r>
              <a:rPr sz="1200" dirty="0">
                <a:solidFill>
                  <a:srgbClr val="FF0000"/>
                </a:solidFill>
                <a:latin typeface="Times New Roman"/>
                <a:cs typeface="Times New Roman"/>
              </a:rPr>
              <a:t>V</a:t>
            </a:r>
            <a:r>
              <a:rPr sz="1200" spc="-5" dirty="0">
                <a:solidFill>
                  <a:srgbClr val="FF0000"/>
                </a:solidFill>
                <a:latin typeface="Times New Roman"/>
                <a:cs typeface="Times New Roman"/>
              </a:rPr>
              <a:t>erifiers SHOU</a:t>
            </a:r>
            <a:r>
              <a:rPr sz="1200" spc="-10" dirty="0">
                <a:solidFill>
                  <a:srgbClr val="FF0000"/>
                </a:solidFill>
                <a:latin typeface="Times New Roman"/>
                <a:cs typeface="Times New Roman"/>
              </a:rPr>
              <a:t>LD permit claimants </a:t>
            </a:r>
            <a:r>
              <a:rPr sz="1200" spc="-5" dirty="0">
                <a:solidFill>
                  <a:srgbClr val="FF0000"/>
                </a:solidFill>
                <a:latin typeface="Times New Roman"/>
                <a:cs typeface="Times New Roman"/>
              </a:rPr>
              <a:t>to us</a:t>
            </a:r>
            <a:r>
              <a:rPr sz="1200" spc="-10" dirty="0">
                <a:solidFill>
                  <a:srgbClr val="FF0000"/>
                </a:solidFill>
                <a:latin typeface="Times New Roman"/>
                <a:cs typeface="Times New Roman"/>
              </a:rPr>
              <a:t>e “pas</a:t>
            </a:r>
            <a:r>
              <a:rPr sz="1200" spc="-5" dirty="0">
                <a:solidFill>
                  <a:srgbClr val="FF0000"/>
                </a:solidFill>
                <a:latin typeface="Times New Roman"/>
                <a:cs typeface="Times New Roman"/>
              </a:rPr>
              <a:t>te” functionality w</a:t>
            </a:r>
            <a:r>
              <a:rPr sz="1200" spc="-10" dirty="0">
                <a:solidFill>
                  <a:srgbClr val="FF0000"/>
                </a:solidFill>
                <a:latin typeface="Times New Roman"/>
                <a:cs typeface="Times New Roman"/>
              </a:rPr>
              <a:t>hen </a:t>
            </a:r>
            <a:r>
              <a:rPr sz="1200" spc="-5" dirty="0">
                <a:solidFill>
                  <a:srgbClr val="FF0000"/>
                </a:solidFill>
                <a:latin typeface="Times New Roman"/>
                <a:cs typeface="Times New Roman"/>
              </a:rPr>
              <a:t>entering </a:t>
            </a:r>
            <a:r>
              <a:rPr sz="1200" spc="-10" dirty="0">
                <a:solidFill>
                  <a:srgbClr val="FF0000"/>
                </a:solidFill>
                <a:latin typeface="Times New Roman"/>
                <a:cs typeface="Times New Roman"/>
              </a:rPr>
              <a:t>a memorized s</a:t>
            </a:r>
            <a:r>
              <a:rPr sz="1200" spc="-5" dirty="0">
                <a:solidFill>
                  <a:srgbClr val="FF0000"/>
                </a:solidFill>
                <a:latin typeface="Times New Roman"/>
                <a:cs typeface="Times New Roman"/>
              </a:rPr>
              <a:t>ecret. </a:t>
            </a:r>
            <a:r>
              <a:rPr sz="1200" spc="-10" dirty="0">
                <a:solidFill>
                  <a:srgbClr val="FF0000"/>
                </a:solidFill>
                <a:latin typeface="Times New Roman"/>
                <a:cs typeface="Times New Roman"/>
              </a:rPr>
              <a:t>This </a:t>
            </a:r>
            <a:r>
              <a:rPr sz="1200" spc="-5" dirty="0">
                <a:solidFill>
                  <a:srgbClr val="FF0000"/>
                </a:solidFill>
                <a:latin typeface="Times New Roman"/>
                <a:cs typeface="Times New Roman"/>
              </a:rPr>
              <a:t>facilitates the us</a:t>
            </a:r>
            <a:r>
              <a:rPr sz="1200" spc="-10" dirty="0">
                <a:solidFill>
                  <a:srgbClr val="FF0000"/>
                </a:solidFill>
                <a:latin typeface="Times New Roman"/>
                <a:cs typeface="Times New Roman"/>
              </a:rPr>
              <a:t>e of password managers, w</a:t>
            </a:r>
            <a:r>
              <a:rPr sz="1200" spc="-5" dirty="0">
                <a:solidFill>
                  <a:srgbClr val="FF0000"/>
                </a:solidFill>
                <a:latin typeface="Times New Roman"/>
                <a:cs typeface="Times New Roman"/>
              </a:rPr>
              <a:t>hich are widely us</a:t>
            </a:r>
            <a:r>
              <a:rPr sz="1200" spc="-10" dirty="0">
                <a:solidFill>
                  <a:srgbClr val="FF0000"/>
                </a:solidFill>
                <a:latin typeface="Times New Roman"/>
                <a:cs typeface="Times New Roman"/>
              </a:rPr>
              <a:t>ed and </a:t>
            </a:r>
            <a:r>
              <a:rPr sz="1200" spc="-5" dirty="0">
                <a:solidFill>
                  <a:srgbClr val="FF0000"/>
                </a:solidFill>
                <a:latin typeface="Times New Roman"/>
                <a:cs typeface="Times New Roman"/>
              </a:rPr>
              <a:t>in </a:t>
            </a:r>
            <a:r>
              <a:rPr sz="1200" spc="-10" dirty="0">
                <a:solidFill>
                  <a:srgbClr val="FF0000"/>
                </a:solidFill>
                <a:latin typeface="Times New Roman"/>
                <a:cs typeface="Times New Roman"/>
              </a:rPr>
              <a:t>many cases </a:t>
            </a:r>
            <a:r>
              <a:rPr sz="1200" spc="-5" dirty="0">
                <a:solidFill>
                  <a:srgbClr val="FF0000"/>
                </a:solidFill>
                <a:latin typeface="Times New Roman"/>
                <a:cs typeface="Times New Roman"/>
              </a:rPr>
              <a:t>increas</a:t>
            </a:r>
            <a:r>
              <a:rPr sz="1200" spc="-10" dirty="0">
                <a:solidFill>
                  <a:srgbClr val="FF0000"/>
                </a:solidFill>
                <a:latin typeface="Times New Roman"/>
                <a:cs typeface="Times New Roman"/>
              </a:rPr>
              <a:t>e </a:t>
            </a:r>
            <a:r>
              <a:rPr sz="1200" spc="-5" dirty="0">
                <a:solidFill>
                  <a:srgbClr val="FF0000"/>
                </a:solidFill>
                <a:latin typeface="Times New Roman"/>
                <a:cs typeface="Times New Roman"/>
              </a:rPr>
              <a:t>the likelihood that us</a:t>
            </a:r>
            <a:r>
              <a:rPr sz="1200" spc="-10" dirty="0">
                <a:solidFill>
                  <a:srgbClr val="FF0000"/>
                </a:solidFill>
                <a:latin typeface="Times New Roman"/>
                <a:cs typeface="Times New Roman"/>
              </a:rPr>
              <a:t>ers w</a:t>
            </a:r>
            <a:r>
              <a:rPr sz="1200" spc="-5" dirty="0">
                <a:solidFill>
                  <a:srgbClr val="FF0000"/>
                </a:solidFill>
                <a:latin typeface="Times New Roman"/>
                <a:cs typeface="Times New Roman"/>
              </a:rPr>
              <a:t>ill </a:t>
            </a:r>
            <a:r>
              <a:rPr sz="1200" spc="-10" dirty="0">
                <a:solidFill>
                  <a:srgbClr val="FF0000"/>
                </a:solidFill>
                <a:latin typeface="Times New Roman"/>
                <a:cs typeface="Times New Roman"/>
              </a:rPr>
              <a:t>choose stronger memorized s</a:t>
            </a:r>
            <a:r>
              <a:rPr sz="1200" spc="-5" dirty="0">
                <a:solidFill>
                  <a:srgbClr val="FF0000"/>
                </a:solidFill>
                <a:latin typeface="Times New Roman"/>
                <a:cs typeface="Times New Roman"/>
              </a:rPr>
              <a:t>ecrets.</a:t>
            </a:r>
            <a:endParaRPr sz="1200" dirty="0">
              <a:solidFill>
                <a:srgbClr val="FF0000"/>
              </a:solidFill>
              <a:latin typeface="Times New Roman"/>
              <a:cs typeface="Times New Roman"/>
            </a:endParaRPr>
          </a:p>
          <a:p>
            <a:pPr>
              <a:lnSpc>
                <a:spcPct val="100000"/>
              </a:lnSpc>
              <a:spcBef>
                <a:spcPts val="35"/>
              </a:spcBef>
            </a:pPr>
            <a:endParaRPr sz="1000" dirty="0">
              <a:solidFill>
                <a:srgbClr val="FF0000"/>
              </a:solidFill>
              <a:latin typeface="Times New Roman"/>
              <a:cs typeface="Times New Roman"/>
            </a:endParaRPr>
          </a:p>
          <a:p>
            <a:pPr marL="12700" marR="34925">
              <a:lnSpc>
                <a:spcPct val="96000"/>
              </a:lnSpc>
            </a:pPr>
            <a:r>
              <a:rPr sz="1200" dirty="0">
                <a:solidFill>
                  <a:srgbClr val="FF0000"/>
                </a:solidFill>
                <a:latin typeface="Times New Roman"/>
                <a:cs typeface="Times New Roman"/>
              </a:rPr>
              <a:t>In </a:t>
            </a:r>
            <a:r>
              <a:rPr sz="1200" spc="-10" dirty="0">
                <a:solidFill>
                  <a:srgbClr val="FF0000"/>
                </a:solidFill>
                <a:latin typeface="Times New Roman"/>
                <a:cs typeface="Times New Roman"/>
              </a:rPr>
              <a:t>order </a:t>
            </a:r>
            <a:r>
              <a:rPr sz="1200" spc="-5" dirty="0">
                <a:solidFill>
                  <a:srgbClr val="FF0000"/>
                </a:solidFill>
                <a:latin typeface="Times New Roman"/>
                <a:cs typeface="Times New Roman"/>
              </a:rPr>
              <a:t>to </a:t>
            </a:r>
            <a:r>
              <a:rPr sz="1200" spc="-10" dirty="0">
                <a:solidFill>
                  <a:srgbClr val="FF0000"/>
                </a:solidFill>
                <a:latin typeface="Times New Roman"/>
                <a:cs typeface="Times New Roman"/>
              </a:rPr>
              <a:t>ass</a:t>
            </a:r>
            <a:r>
              <a:rPr sz="1200" spc="-5" dirty="0">
                <a:solidFill>
                  <a:srgbClr val="FF0000"/>
                </a:solidFill>
                <a:latin typeface="Times New Roman"/>
                <a:cs typeface="Times New Roman"/>
              </a:rPr>
              <a:t>ist the </a:t>
            </a:r>
            <a:r>
              <a:rPr sz="1200" spc="-10" dirty="0">
                <a:solidFill>
                  <a:srgbClr val="FF0000"/>
                </a:solidFill>
                <a:latin typeface="Times New Roman"/>
                <a:cs typeface="Times New Roman"/>
              </a:rPr>
              <a:t>claimant </a:t>
            </a:r>
            <a:r>
              <a:rPr sz="1200" spc="-5" dirty="0">
                <a:solidFill>
                  <a:srgbClr val="FF0000"/>
                </a:solidFill>
                <a:latin typeface="Times New Roman"/>
                <a:cs typeface="Times New Roman"/>
              </a:rPr>
              <a:t>in s</a:t>
            </a:r>
            <a:r>
              <a:rPr sz="1200" spc="-10" dirty="0">
                <a:solidFill>
                  <a:srgbClr val="FF0000"/>
                </a:solidFill>
                <a:latin typeface="Times New Roman"/>
                <a:cs typeface="Times New Roman"/>
              </a:rPr>
              <a:t>uccess</a:t>
            </a:r>
            <a:r>
              <a:rPr sz="1200" spc="-5" dirty="0">
                <a:solidFill>
                  <a:srgbClr val="FF0000"/>
                </a:solidFill>
                <a:latin typeface="Times New Roman"/>
                <a:cs typeface="Times New Roman"/>
              </a:rPr>
              <a:t>fully entering </a:t>
            </a:r>
            <a:r>
              <a:rPr sz="1200" spc="-10" dirty="0">
                <a:solidFill>
                  <a:srgbClr val="FF0000"/>
                </a:solidFill>
                <a:latin typeface="Times New Roman"/>
                <a:cs typeface="Times New Roman"/>
              </a:rPr>
              <a:t>a memorized s</a:t>
            </a:r>
            <a:r>
              <a:rPr sz="1200" spc="-5" dirty="0">
                <a:solidFill>
                  <a:srgbClr val="FF0000"/>
                </a:solidFill>
                <a:latin typeface="Times New Roman"/>
                <a:cs typeface="Times New Roman"/>
              </a:rPr>
              <a:t>ecret, the verifier SHOU</a:t>
            </a:r>
            <a:r>
              <a:rPr sz="1200" spc="-10" dirty="0">
                <a:solidFill>
                  <a:srgbClr val="FF0000"/>
                </a:solidFill>
                <a:latin typeface="Times New Roman"/>
                <a:cs typeface="Times New Roman"/>
              </a:rPr>
              <a:t>LD </a:t>
            </a:r>
            <a:r>
              <a:rPr sz="1200" spc="-5" dirty="0">
                <a:solidFill>
                  <a:srgbClr val="FF0000"/>
                </a:solidFill>
                <a:latin typeface="Times New Roman"/>
                <a:cs typeface="Times New Roman"/>
              </a:rPr>
              <a:t>offer </a:t>
            </a:r>
            <a:r>
              <a:rPr sz="1200" spc="-10" dirty="0">
                <a:solidFill>
                  <a:srgbClr val="FF0000"/>
                </a:solidFill>
                <a:latin typeface="Times New Roman"/>
                <a:cs typeface="Times New Roman"/>
              </a:rPr>
              <a:t>an </a:t>
            </a:r>
            <a:r>
              <a:rPr sz="1200" spc="-5" dirty="0">
                <a:solidFill>
                  <a:srgbClr val="FF0000"/>
                </a:solidFill>
                <a:latin typeface="Times New Roman"/>
                <a:cs typeface="Times New Roman"/>
              </a:rPr>
              <a:t>option to display the s</a:t>
            </a:r>
            <a:r>
              <a:rPr sz="1200" spc="-10" dirty="0">
                <a:solidFill>
                  <a:srgbClr val="FF0000"/>
                </a:solidFill>
                <a:latin typeface="Times New Roman"/>
                <a:cs typeface="Times New Roman"/>
              </a:rPr>
              <a:t>ecr</a:t>
            </a:r>
            <a:r>
              <a:rPr sz="1200" spc="-5" dirty="0">
                <a:solidFill>
                  <a:srgbClr val="FF0000"/>
                </a:solidFill>
                <a:latin typeface="Times New Roman"/>
                <a:cs typeface="Times New Roman"/>
              </a:rPr>
              <a:t>et </a:t>
            </a:r>
            <a:r>
              <a:rPr sz="1200" dirty="0">
                <a:solidFill>
                  <a:srgbClr val="FF0000"/>
                </a:solidFill>
                <a:latin typeface="Times New Roman"/>
                <a:cs typeface="Times New Roman"/>
              </a:rPr>
              <a:t>— </a:t>
            </a:r>
            <a:r>
              <a:rPr sz="1200" spc="-5" dirty="0">
                <a:latin typeface="Times New Roman"/>
                <a:cs typeface="Times New Roman"/>
              </a:rPr>
              <a:t>rathe</a:t>
            </a:r>
            <a:r>
              <a:rPr sz="1200" dirty="0">
                <a:latin typeface="Times New Roman"/>
                <a:cs typeface="Times New Roman"/>
              </a:rPr>
              <a:t>r </a:t>
            </a:r>
            <a:r>
              <a:rPr sz="1200" spc="-5" dirty="0">
                <a:latin typeface="Times New Roman"/>
                <a:cs typeface="Times New Roman"/>
              </a:rPr>
              <a:t>tha</a:t>
            </a:r>
            <a:r>
              <a:rPr sz="1200" dirty="0">
                <a:latin typeface="Times New Roman"/>
                <a:cs typeface="Times New Roman"/>
              </a:rPr>
              <a:t>n </a:t>
            </a:r>
            <a:r>
              <a:rPr sz="1200" spc="-10" dirty="0">
                <a:latin typeface="Times New Roman"/>
                <a:cs typeface="Times New Roman"/>
              </a:rPr>
              <a:t>a</a:t>
            </a:r>
            <a:r>
              <a:rPr sz="1200" dirty="0">
                <a:latin typeface="Times New Roman"/>
                <a:cs typeface="Times New Roman"/>
              </a:rPr>
              <a:t> s</a:t>
            </a:r>
            <a:r>
              <a:rPr sz="1200" spc="-5" dirty="0">
                <a:latin typeface="Times New Roman"/>
                <a:cs typeface="Times New Roman"/>
              </a:rPr>
              <a:t>erie</a:t>
            </a:r>
            <a:r>
              <a:rPr sz="1200" dirty="0">
                <a:latin typeface="Times New Roman"/>
                <a:cs typeface="Times New Roman"/>
              </a:rPr>
              <a:t>s of </a:t>
            </a:r>
            <a:r>
              <a:rPr sz="1200" spc="-10" dirty="0">
                <a:latin typeface="Times New Roman"/>
                <a:cs typeface="Times New Roman"/>
              </a:rPr>
              <a:t>dot</a:t>
            </a:r>
            <a:r>
              <a:rPr sz="1200" dirty="0">
                <a:latin typeface="Times New Roman"/>
                <a:cs typeface="Times New Roman"/>
              </a:rPr>
              <a:t>s or </a:t>
            </a:r>
            <a:r>
              <a:rPr sz="1200" spc="-10" dirty="0">
                <a:latin typeface="Times New Roman"/>
                <a:cs typeface="Times New Roman"/>
              </a:rPr>
              <a:t>a</a:t>
            </a:r>
            <a:r>
              <a:rPr sz="1200" dirty="0">
                <a:latin typeface="Times New Roman"/>
                <a:cs typeface="Times New Roman"/>
              </a:rPr>
              <a:t>s</a:t>
            </a:r>
            <a:r>
              <a:rPr sz="1200" spc="-5" dirty="0">
                <a:latin typeface="Times New Roman"/>
                <a:cs typeface="Times New Roman"/>
              </a:rPr>
              <a:t>teri</a:t>
            </a:r>
            <a:r>
              <a:rPr sz="1200" dirty="0">
                <a:latin typeface="Times New Roman"/>
                <a:cs typeface="Times New Roman"/>
              </a:rPr>
              <a:t>sks — </a:t>
            </a:r>
            <a:r>
              <a:rPr sz="1200" spc="-5" dirty="0">
                <a:latin typeface="Times New Roman"/>
                <a:cs typeface="Times New Roman"/>
              </a:rPr>
              <a:t>until</a:t>
            </a:r>
            <a:r>
              <a:rPr sz="1200" dirty="0">
                <a:latin typeface="Times New Roman"/>
                <a:cs typeface="Times New Roman"/>
              </a:rPr>
              <a:t> </a:t>
            </a:r>
            <a:r>
              <a:rPr sz="1200" spc="-5" dirty="0">
                <a:latin typeface="Times New Roman"/>
                <a:cs typeface="Times New Roman"/>
              </a:rPr>
              <a:t>it</a:t>
            </a:r>
            <a:r>
              <a:rPr sz="1200" dirty="0">
                <a:latin typeface="Times New Roman"/>
                <a:cs typeface="Times New Roman"/>
              </a:rPr>
              <a:t> </a:t>
            </a:r>
            <a:r>
              <a:rPr sz="1200" spc="-5" dirty="0">
                <a:latin typeface="Times New Roman"/>
                <a:cs typeface="Times New Roman"/>
              </a:rPr>
              <a:t>i</a:t>
            </a:r>
            <a:r>
              <a:rPr sz="1200" dirty="0">
                <a:latin typeface="Times New Roman"/>
                <a:cs typeface="Times New Roman"/>
              </a:rPr>
              <a:t>s </a:t>
            </a:r>
            <a:r>
              <a:rPr sz="1200" spc="-5" dirty="0">
                <a:latin typeface="Times New Roman"/>
                <a:cs typeface="Times New Roman"/>
              </a:rPr>
              <a:t>entere</a:t>
            </a:r>
            <a:r>
              <a:rPr sz="1200" dirty="0">
                <a:latin typeface="Times New Roman"/>
                <a:cs typeface="Times New Roman"/>
              </a:rPr>
              <a:t>d. </a:t>
            </a:r>
            <a:r>
              <a:rPr sz="1200" spc="-10" dirty="0">
                <a:latin typeface="Times New Roman"/>
                <a:cs typeface="Times New Roman"/>
              </a:rPr>
              <a:t>Thi</a:t>
            </a:r>
            <a:r>
              <a:rPr sz="1200" dirty="0">
                <a:latin typeface="Times New Roman"/>
                <a:cs typeface="Times New Roman"/>
              </a:rPr>
              <a:t>s </a:t>
            </a:r>
            <a:r>
              <a:rPr sz="1200" spc="-5" dirty="0">
                <a:latin typeface="Times New Roman"/>
                <a:cs typeface="Times New Roman"/>
              </a:rPr>
              <a:t>all</a:t>
            </a:r>
            <a:r>
              <a:rPr sz="1200" dirty="0">
                <a:latin typeface="Times New Roman"/>
                <a:cs typeface="Times New Roman"/>
              </a:rPr>
              <a:t>ows </a:t>
            </a:r>
            <a:r>
              <a:rPr sz="1200" spc="-5" dirty="0">
                <a:latin typeface="Times New Roman"/>
                <a:cs typeface="Times New Roman"/>
              </a:rPr>
              <a:t>the</a:t>
            </a:r>
            <a:r>
              <a:rPr sz="1200" dirty="0">
                <a:latin typeface="Times New Roman"/>
                <a:cs typeface="Times New Roman"/>
              </a:rPr>
              <a:t> </a:t>
            </a:r>
            <a:r>
              <a:rPr sz="1200" spc="-10" dirty="0">
                <a:latin typeface="Times New Roman"/>
                <a:cs typeface="Times New Roman"/>
              </a:rPr>
              <a:t>claimant</a:t>
            </a:r>
            <a:r>
              <a:rPr sz="1200" dirty="0">
                <a:latin typeface="Times New Roman"/>
                <a:cs typeface="Times New Roman"/>
              </a:rPr>
              <a:t> </a:t>
            </a:r>
            <a:r>
              <a:rPr sz="1200" spc="-5" dirty="0">
                <a:latin typeface="Times New Roman"/>
                <a:cs typeface="Times New Roman"/>
              </a:rPr>
              <a:t>t</a:t>
            </a:r>
            <a:r>
              <a:rPr sz="1200" dirty="0">
                <a:latin typeface="Times New Roman"/>
                <a:cs typeface="Times New Roman"/>
              </a:rPr>
              <a:t>o </a:t>
            </a:r>
            <a:r>
              <a:rPr sz="1200" spc="-5" dirty="0">
                <a:latin typeface="Times New Roman"/>
                <a:cs typeface="Times New Roman"/>
              </a:rPr>
              <a:t>veri</a:t>
            </a:r>
            <a:r>
              <a:rPr sz="1200" dirty="0">
                <a:latin typeface="Times New Roman"/>
                <a:cs typeface="Times New Roman"/>
              </a:rPr>
              <a:t>fy </a:t>
            </a:r>
            <a:r>
              <a:rPr sz="1200" spc="-5" dirty="0">
                <a:latin typeface="Times New Roman"/>
                <a:cs typeface="Times New Roman"/>
              </a:rPr>
              <a:t>thei</a:t>
            </a:r>
            <a:r>
              <a:rPr sz="1200" dirty="0">
                <a:latin typeface="Times New Roman"/>
                <a:cs typeface="Times New Roman"/>
              </a:rPr>
              <a:t>r </a:t>
            </a:r>
            <a:r>
              <a:rPr sz="1200" spc="-5" dirty="0">
                <a:latin typeface="Times New Roman"/>
                <a:cs typeface="Times New Roman"/>
              </a:rPr>
              <a:t>ent</a:t>
            </a:r>
            <a:r>
              <a:rPr sz="1200" dirty="0">
                <a:latin typeface="Times New Roman"/>
                <a:cs typeface="Times New Roman"/>
              </a:rPr>
              <a:t>ry </a:t>
            </a:r>
            <a:r>
              <a:rPr sz="1200" spc="-5" dirty="0">
                <a:latin typeface="Times New Roman"/>
                <a:cs typeface="Times New Roman"/>
              </a:rPr>
              <a:t>i</a:t>
            </a:r>
            <a:r>
              <a:rPr sz="1200" dirty="0">
                <a:latin typeface="Times New Roman"/>
                <a:cs typeface="Times New Roman"/>
              </a:rPr>
              <a:t>f </a:t>
            </a:r>
            <a:r>
              <a:rPr sz="1200" spc="-5" dirty="0">
                <a:latin typeface="Times New Roman"/>
                <a:cs typeface="Times New Roman"/>
              </a:rPr>
              <a:t>the</a:t>
            </a:r>
            <a:r>
              <a:rPr sz="1200" dirty="0">
                <a:latin typeface="Times New Roman"/>
                <a:cs typeface="Times New Roman"/>
              </a:rPr>
              <a:t>y </a:t>
            </a:r>
            <a:r>
              <a:rPr sz="1200" spc="-5" dirty="0">
                <a:latin typeface="Times New Roman"/>
                <a:cs typeface="Times New Roman"/>
              </a:rPr>
              <a:t>are</a:t>
            </a:r>
            <a:r>
              <a:rPr sz="1200" dirty="0">
                <a:latin typeface="Times New Roman"/>
                <a:cs typeface="Times New Roman"/>
              </a:rPr>
              <a:t> </a:t>
            </a:r>
            <a:r>
              <a:rPr sz="1200" spc="-5" dirty="0">
                <a:latin typeface="Times New Roman"/>
                <a:cs typeface="Times New Roman"/>
              </a:rPr>
              <a:t>i</a:t>
            </a:r>
            <a:r>
              <a:rPr sz="1200" dirty="0">
                <a:latin typeface="Times New Roman"/>
                <a:cs typeface="Times New Roman"/>
              </a:rPr>
              <a:t>n </a:t>
            </a:r>
            <a:r>
              <a:rPr sz="1200" spc="-10" dirty="0">
                <a:latin typeface="Times New Roman"/>
                <a:cs typeface="Times New Roman"/>
              </a:rPr>
              <a:t>a</a:t>
            </a:r>
            <a:r>
              <a:rPr sz="1200" dirty="0">
                <a:latin typeface="Times New Roman"/>
                <a:cs typeface="Times New Roman"/>
              </a:rPr>
              <a:t> </a:t>
            </a:r>
            <a:r>
              <a:rPr sz="1200" spc="-5" dirty="0">
                <a:latin typeface="Times New Roman"/>
                <a:cs typeface="Times New Roman"/>
              </a:rPr>
              <a:t>locati</a:t>
            </a:r>
            <a:r>
              <a:rPr sz="1200" dirty="0">
                <a:latin typeface="Times New Roman"/>
                <a:cs typeface="Times New Roman"/>
              </a:rPr>
              <a:t>on w</a:t>
            </a:r>
            <a:r>
              <a:rPr sz="1200" spc="-10" dirty="0">
                <a:latin typeface="Times New Roman"/>
                <a:cs typeface="Times New Roman"/>
              </a:rPr>
              <a:t>here</a:t>
            </a:r>
            <a:r>
              <a:rPr sz="1200" dirty="0">
                <a:latin typeface="Times New Roman"/>
                <a:cs typeface="Times New Roman"/>
              </a:rPr>
              <a:t> </a:t>
            </a:r>
            <a:r>
              <a:rPr sz="1200" spc="-5" dirty="0">
                <a:latin typeface="Times New Roman"/>
                <a:cs typeface="Times New Roman"/>
              </a:rPr>
              <a:t>thei</a:t>
            </a:r>
            <a:r>
              <a:rPr sz="1200" dirty="0">
                <a:latin typeface="Times New Roman"/>
                <a:cs typeface="Times New Roman"/>
              </a:rPr>
              <a:t>r s</a:t>
            </a:r>
            <a:r>
              <a:rPr sz="1200" spc="-5" dirty="0">
                <a:latin typeface="Times New Roman"/>
                <a:cs typeface="Times New Roman"/>
              </a:rPr>
              <a:t>cree</a:t>
            </a:r>
            <a:r>
              <a:rPr sz="1200" dirty="0">
                <a:latin typeface="Times New Roman"/>
                <a:cs typeface="Times New Roman"/>
              </a:rPr>
              <a:t>n </a:t>
            </a:r>
            <a:r>
              <a:rPr sz="1200" spc="-5" dirty="0">
                <a:latin typeface="Times New Roman"/>
                <a:cs typeface="Times New Roman"/>
              </a:rPr>
              <a:t>i</a:t>
            </a:r>
            <a:r>
              <a:rPr sz="1200" dirty="0">
                <a:latin typeface="Times New Roman"/>
                <a:cs typeface="Times New Roman"/>
              </a:rPr>
              <a:t>s </a:t>
            </a:r>
            <a:r>
              <a:rPr sz="1200" spc="-5" dirty="0">
                <a:latin typeface="Times New Roman"/>
                <a:cs typeface="Times New Roman"/>
              </a:rPr>
              <a:t>unlikel</a:t>
            </a:r>
            <a:r>
              <a:rPr sz="1200" dirty="0">
                <a:latin typeface="Times New Roman"/>
                <a:cs typeface="Times New Roman"/>
              </a:rPr>
              <a:t>y </a:t>
            </a:r>
            <a:r>
              <a:rPr sz="1200" spc="-5" dirty="0">
                <a:latin typeface="Times New Roman"/>
                <a:cs typeface="Times New Roman"/>
              </a:rPr>
              <a:t>t</a:t>
            </a:r>
            <a:r>
              <a:rPr sz="1200" dirty="0">
                <a:latin typeface="Times New Roman"/>
                <a:cs typeface="Times New Roman"/>
              </a:rPr>
              <a:t>o </a:t>
            </a:r>
            <a:r>
              <a:rPr sz="1200" spc="-10" dirty="0">
                <a:latin typeface="Times New Roman"/>
                <a:cs typeface="Times New Roman"/>
              </a:rPr>
              <a:t>be</a:t>
            </a:r>
            <a:r>
              <a:rPr sz="1200" dirty="0">
                <a:latin typeface="Times New Roman"/>
                <a:cs typeface="Times New Roman"/>
              </a:rPr>
              <a:t> obs</a:t>
            </a:r>
            <a:r>
              <a:rPr sz="1200" spc="-10" dirty="0">
                <a:latin typeface="Times New Roman"/>
                <a:cs typeface="Times New Roman"/>
              </a:rPr>
              <a:t>erve</a:t>
            </a:r>
            <a:r>
              <a:rPr sz="1200" dirty="0">
                <a:latin typeface="Times New Roman"/>
                <a:cs typeface="Times New Roman"/>
              </a:rPr>
              <a:t>d. </a:t>
            </a:r>
            <a:r>
              <a:rPr sz="1200" spc="-10" dirty="0">
                <a:latin typeface="Times New Roman"/>
                <a:cs typeface="Times New Roman"/>
              </a:rPr>
              <a:t>The</a:t>
            </a:r>
            <a:r>
              <a:rPr sz="1200" dirty="0">
                <a:latin typeface="Times New Roman"/>
                <a:cs typeface="Times New Roman"/>
              </a:rPr>
              <a:t> </a:t>
            </a:r>
            <a:r>
              <a:rPr sz="1200" spc="-5" dirty="0">
                <a:latin typeface="Times New Roman"/>
                <a:cs typeface="Times New Roman"/>
              </a:rPr>
              <a:t>verifie</a:t>
            </a:r>
            <a:r>
              <a:rPr sz="1200" dirty="0">
                <a:latin typeface="Times New Roman"/>
                <a:cs typeface="Times New Roman"/>
              </a:rPr>
              <a:t>r MAY </a:t>
            </a:r>
            <a:r>
              <a:rPr sz="1200" spc="-5" dirty="0">
                <a:latin typeface="Times New Roman"/>
                <a:cs typeface="Times New Roman"/>
              </a:rPr>
              <a:t>al</a:t>
            </a:r>
            <a:r>
              <a:rPr sz="1200" dirty="0">
                <a:latin typeface="Times New Roman"/>
                <a:cs typeface="Times New Roman"/>
              </a:rPr>
              <a:t>so </a:t>
            </a:r>
            <a:r>
              <a:rPr sz="1200" spc="-10" dirty="0">
                <a:latin typeface="Times New Roman"/>
                <a:cs typeface="Times New Roman"/>
              </a:rPr>
              <a:t>permit</a:t>
            </a:r>
            <a:r>
              <a:rPr sz="1200" dirty="0">
                <a:latin typeface="Times New Roman"/>
                <a:cs typeface="Times New Roman"/>
              </a:rPr>
              <a:t> </a:t>
            </a:r>
            <a:r>
              <a:rPr sz="1200" spc="-5" dirty="0">
                <a:latin typeface="Times New Roman"/>
                <a:cs typeface="Times New Roman"/>
              </a:rPr>
              <a:t>the</a:t>
            </a:r>
            <a:r>
              <a:rPr sz="1200" dirty="0">
                <a:latin typeface="Times New Roman"/>
                <a:cs typeface="Times New Roman"/>
              </a:rPr>
              <a:t> us</a:t>
            </a:r>
            <a:r>
              <a:rPr sz="1200" spc="-10" dirty="0">
                <a:latin typeface="Times New Roman"/>
                <a:cs typeface="Times New Roman"/>
              </a:rPr>
              <a:t>e</a:t>
            </a:r>
            <a:r>
              <a:rPr sz="1200" dirty="0">
                <a:latin typeface="Times New Roman"/>
                <a:cs typeface="Times New Roman"/>
              </a:rPr>
              <a:t>r’s </a:t>
            </a:r>
            <a:r>
              <a:rPr sz="1200" spc="-10" dirty="0">
                <a:latin typeface="Times New Roman"/>
                <a:cs typeface="Times New Roman"/>
              </a:rPr>
              <a:t>device</a:t>
            </a:r>
            <a:r>
              <a:rPr sz="1200" dirty="0">
                <a:latin typeface="Times New Roman"/>
                <a:cs typeface="Times New Roman"/>
              </a:rPr>
              <a:t> </a:t>
            </a:r>
            <a:r>
              <a:rPr sz="1200" spc="-5" dirty="0">
                <a:latin typeface="Times New Roman"/>
                <a:cs typeface="Times New Roman"/>
              </a:rPr>
              <a:t>t</a:t>
            </a:r>
            <a:r>
              <a:rPr sz="1200" dirty="0">
                <a:latin typeface="Times New Roman"/>
                <a:cs typeface="Times New Roman"/>
              </a:rPr>
              <a:t>o </a:t>
            </a:r>
            <a:r>
              <a:rPr sz="1200" spc="-5" dirty="0">
                <a:latin typeface="Times New Roman"/>
                <a:cs typeface="Times New Roman"/>
              </a:rPr>
              <a:t>di</a:t>
            </a:r>
            <a:r>
              <a:rPr sz="1200" dirty="0">
                <a:latin typeface="Times New Roman"/>
                <a:cs typeface="Times New Roman"/>
              </a:rPr>
              <a:t>s</a:t>
            </a:r>
            <a:r>
              <a:rPr sz="1200" spc="-5" dirty="0">
                <a:latin typeface="Times New Roman"/>
                <a:cs typeface="Times New Roman"/>
              </a:rPr>
              <a:t>pla</a:t>
            </a:r>
            <a:r>
              <a:rPr sz="1200" dirty="0">
                <a:latin typeface="Times New Roman"/>
                <a:cs typeface="Times New Roman"/>
              </a:rPr>
              <a:t>y </a:t>
            </a:r>
            <a:r>
              <a:rPr sz="1200" spc="-5" dirty="0">
                <a:latin typeface="Times New Roman"/>
                <a:cs typeface="Times New Roman"/>
              </a:rPr>
              <a:t>indivi</a:t>
            </a:r>
            <a:r>
              <a:rPr sz="1200" dirty="0">
                <a:latin typeface="Times New Roman"/>
                <a:cs typeface="Times New Roman"/>
              </a:rPr>
              <a:t>du</a:t>
            </a:r>
            <a:r>
              <a:rPr sz="1200" spc="-5" dirty="0">
                <a:latin typeface="Times New Roman"/>
                <a:cs typeface="Times New Roman"/>
              </a:rPr>
              <a:t>al entere</a:t>
            </a:r>
            <a:r>
              <a:rPr sz="1200" dirty="0">
                <a:latin typeface="Times New Roman"/>
                <a:cs typeface="Times New Roman"/>
              </a:rPr>
              <a:t>d </a:t>
            </a:r>
            <a:r>
              <a:rPr sz="1200" spc="-5" dirty="0">
                <a:latin typeface="Times New Roman"/>
                <a:cs typeface="Times New Roman"/>
              </a:rPr>
              <a:t>characte</a:t>
            </a:r>
            <a:r>
              <a:rPr sz="1200" dirty="0">
                <a:latin typeface="Times New Roman"/>
                <a:cs typeface="Times New Roman"/>
              </a:rPr>
              <a:t>rs for </a:t>
            </a:r>
            <a:r>
              <a:rPr sz="1200" spc="-10" dirty="0">
                <a:latin typeface="Times New Roman"/>
                <a:cs typeface="Times New Roman"/>
              </a:rPr>
              <a:t>a</a:t>
            </a:r>
            <a:r>
              <a:rPr sz="1200" dirty="0">
                <a:latin typeface="Times New Roman"/>
                <a:cs typeface="Times New Roman"/>
              </a:rPr>
              <a:t> s</a:t>
            </a:r>
            <a:r>
              <a:rPr sz="1200" spc="-5" dirty="0">
                <a:latin typeface="Times New Roman"/>
                <a:cs typeface="Times New Roman"/>
              </a:rPr>
              <a:t>hort</a:t>
            </a:r>
            <a:r>
              <a:rPr sz="1200" dirty="0">
                <a:latin typeface="Times New Roman"/>
                <a:cs typeface="Times New Roman"/>
              </a:rPr>
              <a:t> </a:t>
            </a:r>
            <a:r>
              <a:rPr sz="1200" spc="-10" dirty="0">
                <a:latin typeface="Times New Roman"/>
                <a:cs typeface="Times New Roman"/>
              </a:rPr>
              <a:t>time</a:t>
            </a:r>
            <a:r>
              <a:rPr sz="1200" dirty="0">
                <a:latin typeface="Times New Roman"/>
                <a:cs typeface="Times New Roman"/>
              </a:rPr>
              <a:t> </a:t>
            </a:r>
            <a:r>
              <a:rPr sz="1200" spc="-5" dirty="0">
                <a:latin typeface="Times New Roman"/>
                <a:cs typeface="Times New Roman"/>
              </a:rPr>
              <a:t>afte</a:t>
            </a:r>
            <a:r>
              <a:rPr sz="1200" dirty="0">
                <a:latin typeface="Times New Roman"/>
                <a:cs typeface="Times New Roman"/>
              </a:rPr>
              <a:t>r </a:t>
            </a:r>
            <a:r>
              <a:rPr sz="1200" spc="-10" dirty="0">
                <a:latin typeface="Times New Roman"/>
                <a:cs typeface="Times New Roman"/>
              </a:rPr>
              <a:t>eac</a:t>
            </a:r>
            <a:r>
              <a:rPr sz="1200" dirty="0">
                <a:latin typeface="Times New Roman"/>
                <a:cs typeface="Times New Roman"/>
              </a:rPr>
              <a:t>h </a:t>
            </a:r>
            <a:r>
              <a:rPr sz="1200" spc="-5" dirty="0">
                <a:latin typeface="Times New Roman"/>
                <a:cs typeface="Times New Roman"/>
              </a:rPr>
              <a:t>characte</a:t>
            </a:r>
            <a:r>
              <a:rPr sz="1200" dirty="0">
                <a:latin typeface="Times New Roman"/>
                <a:cs typeface="Times New Roman"/>
              </a:rPr>
              <a:t>r </a:t>
            </a:r>
            <a:r>
              <a:rPr sz="1200" spc="-5" dirty="0">
                <a:latin typeface="Times New Roman"/>
                <a:cs typeface="Times New Roman"/>
              </a:rPr>
              <a:t>i</a:t>
            </a:r>
            <a:r>
              <a:rPr sz="1200" dirty="0">
                <a:latin typeface="Times New Roman"/>
                <a:cs typeface="Times New Roman"/>
              </a:rPr>
              <a:t>s </a:t>
            </a:r>
            <a:r>
              <a:rPr sz="1200" spc="-10" dirty="0">
                <a:latin typeface="Times New Roman"/>
                <a:cs typeface="Times New Roman"/>
              </a:rPr>
              <a:t>type</a:t>
            </a:r>
            <a:r>
              <a:rPr sz="1200" dirty="0">
                <a:latin typeface="Times New Roman"/>
                <a:cs typeface="Times New Roman"/>
              </a:rPr>
              <a:t>d </a:t>
            </a:r>
            <a:r>
              <a:rPr sz="1200" spc="-5" dirty="0">
                <a:latin typeface="Times New Roman"/>
                <a:cs typeface="Times New Roman"/>
              </a:rPr>
              <a:t>t</a:t>
            </a:r>
            <a:r>
              <a:rPr sz="1200" dirty="0">
                <a:latin typeface="Times New Roman"/>
                <a:cs typeface="Times New Roman"/>
              </a:rPr>
              <a:t>o </a:t>
            </a:r>
            <a:r>
              <a:rPr sz="1200" spc="-5" dirty="0">
                <a:latin typeface="Times New Roman"/>
                <a:cs typeface="Times New Roman"/>
              </a:rPr>
              <a:t>veri</a:t>
            </a:r>
            <a:r>
              <a:rPr sz="1200" dirty="0">
                <a:latin typeface="Times New Roman"/>
                <a:cs typeface="Times New Roman"/>
              </a:rPr>
              <a:t>fy </a:t>
            </a:r>
            <a:r>
              <a:rPr sz="1200" spc="-5" dirty="0">
                <a:latin typeface="Times New Roman"/>
                <a:cs typeface="Times New Roman"/>
              </a:rPr>
              <a:t>correct</a:t>
            </a:r>
            <a:r>
              <a:rPr sz="1200" dirty="0">
                <a:latin typeface="Times New Roman"/>
                <a:cs typeface="Times New Roman"/>
              </a:rPr>
              <a:t> </a:t>
            </a:r>
            <a:r>
              <a:rPr sz="1200" spc="-5" dirty="0">
                <a:latin typeface="Times New Roman"/>
                <a:cs typeface="Times New Roman"/>
              </a:rPr>
              <a:t>ent</a:t>
            </a:r>
            <a:r>
              <a:rPr sz="1200" dirty="0">
                <a:latin typeface="Times New Roman"/>
                <a:cs typeface="Times New Roman"/>
              </a:rPr>
              <a:t>ry. </a:t>
            </a:r>
            <a:r>
              <a:rPr sz="1200" spc="-10" dirty="0">
                <a:latin typeface="Times New Roman"/>
                <a:cs typeface="Times New Roman"/>
              </a:rPr>
              <a:t>Thi</a:t>
            </a:r>
            <a:r>
              <a:rPr sz="1200" dirty="0">
                <a:latin typeface="Times New Roman"/>
                <a:cs typeface="Times New Roman"/>
              </a:rPr>
              <a:t>s </a:t>
            </a:r>
            <a:r>
              <a:rPr sz="1200" spc="-5" dirty="0">
                <a:latin typeface="Times New Roman"/>
                <a:cs typeface="Times New Roman"/>
              </a:rPr>
              <a:t>i</a:t>
            </a:r>
            <a:r>
              <a:rPr sz="1200" dirty="0">
                <a:latin typeface="Times New Roman"/>
                <a:cs typeface="Times New Roman"/>
              </a:rPr>
              <a:t>s </a:t>
            </a:r>
            <a:r>
              <a:rPr sz="1200" spc="-5" dirty="0">
                <a:latin typeface="Times New Roman"/>
                <a:cs typeface="Times New Roman"/>
              </a:rPr>
              <a:t>particularl</a:t>
            </a:r>
            <a:r>
              <a:rPr sz="1200" dirty="0">
                <a:latin typeface="Times New Roman"/>
                <a:cs typeface="Times New Roman"/>
              </a:rPr>
              <a:t>y </a:t>
            </a:r>
            <a:r>
              <a:rPr sz="1200" spc="-5" dirty="0">
                <a:latin typeface="Times New Roman"/>
                <a:cs typeface="Times New Roman"/>
              </a:rPr>
              <a:t>applicable</a:t>
            </a:r>
            <a:r>
              <a:rPr sz="1200" dirty="0">
                <a:latin typeface="Times New Roman"/>
                <a:cs typeface="Times New Roman"/>
              </a:rPr>
              <a:t> on </a:t>
            </a:r>
            <a:r>
              <a:rPr sz="1200" spc="-10" dirty="0">
                <a:latin typeface="Times New Roman"/>
                <a:cs typeface="Times New Roman"/>
              </a:rPr>
              <a:t>mobile</a:t>
            </a:r>
            <a:r>
              <a:rPr sz="1200" dirty="0">
                <a:latin typeface="Times New Roman"/>
                <a:cs typeface="Times New Roman"/>
              </a:rPr>
              <a:t> </a:t>
            </a:r>
            <a:r>
              <a:rPr sz="1200" spc="-10" dirty="0">
                <a:latin typeface="Times New Roman"/>
                <a:cs typeface="Times New Roman"/>
              </a:rPr>
              <a:t>device</a:t>
            </a:r>
            <a:r>
              <a:rPr sz="1200" dirty="0">
                <a:latin typeface="Times New Roman"/>
                <a:cs typeface="Times New Roman"/>
              </a:rPr>
              <a:t>s.</a:t>
            </a: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r>
              <a:rPr dirty="0">
                <a:latin typeface="Times New Roman"/>
                <a:cs typeface="Times New Roman"/>
              </a:rPr>
              <a:t>14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13772" y="471133"/>
            <a:ext cx="1021080" cy="150495"/>
          </a:xfrm>
          <a:prstGeom prst="rect">
            <a:avLst/>
          </a:prstGeom>
        </p:spPr>
        <p:txBody>
          <a:bodyPr vert="horz" wrap="square" lIns="0" tIns="0" rIns="0" bIns="0" rtlCol="0">
            <a:spAutoFit/>
          </a:bodyPr>
          <a:lstStyle/>
          <a:p>
            <a:pPr marL="12700">
              <a:lnSpc>
                <a:spcPct val="100000"/>
              </a:lnSpc>
            </a:pPr>
            <a:r>
              <a:rPr sz="950" spc="25" dirty="0">
                <a:latin typeface="Arial"/>
                <a:cs typeface="Arial"/>
              </a:rPr>
              <a:t>N</a:t>
            </a:r>
            <a:r>
              <a:rPr sz="950" spc="5" dirty="0">
                <a:latin typeface="Arial"/>
                <a:cs typeface="Arial"/>
              </a:rPr>
              <a:t>I</a:t>
            </a:r>
            <a:r>
              <a:rPr sz="950" spc="25" dirty="0">
                <a:latin typeface="Arial"/>
                <a:cs typeface="Arial"/>
              </a:rPr>
              <a:t>S</a:t>
            </a:r>
            <a:r>
              <a:rPr sz="950" spc="15" dirty="0">
                <a:latin typeface="Arial"/>
                <a:cs typeface="Arial"/>
              </a:rPr>
              <a:t>T</a:t>
            </a:r>
            <a:r>
              <a:rPr sz="950" spc="-35" dirty="0">
                <a:latin typeface="Arial"/>
                <a:cs typeface="Arial"/>
              </a:rPr>
              <a:t> </a:t>
            </a:r>
            <a:r>
              <a:rPr sz="950" spc="25" dirty="0">
                <a:latin typeface="Arial"/>
                <a:cs typeface="Arial"/>
              </a:rPr>
              <a:t>S</a:t>
            </a:r>
            <a:r>
              <a:rPr sz="950" spc="15" dirty="0">
                <a:latin typeface="Arial"/>
                <a:cs typeface="Arial"/>
              </a:rPr>
              <a:t>P</a:t>
            </a:r>
            <a:r>
              <a:rPr sz="950" spc="-35" dirty="0">
                <a:latin typeface="Arial"/>
                <a:cs typeface="Arial"/>
              </a:rPr>
              <a:t> </a:t>
            </a:r>
            <a:r>
              <a:rPr sz="950" spc="20" dirty="0">
                <a:latin typeface="Arial"/>
                <a:cs typeface="Arial"/>
              </a:rPr>
              <a:t>800-63B</a:t>
            </a:r>
            <a:endParaRPr sz="950">
              <a:latin typeface="Arial"/>
              <a:cs typeface="Arial"/>
            </a:endParaRPr>
          </a:p>
        </p:txBody>
      </p:sp>
      <p:sp>
        <p:nvSpPr>
          <p:cNvPr id="3" name="object 3"/>
          <p:cNvSpPr txBox="1"/>
          <p:nvPr/>
        </p:nvSpPr>
        <p:spPr>
          <a:xfrm>
            <a:off x="4462417" y="471133"/>
            <a:ext cx="2419985" cy="297180"/>
          </a:xfrm>
          <a:prstGeom prst="rect">
            <a:avLst/>
          </a:prstGeom>
        </p:spPr>
        <p:txBody>
          <a:bodyPr vert="horz" wrap="square" lIns="0" tIns="0" rIns="0" bIns="0" rtlCol="0">
            <a:spAutoFit/>
          </a:bodyPr>
          <a:lstStyle/>
          <a:p>
            <a:pPr marL="12700" marR="5080" indent="784225">
              <a:lnSpc>
                <a:spcPct val="101099"/>
              </a:lnSpc>
            </a:pPr>
            <a:r>
              <a:rPr sz="950" spc="25" dirty="0">
                <a:latin typeface="Arial"/>
                <a:cs typeface="Arial"/>
              </a:rPr>
              <a:t>D</a:t>
            </a:r>
            <a:r>
              <a:rPr sz="800" spc="-5" dirty="0">
                <a:latin typeface="Arial"/>
                <a:cs typeface="Arial"/>
              </a:rPr>
              <a:t>I</a:t>
            </a:r>
            <a:r>
              <a:rPr sz="800" spc="-10" dirty="0">
                <a:latin typeface="Arial"/>
                <a:cs typeface="Arial"/>
              </a:rPr>
              <a:t>GITA</a:t>
            </a:r>
            <a:r>
              <a:rPr sz="800" spc="-5" dirty="0">
                <a:latin typeface="Arial"/>
                <a:cs typeface="Arial"/>
              </a:rPr>
              <a:t>L</a:t>
            </a:r>
            <a:r>
              <a:rPr sz="800" dirty="0">
                <a:latin typeface="Arial"/>
                <a:cs typeface="Arial"/>
              </a:rPr>
              <a:t> </a:t>
            </a:r>
            <a:r>
              <a:rPr sz="950" spc="5" dirty="0">
                <a:latin typeface="Arial"/>
                <a:cs typeface="Arial"/>
              </a:rPr>
              <a:t>I</a:t>
            </a:r>
            <a:r>
              <a:rPr sz="800" spc="-5" dirty="0">
                <a:latin typeface="Arial"/>
                <a:cs typeface="Arial"/>
              </a:rPr>
              <a:t>DENT</a:t>
            </a:r>
            <a:r>
              <a:rPr sz="800" spc="-10" dirty="0">
                <a:latin typeface="Arial"/>
                <a:cs typeface="Arial"/>
              </a:rPr>
              <a:t>ITY</a:t>
            </a:r>
            <a:r>
              <a:rPr sz="800" spc="5" dirty="0">
                <a:latin typeface="Arial"/>
                <a:cs typeface="Arial"/>
              </a:rPr>
              <a:t> </a:t>
            </a:r>
            <a:r>
              <a:rPr sz="950" spc="25" dirty="0">
                <a:latin typeface="Arial"/>
                <a:cs typeface="Arial"/>
              </a:rPr>
              <a:t>G</a:t>
            </a:r>
            <a:r>
              <a:rPr sz="800" spc="-5" dirty="0">
                <a:latin typeface="Arial"/>
                <a:cs typeface="Arial"/>
              </a:rPr>
              <a:t>UIDELINE</a:t>
            </a:r>
            <a:r>
              <a:rPr sz="800" spc="-10" dirty="0">
                <a:latin typeface="Arial"/>
                <a:cs typeface="Arial"/>
              </a:rPr>
              <a:t>S</a:t>
            </a:r>
            <a:r>
              <a:rPr sz="950" spc="5" dirty="0">
                <a:latin typeface="Arial"/>
                <a:cs typeface="Arial"/>
              </a:rPr>
              <a:t>: </a:t>
            </a:r>
            <a:r>
              <a:rPr sz="950" spc="25" dirty="0">
                <a:latin typeface="Arial"/>
                <a:cs typeface="Arial"/>
              </a:rPr>
              <a:t>A</a:t>
            </a:r>
            <a:r>
              <a:rPr sz="800" spc="-5" dirty="0">
                <a:latin typeface="Arial"/>
                <a:cs typeface="Arial"/>
              </a:rPr>
              <a:t>UTHENTICA</a:t>
            </a:r>
            <a:r>
              <a:rPr sz="800" spc="-10" dirty="0">
                <a:latin typeface="Arial"/>
                <a:cs typeface="Arial"/>
              </a:rPr>
              <a:t>TIO</a:t>
            </a:r>
            <a:r>
              <a:rPr sz="800" spc="-15" dirty="0">
                <a:latin typeface="Arial"/>
                <a:cs typeface="Arial"/>
              </a:rPr>
              <a:t>N</a:t>
            </a:r>
            <a:r>
              <a:rPr sz="800" spc="5" dirty="0">
                <a:latin typeface="Arial"/>
                <a:cs typeface="Arial"/>
              </a:rPr>
              <a:t> </a:t>
            </a:r>
            <a:r>
              <a:rPr sz="950" spc="15" dirty="0">
                <a:latin typeface="Arial"/>
                <a:cs typeface="Arial"/>
              </a:rPr>
              <a:t>&amp;</a:t>
            </a:r>
            <a:r>
              <a:rPr sz="950" spc="-35" dirty="0">
                <a:latin typeface="Arial"/>
                <a:cs typeface="Arial"/>
              </a:rPr>
              <a:t> </a:t>
            </a:r>
            <a:r>
              <a:rPr sz="950" spc="20" dirty="0">
                <a:latin typeface="Arial"/>
                <a:cs typeface="Arial"/>
              </a:rPr>
              <a:t>L</a:t>
            </a:r>
            <a:r>
              <a:rPr sz="800" spc="-10" dirty="0">
                <a:latin typeface="Arial"/>
                <a:cs typeface="Arial"/>
              </a:rPr>
              <a:t>IFE</a:t>
            </a:r>
            <a:r>
              <a:rPr sz="800" spc="-5" dirty="0">
                <a:latin typeface="Arial"/>
                <a:cs typeface="Arial"/>
              </a:rPr>
              <a:t>C</a:t>
            </a:r>
            <a:r>
              <a:rPr sz="800" spc="-10" dirty="0">
                <a:latin typeface="Arial"/>
                <a:cs typeface="Arial"/>
              </a:rPr>
              <a:t>Y</a:t>
            </a:r>
            <a:r>
              <a:rPr sz="800" spc="-5" dirty="0">
                <a:latin typeface="Arial"/>
                <a:cs typeface="Arial"/>
              </a:rPr>
              <a:t>CLE</a:t>
            </a:r>
            <a:r>
              <a:rPr sz="800" spc="5" dirty="0">
                <a:latin typeface="Arial"/>
                <a:cs typeface="Arial"/>
              </a:rPr>
              <a:t> </a:t>
            </a:r>
            <a:r>
              <a:rPr sz="950" spc="25" dirty="0">
                <a:latin typeface="Arial"/>
                <a:cs typeface="Arial"/>
              </a:rPr>
              <a:t>M</a:t>
            </a:r>
            <a:r>
              <a:rPr sz="800" spc="-5" dirty="0">
                <a:latin typeface="Arial"/>
                <a:cs typeface="Arial"/>
              </a:rPr>
              <a:t>AN</a:t>
            </a:r>
            <a:r>
              <a:rPr sz="800" spc="-10" dirty="0">
                <a:latin typeface="Arial"/>
                <a:cs typeface="Arial"/>
              </a:rPr>
              <a:t>AGEM</a:t>
            </a:r>
            <a:r>
              <a:rPr sz="800" spc="-5" dirty="0">
                <a:latin typeface="Arial"/>
                <a:cs typeface="Arial"/>
              </a:rPr>
              <a:t>EN</a:t>
            </a:r>
            <a:r>
              <a:rPr sz="800" spc="-10" dirty="0">
                <a:latin typeface="Arial"/>
                <a:cs typeface="Arial"/>
              </a:rPr>
              <a:t>T</a:t>
            </a:r>
            <a:endParaRPr sz="800">
              <a:latin typeface="Arial"/>
              <a:cs typeface="Arial"/>
            </a:endParaRPr>
          </a:p>
        </p:txBody>
      </p:sp>
      <p:sp>
        <p:nvSpPr>
          <p:cNvPr id="4" name="object 4"/>
          <p:cNvSpPr/>
          <p:nvPr/>
        </p:nvSpPr>
        <p:spPr>
          <a:xfrm>
            <a:off x="152280" y="2493144"/>
            <a:ext cx="329184" cy="5334000"/>
          </a:xfrm>
          <a:prstGeom prst="rect">
            <a:avLst/>
          </a:prstGeom>
          <a:blipFill>
            <a:blip r:embed="rId3" cstate="print"/>
            <a:stretch>
              <a:fillRect/>
            </a:stretch>
          </a:blipFill>
        </p:spPr>
        <p:txBody>
          <a:bodyPr wrap="square" lIns="0" tIns="0" rIns="0" bIns="0" rtlCol="0"/>
          <a:lstStyle/>
          <a:p>
            <a:endParaRPr/>
          </a:p>
        </p:txBody>
      </p:sp>
      <p:sp>
        <p:nvSpPr>
          <p:cNvPr id="5" name="object 5"/>
          <p:cNvSpPr txBox="1"/>
          <p:nvPr/>
        </p:nvSpPr>
        <p:spPr>
          <a:xfrm>
            <a:off x="243156" y="2888876"/>
            <a:ext cx="138430" cy="4542790"/>
          </a:xfrm>
          <a:prstGeom prst="rect">
            <a:avLst/>
          </a:prstGeom>
        </p:spPr>
        <p:txBody>
          <a:bodyPr vert="vert" wrap="square" lIns="0" tIns="0" rIns="0" bIns="0" rtlCol="0">
            <a:spAutoFit/>
          </a:bodyPr>
          <a:lstStyle/>
          <a:p>
            <a:pPr marL="12700">
              <a:lnSpc>
                <a:spcPct val="100000"/>
              </a:lnSpc>
            </a:pPr>
            <a:r>
              <a:rPr sz="850" spc="5" dirty="0">
                <a:solidFill>
                  <a:srgbClr val="D9D9D9"/>
                </a:solidFill>
                <a:latin typeface="Arial"/>
                <a:cs typeface="Arial"/>
              </a:rPr>
              <a:t>T</a:t>
            </a:r>
            <a:r>
              <a:rPr sz="850" spc="10" dirty="0">
                <a:solidFill>
                  <a:srgbClr val="D9D9D9"/>
                </a:solidFill>
                <a:latin typeface="Arial"/>
                <a:cs typeface="Arial"/>
              </a:rPr>
              <a:t>h</a:t>
            </a:r>
            <a:r>
              <a:rPr sz="850" spc="-5" dirty="0">
                <a:solidFill>
                  <a:srgbClr val="D9D9D9"/>
                </a:solidFill>
                <a:latin typeface="Arial"/>
                <a:cs typeface="Arial"/>
              </a:rPr>
              <a:t>i</a:t>
            </a:r>
            <a:r>
              <a:rPr sz="850" dirty="0">
                <a:solidFill>
                  <a:srgbClr val="D9D9D9"/>
                </a:solidFill>
                <a:latin typeface="Arial"/>
                <a:cs typeface="Arial"/>
              </a:rPr>
              <a:t>s</a:t>
            </a:r>
            <a:r>
              <a:rPr sz="850" spc="15" dirty="0">
                <a:solidFill>
                  <a:srgbClr val="D9D9D9"/>
                </a:solidFill>
                <a:latin typeface="Arial"/>
                <a:cs typeface="Arial"/>
              </a:rPr>
              <a:t> </a:t>
            </a:r>
            <a:r>
              <a:rPr sz="850" spc="10" dirty="0">
                <a:solidFill>
                  <a:srgbClr val="D9D9D9"/>
                </a:solidFill>
                <a:latin typeface="Arial"/>
                <a:cs typeface="Arial"/>
              </a:rPr>
              <a:t>pub</a:t>
            </a:r>
            <a:r>
              <a:rPr sz="850" spc="-5" dirty="0">
                <a:solidFill>
                  <a:srgbClr val="D9D9D9"/>
                </a:solidFill>
                <a:latin typeface="Arial"/>
                <a:cs typeface="Arial"/>
              </a:rPr>
              <a:t>li</a:t>
            </a:r>
            <a:r>
              <a:rPr sz="850" spc="10" dirty="0">
                <a:solidFill>
                  <a:srgbClr val="D9D9D9"/>
                </a:solidFill>
                <a:latin typeface="Arial"/>
                <a:cs typeface="Arial"/>
              </a:rPr>
              <a:t>ca</a:t>
            </a:r>
            <a:r>
              <a:rPr sz="850" spc="-10" dirty="0">
                <a:solidFill>
                  <a:srgbClr val="D9D9D9"/>
                </a:solidFill>
                <a:latin typeface="Arial"/>
                <a:cs typeface="Arial"/>
              </a:rPr>
              <a:t>t</a:t>
            </a:r>
            <a:r>
              <a:rPr sz="850" spc="-5" dirty="0">
                <a:solidFill>
                  <a:srgbClr val="D9D9D9"/>
                </a:solidFill>
                <a:latin typeface="Arial"/>
                <a:cs typeface="Arial"/>
              </a:rPr>
              <a:t>i</a:t>
            </a:r>
            <a:r>
              <a:rPr sz="850" spc="10" dirty="0">
                <a:solidFill>
                  <a:srgbClr val="D9D9D9"/>
                </a:solidFill>
                <a:latin typeface="Arial"/>
                <a:cs typeface="Arial"/>
              </a:rPr>
              <a:t>o</a:t>
            </a:r>
            <a:r>
              <a:rPr sz="850" dirty="0">
                <a:solidFill>
                  <a:srgbClr val="D9D9D9"/>
                </a:solidFill>
                <a:latin typeface="Arial"/>
                <a:cs typeface="Arial"/>
              </a:rPr>
              <a:t>n</a:t>
            </a:r>
            <a:r>
              <a:rPr sz="850" spc="10" dirty="0">
                <a:solidFill>
                  <a:srgbClr val="D9D9D9"/>
                </a:solidFill>
                <a:latin typeface="Arial"/>
                <a:cs typeface="Arial"/>
              </a:rPr>
              <a:t> </a:t>
            </a:r>
            <a:r>
              <a:rPr sz="850" spc="-5" dirty="0">
                <a:solidFill>
                  <a:srgbClr val="D9D9D9"/>
                </a:solidFill>
                <a:latin typeface="Arial"/>
                <a:cs typeface="Arial"/>
              </a:rPr>
              <a:t>i</a:t>
            </a:r>
            <a:r>
              <a:rPr sz="850" dirty="0">
                <a:solidFill>
                  <a:srgbClr val="D9D9D9"/>
                </a:solidFill>
                <a:latin typeface="Arial"/>
                <a:cs typeface="Arial"/>
              </a:rPr>
              <a:t>s</a:t>
            </a:r>
            <a:r>
              <a:rPr sz="850" spc="15" dirty="0">
                <a:solidFill>
                  <a:srgbClr val="D9D9D9"/>
                </a:solidFill>
                <a:latin typeface="Arial"/>
                <a:cs typeface="Arial"/>
              </a:rPr>
              <a:t> </a:t>
            </a:r>
            <a:r>
              <a:rPr sz="850" spc="10" dirty="0">
                <a:solidFill>
                  <a:srgbClr val="D9D9D9"/>
                </a:solidFill>
                <a:latin typeface="Arial"/>
                <a:cs typeface="Arial"/>
              </a:rPr>
              <a:t>ava</a:t>
            </a:r>
            <a:r>
              <a:rPr sz="850" spc="15" dirty="0">
                <a:solidFill>
                  <a:srgbClr val="D9D9D9"/>
                </a:solidFill>
                <a:latin typeface="Arial"/>
                <a:cs typeface="Arial"/>
              </a:rPr>
              <a:t>i</a:t>
            </a:r>
            <a:r>
              <a:rPr sz="850" spc="-5" dirty="0">
                <a:solidFill>
                  <a:srgbClr val="D9D9D9"/>
                </a:solidFill>
                <a:latin typeface="Arial"/>
                <a:cs typeface="Arial"/>
              </a:rPr>
              <a:t>l</a:t>
            </a:r>
            <a:r>
              <a:rPr sz="850" spc="10" dirty="0">
                <a:solidFill>
                  <a:srgbClr val="D9D9D9"/>
                </a:solidFill>
                <a:latin typeface="Arial"/>
                <a:cs typeface="Arial"/>
              </a:rPr>
              <a:t>ab</a:t>
            </a:r>
            <a:r>
              <a:rPr sz="850" spc="-5" dirty="0">
                <a:solidFill>
                  <a:srgbClr val="D9D9D9"/>
                </a:solidFill>
                <a:latin typeface="Arial"/>
                <a:cs typeface="Arial"/>
              </a:rPr>
              <a:t>l</a:t>
            </a:r>
            <a:r>
              <a:rPr sz="850" dirty="0">
                <a:solidFill>
                  <a:srgbClr val="D9D9D9"/>
                </a:solidFill>
                <a:latin typeface="Arial"/>
                <a:cs typeface="Arial"/>
              </a:rPr>
              <a:t>e</a:t>
            </a:r>
            <a:r>
              <a:rPr sz="850" spc="10" dirty="0">
                <a:solidFill>
                  <a:srgbClr val="D9D9D9"/>
                </a:solidFill>
                <a:latin typeface="Arial"/>
                <a:cs typeface="Arial"/>
              </a:rPr>
              <a:t> </a:t>
            </a:r>
            <a:r>
              <a:rPr sz="850" spc="15" dirty="0">
                <a:solidFill>
                  <a:srgbClr val="D9D9D9"/>
                </a:solidFill>
                <a:latin typeface="Arial"/>
                <a:cs typeface="Arial"/>
              </a:rPr>
              <a:t>f</a:t>
            </a:r>
            <a:r>
              <a:rPr sz="850" spc="-10" dirty="0">
                <a:solidFill>
                  <a:srgbClr val="D9D9D9"/>
                </a:solidFill>
                <a:latin typeface="Arial"/>
                <a:cs typeface="Arial"/>
              </a:rPr>
              <a:t>r</a:t>
            </a:r>
            <a:r>
              <a:rPr sz="850" spc="10" dirty="0">
                <a:solidFill>
                  <a:srgbClr val="D9D9D9"/>
                </a:solidFill>
                <a:latin typeface="Arial"/>
                <a:cs typeface="Arial"/>
              </a:rPr>
              <a:t>e</a:t>
            </a:r>
            <a:r>
              <a:rPr sz="850" dirty="0">
                <a:solidFill>
                  <a:srgbClr val="D9D9D9"/>
                </a:solidFill>
                <a:latin typeface="Arial"/>
                <a:cs typeface="Arial"/>
              </a:rPr>
              <a:t>e</a:t>
            </a:r>
            <a:r>
              <a:rPr sz="850" spc="10" dirty="0">
                <a:solidFill>
                  <a:srgbClr val="D9D9D9"/>
                </a:solidFill>
                <a:latin typeface="Arial"/>
                <a:cs typeface="Arial"/>
              </a:rPr>
              <a:t> o</a:t>
            </a:r>
            <a:r>
              <a:rPr sz="850" dirty="0">
                <a:solidFill>
                  <a:srgbClr val="D9D9D9"/>
                </a:solidFill>
                <a:latin typeface="Arial"/>
                <a:cs typeface="Arial"/>
              </a:rPr>
              <a:t>f</a:t>
            </a:r>
            <a:r>
              <a:rPr sz="850" spc="20" dirty="0">
                <a:solidFill>
                  <a:srgbClr val="D9D9D9"/>
                </a:solidFill>
                <a:latin typeface="Arial"/>
                <a:cs typeface="Arial"/>
              </a:rPr>
              <a:t> </a:t>
            </a:r>
            <a:r>
              <a:rPr sz="850" spc="10" dirty="0">
                <a:solidFill>
                  <a:srgbClr val="D9D9D9"/>
                </a:solidFill>
                <a:latin typeface="Arial"/>
                <a:cs typeface="Arial"/>
              </a:rPr>
              <a:t>cha</a:t>
            </a:r>
            <a:r>
              <a:rPr sz="850" spc="-10" dirty="0">
                <a:solidFill>
                  <a:srgbClr val="D9D9D9"/>
                </a:solidFill>
                <a:latin typeface="Arial"/>
                <a:cs typeface="Arial"/>
              </a:rPr>
              <a:t>r</a:t>
            </a:r>
            <a:r>
              <a:rPr sz="850" spc="10" dirty="0">
                <a:solidFill>
                  <a:srgbClr val="D9D9D9"/>
                </a:solidFill>
                <a:latin typeface="Arial"/>
                <a:cs typeface="Arial"/>
              </a:rPr>
              <a:t>g</a:t>
            </a:r>
            <a:r>
              <a:rPr sz="850" dirty="0">
                <a:solidFill>
                  <a:srgbClr val="D9D9D9"/>
                </a:solidFill>
                <a:latin typeface="Arial"/>
                <a:cs typeface="Arial"/>
              </a:rPr>
              <a:t>e</a:t>
            </a:r>
            <a:r>
              <a:rPr sz="850" spc="10" dirty="0">
                <a:solidFill>
                  <a:srgbClr val="D9D9D9"/>
                </a:solidFill>
                <a:latin typeface="Arial"/>
                <a:cs typeface="Arial"/>
              </a:rPr>
              <a:t> </a:t>
            </a:r>
            <a:r>
              <a:rPr sz="850" spc="15" dirty="0">
                <a:solidFill>
                  <a:srgbClr val="D9D9D9"/>
                </a:solidFill>
                <a:latin typeface="Arial"/>
                <a:cs typeface="Arial"/>
              </a:rPr>
              <a:t>f</a:t>
            </a:r>
            <a:r>
              <a:rPr sz="850" spc="-10" dirty="0">
                <a:solidFill>
                  <a:srgbClr val="D9D9D9"/>
                </a:solidFill>
                <a:latin typeface="Arial"/>
                <a:cs typeface="Arial"/>
              </a:rPr>
              <a:t>r</a:t>
            </a:r>
            <a:r>
              <a:rPr sz="850" spc="10" dirty="0">
                <a:solidFill>
                  <a:srgbClr val="D9D9D9"/>
                </a:solidFill>
                <a:latin typeface="Arial"/>
                <a:cs typeface="Arial"/>
              </a:rPr>
              <a:t>o</a:t>
            </a:r>
            <a:r>
              <a:rPr sz="850" dirty="0">
                <a:solidFill>
                  <a:srgbClr val="D9D9D9"/>
                </a:solidFill>
                <a:latin typeface="Arial"/>
                <a:cs typeface="Arial"/>
              </a:rPr>
              <a:t>m:</a:t>
            </a:r>
            <a:r>
              <a:rPr sz="850" spc="-5" dirty="0">
                <a:solidFill>
                  <a:srgbClr val="D9D9D9"/>
                </a:solidFill>
                <a:latin typeface="Arial"/>
                <a:cs typeface="Arial"/>
              </a:rPr>
              <a:t> </a:t>
            </a:r>
            <a:r>
              <a:rPr sz="850" spc="30" dirty="0">
                <a:solidFill>
                  <a:srgbClr val="D9D9D9"/>
                </a:solidFill>
                <a:latin typeface="Arial"/>
                <a:cs typeface="Arial"/>
              </a:rPr>
              <a:t>h</a:t>
            </a:r>
            <a:r>
              <a:rPr sz="850" spc="-10" dirty="0">
                <a:solidFill>
                  <a:srgbClr val="D9D9D9"/>
                </a:solidFill>
                <a:latin typeface="Arial"/>
                <a:cs typeface="Arial"/>
              </a:rPr>
              <a:t>tt</a:t>
            </a:r>
            <a:r>
              <a:rPr sz="850" dirty="0">
                <a:solidFill>
                  <a:srgbClr val="D9D9D9"/>
                </a:solidFill>
                <a:latin typeface="Arial"/>
                <a:cs typeface="Arial"/>
              </a:rPr>
              <a:t>p</a:t>
            </a:r>
            <a:r>
              <a:rPr sz="850" spc="10" dirty="0">
                <a:solidFill>
                  <a:srgbClr val="D9D9D9"/>
                </a:solidFill>
                <a:latin typeface="Arial"/>
                <a:cs typeface="Arial"/>
              </a:rPr>
              <a:t>s</a:t>
            </a:r>
            <a:r>
              <a:rPr sz="850" spc="15" dirty="0">
                <a:solidFill>
                  <a:srgbClr val="D9D9D9"/>
                </a:solidFill>
                <a:latin typeface="Arial"/>
                <a:cs typeface="Arial"/>
              </a:rPr>
              <a:t>:</a:t>
            </a:r>
            <a:r>
              <a:rPr sz="850" spc="-10" dirty="0">
                <a:solidFill>
                  <a:srgbClr val="D9D9D9"/>
                </a:solidFill>
                <a:latin typeface="Arial"/>
                <a:cs typeface="Arial"/>
              </a:rPr>
              <a:t>//</a:t>
            </a:r>
            <a:r>
              <a:rPr sz="850" spc="5" dirty="0">
                <a:solidFill>
                  <a:srgbClr val="D9D9D9"/>
                </a:solidFill>
                <a:latin typeface="Arial"/>
                <a:cs typeface="Arial"/>
              </a:rPr>
              <a:t>do</a:t>
            </a:r>
            <a:r>
              <a:rPr sz="850" spc="-10" dirty="0">
                <a:solidFill>
                  <a:srgbClr val="D9D9D9"/>
                </a:solidFill>
                <a:latin typeface="Arial"/>
                <a:cs typeface="Arial"/>
              </a:rPr>
              <a:t>i.</a:t>
            </a:r>
            <a:r>
              <a:rPr sz="850" spc="30" dirty="0">
                <a:solidFill>
                  <a:srgbClr val="D9D9D9"/>
                </a:solidFill>
                <a:latin typeface="Arial"/>
                <a:cs typeface="Arial"/>
              </a:rPr>
              <a:t>o</a:t>
            </a:r>
            <a:r>
              <a:rPr sz="850" spc="15" dirty="0">
                <a:solidFill>
                  <a:srgbClr val="D9D9D9"/>
                </a:solidFill>
                <a:latin typeface="Arial"/>
                <a:cs typeface="Arial"/>
              </a:rPr>
              <a:t>r</a:t>
            </a:r>
            <a:r>
              <a:rPr sz="850" spc="5" dirty="0">
                <a:solidFill>
                  <a:srgbClr val="D9D9D9"/>
                </a:solidFill>
                <a:latin typeface="Arial"/>
                <a:cs typeface="Arial"/>
              </a:rPr>
              <a:t>g</a:t>
            </a:r>
            <a:r>
              <a:rPr sz="850" spc="-10" dirty="0">
                <a:solidFill>
                  <a:srgbClr val="D9D9D9"/>
                </a:solidFill>
                <a:latin typeface="Arial"/>
                <a:cs typeface="Arial"/>
              </a:rPr>
              <a:t>/</a:t>
            </a:r>
            <a:r>
              <a:rPr sz="850" spc="5" dirty="0">
                <a:solidFill>
                  <a:srgbClr val="D9D9D9"/>
                </a:solidFill>
                <a:latin typeface="Arial"/>
                <a:cs typeface="Arial"/>
              </a:rPr>
              <a:t>10</a:t>
            </a:r>
            <a:r>
              <a:rPr sz="850" spc="-10" dirty="0">
                <a:solidFill>
                  <a:srgbClr val="D9D9D9"/>
                </a:solidFill>
                <a:latin typeface="Arial"/>
                <a:cs typeface="Arial"/>
              </a:rPr>
              <a:t>.</a:t>
            </a:r>
            <a:r>
              <a:rPr sz="850" spc="5" dirty="0">
                <a:solidFill>
                  <a:srgbClr val="D9D9D9"/>
                </a:solidFill>
                <a:latin typeface="Arial"/>
                <a:cs typeface="Arial"/>
              </a:rPr>
              <a:t>6028</a:t>
            </a:r>
            <a:r>
              <a:rPr sz="850" spc="-5" dirty="0">
                <a:solidFill>
                  <a:srgbClr val="D9D9D9"/>
                </a:solidFill>
                <a:latin typeface="Arial"/>
                <a:cs typeface="Arial"/>
              </a:rPr>
              <a:t>/</a:t>
            </a:r>
            <a:r>
              <a:rPr sz="850" spc="5" dirty="0">
                <a:solidFill>
                  <a:srgbClr val="D9D9D9"/>
                </a:solidFill>
                <a:latin typeface="Arial"/>
                <a:cs typeface="Arial"/>
              </a:rPr>
              <a:t>N</a:t>
            </a:r>
            <a:r>
              <a:rPr sz="850" spc="-10" dirty="0">
                <a:solidFill>
                  <a:srgbClr val="D9D9D9"/>
                </a:solidFill>
                <a:latin typeface="Arial"/>
                <a:cs typeface="Arial"/>
              </a:rPr>
              <a:t>I</a:t>
            </a:r>
            <a:r>
              <a:rPr sz="850" spc="5" dirty="0">
                <a:solidFill>
                  <a:srgbClr val="D9D9D9"/>
                </a:solidFill>
                <a:latin typeface="Arial"/>
                <a:cs typeface="Arial"/>
              </a:rPr>
              <a:t>ST</a:t>
            </a:r>
            <a:r>
              <a:rPr sz="850" spc="-10" dirty="0">
                <a:solidFill>
                  <a:srgbClr val="D9D9D9"/>
                </a:solidFill>
                <a:latin typeface="Arial"/>
                <a:cs typeface="Arial"/>
              </a:rPr>
              <a:t>.</a:t>
            </a:r>
            <a:r>
              <a:rPr sz="850" spc="5" dirty="0">
                <a:solidFill>
                  <a:srgbClr val="D9D9D9"/>
                </a:solidFill>
                <a:latin typeface="Arial"/>
                <a:cs typeface="Arial"/>
              </a:rPr>
              <a:t>SP</a:t>
            </a:r>
            <a:r>
              <a:rPr sz="850" spc="-10" dirty="0">
                <a:solidFill>
                  <a:srgbClr val="D9D9D9"/>
                </a:solidFill>
                <a:latin typeface="Arial"/>
                <a:cs typeface="Arial"/>
              </a:rPr>
              <a:t>.</a:t>
            </a:r>
            <a:r>
              <a:rPr sz="850" spc="10" dirty="0">
                <a:solidFill>
                  <a:srgbClr val="D9D9D9"/>
                </a:solidFill>
                <a:latin typeface="Arial"/>
                <a:cs typeface="Arial"/>
              </a:rPr>
              <a:t>80</a:t>
            </a:r>
            <a:r>
              <a:rPr sz="850" spc="30" dirty="0">
                <a:solidFill>
                  <a:srgbClr val="D9D9D9"/>
                </a:solidFill>
                <a:latin typeface="Arial"/>
                <a:cs typeface="Arial"/>
              </a:rPr>
              <a:t>0</a:t>
            </a:r>
            <a:r>
              <a:rPr sz="850" spc="-10" dirty="0">
                <a:solidFill>
                  <a:srgbClr val="D9D9D9"/>
                </a:solidFill>
                <a:latin typeface="Arial"/>
                <a:cs typeface="Arial"/>
              </a:rPr>
              <a:t>-</a:t>
            </a:r>
            <a:r>
              <a:rPr sz="850" spc="10" dirty="0">
                <a:solidFill>
                  <a:srgbClr val="D9D9D9"/>
                </a:solidFill>
                <a:latin typeface="Arial"/>
                <a:cs typeface="Arial"/>
              </a:rPr>
              <a:t>63b</a:t>
            </a:r>
            <a:endParaRPr sz="850">
              <a:latin typeface="Arial"/>
              <a:cs typeface="Arial"/>
            </a:endParaRPr>
          </a:p>
        </p:txBody>
      </p:sp>
      <p:sp>
        <p:nvSpPr>
          <p:cNvPr id="6" name="object 6"/>
          <p:cNvSpPr/>
          <p:nvPr/>
        </p:nvSpPr>
        <p:spPr>
          <a:xfrm>
            <a:off x="513468" y="900564"/>
            <a:ext cx="0" cy="8229600"/>
          </a:xfrm>
          <a:custGeom>
            <a:avLst/>
            <a:gdLst/>
            <a:ahLst/>
            <a:cxnLst/>
            <a:rect l="l" t="t" r="r" b="b"/>
            <a:pathLst>
              <a:path h="8229600">
                <a:moveTo>
                  <a:pt x="0" y="0"/>
                </a:moveTo>
                <a:lnTo>
                  <a:pt x="1" y="8229600"/>
                </a:lnTo>
              </a:path>
            </a:pathLst>
          </a:custGeom>
          <a:ln w="9144">
            <a:solidFill>
              <a:srgbClr val="D9D9D9"/>
            </a:solidFill>
          </a:ln>
        </p:spPr>
        <p:txBody>
          <a:bodyPr wrap="square" lIns="0" tIns="0" rIns="0" bIns="0" rtlCol="0"/>
          <a:lstStyle/>
          <a:p>
            <a:endParaRPr/>
          </a:p>
        </p:txBody>
      </p:sp>
      <p:sp>
        <p:nvSpPr>
          <p:cNvPr id="7" name="object 7"/>
          <p:cNvSpPr txBox="1"/>
          <p:nvPr/>
        </p:nvSpPr>
        <p:spPr>
          <a:xfrm>
            <a:off x="913772" y="931348"/>
            <a:ext cx="5958840" cy="8023671"/>
          </a:xfrm>
          <a:prstGeom prst="rect">
            <a:avLst/>
          </a:prstGeom>
        </p:spPr>
        <p:txBody>
          <a:bodyPr vert="horz" wrap="square" lIns="0" tIns="0" rIns="0" bIns="0" rtlCol="0">
            <a:spAutoFit/>
          </a:bodyPr>
          <a:lstStyle/>
          <a:p>
            <a:pPr marL="12700" marR="76835">
              <a:lnSpc>
                <a:spcPts val="1370"/>
              </a:lnSpc>
            </a:pPr>
            <a:r>
              <a:rPr sz="1200" spc="-10" dirty="0">
                <a:solidFill>
                  <a:srgbClr val="FF0000"/>
                </a:solidFill>
                <a:latin typeface="Times New Roman"/>
                <a:cs typeface="Times New Roman"/>
              </a:rPr>
              <a:t>The </a:t>
            </a:r>
            <a:r>
              <a:rPr sz="1200" spc="-5" dirty="0">
                <a:solidFill>
                  <a:srgbClr val="FF0000"/>
                </a:solidFill>
                <a:latin typeface="Times New Roman"/>
                <a:cs typeface="Times New Roman"/>
              </a:rPr>
              <a:t>verifier SHA</a:t>
            </a:r>
            <a:r>
              <a:rPr sz="1200" spc="-10" dirty="0">
                <a:solidFill>
                  <a:srgbClr val="FF0000"/>
                </a:solidFill>
                <a:latin typeface="Times New Roman"/>
                <a:cs typeface="Times New Roman"/>
              </a:rPr>
              <a:t>LL use approved </a:t>
            </a:r>
            <a:r>
              <a:rPr sz="1200" spc="-5" dirty="0">
                <a:solidFill>
                  <a:srgbClr val="FF0000"/>
                </a:solidFill>
                <a:latin typeface="Times New Roman"/>
                <a:cs typeface="Times New Roman"/>
              </a:rPr>
              <a:t>encryption </a:t>
            </a:r>
            <a:r>
              <a:rPr sz="1200" spc="-10" dirty="0">
                <a:solidFill>
                  <a:srgbClr val="FF0000"/>
                </a:solidFill>
                <a:latin typeface="Times New Roman"/>
                <a:cs typeface="Times New Roman"/>
              </a:rPr>
              <a:t>and an </a:t>
            </a:r>
            <a:r>
              <a:rPr sz="1200" spc="-5" dirty="0">
                <a:solidFill>
                  <a:srgbClr val="FF0000"/>
                </a:solidFill>
                <a:latin typeface="Times New Roman"/>
                <a:cs typeface="Times New Roman"/>
              </a:rPr>
              <a:t>authenticated protected </a:t>
            </a:r>
            <a:r>
              <a:rPr sz="1200" spc="-10" dirty="0">
                <a:solidFill>
                  <a:srgbClr val="FF0000"/>
                </a:solidFill>
                <a:latin typeface="Times New Roman"/>
                <a:cs typeface="Times New Roman"/>
              </a:rPr>
              <a:t>channel when reques</a:t>
            </a:r>
            <a:r>
              <a:rPr sz="1200" spc="-5" dirty="0">
                <a:solidFill>
                  <a:srgbClr val="FF0000"/>
                </a:solidFill>
                <a:latin typeface="Times New Roman"/>
                <a:cs typeface="Times New Roman"/>
              </a:rPr>
              <a:t>ting </a:t>
            </a:r>
            <a:r>
              <a:rPr sz="1200" spc="-10" dirty="0">
                <a:solidFill>
                  <a:srgbClr val="FF0000"/>
                </a:solidFill>
                <a:latin typeface="Times New Roman"/>
                <a:cs typeface="Times New Roman"/>
              </a:rPr>
              <a:t>memorized s</a:t>
            </a:r>
            <a:r>
              <a:rPr sz="1200" spc="-5" dirty="0">
                <a:solidFill>
                  <a:srgbClr val="FF0000"/>
                </a:solidFill>
                <a:latin typeface="Times New Roman"/>
                <a:cs typeface="Times New Roman"/>
              </a:rPr>
              <a:t>ecrets in </a:t>
            </a:r>
            <a:r>
              <a:rPr sz="1200" spc="-10" dirty="0">
                <a:solidFill>
                  <a:srgbClr val="FF0000"/>
                </a:solidFill>
                <a:latin typeface="Times New Roman"/>
                <a:cs typeface="Times New Roman"/>
              </a:rPr>
              <a:t>order </a:t>
            </a:r>
            <a:r>
              <a:rPr sz="1200" spc="-5" dirty="0">
                <a:solidFill>
                  <a:srgbClr val="FF0000"/>
                </a:solidFill>
                <a:latin typeface="Times New Roman"/>
                <a:cs typeface="Times New Roman"/>
              </a:rPr>
              <a:t>to </a:t>
            </a:r>
            <a:r>
              <a:rPr sz="1200" spc="-10" dirty="0">
                <a:solidFill>
                  <a:srgbClr val="FF0000"/>
                </a:solidFill>
                <a:latin typeface="Times New Roman"/>
                <a:cs typeface="Times New Roman"/>
              </a:rPr>
              <a:t>provide </a:t>
            </a:r>
            <a:r>
              <a:rPr sz="1200" spc="-5" dirty="0">
                <a:solidFill>
                  <a:srgbClr val="FF0000"/>
                </a:solidFill>
                <a:latin typeface="Times New Roman"/>
                <a:cs typeface="Times New Roman"/>
              </a:rPr>
              <a:t>resistance to </a:t>
            </a:r>
            <a:r>
              <a:rPr sz="1200" spc="-10" dirty="0">
                <a:solidFill>
                  <a:srgbClr val="FF0000"/>
                </a:solidFill>
                <a:latin typeface="Times New Roman"/>
                <a:cs typeface="Times New Roman"/>
              </a:rPr>
              <a:t>eavesdropping and M</a:t>
            </a:r>
            <a:r>
              <a:rPr sz="1200" spc="-5" dirty="0">
                <a:solidFill>
                  <a:srgbClr val="FF0000"/>
                </a:solidFill>
                <a:latin typeface="Times New Roman"/>
                <a:cs typeface="Times New Roman"/>
              </a:rPr>
              <a:t>itM attacks.</a:t>
            </a:r>
            <a:endParaRPr sz="1200" dirty="0">
              <a:solidFill>
                <a:srgbClr val="FF0000"/>
              </a:solidFill>
              <a:latin typeface="Times New Roman"/>
              <a:cs typeface="Times New Roman"/>
            </a:endParaRPr>
          </a:p>
          <a:p>
            <a:pPr>
              <a:lnSpc>
                <a:spcPct val="100000"/>
              </a:lnSpc>
              <a:spcBef>
                <a:spcPts val="28"/>
              </a:spcBef>
            </a:pPr>
            <a:endParaRPr sz="1000" dirty="0">
              <a:solidFill>
                <a:srgbClr val="FF0000"/>
              </a:solidFill>
              <a:latin typeface="Times New Roman"/>
              <a:cs typeface="Times New Roman"/>
            </a:endParaRPr>
          </a:p>
          <a:p>
            <a:pPr marL="12700" marR="5080">
              <a:lnSpc>
                <a:spcPct val="95800"/>
              </a:lnSpc>
            </a:pPr>
            <a:r>
              <a:rPr sz="1200" dirty="0">
                <a:solidFill>
                  <a:srgbClr val="FF0000"/>
                </a:solidFill>
                <a:latin typeface="Times New Roman"/>
                <a:cs typeface="Times New Roman"/>
              </a:rPr>
              <a:t>V</a:t>
            </a:r>
            <a:r>
              <a:rPr sz="1200" spc="-5" dirty="0">
                <a:solidFill>
                  <a:srgbClr val="FF0000"/>
                </a:solidFill>
                <a:latin typeface="Times New Roman"/>
                <a:cs typeface="Times New Roman"/>
              </a:rPr>
              <a:t>erifiers SHA</a:t>
            </a:r>
            <a:r>
              <a:rPr sz="1200" spc="-10" dirty="0">
                <a:solidFill>
                  <a:srgbClr val="FF0000"/>
                </a:solidFill>
                <a:latin typeface="Times New Roman"/>
                <a:cs typeface="Times New Roman"/>
              </a:rPr>
              <a:t>LL s</a:t>
            </a:r>
            <a:r>
              <a:rPr sz="1200" spc="-5" dirty="0">
                <a:solidFill>
                  <a:srgbClr val="FF0000"/>
                </a:solidFill>
                <a:latin typeface="Times New Roman"/>
                <a:cs typeface="Times New Roman"/>
              </a:rPr>
              <a:t>tore </a:t>
            </a:r>
            <a:r>
              <a:rPr sz="1200" spc="-10" dirty="0">
                <a:solidFill>
                  <a:srgbClr val="FF0000"/>
                </a:solidFill>
                <a:latin typeface="Times New Roman"/>
                <a:cs typeface="Times New Roman"/>
              </a:rPr>
              <a:t>memorized s</a:t>
            </a:r>
            <a:r>
              <a:rPr sz="1200" spc="-5" dirty="0">
                <a:solidFill>
                  <a:srgbClr val="FF0000"/>
                </a:solidFill>
                <a:latin typeface="Times New Roman"/>
                <a:cs typeface="Times New Roman"/>
              </a:rPr>
              <a:t>ecrets in </a:t>
            </a:r>
            <a:r>
              <a:rPr sz="1200" spc="-10" dirty="0">
                <a:solidFill>
                  <a:srgbClr val="FF0000"/>
                </a:solidFill>
                <a:latin typeface="Times New Roman"/>
                <a:cs typeface="Times New Roman"/>
              </a:rPr>
              <a:t>a form </a:t>
            </a:r>
            <a:r>
              <a:rPr sz="1200" spc="-5" dirty="0">
                <a:solidFill>
                  <a:srgbClr val="FF0000"/>
                </a:solidFill>
                <a:latin typeface="Times New Roman"/>
                <a:cs typeface="Times New Roman"/>
              </a:rPr>
              <a:t>that is resistant to offline attacks.</a:t>
            </a:r>
            <a:r>
              <a:rPr sz="1200" spc="-5" dirty="0">
                <a:latin typeface="Times New Roman"/>
                <a:cs typeface="Times New Roman"/>
              </a:rPr>
              <a:t> M</a:t>
            </a:r>
            <a:r>
              <a:rPr sz="1200" spc="-10" dirty="0">
                <a:latin typeface="Times New Roman"/>
                <a:cs typeface="Times New Roman"/>
              </a:rPr>
              <a:t>emorized s</a:t>
            </a:r>
            <a:r>
              <a:rPr sz="1200" spc="-5" dirty="0">
                <a:latin typeface="Times New Roman"/>
                <a:cs typeface="Times New Roman"/>
              </a:rPr>
              <a:t>ecrets SHA</a:t>
            </a:r>
            <a:r>
              <a:rPr sz="1200" spc="-10" dirty="0">
                <a:latin typeface="Times New Roman"/>
                <a:cs typeface="Times New Roman"/>
              </a:rPr>
              <a:t>LL be s</a:t>
            </a:r>
            <a:r>
              <a:rPr sz="1200" spc="-5" dirty="0">
                <a:latin typeface="Times New Roman"/>
                <a:cs typeface="Times New Roman"/>
              </a:rPr>
              <a:t>alted </a:t>
            </a:r>
            <a:r>
              <a:rPr sz="1200" spc="-10" dirty="0">
                <a:latin typeface="Times New Roman"/>
                <a:cs typeface="Times New Roman"/>
              </a:rPr>
              <a:t>and hashed us</a:t>
            </a:r>
            <a:r>
              <a:rPr sz="1200" spc="-5" dirty="0">
                <a:latin typeface="Times New Roman"/>
                <a:cs typeface="Times New Roman"/>
              </a:rPr>
              <a:t>ing </a:t>
            </a:r>
            <a:r>
              <a:rPr sz="1200" spc="-10" dirty="0">
                <a:latin typeface="Times New Roman"/>
                <a:cs typeface="Times New Roman"/>
              </a:rPr>
              <a:t>a s</a:t>
            </a:r>
            <a:r>
              <a:rPr sz="1200" spc="-5" dirty="0">
                <a:latin typeface="Times New Roman"/>
                <a:cs typeface="Times New Roman"/>
              </a:rPr>
              <a:t>uitable </a:t>
            </a:r>
            <a:r>
              <a:rPr sz="1200" spc="-10" dirty="0">
                <a:latin typeface="Times New Roman"/>
                <a:cs typeface="Times New Roman"/>
              </a:rPr>
              <a:t>one-way key </a:t>
            </a:r>
            <a:r>
              <a:rPr sz="1200" spc="-5" dirty="0">
                <a:latin typeface="Times New Roman"/>
                <a:cs typeface="Times New Roman"/>
              </a:rPr>
              <a:t>derivation </a:t>
            </a:r>
            <a:r>
              <a:rPr sz="1200" dirty="0">
                <a:latin typeface="Times New Roman"/>
                <a:cs typeface="Times New Roman"/>
              </a:rPr>
              <a:t>                  </a:t>
            </a:r>
            <a:r>
              <a:rPr sz="1200" spc="-5" dirty="0">
                <a:latin typeface="Times New Roman"/>
                <a:cs typeface="Times New Roman"/>
              </a:rPr>
              <a:t>functi</a:t>
            </a:r>
            <a:r>
              <a:rPr sz="1200" dirty="0">
                <a:latin typeface="Times New Roman"/>
                <a:cs typeface="Times New Roman"/>
              </a:rPr>
              <a:t>on. K</a:t>
            </a:r>
            <a:r>
              <a:rPr sz="1200" spc="-10" dirty="0">
                <a:latin typeface="Times New Roman"/>
                <a:cs typeface="Times New Roman"/>
              </a:rPr>
              <a:t>e</a:t>
            </a:r>
            <a:r>
              <a:rPr sz="1200" dirty="0">
                <a:latin typeface="Times New Roman"/>
                <a:cs typeface="Times New Roman"/>
              </a:rPr>
              <a:t>y </a:t>
            </a:r>
            <a:r>
              <a:rPr sz="1200" spc="-5" dirty="0">
                <a:latin typeface="Times New Roman"/>
                <a:cs typeface="Times New Roman"/>
              </a:rPr>
              <a:t>derivati</a:t>
            </a:r>
            <a:r>
              <a:rPr sz="1200" dirty="0">
                <a:latin typeface="Times New Roman"/>
                <a:cs typeface="Times New Roman"/>
              </a:rPr>
              <a:t>on </a:t>
            </a:r>
            <a:r>
              <a:rPr sz="1200" spc="-5" dirty="0">
                <a:latin typeface="Times New Roman"/>
                <a:cs typeface="Times New Roman"/>
              </a:rPr>
              <a:t>functi</a:t>
            </a:r>
            <a:r>
              <a:rPr sz="1200" dirty="0">
                <a:latin typeface="Times New Roman"/>
                <a:cs typeface="Times New Roman"/>
              </a:rPr>
              <a:t>ons </a:t>
            </a:r>
            <a:r>
              <a:rPr sz="1200" spc="-5" dirty="0">
                <a:latin typeface="Times New Roman"/>
                <a:cs typeface="Times New Roman"/>
              </a:rPr>
              <a:t>take</a:t>
            </a:r>
            <a:r>
              <a:rPr sz="1200" dirty="0">
                <a:latin typeface="Times New Roman"/>
                <a:cs typeface="Times New Roman"/>
              </a:rPr>
              <a:t> </a:t>
            </a:r>
            <a:r>
              <a:rPr sz="1200" spc="-10" dirty="0">
                <a:latin typeface="Times New Roman"/>
                <a:cs typeface="Times New Roman"/>
              </a:rPr>
              <a:t>a</a:t>
            </a:r>
            <a:r>
              <a:rPr sz="1200" dirty="0">
                <a:latin typeface="Times New Roman"/>
                <a:cs typeface="Times New Roman"/>
              </a:rPr>
              <a:t> </a:t>
            </a:r>
            <a:r>
              <a:rPr sz="1200" spc="-10" dirty="0">
                <a:latin typeface="Times New Roman"/>
                <a:cs typeface="Times New Roman"/>
              </a:rPr>
              <a:t>pa</a:t>
            </a:r>
            <a:r>
              <a:rPr sz="1200" dirty="0">
                <a:latin typeface="Times New Roman"/>
                <a:cs typeface="Times New Roman"/>
              </a:rPr>
              <a:t>ssword, </a:t>
            </a:r>
            <a:r>
              <a:rPr sz="1200" spc="-10" dirty="0">
                <a:latin typeface="Times New Roman"/>
                <a:cs typeface="Times New Roman"/>
              </a:rPr>
              <a:t>a</a:t>
            </a:r>
            <a:r>
              <a:rPr sz="1200" dirty="0">
                <a:latin typeface="Times New Roman"/>
                <a:cs typeface="Times New Roman"/>
              </a:rPr>
              <a:t> s</a:t>
            </a:r>
            <a:r>
              <a:rPr sz="1200" spc="-5" dirty="0">
                <a:latin typeface="Times New Roman"/>
                <a:cs typeface="Times New Roman"/>
              </a:rPr>
              <a:t>alt</a:t>
            </a:r>
            <a:r>
              <a:rPr sz="1200" dirty="0">
                <a:latin typeface="Times New Roman"/>
                <a:cs typeface="Times New Roman"/>
              </a:rPr>
              <a:t>, </a:t>
            </a:r>
            <a:r>
              <a:rPr sz="1200" spc="-10" dirty="0">
                <a:latin typeface="Times New Roman"/>
                <a:cs typeface="Times New Roman"/>
              </a:rPr>
              <a:t>a</a:t>
            </a:r>
            <a:r>
              <a:rPr sz="1200" dirty="0">
                <a:latin typeface="Times New Roman"/>
                <a:cs typeface="Times New Roman"/>
              </a:rPr>
              <a:t>nd </a:t>
            </a:r>
            <a:r>
              <a:rPr sz="1200" spc="-10" dirty="0">
                <a:latin typeface="Times New Roman"/>
                <a:cs typeface="Times New Roman"/>
              </a:rPr>
              <a:t>a</a:t>
            </a:r>
            <a:r>
              <a:rPr sz="1200" dirty="0">
                <a:latin typeface="Times New Roman"/>
                <a:cs typeface="Times New Roman"/>
              </a:rPr>
              <a:t> </a:t>
            </a:r>
            <a:r>
              <a:rPr sz="1200" spc="-10" dirty="0">
                <a:latin typeface="Times New Roman"/>
                <a:cs typeface="Times New Roman"/>
              </a:rPr>
              <a:t>c</a:t>
            </a:r>
            <a:r>
              <a:rPr sz="1200" dirty="0">
                <a:latin typeface="Times New Roman"/>
                <a:cs typeface="Times New Roman"/>
              </a:rPr>
              <a:t>os</a:t>
            </a:r>
            <a:r>
              <a:rPr sz="1200" spc="-5" dirty="0">
                <a:latin typeface="Times New Roman"/>
                <a:cs typeface="Times New Roman"/>
              </a:rPr>
              <a:t>t</a:t>
            </a:r>
            <a:r>
              <a:rPr sz="1200" dirty="0">
                <a:latin typeface="Times New Roman"/>
                <a:cs typeface="Times New Roman"/>
              </a:rPr>
              <a:t> </a:t>
            </a:r>
            <a:r>
              <a:rPr sz="1200" spc="-5" dirty="0">
                <a:latin typeface="Times New Roman"/>
                <a:cs typeface="Times New Roman"/>
              </a:rPr>
              <a:t>fact</a:t>
            </a:r>
            <a:r>
              <a:rPr sz="1200" dirty="0">
                <a:latin typeface="Times New Roman"/>
                <a:cs typeface="Times New Roman"/>
              </a:rPr>
              <a:t>or </a:t>
            </a:r>
            <a:r>
              <a:rPr sz="1200" spc="-10" dirty="0">
                <a:latin typeface="Times New Roman"/>
                <a:cs typeface="Times New Roman"/>
              </a:rPr>
              <a:t>a</a:t>
            </a:r>
            <a:r>
              <a:rPr sz="1200" dirty="0">
                <a:latin typeface="Times New Roman"/>
                <a:cs typeface="Times New Roman"/>
              </a:rPr>
              <a:t>s </a:t>
            </a:r>
            <a:r>
              <a:rPr sz="1200" spc="-5" dirty="0">
                <a:latin typeface="Times New Roman"/>
                <a:cs typeface="Times New Roman"/>
              </a:rPr>
              <a:t>input</a:t>
            </a:r>
            <a:r>
              <a:rPr sz="1200" dirty="0">
                <a:latin typeface="Times New Roman"/>
                <a:cs typeface="Times New Roman"/>
              </a:rPr>
              <a:t>s </a:t>
            </a:r>
            <a:r>
              <a:rPr sz="1200" spc="-5" dirty="0">
                <a:latin typeface="Times New Roman"/>
                <a:cs typeface="Times New Roman"/>
              </a:rPr>
              <a:t>the</a:t>
            </a:r>
            <a:r>
              <a:rPr sz="1200" dirty="0">
                <a:latin typeface="Times New Roman"/>
                <a:cs typeface="Times New Roman"/>
              </a:rPr>
              <a:t>n </a:t>
            </a:r>
            <a:r>
              <a:rPr sz="1200" spc="-5" dirty="0">
                <a:latin typeface="Times New Roman"/>
                <a:cs typeface="Times New Roman"/>
              </a:rPr>
              <a:t>generate</a:t>
            </a:r>
            <a:r>
              <a:rPr sz="1200" dirty="0">
                <a:latin typeface="Times New Roman"/>
                <a:cs typeface="Times New Roman"/>
              </a:rPr>
              <a:t> </a:t>
            </a:r>
            <a:r>
              <a:rPr sz="1200" spc="-10" dirty="0">
                <a:latin typeface="Times New Roman"/>
                <a:cs typeface="Times New Roman"/>
              </a:rPr>
              <a:t>a</a:t>
            </a:r>
            <a:r>
              <a:rPr sz="1200" dirty="0">
                <a:latin typeface="Times New Roman"/>
                <a:cs typeface="Times New Roman"/>
              </a:rPr>
              <a:t> </a:t>
            </a:r>
            <a:r>
              <a:rPr sz="1200" spc="-10" dirty="0">
                <a:latin typeface="Times New Roman"/>
                <a:cs typeface="Times New Roman"/>
              </a:rPr>
              <a:t>pa</a:t>
            </a:r>
            <a:r>
              <a:rPr sz="1200" dirty="0">
                <a:latin typeface="Times New Roman"/>
                <a:cs typeface="Times New Roman"/>
              </a:rPr>
              <a:t>ssword </a:t>
            </a:r>
            <a:r>
              <a:rPr sz="1200" spc="-10" dirty="0">
                <a:latin typeface="Times New Roman"/>
                <a:cs typeface="Times New Roman"/>
              </a:rPr>
              <a:t>ha</a:t>
            </a:r>
            <a:r>
              <a:rPr sz="1200" dirty="0">
                <a:latin typeface="Times New Roman"/>
                <a:cs typeface="Times New Roman"/>
              </a:rPr>
              <a:t>sh. </a:t>
            </a:r>
            <a:r>
              <a:rPr sz="1200" spc="-10" dirty="0">
                <a:latin typeface="Times New Roman"/>
                <a:cs typeface="Times New Roman"/>
              </a:rPr>
              <a:t>Thei</a:t>
            </a:r>
            <a:r>
              <a:rPr sz="1200" dirty="0">
                <a:latin typeface="Times New Roman"/>
                <a:cs typeface="Times New Roman"/>
              </a:rPr>
              <a:t>r purpos</a:t>
            </a:r>
            <a:r>
              <a:rPr sz="1200" spc="-10" dirty="0">
                <a:latin typeface="Times New Roman"/>
                <a:cs typeface="Times New Roman"/>
              </a:rPr>
              <a:t>e</a:t>
            </a:r>
            <a:r>
              <a:rPr sz="1200" dirty="0">
                <a:latin typeface="Times New Roman"/>
                <a:cs typeface="Times New Roman"/>
              </a:rPr>
              <a:t> </a:t>
            </a:r>
            <a:r>
              <a:rPr sz="1200" spc="-5" dirty="0">
                <a:latin typeface="Times New Roman"/>
                <a:cs typeface="Times New Roman"/>
              </a:rPr>
              <a:t>i</a:t>
            </a:r>
            <a:r>
              <a:rPr sz="1200" dirty="0">
                <a:latin typeface="Times New Roman"/>
                <a:cs typeface="Times New Roman"/>
              </a:rPr>
              <a:t>s </a:t>
            </a:r>
            <a:r>
              <a:rPr sz="1200" spc="-5" dirty="0">
                <a:latin typeface="Times New Roman"/>
                <a:cs typeface="Times New Roman"/>
              </a:rPr>
              <a:t>t</a:t>
            </a:r>
            <a:r>
              <a:rPr sz="1200" dirty="0">
                <a:latin typeface="Times New Roman"/>
                <a:cs typeface="Times New Roman"/>
              </a:rPr>
              <a:t>o </a:t>
            </a:r>
            <a:r>
              <a:rPr sz="1200" spc="-10" dirty="0">
                <a:latin typeface="Times New Roman"/>
                <a:cs typeface="Times New Roman"/>
              </a:rPr>
              <a:t>make</a:t>
            </a:r>
            <a:r>
              <a:rPr sz="1200" dirty="0">
                <a:latin typeface="Times New Roman"/>
                <a:cs typeface="Times New Roman"/>
              </a:rPr>
              <a:t> </a:t>
            </a:r>
            <a:r>
              <a:rPr sz="1200" spc="-10" dirty="0">
                <a:latin typeface="Times New Roman"/>
                <a:cs typeface="Times New Roman"/>
              </a:rPr>
              <a:t>eac</a:t>
            </a:r>
            <a:r>
              <a:rPr sz="1200" dirty="0">
                <a:latin typeface="Times New Roman"/>
                <a:cs typeface="Times New Roman"/>
              </a:rPr>
              <a:t>h </a:t>
            </a:r>
            <a:r>
              <a:rPr sz="1200" spc="-10" dirty="0">
                <a:latin typeface="Times New Roman"/>
                <a:cs typeface="Times New Roman"/>
              </a:rPr>
              <a:t>pa</a:t>
            </a:r>
            <a:r>
              <a:rPr sz="1200" dirty="0">
                <a:latin typeface="Times New Roman"/>
                <a:cs typeface="Times New Roman"/>
              </a:rPr>
              <a:t>ssword </a:t>
            </a:r>
            <a:r>
              <a:rPr sz="1200" spc="-10" dirty="0">
                <a:latin typeface="Times New Roman"/>
                <a:cs typeface="Times New Roman"/>
              </a:rPr>
              <a:t>gue</a:t>
            </a:r>
            <a:r>
              <a:rPr sz="1200" dirty="0">
                <a:latin typeface="Times New Roman"/>
                <a:cs typeface="Times New Roman"/>
              </a:rPr>
              <a:t>ss</a:t>
            </a:r>
            <a:r>
              <a:rPr sz="1200" spc="-5" dirty="0">
                <a:latin typeface="Times New Roman"/>
                <a:cs typeface="Times New Roman"/>
              </a:rPr>
              <a:t>i</a:t>
            </a:r>
            <a:r>
              <a:rPr sz="1200" dirty="0">
                <a:latin typeface="Times New Roman"/>
                <a:cs typeface="Times New Roman"/>
              </a:rPr>
              <a:t>ng </a:t>
            </a:r>
            <a:r>
              <a:rPr sz="1200" spc="-5" dirty="0">
                <a:latin typeface="Times New Roman"/>
                <a:cs typeface="Times New Roman"/>
              </a:rPr>
              <a:t>trial</a:t>
            </a:r>
            <a:r>
              <a:rPr sz="1200" dirty="0">
                <a:latin typeface="Times New Roman"/>
                <a:cs typeface="Times New Roman"/>
              </a:rPr>
              <a:t> by </a:t>
            </a:r>
            <a:r>
              <a:rPr sz="1200" spc="-10" dirty="0">
                <a:latin typeface="Times New Roman"/>
                <a:cs typeface="Times New Roman"/>
              </a:rPr>
              <a:t>a</a:t>
            </a:r>
            <a:r>
              <a:rPr sz="1200" dirty="0">
                <a:latin typeface="Times New Roman"/>
                <a:cs typeface="Times New Roman"/>
              </a:rPr>
              <a:t>n </a:t>
            </a:r>
            <a:r>
              <a:rPr sz="1200" spc="-5" dirty="0">
                <a:latin typeface="Times New Roman"/>
                <a:cs typeface="Times New Roman"/>
              </a:rPr>
              <a:t>attacke</a:t>
            </a:r>
            <a:r>
              <a:rPr sz="1200" dirty="0">
                <a:latin typeface="Times New Roman"/>
                <a:cs typeface="Times New Roman"/>
              </a:rPr>
              <a:t>r who </a:t>
            </a:r>
            <a:r>
              <a:rPr sz="1200" spc="-10" dirty="0">
                <a:latin typeface="Times New Roman"/>
                <a:cs typeface="Times New Roman"/>
              </a:rPr>
              <a:t>ha</a:t>
            </a:r>
            <a:r>
              <a:rPr sz="1200" dirty="0">
                <a:latin typeface="Times New Roman"/>
                <a:cs typeface="Times New Roman"/>
              </a:rPr>
              <a:t>s </a:t>
            </a:r>
            <a:r>
              <a:rPr sz="1200" spc="-5" dirty="0">
                <a:latin typeface="Times New Roman"/>
                <a:cs typeface="Times New Roman"/>
              </a:rPr>
              <a:t>obtaine</a:t>
            </a:r>
            <a:r>
              <a:rPr sz="1200" dirty="0">
                <a:latin typeface="Times New Roman"/>
                <a:cs typeface="Times New Roman"/>
              </a:rPr>
              <a:t>d </a:t>
            </a:r>
            <a:r>
              <a:rPr sz="1200" spc="-10" dirty="0">
                <a:latin typeface="Times New Roman"/>
                <a:cs typeface="Times New Roman"/>
              </a:rPr>
              <a:t>a</a:t>
            </a:r>
            <a:r>
              <a:rPr sz="1200" dirty="0">
                <a:latin typeface="Times New Roman"/>
                <a:cs typeface="Times New Roman"/>
              </a:rPr>
              <a:t> </a:t>
            </a:r>
            <a:r>
              <a:rPr sz="1200" spc="-10" dirty="0">
                <a:latin typeface="Times New Roman"/>
                <a:cs typeface="Times New Roman"/>
              </a:rPr>
              <a:t>pa</a:t>
            </a:r>
            <a:r>
              <a:rPr sz="1200" dirty="0">
                <a:latin typeface="Times New Roman"/>
                <a:cs typeface="Times New Roman"/>
              </a:rPr>
              <a:t>ssword </a:t>
            </a:r>
            <a:r>
              <a:rPr sz="1200" spc="-10" dirty="0">
                <a:latin typeface="Times New Roman"/>
                <a:cs typeface="Times New Roman"/>
              </a:rPr>
              <a:t>ha</a:t>
            </a:r>
            <a:r>
              <a:rPr sz="1200" dirty="0">
                <a:latin typeface="Times New Roman"/>
                <a:cs typeface="Times New Roman"/>
              </a:rPr>
              <a:t>sh </a:t>
            </a:r>
            <a:r>
              <a:rPr sz="1200" spc="-5" dirty="0">
                <a:latin typeface="Times New Roman"/>
                <a:cs typeface="Times New Roman"/>
              </a:rPr>
              <a:t>file</a:t>
            </a:r>
            <a:r>
              <a:rPr sz="1200" dirty="0">
                <a:latin typeface="Times New Roman"/>
                <a:cs typeface="Times New Roman"/>
              </a:rPr>
              <a:t> </a:t>
            </a:r>
            <a:r>
              <a:rPr sz="1200" spc="-10" dirty="0">
                <a:latin typeface="Times New Roman"/>
                <a:cs typeface="Times New Roman"/>
              </a:rPr>
              <a:t>expe</a:t>
            </a:r>
            <a:r>
              <a:rPr sz="1200" dirty="0">
                <a:latin typeface="Times New Roman"/>
                <a:cs typeface="Times New Roman"/>
              </a:rPr>
              <a:t>ns</a:t>
            </a:r>
            <a:r>
              <a:rPr sz="1200" spc="-5" dirty="0">
                <a:latin typeface="Times New Roman"/>
                <a:cs typeface="Times New Roman"/>
              </a:rPr>
              <a:t>ive</a:t>
            </a:r>
            <a:r>
              <a:rPr sz="1200" dirty="0">
                <a:latin typeface="Times New Roman"/>
                <a:cs typeface="Times New Roman"/>
              </a:rPr>
              <a:t> </a:t>
            </a:r>
            <a:r>
              <a:rPr sz="1200" spc="-10" dirty="0">
                <a:latin typeface="Times New Roman"/>
                <a:cs typeface="Times New Roman"/>
              </a:rPr>
              <a:t>a</a:t>
            </a:r>
            <a:r>
              <a:rPr sz="1200" dirty="0">
                <a:latin typeface="Times New Roman"/>
                <a:cs typeface="Times New Roman"/>
              </a:rPr>
              <a:t>nd </a:t>
            </a:r>
            <a:r>
              <a:rPr sz="1200" spc="-5" dirty="0">
                <a:latin typeface="Times New Roman"/>
                <a:cs typeface="Times New Roman"/>
              </a:rPr>
              <a:t>therefore</a:t>
            </a:r>
            <a:r>
              <a:rPr sz="1200" dirty="0">
                <a:latin typeface="Times New Roman"/>
                <a:cs typeface="Times New Roman"/>
              </a:rPr>
              <a:t> </a:t>
            </a:r>
            <a:r>
              <a:rPr sz="1200" spc="-5" dirty="0">
                <a:latin typeface="Times New Roman"/>
                <a:cs typeface="Times New Roman"/>
              </a:rPr>
              <a:t>the</a:t>
            </a:r>
            <a:r>
              <a:rPr sz="1200" dirty="0">
                <a:latin typeface="Times New Roman"/>
                <a:cs typeface="Times New Roman"/>
              </a:rPr>
              <a:t> </a:t>
            </a:r>
            <a:r>
              <a:rPr sz="1200" spc="-10" dirty="0">
                <a:latin typeface="Times New Roman"/>
                <a:cs typeface="Times New Roman"/>
              </a:rPr>
              <a:t>c</a:t>
            </a:r>
            <a:r>
              <a:rPr sz="1200" dirty="0">
                <a:latin typeface="Times New Roman"/>
                <a:cs typeface="Times New Roman"/>
              </a:rPr>
              <a:t>os</a:t>
            </a:r>
            <a:r>
              <a:rPr sz="1200" spc="-5" dirty="0">
                <a:latin typeface="Times New Roman"/>
                <a:cs typeface="Times New Roman"/>
              </a:rPr>
              <a:t>t</a:t>
            </a:r>
            <a:r>
              <a:rPr sz="1200" dirty="0">
                <a:latin typeface="Times New Roman"/>
                <a:cs typeface="Times New Roman"/>
              </a:rPr>
              <a:t> of </a:t>
            </a:r>
            <a:r>
              <a:rPr sz="1200" spc="-10" dirty="0">
                <a:latin typeface="Times New Roman"/>
                <a:cs typeface="Times New Roman"/>
              </a:rPr>
              <a:t>a</a:t>
            </a:r>
            <a:r>
              <a:rPr sz="1200" dirty="0">
                <a:latin typeface="Times New Roman"/>
                <a:cs typeface="Times New Roman"/>
              </a:rPr>
              <a:t> </a:t>
            </a:r>
            <a:r>
              <a:rPr sz="1200" spc="-10" dirty="0">
                <a:latin typeface="Times New Roman"/>
                <a:cs typeface="Times New Roman"/>
              </a:rPr>
              <a:t>gue</a:t>
            </a:r>
            <a:r>
              <a:rPr sz="1200" dirty="0">
                <a:latin typeface="Times New Roman"/>
                <a:cs typeface="Times New Roman"/>
              </a:rPr>
              <a:t>ss</a:t>
            </a:r>
            <a:r>
              <a:rPr sz="1200" spc="-5" dirty="0">
                <a:latin typeface="Times New Roman"/>
                <a:cs typeface="Times New Roman"/>
              </a:rPr>
              <a:t>i</a:t>
            </a:r>
            <a:r>
              <a:rPr sz="1200" dirty="0">
                <a:latin typeface="Times New Roman"/>
                <a:cs typeface="Times New Roman"/>
              </a:rPr>
              <a:t>ng </a:t>
            </a:r>
            <a:r>
              <a:rPr sz="1200" spc="-5" dirty="0">
                <a:latin typeface="Times New Roman"/>
                <a:cs typeface="Times New Roman"/>
              </a:rPr>
              <a:t>attac</a:t>
            </a:r>
            <a:r>
              <a:rPr sz="1200" dirty="0">
                <a:latin typeface="Times New Roman"/>
                <a:cs typeface="Times New Roman"/>
              </a:rPr>
              <a:t>k </a:t>
            </a:r>
            <a:r>
              <a:rPr sz="1200" spc="-5" dirty="0">
                <a:latin typeface="Times New Roman"/>
                <a:cs typeface="Times New Roman"/>
              </a:rPr>
              <a:t>hi</a:t>
            </a:r>
            <a:r>
              <a:rPr sz="1200" dirty="0">
                <a:latin typeface="Times New Roman"/>
                <a:cs typeface="Times New Roman"/>
              </a:rPr>
              <a:t>gh or </a:t>
            </a:r>
            <a:r>
              <a:rPr sz="1200" spc="-5" dirty="0">
                <a:latin typeface="Times New Roman"/>
                <a:cs typeface="Times New Roman"/>
              </a:rPr>
              <a:t>prohibitive</a:t>
            </a:r>
            <a:r>
              <a:rPr sz="1200" dirty="0">
                <a:latin typeface="Times New Roman"/>
                <a:cs typeface="Times New Roman"/>
              </a:rPr>
              <a:t>. </a:t>
            </a:r>
            <a:r>
              <a:rPr sz="1200" spc="-10" dirty="0">
                <a:latin typeface="Times New Roman"/>
                <a:cs typeface="Times New Roman"/>
              </a:rPr>
              <a:t>Example</a:t>
            </a:r>
            <a:r>
              <a:rPr sz="1200" dirty="0">
                <a:latin typeface="Times New Roman"/>
                <a:cs typeface="Times New Roman"/>
              </a:rPr>
              <a:t>s of s</a:t>
            </a:r>
            <a:r>
              <a:rPr sz="1200" spc="-5" dirty="0">
                <a:latin typeface="Times New Roman"/>
                <a:cs typeface="Times New Roman"/>
              </a:rPr>
              <a:t>uitable</a:t>
            </a:r>
            <a:r>
              <a:rPr sz="1200" dirty="0">
                <a:latin typeface="Times New Roman"/>
                <a:cs typeface="Times New Roman"/>
              </a:rPr>
              <a:t> </a:t>
            </a:r>
            <a:r>
              <a:rPr sz="1200" spc="-10" dirty="0">
                <a:latin typeface="Times New Roman"/>
                <a:cs typeface="Times New Roman"/>
              </a:rPr>
              <a:t>ke</a:t>
            </a:r>
            <a:r>
              <a:rPr sz="1200" dirty="0">
                <a:latin typeface="Times New Roman"/>
                <a:cs typeface="Times New Roman"/>
              </a:rPr>
              <a:t>y </a:t>
            </a:r>
            <a:r>
              <a:rPr sz="1200" spc="-5" dirty="0">
                <a:latin typeface="Times New Roman"/>
                <a:cs typeface="Times New Roman"/>
              </a:rPr>
              <a:t>derivati</a:t>
            </a:r>
            <a:r>
              <a:rPr sz="1200" dirty="0">
                <a:latin typeface="Times New Roman"/>
                <a:cs typeface="Times New Roman"/>
              </a:rPr>
              <a:t>on </a:t>
            </a:r>
            <a:r>
              <a:rPr sz="1200" spc="-5" dirty="0">
                <a:latin typeface="Times New Roman"/>
                <a:cs typeface="Times New Roman"/>
              </a:rPr>
              <a:t>functi</a:t>
            </a:r>
            <a:r>
              <a:rPr sz="1200" dirty="0">
                <a:latin typeface="Times New Roman"/>
                <a:cs typeface="Times New Roman"/>
              </a:rPr>
              <a:t>ons </a:t>
            </a:r>
            <a:r>
              <a:rPr sz="1200" spc="-5" dirty="0">
                <a:latin typeface="Times New Roman"/>
                <a:cs typeface="Times New Roman"/>
              </a:rPr>
              <a:t>include</a:t>
            </a:r>
            <a:r>
              <a:rPr sz="1200" dirty="0">
                <a:latin typeface="Times New Roman"/>
                <a:cs typeface="Times New Roman"/>
              </a:rPr>
              <a:t> P</a:t>
            </a:r>
            <a:r>
              <a:rPr sz="1200" spc="-10" dirty="0">
                <a:latin typeface="Times New Roman"/>
                <a:cs typeface="Times New Roman"/>
              </a:rPr>
              <a:t>a</a:t>
            </a:r>
            <a:r>
              <a:rPr sz="1200" dirty="0">
                <a:latin typeface="Times New Roman"/>
                <a:cs typeface="Times New Roman"/>
              </a:rPr>
              <a:t>ssword-</a:t>
            </a:r>
            <a:r>
              <a:rPr sz="1200" spc="-10" dirty="0">
                <a:latin typeface="Times New Roman"/>
                <a:cs typeface="Times New Roman"/>
              </a:rPr>
              <a:t>ba</a:t>
            </a:r>
            <a:r>
              <a:rPr sz="1200" dirty="0">
                <a:latin typeface="Times New Roman"/>
                <a:cs typeface="Times New Roman"/>
              </a:rPr>
              <a:t>s</a:t>
            </a:r>
            <a:r>
              <a:rPr sz="1200" spc="-10" dirty="0">
                <a:latin typeface="Times New Roman"/>
                <a:cs typeface="Times New Roman"/>
              </a:rPr>
              <a:t>e</a:t>
            </a:r>
            <a:r>
              <a:rPr sz="1200" dirty="0">
                <a:latin typeface="Times New Roman"/>
                <a:cs typeface="Times New Roman"/>
              </a:rPr>
              <a:t>d K</a:t>
            </a:r>
            <a:r>
              <a:rPr sz="1200" spc="-10" dirty="0">
                <a:latin typeface="Times New Roman"/>
                <a:cs typeface="Times New Roman"/>
              </a:rPr>
              <a:t>e</a:t>
            </a:r>
            <a:r>
              <a:rPr sz="1200" dirty="0">
                <a:latin typeface="Times New Roman"/>
                <a:cs typeface="Times New Roman"/>
              </a:rPr>
              <a:t>y D</a:t>
            </a:r>
            <a:r>
              <a:rPr sz="1200" spc="-5" dirty="0">
                <a:latin typeface="Times New Roman"/>
                <a:cs typeface="Times New Roman"/>
              </a:rPr>
              <a:t>erivati</a:t>
            </a:r>
            <a:r>
              <a:rPr sz="1200" dirty="0">
                <a:latin typeface="Times New Roman"/>
                <a:cs typeface="Times New Roman"/>
              </a:rPr>
              <a:t>on F</a:t>
            </a:r>
            <a:r>
              <a:rPr sz="1200" spc="-5" dirty="0">
                <a:latin typeface="Times New Roman"/>
                <a:cs typeface="Times New Roman"/>
              </a:rPr>
              <a:t>uncti</a:t>
            </a:r>
            <a:r>
              <a:rPr sz="1200" dirty="0">
                <a:latin typeface="Times New Roman"/>
                <a:cs typeface="Times New Roman"/>
              </a:rPr>
              <a:t>on 2 (PBKDF2) [</a:t>
            </a:r>
            <a:r>
              <a:rPr sz="1200" u="sng" dirty="0">
                <a:solidFill>
                  <a:srgbClr val="0000FF"/>
                </a:solidFill>
                <a:latin typeface="Times New Roman"/>
                <a:cs typeface="Times New Roman"/>
              </a:rPr>
              <a:t>SP 80</a:t>
            </a:r>
            <a:r>
              <a:rPr sz="1200" u="sng" spc="-5" dirty="0">
                <a:solidFill>
                  <a:srgbClr val="0000FF"/>
                </a:solidFill>
                <a:latin typeface="Times New Roman"/>
                <a:cs typeface="Times New Roman"/>
              </a:rPr>
              <a:t>0</a:t>
            </a:r>
            <a:r>
              <a:rPr sz="1200" u="sng" dirty="0">
                <a:solidFill>
                  <a:srgbClr val="0000FF"/>
                </a:solidFill>
                <a:latin typeface="Times New Roman"/>
                <a:cs typeface="Times New Roman"/>
              </a:rPr>
              <a:t>-132</a:t>
            </a:r>
            <a:r>
              <a:rPr sz="1200" dirty="0">
                <a:latin typeface="Times New Roman"/>
                <a:cs typeface="Times New Roman"/>
              </a:rPr>
              <a:t>] </a:t>
            </a:r>
            <a:r>
              <a:rPr sz="1200" spc="-10" dirty="0">
                <a:latin typeface="Times New Roman"/>
                <a:cs typeface="Times New Roman"/>
              </a:rPr>
              <a:t>a</a:t>
            </a:r>
            <a:r>
              <a:rPr sz="1200" dirty="0">
                <a:latin typeface="Times New Roman"/>
                <a:cs typeface="Times New Roman"/>
              </a:rPr>
              <a:t>nd </a:t>
            </a:r>
            <a:r>
              <a:rPr sz="1200" spc="-5" dirty="0">
                <a:latin typeface="Times New Roman"/>
                <a:cs typeface="Times New Roman"/>
              </a:rPr>
              <a:t>Ball</a:t>
            </a:r>
            <a:r>
              <a:rPr sz="1200" dirty="0">
                <a:latin typeface="Times New Roman"/>
                <a:cs typeface="Times New Roman"/>
              </a:rPr>
              <a:t>oon [</a:t>
            </a:r>
            <a:r>
              <a:rPr sz="1200" u="sng" dirty="0">
                <a:solidFill>
                  <a:srgbClr val="0000FF"/>
                </a:solidFill>
                <a:latin typeface="Times New Roman"/>
                <a:cs typeface="Times New Roman"/>
              </a:rPr>
              <a:t>BA</a:t>
            </a:r>
            <a:r>
              <a:rPr sz="1200" u="sng" spc="-10" dirty="0">
                <a:solidFill>
                  <a:srgbClr val="0000FF"/>
                </a:solidFill>
                <a:latin typeface="Times New Roman"/>
                <a:cs typeface="Times New Roman"/>
              </a:rPr>
              <a:t>LL</a:t>
            </a:r>
            <a:r>
              <a:rPr sz="1200" u="sng" dirty="0">
                <a:solidFill>
                  <a:srgbClr val="0000FF"/>
                </a:solidFill>
                <a:latin typeface="Times New Roman"/>
                <a:cs typeface="Times New Roman"/>
              </a:rPr>
              <a:t>OON</a:t>
            </a:r>
            <a:r>
              <a:rPr sz="1200" dirty="0">
                <a:latin typeface="Times New Roman"/>
                <a:cs typeface="Times New Roman"/>
              </a:rPr>
              <a:t>]. A </a:t>
            </a:r>
            <a:r>
              <a:rPr sz="1200" spc="-10" dirty="0">
                <a:latin typeface="Times New Roman"/>
                <a:cs typeface="Times New Roman"/>
              </a:rPr>
              <a:t>mem</a:t>
            </a:r>
            <a:r>
              <a:rPr sz="1200" dirty="0">
                <a:latin typeface="Times New Roman"/>
                <a:cs typeface="Times New Roman"/>
              </a:rPr>
              <a:t>ory-</a:t>
            </a:r>
            <a:r>
              <a:rPr sz="1200" spc="-10" dirty="0">
                <a:latin typeface="Times New Roman"/>
                <a:cs typeface="Times New Roman"/>
              </a:rPr>
              <a:t>ha</a:t>
            </a:r>
            <a:r>
              <a:rPr sz="1200" dirty="0">
                <a:latin typeface="Times New Roman"/>
                <a:cs typeface="Times New Roman"/>
              </a:rPr>
              <a:t>rd </a:t>
            </a:r>
            <a:r>
              <a:rPr sz="1200" spc="-5" dirty="0">
                <a:latin typeface="Times New Roman"/>
                <a:cs typeface="Times New Roman"/>
              </a:rPr>
              <a:t>functi</a:t>
            </a:r>
            <a:r>
              <a:rPr sz="1200" dirty="0">
                <a:latin typeface="Times New Roman"/>
                <a:cs typeface="Times New Roman"/>
              </a:rPr>
              <a:t>on SHOU</a:t>
            </a:r>
            <a:r>
              <a:rPr sz="1200" spc="-10" dirty="0">
                <a:latin typeface="Times New Roman"/>
                <a:cs typeface="Times New Roman"/>
              </a:rPr>
              <a:t>L</a:t>
            </a:r>
            <a:r>
              <a:rPr sz="1200" dirty="0">
                <a:latin typeface="Times New Roman"/>
                <a:cs typeface="Times New Roman"/>
              </a:rPr>
              <a:t>D </a:t>
            </a:r>
            <a:r>
              <a:rPr sz="1200" spc="-10" dirty="0">
                <a:latin typeface="Times New Roman"/>
                <a:cs typeface="Times New Roman"/>
              </a:rPr>
              <a:t>be</a:t>
            </a:r>
            <a:r>
              <a:rPr sz="1200" dirty="0">
                <a:latin typeface="Times New Roman"/>
                <a:cs typeface="Times New Roman"/>
              </a:rPr>
              <a:t> us</a:t>
            </a:r>
            <a:r>
              <a:rPr sz="1200" spc="-10" dirty="0">
                <a:latin typeface="Times New Roman"/>
                <a:cs typeface="Times New Roman"/>
              </a:rPr>
              <a:t>e</a:t>
            </a:r>
            <a:r>
              <a:rPr sz="1200" dirty="0">
                <a:latin typeface="Times New Roman"/>
                <a:cs typeface="Times New Roman"/>
              </a:rPr>
              <a:t>d </a:t>
            </a:r>
            <a:r>
              <a:rPr sz="1200" spc="-10" dirty="0">
                <a:latin typeface="Times New Roman"/>
                <a:cs typeface="Times New Roman"/>
              </a:rPr>
              <a:t>beca</a:t>
            </a:r>
            <a:r>
              <a:rPr sz="1200" dirty="0">
                <a:latin typeface="Times New Roman"/>
                <a:cs typeface="Times New Roman"/>
              </a:rPr>
              <a:t>us</a:t>
            </a:r>
            <a:r>
              <a:rPr sz="1200" spc="-10" dirty="0">
                <a:latin typeface="Times New Roman"/>
                <a:cs typeface="Times New Roman"/>
              </a:rPr>
              <a:t>e</a:t>
            </a:r>
            <a:r>
              <a:rPr sz="1200" dirty="0">
                <a:latin typeface="Times New Roman"/>
                <a:cs typeface="Times New Roman"/>
              </a:rPr>
              <a:t> </a:t>
            </a:r>
            <a:r>
              <a:rPr sz="1200" spc="-5" dirty="0">
                <a:latin typeface="Times New Roman"/>
                <a:cs typeface="Times New Roman"/>
              </a:rPr>
              <a:t>it</a:t>
            </a:r>
            <a:r>
              <a:rPr sz="1200" dirty="0">
                <a:latin typeface="Times New Roman"/>
                <a:cs typeface="Times New Roman"/>
              </a:rPr>
              <a:t> </a:t>
            </a:r>
            <a:r>
              <a:rPr sz="1200" spc="-5" dirty="0">
                <a:latin typeface="Times New Roman"/>
                <a:cs typeface="Times New Roman"/>
              </a:rPr>
              <a:t>increa</a:t>
            </a:r>
            <a:r>
              <a:rPr sz="1200" dirty="0">
                <a:latin typeface="Times New Roman"/>
                <a:cs typeface="Times New Roman"/>
              </a:rPr>
              <a:t>s</a:t>
            </a:r>
            <a:r>
              <a:rPr sz="1200" spc="-10" dirty="0">
                <a:latin typeface="Times New Roman"/>
                <a:cs typeface="Times New Roman"/>
              </a:rPr>
              <a:t>e</a:t>
            </a:r>
            <a:r>
              <a:rPr sz="1200" dirty="0">
                <a:latin typeface="Times New Roman"/>
                <a:cs typeface="Times New Roman"/>
              </a:rPr>
              <a:t>s </a:t>
            </a:r>
            <a:r>
              <a:rPr sz="1200" spc="-5" dirty="0">
                <a:latin typeface="Times New Roman"/>
                <a:cs typeface="Times New Roman"/>
              </a:rPr>
              <a:t>the</a:t>
            </a:r>
            <a:r>
              <a:rPr sz="1200" dirty="0">
                <a:latin typeface="Times New Roman"/>
                <a:cs typeface="Times New Roman"/>
              </a:rPr>
              <a:t> </a:t>
            </a:r>
            <a:r>
              <a:rPr sz="1200" spc="-10" dirty="0">
                <a:latin typeface="Times New Roman"/>
                <a:cs typeface="Times New Roman"/>
              </a:rPr>
              <a:t>c</a:t>
            </a:r>
            <a:r>
              <a:rPr sz="1200" dirty="0">
                <a:latin typeface="Times New Roman"/>
                <a:cs typeface="Times New Roman"/>
              </a:rPr>
              <a:t>os</a:t>
            </a:r>
            <a:r>
              <a:rPr sz="1200" spc="-5" dirty="0">
                <a:latin typeface="Times New Roman"/>
                <a:cs typeface="Times New Roman"/>
              </a:rPr>
              <a:t>t</a:t>
            </a:r>
            <a:r>
              <a:rPr sz="1200" dirty="0">
                <a:latin typeface="Times New Roman"/>
                <a:cs typeface="Times New Roman"/>
              </a:rPr>
              <a:t> of </a:t>
            </a:r>
            <a:r>
              <a:rPr sz="1200" spc="-10" dirty="0">
                <a:latin typeface="Times New Roman"/>
                <a:cs typeface="Times New Roman"/>
              </a:rPr>
              <a:t>a</a:t>
            </a:r>
            <a:r>
              <a:rPr sz="1200" dirty="0">
                <a:latin typeface="Times New Roman"/>
                <a:cs typeface="Times New Roman"/>
              </a:rPr>
              <a:t>n </a:t>
            </a:r>
            <a:r>
              <a:rPr sz="1200" spc="-5" dirty="0">
                <a:latin typeface="Times New Roman"/>
                <a:cs typeface="Times New Roman"/>
              </a:rPr>
              <a:t>attac</a:t>
            </a:r>
            <a:r>
              <a:rPr sz="1200" dirty="0">
                <a:latin typeface="Times New Roman"/>
                <a:cs typeface="Times New Roman"/>
              </a:rPr>
              <a:t>k. </a:t>
            </a:r>
            <a:r>
              <a:rPr sz="1200" spc="-10" dirty="0">
                <a:latin typeface="Times New Roman"/>
                <a:cs typeface="Times New Roman"/>
              </a:rPr>
              <a:t>The</a:t>
            </a:r>
            <a:r>
              <a:rPr sz="1200" dirty="0">
                <a:latin typeface="Times New Roman"/>
                <a:cs typeface="Times New Roman"/>
              </a:rPr>
              <a:t> </a:t>
            </a:r>
            <a:r>
              <a:rPr sz="1200" spc="-10" dirty="0">
                <a:latin typeface="Times New Roman"/>
                <a:cs typeface="Times New Roman"/>
              </a:rPr>
              <a:t>ke</a:t>
            </a:r>
            <a:r>
              <a:rPr sz="1200" dirty="0">
                <a:latin typeface="Times New Roman"/>
                <a:cs typeface="Times New Roman"/>
              </a:rPr>
              <a:t>y </a:t>
            </a:r>
            <a:r>
              <a:rPr sz="1200" spc="-5" dirty="0">
                <a:latin typeface="Times New Roman"/>
                <a:cs typeface="Times New Roman"/>
              </a:rPr>
              <a:t>derivati</a:t>
            </a:r>
            <a:r>
              <a:rPr sz="1200" dirty="0">
                <a:latin typeface="Times New Roman"/>
                <a:cs typeface="Times New Roman"/>
              </a:rPr>
              <a:t>on </a:t>
            </a:r>
            <a:r>
              <a:rPr sz="1200" spc="-5" dirty="0">
                <a:latin typeface="Times New Roman"/>
                <a:cs typeface="Times New Roman"/>
              </a:rPr>
              <a:t>functi</a:t>
            </a:r>
            <a:r>
              <a:rPr sz="1200" dirty="0">
                <a:latin typeface="Times New Roman"/>
                <a:cs typeface="Times New Roman"/>
              </a:rPr>
              <a:t>on SHA</a:t>
            </a:r>
            <a:r>
              <a:rPr sz="1200" spc="-10" dirty="0">
                <a:latin typeface="Times New Roman"/>
                <a:cs typeface="Times New Roman"/>
              </a:rPr>
              <a:t>LL</a:t>
            </a:r>
            <a:r>
              <a:rPr sz="1200" dirty="0">
                <a:latin typeface="Times New Roman"/>
                <a:cs typeface="Times New Roman"/>
              </a:rPr>
              <a:t> us</a:t>
            </a:r>
            <a:r>
              <a:rPr sz="1200" spc="-10" dirty="0">
                <a:latin typeface="Times New Roman"/>
                <a:cs typeface="Times New Roman"/>
              </a:rPr>
              <a:t>e</a:t>
            </a:r>
            <a:r>
              <a:rPr sz="1200" dirty="0">
                <a:latin typeface="Times New Roman"/>
                <a:cs typeface="Times New Roman"/>
              </a:rPr>
              <a:t> </a:t>
            </a:r>
            <a:r>
              <a:rPr sz="1200" spc="-10" dirty="0">
                <a:latin typeface="Times New Roman"/>
                <a:cs typeface="Times New Roman"/>
              </a:rPr>
              <a:t>a</a:t>
            </a:r>
            <a:r>
              <a:rPr sz="1200" dirty="0">
                <a:latin typeface="Times New Roman"/>
                <a:cs typeface="Times New Roman"/>
              </a:rPr>
              <a:t>n </a:t>
            </a:r>
            <a:r>
              <a:rPr sz="1200" spc="-10" dirty="0">
                <a:latin typeface="Times New Roman"/>
                <a:cs typeface="Times New Roman"/>
              </a:rPr>
              <a:t>approve</a:t>
            </a:r>
            <a:r>
              <a:rPr sz="1200" dirty="0">
                <a:latin typeface="Times New Roman"/>
                <a:cs typeface="Times New Roman"/>
              </a:rPr>
              <a:t>d </a:t>
            </a:r>
            <a:r>
              <a:rPr sz="1200" spc="-10" dirty="0">
                <a:latin typeface="Times New Roman"/>
                <a:cs typeface="Times New Roman"/>
              </a:rPr>
              <a:t>one</a:t>
            </a:r>
            <a:r>
              <a:rPr sz="1200" dirty="0">
                <a:latin typeface="Times New Roman"/>
                <a:cs typeface="Times New Roman"/>
              </a:rPr>
              <a:t>-w</a:t>
            </a:r>
            <a:r>
              <a:rPr sz="1200" spc="-10" dirty="0">
                <a:latin typeface="Times New Roman"/>
                <a:cs typeface="Times New Roman"/>
              </a:rPr>
              <a:t>a</a:t>
            </a:r>
            <a:r>
              <a:rPr sz="1200" dirty="0">
                <a:latin typeface="Times New Roman"/>
                <a:cs typeface="Times New Roman"/>
              </a:rPr>
              <a:t>y </a:t>
            </a:r>
            <a:r>
              <a:rPr sz="1200" spc="-5" dirty="0">
                <a:latin typeface="Times New Roman"/>
                <a:cs typeface="Times New Roman"/>
              </a:rPr>
              <a:t>functi</a:t>
            </a:r>
            <a:r>
              <a:rPr sz="1200" dirty="0">
                <a:latin typeface="Times New Roman"/>
                <a:cs typeface="Times New Roman"/>
              </a:rPr>
              <a:t>on s</a:t>
            </a:r>
            <a:r>
              <a:rPr sz="1200" spc="-10" dirty="0">
                <a:latin typeface="Times New Roman"/>
                <a:cs typeface="Times New Roman"/>
              </a:rPr>
              <a:t>uc</a:t>
            </a:r>
            <a:r>
              <a:rPr sz="1200" dirty="0">
                <a:latin typeface="Times New Roman"/>
                <a:cs typeface="Times New Roman"/>
              </a:rPr>
              <a:t>h </a:t>
            </a:r>
            <a:r>
              <a:rPr sz="1200" spc="-10" dirty="0">
                <a:latin typeface="Times New Roman"/>
                <a:cs typeface="Times New Roman"/>
              </a:rPr>
              <a:t>a</a:t>
            </a:r>
            <a:r>
              <a:rPr sz="1200" dirty="0">
                <a:latin typeface="Times New Roman"/>
                <a:cs typeface="Times New Roman"/>
              </a:rPr>
              <a:t>s K</a:t>
            </a:r>
            <a:r>
              <a:rPr sz="1200" spc="-10" dirty="0">
                <a:latin typeface="Times New Roman"/>
                <a:cs typeface="Times New Roman"/>
              </a:rPr>
              <a:t>eye</a:t>
            </a:r>
            <a:r>
              <a:rPr sz="1200" dirty="0">
                <a:latin typeface="Times New Roman"/>
                <a:cs typeface="Times New Roman"/>
              </a:rPr>
              <a:t>d H</a:t>
            </a:r>
            <a:r>
              <a:rPr sz="1200" spc="-10" dirty="0">
                <a:latin typeface="Times New Roman"/>
                <a:cs typeface="Times New Roman"/>
              </a:rPr>
              <a:t>a</a:t>
            </a:r>
            <a:r>
              <a:rPr sz="1200" dirty="0">
                <a:latin typeface="Times New Roman"/>
                <a:cs typeface="Times New Roman"/>
              </a:rPr>
              <a:t>sh M</a:t>
            </a:r>
            <a:r>
              <a:rPr sz="1200" spc="-10" dirty="0">
                <a:latin typeface="Times New Roman"/>
                <a:cs typeface="Times New Roman"/>
              </a:rPr>
              <a:t>e</a:t>
            </a:r>
            <a:r>
              <a:rPr sz="1200" dirty="0">
                <a:latin typeface="Times New Roman"/>
                <a:cs typeface="Times New Roman"/>
              </a:rPr>
              <a:t>ss</a:t>
            </a:r>
            <a:r>
              <a:rPr sz="1200" spc="-10" dirty="0">
                <a:latin typeface="Times New Roman"/>
                <a:cs typeface="Times New Roman"/>
              </a:rPr>
              <a:t>age</a:t>
            </a:r>
            <a:r>
              <a:rPr sz="1200" dirty="0">
                <a:latin typeface="Times New Roman"/>
                <a:cs typeface="Times New Roman"/>
              </a:rPr>
              <a:t> A</a:t>
            </a:r>
            <a:r>
              <a:rPr sz="1200" spc="-5" dirty="0">
                <a:latin typeface="Times New Roman"/>
                <a:cs typeface="Times New Roman"/>
              </a:rPr>
              <a:t>uthenticati</a:t>
            </a:r>
            <a:r>
              <a:rPr sz="1200" dirty="0">
                <a:latin typeface="Times New Roman"/>
                <a:cs typeface="Times New Roman"/>
              </a:rPr>
              <a:t>on </a:t>
            </a:r>
            <a:r>
              <a:rPr sz="1200" spc="-10" dirty="0">
                <a:latin typeface="Times New Roman"/>
                <a:cs typeface="Times New Roman"/>
              </a:rPr>
              <a:t>Code</a:t>
            </a:r>
            <a:r>
              <a:rPr sz="1200" spc="-5" dirty="0">
                <a:latin typeface="Times New Roman"/>
                <a:cs typeface="Times New Roman"/>
              </a:rPr>
              <a:t> </a:t>
            </a:r>
            <a:r>
              <a:rPr sz="1200" dirty="0">
                <a:latin typeface="Times New Roman"/>
                <a:cs typeface="Times New Roman"/>
              </a:rPr>
              <a:t>(HMAC)</a:t>
            </a:r>
            <a:r>
              <a:rPr sz="1200" spc="-5" dirty="0">
                <a:latin typeface="Times New Roman"/>
                <a:cs typeface="Times New Roman"/>
              </a:rPr>
              <a:t> </a:t>
            </a:r>
            <a:r>
              <a:rPr sz="1200" dirty="0">
                <a:latin typeface="Times New Roman"/>
                <a:cs typeface="Times New Roman"/>
              </a:rPr>
              <a:t>[</a:t>
            </a:r>
            <a:r>
              <a:rPr sz="1200" u="sng" dirty="0">
                <a:solidFill>
                  <a:srgbClr val="0000FF"/>
                </a:solidFill>
                <a:latin typeface="Times New Roman"/>
                <a:cs typeface="Times New Roman"/>
              </a:rPr>
              <a:t>FIPS 19</a:t>
            </a:r>
            <a:r>
              <a:rPr sz="1200" u="sng" spc="-5" dirty="0">
                <a:solidFill>
                  <a:srgbClr val="0000FF"/>
                </a:solidFill>
                <a:latin typeface="Times New Roman"/>
                <a:cs typeface="Times New Roman"/>
              </a:rPr>
              <a:t>8</a:t>
            </a:r>
            <a:r>
              <a:rPr sz="1200" u="sng" dirty="0">
                <a:solidFill>
                  <a:srgbClr val="0000FF"/>
                </a:solidFill>
                <a:latin typeface="Times New Roman"/>
                <a:cs typeface="Times New Roman"/>
              </a:rPr>
              <a:t>-1</a:t>
            </a:r>
            <a:r>
              <a:rPr sz="1200" dirty="0">
                <a:latin typeface="Times New Roman"/>
                <a:cs typeface="Times New Roman"/>
              </a:rPr>
              <a:t>], </a:t>
            </a:r>
            <a:r>
              <a:rPr sz="1200" spc="-10" dirty="0">
                <a:latin typeface="Times New Roman"/>
                <a:cs typeface="Times New Roman"/>
              </a:rPr>
              <a:t>a</a:t>
            </a:r>
            <a:r>
              <a:rPr sz="1200" dirty="0">
                <a:latin typeface="Times New Roman"/>
                <a:cs typeface="Times New Roman"/>
              </a:rPr>
              <a:t>ny </a:t>
            </a:r>
            <a:r>
              <a:rPr sz="1200" spc="-10" dirty="0">
                <a:latin typeface="Times New Roman"/>
                <a:cs typeface="Times New Roman"/>
              </a:rPr>
              <a:t>a</a:t>
            </a:r>
            <a:r>
              <a:rPr sz="1200" dirty="0">
                <a:latin typeface="Times New Roman"/>
                <a:cs typeface="Times New Roman"/>
              </a:rPr>
              <a:t>ppro</a:t>
            </a:r>
            <a:r>
              <a:rPr sz="1200" spc="-10" dirty="0">
                <a:latin typeface="Times New Roman"/>
                <a:cs typeface="Times New Roman"/>
              </a:rPr>
              <a:t>ve</a:t>
            </a:r>
            <a:r>
              <a:rPr sz="1200" dirty="0">
                <a:latin typeface="Times New Roman"/>
                <a:cs typeface="Times New Roman"/>
              </a:rPr>
              <a:t>d </a:t>
            </a:r>
            <a:r>
              <a:rPr sz="1200" spc="-10" dirty="0">
                <a:latin typeface="Times New Roman"/>
                <a:cs typeface="Times New Roman"/>
              </a:rPr>
              <a:t>ha</a:t>
            </a:r>
            <a:r>
              <a:rPr sz="1200" dirty="0">
                <a:latin typeface="Times New Roman"/>
                <a:cs typeface="Times New Roman"/>
              </a:rPr>
              <a:t>sh </a:t>
            </a:r>
            <a:r>
              <a:rPr sz="1200" spc="-5" dirty="0">
                <a:latin typeface="Times New Roman"/>
                <a:cs typeface="Times New Roman"/>
              </a:rPr>
              <a:t>functi</a:t>
            </a:r>
            <a:r>
              <a:rPr sz="1200" dirty="0">
                <a:latin typeface="Times New Roman"/>
                <a:cs typeface="Times New Roman"/>
              </a:rPr>
              <a:t>on </a:t>
            </a:r>
            <a:r>
              <a:rPr sz="1200" spc="-5" dirty="0">
                <a:latin typeface="Times New Roman"/>
                <a:cs typeface="Times New Roman"/>
              </a:rPr>
              <a:t>i</a:t>
            </a:r>
            <a:r>
              <a:rPr sz="1200" dirty="0">
                <a:latin typeface="Times New Roman"/>
                <a:cs typeface="Times New Roman"/>
              </a:rPr>
              <a:t>n </a:t>
            </a:r>
            <a:r>
              <a:rPr sz="1200" u="sng" dirty="0">
                <a:solidFill>
                  <a:srgbClr val="0000FF"/>
                </a:solidFill>
                <a:latin typeface="Times New Roman"/>
                <a:cs typeface="Times New Roman"/>
              </a:rPr>
              <a:t>SP 80</a:t>
            </a:r>
            <a:r>
              <a:rPr sz="1200" u="sng" spc="-5" dirty="0">
                <a:solidFill>
                  <a:srgbClr val="0000FF"/>
                </a:solidFill>
                <a:latin typeface="Times New Roman"/>
                <a:cs typeface="Times New Roman"/>
              </a:rPr>
              <a:t>0</a:t>
            </a:r>
            <a:r>
              <a:rPr sz="1200" u="sng" dirty="0">
                <a:solidFill>
                  <a:srgbClr val="0000FF"/>
                </a:solidFill>
                <a:latin typeface="Times New Roman"/>
                <a:cs typeface="Times New Roman"/>
              </a:rPr>
              <a:t>-107</a:t>
            </a:r>
            <a:r>
              <a:rPr sz="1200" dirty="0">
                <a:latin typeface="Times New Roman"/>
                <a:cs typeface="Times New Roman"/>
              </a:rPr>
              <a:t>, S</a:t>
            </a:r>
            <a:r>
              <a:rPr sz="1200" spc="-10" dirty="0">
                <a:latin typeface="Times New Roman"/>
                <a:cs typeface="Times New Roman"/>
              </a:rPr>
              <a:t>ecure</a:t>
            </a:r>
            <a:r>
              <a:rPr sz="1200" dirty="0">
                <a:latin typeface="Times New Roman"/>
                <a:cs typeface="Times New Roman"/>
              </a:rPr>
              <a:t> H</a:t>
            </a:r>
            <a:r>
              <a:rPr sz="1200" spc="-10" dirty="0">
                <a:latin typeface="Times New Roman"/>
                <a:cs typeface="Times New Roman"/>
              </a:rPr>
              <a:t>a</a:t>
            </a:r>
            <a:r>
              <a:rPr sz="1200" dirty="0">
                <a:latin typeface="Times New Roman"/>
                <a:cs typeface="Times New Roman"/>
              </a:rPr>
              <a:t>sh A</a:t>
            </a:r>
            <a:r>
              <a:rPr sz="1200" spc="-10" dirty="0">
                <a:latin typeface="Times New Roman"/>
                <a:cs typeface="Times New Roman"/>
              </a:rPr>
              <a:t>lgorithm</a:t>
            </a:r>
            <a:r>
              <a:rPr sz="1200" dirty="0">
                <a:latin typeface="Times New Roman"/>
                <a:cs typeface="Times New Roman"/>
              </a:rPr>
              <a:t> 3 (SHA-3) [</a:t>
            </a:r>
            <a:r>
              <a:rPr sz="1200" u="sng" dirty="0">
                <a:solidFill>
                  <a:srgbClr val="0000FF"/>
                </a:solidFill>
                <a:latin typeface="Times New Roman"/>
                <a:cs typeface="Times New Roman"/>
              </a:rPr>
              <a:t>FIPS 20</a:t>
            </a:r>
            <a:r>
              <a:rPr sz="1200" u="sng" spc="-5" dirty="0">
                <a:solidFill>
                  <a:srgbClr val="0000FF"/>
                </a:solidFill>
                <a:latin typeface="Times New Roman"/>
                <a:cs typeface="Times New Roman"/>
              </a:rPr>
              <a:t>2</a:t>
            </a:r>
            <a:r>
              <a:rPr sz="1200" dirty="0">
                <a:latin typeface="Times New Roman"/>
                <a:cs typeface="Times New Roman"/>
              </a:rPr>
              <a:t>], CMA</a:t>
            </a:r>
            <a:r>
              <a:rPr sz="1200" spc="-10" dirty="0">
                <a:latin typeface="Times New Roman"/>
                <a:cs typeface="Times New Roman"/>
              </a:rPr>
              <a:t>C</a:t>
            </a:r>
            <a:r>
              <a:rPr sz="1200" dirty="0">
                <a:latin typeface="Times New Roman"/>
                <a:cs typeface="Times New Roman"/>
              </a:rPr>
              <a:t> [</a:t>
            </a:r>
            <a:r>
              <a:rPr sz="1200" u="sng" dirty="0">
                <a:solidFill>
                  <a:srgbClr val="0000FF"/>
                </a:solidFill>
                <a:latin typeface="Times New Roman"/>
                <a:cs typeface="Times New Roman"/>
              </a:rPr>
              <a:t>SP 80</a:t>
            </a:r>
            <a:r>
              <a:rPr sz="1200" u="sng" spc="-5" dirty="0">
                <a:solidFill>
                  <a:srgbClr val="0000FF"/>
                </a:solidFill>
                <a:latin typeface="Times New Roman"/>
                <a:cs typeface="Times New Roman"/>
              </a:rPr>
              <a:t>0</a:t>
            </a:r>
            <a:r>
              <a:rPr sz="1200" u="sng" dirty="0">
                <a:solidFill>
                  <a:srgbClr val="0000FF"/>
                </a:solidFill>
                <a:latin typeface="Times New Roman"/>
                <a:cs typeface="Times New Roman"/>
              </a:rPr>
              <a:t>-</a:t>
            </a:r>
            <a:r>
              <a:rPr sz="1200" u="sng" spc="-10" dirty="0">
                <a:solidFill>
                  <a:srgbClr val="0000FF"/>
                </a:solidFill>
                <a:latin typeface="Times New Roman"/>
                <a:cs typeface="Times New Roman"/>
              </a:rPr>
              <a:t>38B</a:t>
            </a:r>
            <a:r>
              <a:rPr sz="1200" dirty="0">
                <a:latin typeface="Times New Roman"/>
                <a:cs typeface="Times New Roman"/>
              </a:rPr>
              <a:t>] or K</a:t>
            </a:r>
            <a:r>
              <a:rPr sz="1200" spc="-10" dirty="0">
                <a:latin typeface="Times New Roman"/>
                <a:cs typeface="Times New Roman"/>
              </a:rPr>
              <a:t>ecca</a:t>
            </a:r>
            <a:r>
              <a:rPr sz="1200" dirty="0">
                <a:latin typeface="Times New Roman"/>
                <a:cs typeface="Times New Roman"/>
              </a:rPr>
              <a:t>k M</a:t>
            </a:r>
            <a:r>
              <a:rPr sz="1200" spc="-10" dirty="0">
                <a:latin typeface="Times New Roman"/>
                <a:cs typeface="Times New Roman"/>
              </a:rPr>
              <a:t>e</a:t>
            </a:r>
            <a:r>
              <a:rPr sz="1200" dirty="0">
                <a:latin typeface="Times New Roman"/>
                <a:cs typeface="Times New Roman"/>
              </a:rPr>
              <a:t>ss</a:t>
            </a:r>
            <a:r>
              <a:rPr sz="1200" spc="-10" dirty="0">
                <a:latin typeface="Times New Roman"/>
                <a:cs typeface="Times New Roman"/>
              </a:rPr>
              <a:t>age</a:t>
            </a:r>
            <a:r>
              <a:rPr sz="1200" dirty="0">
                <a:latin typeface="Times New Roman"/>
                <a:cs typeface="Times New Roman"/>
              </a:rPr>
              <a:t> A</a:t>
            </a:r>
            <a:r>
              <a:rPr sz="1200" spc="-5" dirty="0">
                <a:latin typeface="Times New Roman"/>
                <a:cs typeface="Times New Roman"/>
              </a:rPr>
              <a:t>uthenticati</a:t>
            </a:r>
            <a:r>
              <a:rPr sz="1200" dirty="0">
                <a:latin typeface="Times New Roman"/>
                <a:cs typeface="Times New Roman"/>
              </a:rPr>
              <a:t>on </a:t>
            </a:r>
            <a:r>
              <a:rPr sz="1200" spc="-10" dirty="0">
                <a:latin typeface="Times New Roman"/>
                <a:cs typeface="Times New Roman"/>
              </a:rPr>
              <a:t>Code</a:t>
            </a:r>
            <a:r>
              <a:rPr sz="1200" dirty="0">
                <a:latin typeface="Times New Roman"/>
                <a:cs typeface="Times New Roman"/>
              </a:rPr>
              <a:t> (KMAC), Cus</a:t>
            </a:r>
            <a:r>
              <a:rPr sz="1200" spc="-10" dirty="0">
                <a:latin typeface="Times New Roman"/>
                <a:cs typeface="Times New Roman"/>
              </a:rPr>
              <a:t>tomizable</a:t>
            </a:r>
            <a:r>
              <a:rPr sz="1200" dirty="0">
                <a:latin typeface="Times New Roman"/>
                <a:cs typeface="Times New Roman"/>
              </a:rPr>
              <a:t> SHAK</a:t>
            </a:r>
            <a:r>
              <a:rPr sz="1200" spc="-10" dirty="0">
                <a:latin typeface="Times New Roman"/>
                <a:cs typeface="Times New Roman"/>
              </a:rPr>
              <a:t>E</a:t>
            </a:r>
            <a:r>
              <a:rPr sz="1200" dirty="0">
                <a:latin typeface="Times New Roman"/>
                <a:cs typeface="Times New Roman"/>
              </a:rPr>
              <a:t> </a:t>
            </a:r>
            <a:r>
              <a:rPr sz="1200" spc="-5" dirty="0">
                <a:latin typeface="Times New Roman"/>
                <a:cs typeface="Times New Roman"/>
              </a:rPr>
              <a:t>(c</a:t>
            </a:r>
            <a:r>
              <a:rPr sz="1200" dirty="0">
                <a:latin typeface="Times New Roman"/>
                <a:cs typeface="Times New Roman"/>
              </a:rPr>
              <a:t>SHAK</a:t>
            </a:r>
            <a:r>
              <a:rPr sz="1200" spc="-10" dirty="0">
                <a:latin typeface="Times New Roman"/>
                <a:cs typeface="Times New Roman"/>
              </a:rPr>
              <a:t>E</a:t>
            </a:r>
            <a:r>
              <a:rPr sz="1200" dirty="0">
                <a:latin typeface="Times New Roman"/>
                <a:cs typeface="Times New Roman"/>
              </a:rPr>
              <a:t>), or P</a:t>
            </a:r>
            <a:r>
              <a:rPr sz="1200" spc="-5" dirty="0">
                <a:latin typeface="Times New Roman"/>
                <a:cs typeface="Times New Roman"/>
              </a:rPr>
              <a:t>arallel</a:t>
            </a:r>
            <a:r>
              <a:rPr sz="1200" dirty="0">
                <a:latin typeface="Times New Roman"/>
                <a:cs typeface="Times New Roman"/>
              </a:rPr>
              <a:t>H</a:t>
            </a:r>
            <a:r>
              <a:rPr sz="1200" spc="-10" dirty="0">
                <a:latin typeface="Times New Roman"/>
                <a:cs typeface="Times New Roman"/>
              </a:rPr>
              <a:t>a</a:t>
            </a:r>
            <a:r>
              <a:rPr sz="1200" dirty="0">
                <a:latin typeface="Times New Roman"/>
                <a:cs typeface="Times New Roman"/>
              </a:rPr>
              <a:t>sh [</a:t>
            </a:r>
            <a:r>
              <a:rPr sz="1200" u="sng" dirty="0">
                <a:solidFill>
                  <a:srgbClr val="0000FF"/>
                </a:solidFill>
                <a:latin typeface="Times New Roman"/>
                <a:cs typeface="Times New Roman"/>
              </a:rPr>
              <a:t>SP 80</a:t>
            </a:r>
            <a:r>
              <a:rPr sz="1200" u="sng" spc="-5" dirty="0">
                <a:solidFill>
                  <a:srgbClr val="0000FF"/>
                </a:solidFill>
                <a:latin typeface="Times New Roman"/>
                <a:cs typeface="Times New Roman"/>
              </a:rPr>
              <a:t>0</a:t>
            </a:r>
            <a:r>
              <a:rPr sz="1200" u="sng" dirty="0">
                <a:solidFill>
                  <a:srgbClr val="0000FF"/>
                </a:solidFill>
                <a:latin typeface="Times New Roman"/>
                <a:cs typeface="Times New Roman"/>
              </a:rPr>
              <a:t>-185</a:t>
            </a:r>
            <a:r>
              <a:rPr sz="1200" dirty="0">
                <a:latin typeface="Times New Roman"/>
                <a:cs typeface="Times New Roman"/>
              </a:rPr>
              <a:t>]. </a:t>
            </a:r>
            <a:r>
              <a:rPr sz="1200" spc="-10" dirty="0">
                <a:latin typeface="Times New Roman"/>
                <a:cs typeface="Times New Roman"/>
              </a:rPr>
              <a:t>The</a:t>
            </a:r>
            <a:r>
              <a:rPr sz="1200" dirty="0">
                <a:latin typeface="Times New Roman"/>
                <a:cs typeface="Times New Roman"/>
              </a:rPr>
              <a:t> </a:t>
            </a:r>
            <a:r>
              <a:rPr sz="1200" spc="-10" dirty="0">
                <a:latin typeface="Times New Roman"/>
                <a:cs typeface="Times New Roman"/>
              </a:rPr>
              <a:t>c</a:t>
            </a:r>
            <a:r>
              <a:rPr sz="1200" dirty="0">
                <a:latin typeface="Times New Roman"/>
                <a:cs typeface="Times New Roman"/>
              </a:rPr>
              <a:t>hos</a:t>
            </a:r>
            <a:r>
              <a:rPr sz="1200" spc="-10" dirty="0">
                <a:latin typeface="Times New Roman"/>
                <a:cs typeface="Times New Roman"/>
              </a:rPr>
              <a:t>e</a:t>
            </a:r>
            <a:r>
              <a:rPr sz="1200" dirty="0">
                <a:latin typeface="Times New Roman"/>
                <a:cs typeface="Times New Roman"/>
              </a:rPr>
              <a:t>n </a:t>
            </a:r>
            <a:r>
              <a:rPr sz="1200" spc="-10" dirty="0">
                <a:latin typeface="Times New Roman"/>
                <a:cs typeface="Times New Roman"/>
              </a:rPr>
              <a:t>output</a:t>
            </a:r>
            <a:r>
              <a:rPr sz="1200" dirty="0">
                <a:latin typeface="Times New Roman"/>
                <a:cs typeface="Times New Roman"/>
              </a:rPr>
              <a:t> </a:t>
            </a:r>
            <a:r>
              <a:rPr sz="1200" spc="-5" dirty="0">
                <a:latin typeface="Times New Roman"/>
                <a:cs typeface="Times New Roman"/>
              </a:rPr>
              <a:t>lengt</a:t>
            </a:r>
            <a:r>
              <a:rPr sz="1200" dirty="0">
                <a:latin typeface="Times New Roman"/>
                <a:cs typeface="Times New Roman"/>
              </a:rPr>
              <a:t>h of </a:t>
            </a:r>
            <a:r>
              <a:rPr sz="1200" spc="-5" dirty="0">
                <a:latin typeface="Times New Roman"/>
                <a:cs typeface="Times New Roman"/>
              </a:rPr>
              <a:t>the</a:t>
            </a:r>
            <a:r>
              <a:rPr sz="1200" dirty="0">
                <a:latin typeface="Times New Roman"/>
                <a:cs typeface="Times New Roman"/>
              </a:rPr>
              <a:t> </a:t>
            </a:r>
            <a:r>
              <a:rPr sz="1200" spc="-10" dirty="0">
                <a:latin typeface="Times New Roman"/>
                <a:cs typeface="Times New Roman"/>
              </a:rPr>
              <a:t>ke</a:t>
            </a:r>
            <a:r>
              <a:rPr sz="1200" dirty="0">
                <a:latin typeface="Times New Roman"/>
                <a:cs typeface="Times New Roman"/>
              </a:rPr>
              <a:t>y </a:t>
            </a:r>
            <a:r>
              <a:rPr sz="1200" spc="-5" dirty="0">
                <a:latin typeface="Times New Roman"/>
                <a:cs typeface="Times New Roman"/>
              </a:rPr>
              <a:t>derivati</a:t>
            </a:r>
            <a:r>
              <a:rPr sz="1200" dirty="0">
                <a:latin typeface="Times New Roman"/>
                <a:cs typeface="Times New Roman"/>
              </a:rPr>
              <a:t>on </a:t>
            </a:r>
            <a:r>
              <a:rPr sz="1200" spc="-5" dirty="0">
                <a:latin typeface="Times New Roman"/>
                <a:cs typeface="Times New Roman"/>
              </a:rPr>
              <a:t>functi</a:t>
            </a:r>
            <a:r>
              <a:rPr sz="1200" dirty="0">
                <a:latin typeface="Times New Roman"/>
                <a:cs typeface="Times New Roman"/>
              </a:rPr>
              <a:t>on SHOU</a:t>
            </a:r>
            <a:r>
              <a:rPr sz="1200" spc="-10" dirty="0">
                <a:latin typeface="Times New Roman"/>
                <a:cs typeface="Times New Roman"/>
              </a:rPr>
              <a:t>L</a:t>
            </a:r>
            <a:r>
              <a:rPr sz="1200" dirty="0">
                <a:latin typeface="Times New Roman"/>
                <a:cs typeface="Times New Roman"/>
              </a:rPr>
              <a:t>D </a:t>
            </a:r>
            <a:r>
              <a:rPr sz="1200" spc="-10" dirty="0">
                <a:latin typeface="Times New Roman"/>
                <a:cs typeface="Times New Roman"/>
              </a:rPr>
              <a:t>be</a:t>
            </a:r>
            <a:r>
              <a:rPr sz="1200" dirty="0">
                <a:latin typeface="Times New Roman"/>
                <a:cs typeface="Times New Roman"/>
              </a:rPr>
              <a:t> </a:t>
            </a:r>
            <a:r>
              <a:rPr sz="1200" spc="-5" dirty="0">
                <a:latin typeface="Times New Roman"/>
                <a:cs typeface="Times New Roman"/>
              </a:rPr>
              <a:t>the</a:t>
            </a:r>
            <a:r>
              <a:rPr sz="1200" dirty="0">
                <a:latin typeface="Times New Roman"/>
                <a:cs typeface="Times New Roman"/>
              </a:rPr>
              <a:t> s</a:t>
            </a:r>
            <a:r>
              <a:rPr sz="1200" spc="-10" dirty="0">
                <a:latin typeface="Times New Roman"/>
                <a:cs typeface="Times New Roman"/>
              </a:rPr>
              <a:t>ame</a:t>
            </a:r>
            <a:r>
              <a:rPr sz="1200" dirty="0">
                <a:latin typeface="Times New Roman"/>
                <a:cs typeface="Times New Roman"/>
              </a:rPr>
              <a:t> </a:t>
            </a:r>
            <a:r>
              <a:rPr sz="1200" spc="-10" dirty="0">
                <a:latin typeface="Times New Roman"/>
                <a:cs typeface="Times New Roman"/>
              </a:rPr>
              <a:t>a</a:t>
            </a:r>
            <a:r>
              <a:rPr sz="1200" dirty="0">
                <a:latin typeface="Times New Roman"/>
                <a:cs typeface="Times New Roman"/>
              </a:rPr>
              <a:t>s </a:t>
            </a:r>
            <a:r>
              <a:rPr sz="1200" spc="-5" dirty="0">
                <a:latin typeface="Times New Roman"/>
                <a:cs typeface="Times New Roman"/>
              </a:rPr>
              <a:t>the</a:t>
            </a:r>
            <a:r>
              <a:rPr sz="1200" dirty="0">
                <a:latin typeface="Times New Roman"/>
                <a:cs typeface="Times New Roman"/>
              </a:rPr>
              <a:t> </a:t>
            </a:r>
            <a:r>
              <a:rPr sz="1200" spc="-5" dirty="0">
                <a:latin typeface="Times New Roman"/>
                <a:cs typeface="Times New Roman"/>
              </a:rPr>
              <a:t>lengt</a:t>
            </a:r>
            <a:r>
              <a:rPr sz="1200" dirty="0">
                <a:latin typeface="Times New Roman"/>
                <a:cs typeface="Times New Roman"/>
              </a:rPr>
              <a:t>h of </a:t>
            </a:r>
            <a:r>
              <a:rPr sz="1200" spc="-5" dirty="0">
                <a:latin typeface="Times New Roman"/>
                <a:cs typeface="Times New Roman"/>
              </a:rPr>
              <a:t>the</a:t>
            </a:r>
            <a:r>
              <a:rPr sz="1200" dirty="0">
                <a:latin typeface="Times New Roman"/>
                <a:cs typeface="Times New Roman"/>
              </a:rPr>
              <a:t> </a:t>
            </a:r>
            <a:r>
              <a:rPr sz="1200" spc="-5" dirty="0">
                <a:latin typeface="Times New Roman"/>
                <a:cs typeface="Times New Roman"/>
              </a:rPr>
              <a:t>underlyi</a:t>
            </a:r>
            <a:r>
              <a:rPr sz="1200" dirty="0">
                <a:latin typeface="Times New Roman"/>
                <a:cs typeface="Times New Roman"/>
              </a:rPr>
              <a:t>ng </a:t>
            </a:r>
            <a:r>
              <a:rPr sz="1200" spc="-10" dirty="0">
                <a:latin typeface="Times New Roman"/>
                <a:cs typeface="Times New Roman"/>
              </a:rPr>
              <a:t>one</a:t>
            </a:r>
            <a:r>
              <a:rPr sz="1200" dirty="0">
                <a:latin typeface="Times New Roman"/>
                <a:cs typeface="Times New Roman"/>
              </a:rPr>
              <a:t>-w</a:t>
            </a:r>
            <a:r>
              <a:rPr sz="1200" spc="-10" dirty="0">
                <a:latin typeface="Times New Roman"/>
                <a:cs typeface="Times New Roman"/>
              </a:rPr>
              <a:t>a</a:t>
            </a:r>
            <a:r>
              <a:rPr sz="1200" dirty="0">
                <a:latin typeface="Times New Roman"/>
                <a:cs typeface="Times New Roman"/>
              </a:rPr>
              <a:t>y </a:t>
            </a:r>
            <a:r>
              <a:rPr sz="1200" spc="-5" dirty="0">
                <a:latin typeface="Times New Roman"/>
                <a:cs typeface="Times New Roman"/>
              </a:rPr>
              <a:t>functi</a:t>
            </a:r>
            <a:r>
              <a:rPr sz="1200" dirty="0">
                <a:latin typeface="Times New Roman"/>
                <a:cs typeface="Times New Roman"/>
              </a:rPr>
              <a:t>on </a:t>
            </a:r>
            <a:r>
              <a:rPr sz="1200" spc="-10" dirty="0">
                <a:latin typeface="Times New Roman"/>
                <a:cs typeface="Times New Roman"/>
              </a:rPr>
              <a:t>output</a:t>
            </a:r>
            <a:r>
              <a:rPr sz="1200" dirty="0">
                <a:latin typeface="Times New Roman"/>
                <a:cs typeface="Times New Roman"/>
              </a:rPr>
              <a:t>.</a:t>
            </a:r>
          </a:p>
          <a:p>
            <a:pPr>
              <a:lnSpc>
                <a:spcPct val="100000"/>
              </a:lnSpc>
              <a:spcBef>
                <a:spcPts val="5"/>
              </a:spcBef>
            </a:pPr>
            <a:endParaRPr sz="1050" dirty="0">
              <a:latin typeface="Times New Roman"/>
              <a:cs typeface="Times New Roman"/>
            </a:endParaRPr>
          </a:p>
          <a:p>
            <a:pPr marL="12700" marR="342900" algn="just">
              <a:lnSpc>
                <a:spcPct val="95800"/>
              </a:lnSpc>
            </a:pPr>
            <a:r>
              <a:rPr sz="1200" spc="-10" dirty="0">
                <a:latin typeface="Times New Roman"/>
                <a:cs typeface="Times New Roman"/>
              </a:rPr>
              <a:t>The </a:t>
            </a:r>
            <a:r>
              <a:rPr sz="1200" spc="-10" dirty="0">
                <a:solidFill>
                  <a:srgbClr val="FF0000"/>
                </a:solidFill>
                <a:latin typeface="Times New Roman"/>
                <a:cs typeface="Times New Roman"/>
              </a:rPr>
              <a:t>s</a:t>
            </a:r>
            <a:r>
              <a:rPr sz="1200" spc="-5" dirty="0">
                <a:solidFill>
                  <a:srgbClr val="FF0000"/>
                </a:solidFill>
                <a:latin typeface="Times New Roman"/>
                <a:cs typeface="Times New Roman"/>
              </a:rPr>
              <a:t>alt SHA</a:t>
            </a:r>
            <a:r>
              <a:rPr sz="1200" spc="-10" dirty="0">
                <a:solidFill>
                  <a:srgbClr val="FF0000"/>
                </a:solidFill>
                <a:latin typeface="Times New Roman"/>
                <a:cs typeface="Times New Roman"/>
              </a:rPr>
              <a:t>LL be </a:t>
            </a:r>
            <a:r>
              <a:rPr sz="1200" spc="-5" dirty="0">
                <a:solidFill>
                  <a:srgbClr val="FF0000"/>
                </a:solidFill>
                <a:latin typeface="Times New Roman"/>
                <a:cs typeface="Times New Roman"/>
              </a:rPr>
              <a:t>at least 32 bits in length </a:t>
            </a:r>
            <a:r>
              <a:rPr sz="1200" spc="-10" dirty="0">
                <a:latin typeface="Times New Roman"/>
                <a:cs typeface="Times New Roman"/>
              </a:rPr>
              <a:t>and be chosen </a:t>
            </a:r>
            <a:r>
              <a:rPr sz="1200" spc="-5" dirty="0">
                <a:latin typeface="Times New Roman"/>
                <a:cs typeface="Times New Roman"/>
              </a:rPr>
              <a:t>arbitrarily so </a:t>
            </a:r>
            <a:r>
              <a:rPr sz="1200" spc="-10" dirty="0">
                <a:latin typeface="Times New Roman"/>
                <a:cs typeface="Times New Roman"/>
              </a:rPr>
              <a:t>as </a:t>
            </a:r>
            <a:r>
              <a:rPr sz="1200" spc="-5" dirty="0">
                <a:latin typeface="Times New Roman"/>
                <a:cs typeface="Times New Roman"/>
              </a:rPr>
              <a:t>to </a:t>
            </a:r>
            <a:r>
              <a:rPr sz="1200" spc="-10" dirty="0">
                <a:latin typeface="Times New Roman"/>
                <a:cs typeface="Times New Roman"/>
              </a:rPr>
              <a:t>minimize s</a:t>
            </a:r>
            <a:r>
              <a:rPr sz="1200" spc="-5" dirty="0">
                <a:latin typeface="Times New Roman"/>
                <a:cs typeface="Times New Roman"/>
              </a:rPr>
              <a:t>alt value collisions </a:t>
            </a:r>
            <a:r>
              <a:rPr sz="1200" spc="-10" dirty="0">
                <a:latin typeface="Times New Roman"/>
                <a:cs typeface="Times New Roman"/>
              </a:rPr>
              <a:t>among s</a:t>
            </a:r>
            <a:r>
              <a:rPr sz="1200" spc="-5" dirty="0">
                <a:latin typeface="Times New Roman"/>
                <a:cs typeface="Times New Roman"/>
              </a:rPr>
              <a:t>tored </a:t>
            </a:r>
            <a:r>
              <a:rPr sz="1200" spc="-10" dirty="0">
                <a:latin typeface="Times New Roman"/>
                <a:cs typeface="Times New Roman"/>
              </a:rPr>
              <a:t>hashes. Both </a:t>
            </a:r>
            <a:r>
              <a:rPr sz="1200" spc="-5" dirty="0">
                <a:latin typeface="Times New Roman"/>
                <a:cs typeface="Times New Roman"/>
              </a:rPr>
              <a:t>the salt </a:t>
            </a:r>
            <a:r>
              <a:rPr sz="1200" spc="-10" dirty="0">
                <a:latin typeface="Times New Roman"/>
                <a:cs typeface="Times New Roman"/>
              </a:rPr>
              <a:t>value and </a:t>
            </a:r>
            <a:r>
              <a:rPr sz="1200" spc="-5" dirty="0">
                <a:latin typeface="Times New Roman"/>
                <a:cs typeface="Times New Roman"/>
              </a:rPr>
              <a:t>the resulting </a:t>
            </a:r>
            <a:r>
              <a:rPr sz="1200" spc="-10" dirty="0">
                <a:latin typeface="Times New Roman"/>
                <a:cs typeface="Times New Roman"/>
              </a:rPr>
              <a:t>hash SHALL be</a:t>
            </a:r>
            <a:r>
              <a:rPr sz="1200" spc="-5" dirty="0">
                <a:latin typeface="Times New Roman"/>
                <a:cs typeface="Times New Roman"/>
              </a:rPr>
              <a:t> stored for </a:t>
            </a:r>
            <a:r>
              <a:rPr sz="1200" spc="-10" dirty="0">
                <a:latin typeface="Times New Roman"/>
                <a:cs typeface="Times New Roman"/>
              </a:rPr>
              <a:t>each subs</a:t>
            </a:r>
            <a:r>
              <a:rPr sz="1200" spc="-5" dirty="0">
                <a:latin typeface="Times New Roman"/>
                <a:cs typeface="Times New Roman"/>
              </a:rPr>
              <a:t>criber using </a:t>
            </a:r>
            <a:r>
              <a:rPr sz="1200" spc="-10" dirty="0">
                <a:latin typeface="Times New Roman"/>
                <a:cs typeface="Times New Roman"/>
              </a:rPr>
              <a:t>a memorized s</a:t>
            </a:r>
            <a:r>
              <a:rPr sz="1200" spc="-5" dirty="0">
                <a:latin typeface="Times New Roman"/>
                <a:cs typeface="Times New Roman"/>
              </a:rPr>
              <a:t>ecret authenticator.</a:t>
            </a:r>
            <a:endParaRPr sz="1200" dirty="0">
              <a:latin typeface="Times New Roman"/>
              <a:cs typeface="Times New Roman"/>
            </a:endParaRPr>
          </a:p>
          <a:p>
            <a:pPr>
              <a:lnSpc>
                <a:spcPct val="100000"/>
              </a:lnSpc>
              <a:spcBef>
                <a:spcPts val="34"/>
              </a:spcBef>
            </a:pPr>
            <a:endParaRPr sz="1000" dirty="0">
              <a:latin typeface="Times New Roman"/>
              <a:cs typeface="Times New Roman"/>
            </a:endParaRPr>
          </a:p>
          <a:p>
            <a:pPr marL="12700" marR="321945">
              <a:lnSpc>
                <a:spcPct val="96100"/>
              </a:lnSpc>
            </a:pPr>
            <a:r>
              <a:rPr sz="1200" dirty="0">
                <a:latin typeface="Times New Roman"/>
                <a:cs typeface="Times New Roman"/>
              </a:rPr>
              <a:t>For PBKDF2, </a:t>
            </a:r>
            <a:r>
              <a:rPr sz="1200" spc="-5" dirty="0">
                <a:latin typeface="Times New Roman"/>
                <a:cs typeface="Times New Roman"/>
              </a:rPr>
              <a:t>the </a:t>
            </a:r>
            <a:r>
              <a:rPr sz="1200" spc="-10" dirty="0">
                <a:latin typeface="Times New Roman"/>
                <a:cs typeface="Times New Roman"/>
              </a:rPr>
              <a:t>cos</a:t>
            </a:r>
            <a:r>
              <a:rPr sz="1200" spc="-5" dirty="0">
                <a:latin typeface="Times New Roman"/>
                <a:cs typeface="Times New Roman"/>
              </a:rPr>
              <a:t>t factor is </a:t>
            </a:r>
            <a:r>
              <a:rPr sz="1200" spc="-10" dirty="0">
                <a:latin typeface="Times New Roman"/>
                <a:cs typeface="Times New Roman"/>
              </a:rPr>
              <a:t>an </a:t>
            </a:r>
            <a:r>
              <a:rPr sz="1200" spc="-5" dirty="0">
                <a:latin typeface="Times New Roman"/>
                <a:cs typeface="Times New Roman"/>
              </a:rPr>
              <a:t>iteration count: the </a:t>
            </a:r>
            <a:r>
              <a:rPr sz="1200" spc="-10" dirty="0">
                <a:latin typeface="Times New Roman"/>
                <a:cs typeface="Times New Roman"/>
              </a:rPr>
              <a:t>more times </a:t>
            </a:r>
            <a:r>
              <a:rPr sz="1200" spc="-5" dirty="0">
                <a:latin typeface="Times New Roman"/>
                <a:cs typeface="Times New Roman"/>
              </a:rPr>
              <a:t>the PBKDF2 function is iterated, the </a:t>
            </a:r>
            <a:r>
              <a:rPr sz="1200" spc="-10" dirty="0">
                <a:latin typeface="Times New Roman"/>
                <a:cs typeface="Times New Roman"/>
              </a:rPr>
              <a:t>longer </a:t>
            </a:r>
            <a:r>
              <a:rPr sz="1200" spc="-5" dirty="0">
                <a:latin typeface="Times New Roman"/>
                <a:cs typeface="Times New Roman"/>
              </a:rPr>
              <a:t>it takes to </a:t>
            </a:r>
            <a:r>
              <a:rPr sz="1200" spc="-10" dirty="0">
                <a:latin typeface="Times New Roman"/>
                <a:cs typeface="Times New Roman"/>
              </a:rPr>
              <a:t>compute </a:t>
            </a:r>
            <a:r>
              <a:rPr sz="1200" spc="-5" dirty="0">
                <a:latin typeface="Times New Roman"/>
                <a:cs typeface="Times New Roman"/>
              </a:rPr>
              <a:t>the </a:t>
            </a:r>
            <a:r>
              <a:rPr sz="1200" spc="-10" dirty="0">
                <a:latin typeface="Times New Roman"/>
                <a:cs typeface="Times New Roman"/>
              </a:rPr>
              <a:t>password hash. Therefore, </a:t>
            </a:r>
            <a:r>
              <a:rPr sz="1200" spc="-5" dirty="0">
                <a:latin typeface="Times New Roman"/>
                <a:cs typeface="Times New Roman"/>
              </a:rPr>
              <a:t>the iteration </a:t>
            </a:r>
            <a:r>
              <a:rPr sz="1200" spc="-10" dirty="0">
                <a:latin typeface="Times New Roman"/>
                <a:cs typeface="Times New Roman"/>
              </a:rPr>
              <a:t>count</a:t>
            </a:r>
            <a:r>
              <a:rPr sz="1200" spc="-5" dirty="0">
                <a:latin typeface="Times New Roman"/>
                <a:cs typeface="Times New Roman"/>
              </a:rPr>
              <a:t> SHOU</a:t>
            </a:r>
            <a:r>
              <a:rPr sz="1200" spc="-10" dirty="0">
                <a:latin typeface="Times New Roman"/>
                <a:cs typeface="Times New Roman"/>
              </a:rPr>
              <a:t>LD be as </a:t>
            </a:r>
            <a:r>
              <a:rPr sz="1200" spc="-5" dirty="0">
                <a:latin typeface="Times New Roman"/>
                <a:cs typeface="Times New Roman"/>
              </a:rPr>
              <a:t>large </a:t>
            </a:r>
            <a:r>
              <a:rPr sz="1200" spc="-10" dirty="0">
                <a:latin typeface="Times New Roman"/>
                <a:cs typeface="Times New Roman"/>
              </a:rPr>
              <a:t>as </a:t>
            </a:r>
            <a:r>
              <a:rPr sz="1200" spc="-5" dirty="0">
                <a:latin typeface="Times New Roman"/>
                <a:cs typeface="Times New Roman"/>
              </a:rPr>
              <a:t>verification s</a:t>
            </a:r>
            <a:r>
              <a:rPr sz="1200" spc="-10" dirty="0">
                <a:latin typeface="Times New Roman"/>
                <a:cs typeface="Times New Roman"/>
              </a:rPr>
              <a:t>erver performance w</a:t>
            </a:r>
            <a:r>
              <a:rPr sz="1200" spc="-5" dirty="0">
                <a:latin typeface="Times New Roman"/>
                <a:cs typeface="Times New Roman"/>
              </a:rPr>
              <a:t>ill allow, typically at least 10,000 iterations.</a:t>
            </a:r>
            <a:endParaRPr sz="1200" dirty="0">
              <a:latin typeface="Times New Roman"/>
              <a:cs typeface="Times New Roman"/>
            </a:endParaRPr>
          </a:p>
          <a:p>
            <a:pPr>
              <a:lnSpc>
                <a:spcPct val="100000"/>
              </a:lnSpc>
              <a:spcBef>
                <a:spcPts val="35"/>
              </a:spcBef>
            </a:pPr>
            <a:endParaRPr sz="1000" dirty="0">
              <a:latin typeface="Times New Roman"/>
              <a:cs typeface="Times New Roman"/>
            </a:endParaRPr>
          </a:p>
          <a:p>
            <a:pPr marL="12700" marR="29845">
              <a:lnSpc>
                <a:spcPct val="96000"/>
              </a:lnSpc>
            </a:pPr>
            <a:r>
              <a:rPr sz="1200" dirty="0">
                <a:solidFill>
                  <a:srgbClr val="FF0000"/>
                </a:solidFill>
                <a:latin typeface="Times New Roman"/>
                <a:cs typeface="Times New Roman"/>
              </a:rPr>
              <a:t>In </a:t>
            </a:r>
            <a:r>
              <a:rPr sz="1200" spc="-5" dirty="0">
                <a:solidFill>
                  <a:srgbClr val="FF0000"/>
                </a:solidFill>
                <a:latin typeface="Times New Roman"/>
                <a:cs typeface="Times New Roman"/>
              </a:rPr>
              <a:t>addition, </a:t>
            </a:r>
            <a:r>
              <a:rPr sz="1200" spc="-10" dirty="0">
                <a:solidFill>
                  <a:srgbClr val="FF0000"/>
                </a:solidFill>
                <a:latin typeface="Times New Roman"/>
                <a:cs typeface="Times New Roman"/>
              </a:rPr>
              <a:t>ver</a:t>
            </a:r>
            <a:r>
              <a:rPr sz="1200" spc="-5" dirty="0">
                <a:solidFill>
                  <a:srgbClr val="FF0000"/>
                </a:solidFill>
                <a:latin typeface="Times New Roman"/>
                <a:cs typeface="Times New Roman"/>
              </a:rPr>
              <a:t>ifiers SHOU</a:t>
            </a:r>
            <a:r>
              <a:rPr sz="1200" spc="-10" dirty="0">
                <a:solidFill>
                  <a:srgbClr val="FF0000"/>
                </a:solidFill>
                <a:latin typeface="Times New Roman"/>
                <a:cs typeface="Times New Roman"/>
              </a:rPr>
              <a:t>LD perform an </a:t>
            </a:r>
            <a:r>
              <a:rPr sz="1200" spc="-5" dirty="0">
                <a:solidFill>
                  <a:srgbClr val="FF0000"/>
                </a:solidFill>
                <a:latin typeface="Times New Roman"/>
                <a:cs typeface="Times New Roman"/>
              </a:rPr>
              <a:t>additional iteration of </a:t>
            </a:r>
            <a:r>
              <a:rPr sz="1200" spc="-10" dirty="0">
                <a:solidFill>
                  <a:srgbClr val="FF0000"/>
                </a:solidFill>
                <a:latin typeface="Times New Roman"/>
                <a:cs typeface="Times New Roman"/>
              </a:rPr>
              <a:t>a key </a:t>
            </a:r>
            <a:r>
              <a:rPr sz="1200" spc="-5" dirty="0">
                <a:solidFill>
                  <a:srgbClr val="FF0000"/>
                </a:solidFill>
                <a:latin typeface="Times New Roman"/>
                <a:cs typeface="Times New Roman"/>
              </a:rPr>
              <a:t>derivation function using </a:t>
            </a:r>
            <a:r>
              <a:rPr sz="1200" spc="-10" dirty="0">
                <a:solidFill>
                  <a:srgbClr val="FF0000"/>
                </a:solidFill>
                <a:latin typeface="Times New Roman"/>
                <a:cs typeface="Times New Roman"/>
              </a:rPr>
              <a:t>a s</a:t>
            </a:r>
            <a:r>
              <a:rPr sz="1200" spc="-5" dirty="0">
                <a:solidFill>
                  <a:srgbClr val="FF0000"/>
                </a:solidFill>
                <a:latin typeface="Times New Roman"/>
                <a:cs typeface="Times New Roman"/>
              </a:rPr>
              <a:t>alt </a:t>
            </a:r>
            <a:r>
              <a:rPr sz="1200" spc="-10" dirty="0">
                <a:solidFill>
                  <a:srgbClr val="FF0000"/>
                </a:solidFill>
                <a:latin typeface="Times New Roman"/>
                <a:cs typeface="Times New Roman"/>
              </a:rPr>
              <a:t>value </a:t>
            </a:r>
            <a:r>
              <a:rPr sz="1200" spc="-5" dirty="0">
                <a:solidFill>
                  <a:srgbClr val="FF0000"/>
                </a:solidFill>
                <a:latin typeface="Times New Roman"/>
                <a:cs typeface="Times New Roman"/>
              </a:rPr>
              <a:t>that is secret </a:t>
            </a:r>
            <a:r>
              <a:rPr sz="1200" spc="-10" dirty="0">
                <a:solidFill>
                  <a:srgbClr val="FF0000"/>
                </a:solidFill>
                <a:latin typeface="Times New Roman"/>
                <a:cs typeface="Times New Roman"/>
              </a:rPr>
              <a:t>and known only </a:t>
            </a:r>
            <a:r>
              <a:rPr sz="1200" spc="-5" dirty="0">
                <a:solidFill>
                  <a:srgbClr val="FF0000"/>
                </a:solidFill>
                <a:latin typeface="Times New Roman"/>
                <a:cs typeface="Times New Roman"/>
              </a:rPr>
              <a:t>to the verifier</a:t>
            </a:r>
            <a:r>
              <a:rPr sz="1200" spc="-5" dirty="0">
                <a:latin typeface="Times New Roman"/>
                <a:cs typeface="Times New Roman"/>
              </a:rPr>
              <a:t>. </a:t>
            </a:r>
            <a:r>
              <a:rPr sz="1200" spc="-10" dirty="0">
                <a:latin typeface="Times New Roman"/>
                <a:cs typeface="Times New Roman"/>
              </a:rPr>
              <a:t>This s</a:t>
            </a:r>
            <a:r>
              <a:rPr sz="1200" spc="-5" dirty="0">
                <a:latin typeface="Times New Roman"/>
                <a:cs typeface="Times New Roman"/>
              </a:rPr>
              <a:t>alt </a:t>
            </a:r>
            <a:r>
              <a:rPr sz="1200" spc="-10" dirty="0">
                <a:latin typeface="Times New Roman"/>
                <a:cs typeface="Times New Roman"/>
              </a:rPr>
              <a:t>value, </a:t>
            </a:r>
            <a:r>
              <a:rPr sz="1200" spc="-5" dirty="0">
                <a:latin typeface="Times New Roman"/>
                <a:cs typeface="Times New Roman"/>
              </a:rPr>
              <a:t>if us</a:t>
            </a:r>
            <a:r>
              <a:rPr sz="1200" spc="-10" dirty="0">
                <a:latin typeface="Times New Roman"/>
                <a:cs typeface="Times New Roman"/>
              </a:rPr>
              <a:t>ed, SHALL be</a:t>
            </a:r>
            <a:r>
              <a:rPr sz="1200" spc="-5" dirty="0">
                <a:latin typeface="Times New Roman"/>
                <a:cs typeface="Times New Roman"/>
              </a:rPr>
              <a:t> generated by </a:t>
            </a:r>
            <a:r>
              <a:rPr sz="1200" spc="-10" dirty="0">
                <a:latin typeface="Times New Roman"/>
                <a:cs typeface="Times New Roman"/>
              </a:rPr>
              <a:t>an approved random </a:t>
            </a:r>
            <a:r>
              <a:rPr sz="1200" spc="-5" dirty="0">
                <a:latin typeface="Times New Roman"/>
                <a:cs typeface="Times New Roman"/>
              </a:rPr>
              <a:t>bit generator [</a:t>
            </a:r>
            <a:r>
              <a:rPr sz="1200" u="sng" spc="-5" dirty="0">
                <a:solidFill>
                  <a:srgbClr val="0000FF"/>
                </a:solidFill>
                <a:latin typeface="Times New Roman"/>
                <a:cs typeface="Times New Roman"/>
              </a:rPr>
              <a:t>SP</a:t>
            </a:r>
            <a:r>
              <a:rPr sz="1200" u="sng" dirty="0">
                <a:solidFill>
                  <a:srgbClr val="0000FF"/>
                </a:solidFill>
                <a:latin typeface="Times New Roman"/>
                <a:cs typeface="Times New Roman"/>
              </a:rPr>
              <a:t> 800-90Ar1</a:t>
            </a:r>
            <a:r>
              <a:rPr sz="1200" dirty="0">
                <a:latin typeface="Times New Roman"/>
                <a:cs typeface="Times New Roman"/>
              </a:rPr>
              <a:t>] </a:t>
            </a:r>
            <a:r>
              <a:rPr sz="1200" spc="-10" dirty="0">
                <a:latin typeface="Times New Roman"/>
                <a:cs typeface="Times New Roman"/>
              </a:rPr>
              <a:t>a</a:t>
            </a:r>
            <a:r>
              <a:rPr sz="1200" dirty="0">
                <a:latin typeface="Times New Roman"/>
                <a:cs typeface="Times New Roman"/>
              </a:rPr>
              <a:t>nd </a:t>
            </a:r>
            <a:r>
              <a:rPr sz="1200" spc="-10" dirty="0">
                <a:latin typeface="Times New Roman"/>
                <a:cs typeface="Times New Roman"/>
              </a:rPr>
              <a:t>provide</a:t>
            </a:r>
            <a:r>
              <a:rPr sz="1200" dirty="0">
                <a:latin typeface="Times New Roman"/>
                <a:cs typeface="Times New Roman"/>
              </a:rPr>
              <a:t> </a:t>
            </a:r>
            <a:r>
              <a:rPr sz="1200" spc="-5" dirty="0">
                <a:latin typeface="Times New Roman"/>
                <a:cs typeface="Times New Roman"/>
              </a:rPr>
              <a:t>at</a:t>
            </a:r>
            <a:r>
              <a:rPr sz="1200" dirty="0">
                <a:latin typeface="Times New Roman"/>
                <a:cs typeface="Times New Roman"/>
              </a:rPr>
              <a:t> </a:t>
            </a:r>
            <a:r>
              <a:rPr sz="1200" spc="-5" dirty="0">
                <a:latin typeface="Times New Roman"/>
                <a:cs typeface="Times New Roman"/>
              </a:rPr>
              <a:t>lea</a:t>
            </a:r>
            <a:r>
              <a:rPr sz="1200" dirty="0">
                <a:latin typeface="Times New Roman"/>
                <a:cs typeface="Times New Roman"/>
              </a:rPr>
              <a:t>s</a:t>
            </a:r>
            <a:r>
              <a:rPr sz="1200" spc="-5" dirty="0">
                <a:latin typeface="Times New Roman"/>
                <a:cs typeface="Times New Roman"/>
              </a:rPr>
              <a:t>t</a:t>
            </a:r>
            <a:r>
              <a:rPr sz="1200" dirty="0">
                <a:latin typeface="Times New Roman"/>
                <a:cs typeface="Times New Roman"/>
              </a:rPr>
              <a:t> </a:t>
            </a:r>
            <a:r>
              <a:rPr sz="1200" spc="-5" dirty="0">
                <a:latin typeface="Times New Roman"/>
                <a:cs typeface="Times New Roman"/>
              </a:rPr>
              <a:t>the</a:t>
            </a:r>
            <a:r>
              <a:rPr sz="1200" spc="-10" dirty="0">
                <a:latin typeface="Times New Roman"/>
                <a:cs typeface="Times New Roman"/>
              </a:rPr>
              <a:t> minimum</a:t>
            </a:r>
            <a:r>
              <a:rPr sz="1200" dirty="0">
                <a:latin typeface="Times New Roman"/>
                <a:cs typeface="Times New Roman"/>
              </a:rPr>
              <a:t> s</a:t>
            </a:r>
            <a:r>
              <a:rPr sz="1200" spc="-5" dirty="0">
                <a:latin typeface="Times New Roman"/>
                <a:cs typeface="Times New Roman"/>
              </a:rPr>
              <a:t>ecurit</a:t>
            </a:r>
            <a:r>
              <a:rPr sz="1200" dirty="0">
                <a:latin typeface="Times New Roman"/>
                <a:cs typeface="Times New Roman"/>
              </a:rPr>
              <a:t>y s</a:t>
            </a:r>
            <a:r>
              <a:rPr sz="1200" spc="-5" dirty="0">
                <a:latin typeface="Times New Roman"/>
                <a:cs typeface="Times New Roman"/>
              </a:rPr>
              <a:t>trengt</a:t>
            </a:r>
            <a:r>
              <a:rPr sz="1200" dirty="0">
                <a:latin typeface="Times New Roman"/>
                <a:cs typeface="Times New Roman"/>
              </a:rPr>
              <a:t>h s</a:t>
            </a:r>
            <a:r>
              <a:rPr sz="1200" spc="-5" dirty="0">
                <a:latin typeface="Times New Roman"/>
                <a:cs typeface="Times New Roman"/>
              </a:rPr>
              <a:t>pecifie</a:t>
            </a:r>
            <a:r>
              <a:rPr sz="1200" dirty="0">
                <a:latin typeface="Times New Roman"/>
                <a:cs typeface="Times New Roman"/>
              </a:rPr>
              <a:t>d </a:t>
            </a:r>
            <a:r>
              <a:rPr sz="1200" spc="-5" dirty="0">
                <a:latin typeface="Times New Roman"/>
                <a:cs typeface="Times New Roman"/>
              </a:rPr>
              <a:t>i</a:t>
            </a:r>
            <a:r>
              <a:rPr sz="1200" dirty="0">
                <a:latin typeface="Times New Roman"/>
                <a:cs typeface="Times New Roman"/>
              </a:rPr>
              <a:t>n </a:t>
            </a:r>
            <a:r>
              <a:rPr sz="1200" spc="-5" dirty="0">
                <a:latin typeface="Times New Roman"/>
                <a:cs typeface="Times New Roman"/>
              </a:rPr>
              <a:t>the</a:t>
            </a:r>
            <a:r>
              <a:rPr sz="1200" dirty="0">
                <a:latin typeface="Times New Roman"/>
                <a:cs typeface="Times New Roman"/>
              </a:rPr>
              <a:t> </a:t>
            </a:r>
            <a:r>
              <a:rPr sz="1200" spc="-5" dirty="0">
                <a:latin typeface="Times New Roman"/>
                <a:cs typeface="Times New Roman"/>
              </a:rPr>
              <a:t>late</a:t>
            </a:r>
            <a:r>
              <a:rPr sz="1200" dirty="0">
                <a:latin typeface="Times New Roman"/>
                <a:cs typeface="Times New Roman"/>
              </a:rPr>
              <a:t>s</a:t>
            </a:r>
            <a:r>
              <a:rPr sz="1200" spc="-5" dirty="0">
                <a:latin typeface="Times New Roman"/>
                <a:cs typeface="Times New Roman"/>
              </a:rPr>
              <a:t>t</a:t>
            </a:r>
            <a:r>
              <a:rPr sz="1200" dirty="0">
                <a:latin typeface="Times New Roman"/>
                <a:cs typeface="Times New Roman"/>
              </a:rPr>
              <a:t> </a:t>
            </a:r>
            <a:r>
              <a:rPr sz="1200" spc="-5" dirty="0">
                <a:latin typeface="Times New Roman"/>
                <a:cs typeface="Times New Roman"/>
              </a:rPr>
              <a:t>revi</a:t>
            </a:r>
            <a:r>
              <a:rPr sz="1200" dirty="0">
                <a:latin typeface="Times New Roman"/>
                <a:cs typeface="Times New Roman"/>
              </a:rPr>
              <a:t>s</a:t>
            </a:r>
            <a:r>
              <a:rPr sz="1200" spc="-5" dirty="0">
                <a:latin typeface="Times New Roman"/>
                <a:cs typeface="Times New Roman"/>
              </a:rPr>
              <a:t>i</a:t>
            </a:r>
            <a:r>
              <a:rPr sz="1200" dirty="0">
                <a:latin typeface="Times New Roman"/>
                <a:cs typeface="Times New Roman"/>
              </a:rPr>
              <a:t>on of </a:t>
            </a:r>
            <a:r>
              <a:rPr sz="1200" u="sng" dirty="0">
                <a:solidFill>
                  <a:srgbClr val="0000FF"/>
                </a:solidFill>
                <a:latin typeface="Times New Roman"/>
                <a:cs typeface="Times New Roman"/>
              </a:rPr>
              <a:t>SP 80</a:t>
            </a:r>
            <a:r>
              <a:rPr sz="1200" u="sng" spc="-5" dirty="0">
                <a:solidFill>
                  <a:srgbClr val="0000FF"/>
                </a:solidFill>
                <a:latin typeface="Times New Roman"/>
                <a:cs typeface="Times New Roman"/>
              </a:rPr>
              <a:t>0</a:t>
            </a:r>
            <a:r>
              <a:rPr sz="1200" u="sng" dirty="0">
                <a:solidFill>
                  <a:srgbClr val="0000FF"/>
                </a:solidFill>
                <a:latin typeface="Times New Roman"/>
                <a:cs typeface="Times New Roman"/>
              </a:rPr>
              <a:t>-131A</a:t>
            </a:r>
            <a:r>
              <a:rPr sz="1200" dirty="0">
                <a:solidFill>
                  <a:srgbClr val="0000FF"/>
                </a:solidFill>
                <a:latin typeface="Times New Roman"/>
                <a:cs typeface="Times New Roman"/>
              </a:rPr>
              <a:t> </a:t>
            </a:r>
            <a:r>
              <a:rPr sz="1200" dirty="0">
                <a:latin typeface="Times New Roman"/>
                <a:cs typeface="Times New Roman"/>
              </a:rPr>
              <a:t>(112 </a:t>
            </a:r>
            <a:r>
              <a:rPr sz="1200" spc="-5" dirty="0">
                <a:latin typeface="Times New Roman"/>
                <a:cs typeface="Times New Roman"/>
              </a:rPr>
              <a:t>bit</a:t>
            </a:r>
            <a:r>
              <a:rPr sz="1200" dirty="0">
                <a:latin typeface="Times New Roman"/>
                <a:cs typeface="Times New Roman"/>
              </a:rPr>
              <a:t>s </a:t>
            </a:r>
            <a:r>
              <a:rPr sz="1200" spc="-10" dirty="0">
                <a:latin typeface="Times New Roman"/>
                <a:cs typeface="Times New Roman"/>
              </a:rPr>
              <a:t>a</a:t>
            </a:r>
            <a:r>
              <a:rPr sz="1200" dirty="0">
                <a:latin typeface="Times New Roman"/>
                <a:cs typeface="Times New Roman"/>
              </a:rPr>
              <a:t>s of </a:t>
            </a:r>
            <a:r>
              <a:rPr sz="1200" spc="-5" dirty="0">
                <a:latin typeface="Times New Roman"/>
                <a:cs typeface="Times New Roman"/>
              </a:rPr>
              <a:t>the date</a:t>
            </a:r>
            <a:r>
              <a:rPr sz="1200" dirty="0">
                <a:latin typeface="Times New Roman"/>
                <a:cs typeface="Times New Roman"/>
              </a:rPr>
              <a:t> of </a:t>
            </a:r>
            <a:r>
              <a:rPr sz="1200" spc="-5" dirty="0">
                <a:latin typeface="Times New Roman"/>
                <a:cs typeface="Times New Roman"/>
              </a:rPr>
              <a:t>thi</a:t>
            </a:r>
            <a:r>
              <a:rPr sz="1200" dirty="0">
                <a:latin typeface="Times New Roman"/>
                <a:cs typeface="Times New Roman"/>
              </a:rPr>
              <a:t>s </a:t>
            </a:r>
            <a:r>
              <a:rPr sz="1200" spc="-5" dirty="0">
                <a:latin typeface="Times New Roman"/>
                <a:cs typeface="Times New Roman"/>
              </a:rPr>
              <a:t>publicati</a:t>
            </a:r>
            <a:r>
              <a:rPr sz="1200" dirty="0">
                <a:latin typeface="Times New Roman"/>
                <a:cs typeface="Times New Roman"/>
              </a:rPr>
              <a:t>on). </a:t>
            </a:r>
            <a:r>
              <a:rPr sz="1200" spc="-10" dirty="0">
                <a:latin typeface="Times New Roman"/>
                <a:cs typeface="Times New Roman"/>
              </a:rPr>
              <a:t>The</a:t>
            </a:r>
            <a:r>
              <a:rPr sz="1200" dirty="0">
                <a:latin typeface="Times New Roman"/>
                <a:cs typeface="Times New Roman"/>
              </a:rPr>
              <a:t> s</a:t>
            </a:r>
            <a:r>
              <a:rPr sz="1200" spc="-5" dirty="0">
                <a:latin typeface="Times New Roman"/>
                <a:cs typeface="Times New Roman"/>
              </a:rPr>
              <a:t>ecret</a:t>
            </a:r>
            <a:r>
              <a:rPr sz="1200" dirty="0">
                <a:latin typeface="Times New Roman"/>
                <a:cs typeface="Times New Roman"/>
              </a:rPr>
              <a:t> s</a:t>
            </a:r>
            <a:r>
              <a:rPr sz="1200" spc="-5" dirty="0">
                <a:latin typeface="Times New Roman"/>
                <a:cs typeface="Times New Roman"/>
              </a:rPr>
              <a:t>alt</a:t>
            </a:r>
            <a:r>
              <a:rPr sz="1200" dirty="0">
                <a:latin typeface="Times New Roman"/>
                <a:cs typeface="Times New Roman"/>
              </a:rPr>
              <a:t> </a:t>
            </a:r>
            <a:r>
              <a:rPr sz="1200" spc="-10" dirty="0">
                <a:latin typeface="Times New Roman"/>
                <a:cs typeface="Times New Roman"/>
              </a:rPr>
              <a:t>value</a:t>
            </a:r>
            <a:r>
              <a:rPr sz="1200" dirty="0">
                <a:latin typeface="Times New Roman"/>
                <a:cs typeface="Times New Roman"/>
              </a:rPr>
              <a:t> SHA</a:t>
            </a:r>
            <a:r>
              <a:rPr sz="1200" spc="-10" dirty="0">
                <a:latin typeface="Times New Roman"/>
                <a:cs typeface="Times New Roman"/>
              </a:rPr>
              <a:t>LL</a:t>
            </a:r>
            <a:r>
              <a:rPr sz="1200" dirty="0">
                <a:latin typeface="Times New Roman"/>
                <a:cs typeface="Times New Roman"/>
              </a:rPr>
              <a:t> </a:t>
            </a:r>
            <a:r>
              <a:rPr sz="1200" spc="-10" dirty="0">
                <a:latin typeface="Times New Roman"/>
                <a:cs typeface="Times New Roman"/>
              </a:rPr>
              <a:t>be</a:t>
            </a:r>
            <a:r>
              <a:rPr sz="1200" dirty="0">
                <a:latin typeface="Times New Roman"/>
                <a:cs typeface="Times New Roman"/>
              </a:rPr>
              <a:t> s</a:t>
            </a:r>
            <a:r>
              <a:rPr sz="1200" spc="-5" dirty="0">
                <a:latin typeface="Times New Roman"/>
                <a:cs typeface="Times New Roman"/>
              </a:rPr>
              <a:t>tore</a:t>
            </a:r>
            <a:r>
              <a:rPr sz="1200" dirty="0">
                <a:latin typeface="Times New Roman"/>
                <a:cs typeface="Times New Roman"/>
              </a:rPr>
              <a:t>d s</a:t>
            </a:r>
            <a:r>
              <a:rPr sz="1200" spc="-5" dirty="0">
                <a:latin typeface="Times New Roman"/>
                <a:cs typeface="Times New Roman"/>
              </a:rPr>
              <a:t>eparatel</a:t>
            </a:r>
            <a:r>
              <a:rPr sz="1200" dirty="0">
                <a:latin typeface="Times New Roman"/>
                <a:cs typeface="Times New Roman"/>
              </a:rPr>
              <a:t>y </a:t>
            </a:r>
            <a:r>
              <a:rPr sz="1200" spc="-10" dirty="0">
                <a:latin typeface="Times New Roman"/>
                <a:cs typeface="Times New Roman"/>
              </a:rPr>
              <a:t>from</a:t>
            </a:r>
            <a:r>
              <a:rPr sz="1200" dirty="0">
                <a:latin typeface="Times New Roman"/>
                <a:cs typeface="Times New Roman"/>
              </a:rPr>
              <a:t> </a:t>
            </a:r>
            <a:r>
              <a:rPr sz="1200" spc="-5" dirty="0">
                <a:latin typeface="Times New Roman"/>
                <a:cs typeface="Times New Roman"/>
              </a:rPr>
              <a:t>the</a:t>
            </a:r>
            <a:r>
              <a:rPr sz="1200" dirty="0">
                <a:latin typeface="Times New Roman"/>
                <a:cs typeface="Times New Roman"/>
              </a:rPr>
              <a:t> </a:t>
            </a:r>
            <a:r>
              <a:rPr sz="1200" spc="-10" dirty="0">
                <a:latin typeface="Times New Roman"/>
                <a:cs typeface="Times New Roman"/>
              </a:rPr>
              <a:t>ha</a:t>
            </a:r>
            <a:r>
              <a:rPr sz="1200" dirty="0">
                <a:latin typeface="Times New Roman"/>
                <a:cs typeface="Times New Roman"/>
              </a:rPr>
              <a:t>s</a:t>
            </a:r>
            <a:r>
              <a:rPr sz="1200" spc="-10" dirty="0">
                <a:latin typeface="Times New Roman"/>
                <a:cs typeface="Times New Roman"/>
              </a:rPr>
              <a:t>he</a:t>
            </a:r>
            <a:r>
              <a:rPr sz="1200" dirty="0">
                <a:latin typeface="Times New Roman"/>
                <a:cs typeface="Times New Roman"/>
              </a:rPr>
              <a:t>d </a:t>
            </a:r>
            <a:r>
              <a:rPr sz="1200" spc="-10" dirty="0">
                <a:latin typeface="Times New Roman"/>
                <a:cs typeface="Times New Roman"/>
              </a:rPr>
              <a:t>memorize</a:t>
            </a:r>
            <a:r>
              <a:rPr sz="1200" dirty="0">
                <a:latin typeface="Times New Roman"/>
                <a:cs typeface="Times New Roman"/>
              </a:rPr>
              <a:t>d s</a:t>
            </a:r>
            <a:r>
              <a:rPr sz="1200" spc="-5" dirty="0">
                <a:latin typeface="Times New Roman"/>
                <a:cs typeface="Times New Roman"/>
              </a:rPr>
              <a:t>ecret</a:t>
            </a:r>
            <a:r>
              <a:rPr sz="1200" dirty="0">
                <a:latin typeface="Times New Roman"/>
                <a:cs typeface="Times New Roman"/>
              </a:rPr>
              <a:t>s </a:t>
            </a:r>
            <a:r>
              <a:rPr sz="1200" spc="-5" dirty="0">
                <a:latin typeface="Times New Roman"/>
                <a:cs typeface="Times New Roman"/>
              </a:rPr>
              <a:t>(e</a:t>
            </a:r>
            <a:r>
              <a:rPr sz="1200" dirty="0">
                <a:latin typeface="Times New Roman"/>
                <a:cs typeface="Times New Roman"/>
              </a:rPr>
              <a:t>.g., </a:t>
            </a:r>
            <a:r>
              <a:rPr sz="1200" spc="-5" dirty="0">
                <a:latin typeface="Times New Roman"/>
                <a:cs typeface="Times New Roman"/>
              </a:rPr>
              <a:t>i</a:t>
            </a:r>
            <a:r>
              <a:rPr sz="1200" dirty="0">
                <a:latin typeface="Times New Roman"/>
                <a:cs typeface="Times New Roman"/>
              </a:rPr>
              <a:t>n </a:t>
            </a:r>
            <a:r>
              <a:rPr sz="1200" spc="-10" dirty="0">
                <a:latin typeface="Times New Roman"/>
                <a:cs typeface="Times New Roman"/>
              </a:rPr>
              <a:t>a</a:t>
            </a:r>
            <a:r>
              <a:rPr sz="1200" dirty="0">
                <a:latin typeface="Times New Roman"/>
                <a:cs typeface="Times New Roman"/>
              </a:rPr>
              <a:t> s</a:t>
            </a:r>
            <a:r>
              <a:rPr sz="1200" spc="-5" dirty="0">
                <a:latin typeface="Times New Roman"/>
                <a:cs typeface="Times New Roman"/>
              </a:rPr>
              <a:t>pecialize</a:t>
            </a:r>
            <a:r>
              <a:rPr sz="1200" dirty="0">
                <a:latin typeface="Times New Roman"/>
                <a:cs typeface="Times New Roman"/>
              </a:rPr>
              <a:t>d </a:t>
            </a:r>
            <a:r>
              <a:rPr sz="1200" spc="-10" dirty="0">
                <a:latin typeface="Times New Roman"/>
                <a:cs typeface="Times New Roman"/>
              </a:rPr>
              <a:t>device</a:t>
            </a:r>
            <a:r>
              <a:rPr sz="1200" dirty="0">
                <a:latin typeface="Times New Roman"/>
                <a:cs typeface="Times New Roman"/>
              </a:rPr>
              <a:t> </a:t>
            </a:r>
            <a:r>
              <a:rPr sz="1200" spc="-5" dirty="0">
                <a:latin typeface="Times New Roman"/>
                <a:cs typeface="Times New Roman"/>
              </a:rPr>
              <a:t>like</a:t>
            </a:r>
            <a:r>
              <a:rPr sz="1200" dirty="0">
                <a:latin typeface="Times New Roman"/>
                <a:cs typeface="Times New Roman"/>
              </a:rPr>
              <a:t> </a:t>
            </a:r>
            <a:r>
              <a:rPr sz="1200" spc="-10" dirty="0">
                <a:latin typeface="Times New Roman"/>
                <a:cs typeface="Times New Roman"/>
              </a:rPr>
              <a:t>a</a:t>
            </a:r>
            <a:r>
              <a:rPr sz="1200" dirty="0">
                <a:latin typeface="Times New Roman"/>
                <a:cs typeface="Times New Roman"/>
              </a:rPr>
              <a:t> </a:t>
            </a:r>
            <a:r>
              <a:rPr sz="1200" spc="-10" dirty="0">
                <a:latin typeface="Times New Roman"/>
                <a:cs typeface="Times New Roman"/>
              </a:rPr>
              <a:t>ha</a:t>
            </a:r>
            <a:r>
              <a:rPr sz="1200" dirty="0">
                <a:latin typeface="Times New Roman"/>
                <a:cs typeface="Times New Roman"/>
              </a:rPr>
              <a:t>rdw</a:t>
            </a:r>
            <a:r>
              <a:rPr sz="1200" spc="-5" dirty="0">
                <a:latin typeface="Times New Roman"/>
                <a:cs typeface="Times New Roman"/>
              </a:rPr>
              <a:t>are</a:t>
            </a:r>
            <a:r>
              <a:rPr sz="1200" dirty="0">
                <a:latin typeface="Times New Roman"/>
                <a:cs typeface="Times New Roman"/>
              </a:rPr>
              <a:t> s</a:t>
            </a:r>
            <a:r>
              <a:rPr sz="1200" spc="-5" dirty="0">
                <a:latin typeface="Times New Roman"/>
                <a:cs typeface="Times New Roman"/>
              </a:rPr>
              <a:t>ecurit</a:t>
            </a:r>
            <a:r>
              <a:rPr sz="1200" dirty="0">
                <a:latin typeface="Times New Roman"/>
                <a:cs typeface="Times New Roman"/>
              </a:rPr>
              <a:t>y </a:t>
            </a:r>
            <a:r>
              <a:rPr sz="1200" spc="-10" dirty="0">
                <a:latin typeface="Times New Roman"/>
                <a:cs typeface="Times New Roman"/>
              </a:rPr>
              <a:t>module</a:t>
            </a:r>
            <a:r>
              <a:rPr sz="1200" dirty="0">
                <a:latin typeface="Times New Roman"/>
                <a:cs typeface="Times New Roman"/>
              </a:rPr>
              <a:t>). </a:t>
            </a:r>
            <a:r>
              <a:rPr sz="1200" spc="-10" dirty="0">
                <a:latin typeface="Times New Roman"/>
                <a:cs typeface="Times New Roman"/>
              </a:rPr>
              <a:t>Wit</a:t>
            </a:r>
            <a:r>
              <a:rPr sz="1200" dirty="0">
                <a:latin typeface="Times New Roman"/>
                <a:cs typeface="Times New Roman"/>
              </a:rPr>
              <a:t>h </a:t>
            </a:r>
            <a:r>
              <a:rPr sz="1200" spc="-5" dirty="0">
                <a:latin typeface="Times New Roman"/>
                <a:cs typeface="Times New Roman"/>
              </a:rPr>
              <a:t>thi</a:t>
            </a:r>
            <a:r>
              <a:rPr sz="1200" dirty="0">
                <a:latin typeface="Times New Roman"/>
                <a:cs typeface="Times New Roman"/>
              </a:rPr>
              <a:t>s </a:t>
            </a:r>
            <a:r>
              <a:rPr sz="1200" spc="-5" dirty="0">
                <a:latin typeface="Times New Roman"/>
                <a:cs typeface="Times New Roman"/>
              </a:rPr>
              <a:t>additional</a:t>
            </a:r>
            <a:r>
              <a:rPr sz="1200" dirty="0">
                <a:latin typeface="Times New Roman"/>
                <a:cs typeface="Times New Roman"/>
              </a:rPr>
              <a:t> </a:t>
            </a:r>
            <a:r>
              <a:rPr sz="1200" spc="-5" dirty="0">
                <a:latin typeface="Times New Roman"/>
                <a:cs typeface="Times New Roman"/>
              </a:rPr>
              <a:t>iterati</a:t>
            </a:r>
            <a:r>
              <a:rPr sz="1200" dirty="0">
                <a:latin typeface="Times New Roman"/>
                <a:cs typeface="Times New Roman"/>
              </a:rPr>
              <a:t>on, </a:t>
            </a:r>
            <a:r>
              <a:rPr sz="1200" spc="-5" dirty="0">
                <a:latin typeface="Times New Roman"/>
                <a:cs typeface="Times New Roman"/>
              </a:rPr>
              <a:t>brute</a:t>
            </a:r>
            <a:r>
              <a:rPr sz="1200" dirty="0">
                <a:latin typeface="Times New Roman"/>
                <a:cs typeface="Times New Roman"/>
              </a:rPr>
              <a:t>-</a:t>
            </a:r>
            <a:r>
              <a:rPr sz="1200" spc="-5" dirty="0">
                <a:latin typeface="Times New Roman"/>
                <a:cs typeface="Times New Roman"/>
              </a:rPr>
              <a:t>force</a:t>
            </a:r>
            <a:r>
              <a:rPr sz="1200" dirty="0">
                <a:latin typeface="Times New Roman"/>
                <a:cs typeface="Times New Roman"/>
              </a:rPr>
              <a:t> </a:t>
            </a:r>
            <a:r>
              <a:rPr sz="1200" spc="-5" dirty="0">
                <a:latin typeface="Times New Roman"/>
                <a:cs typeface="Times New Roman"/>
              </a:rPr>
              <a:t>attac</a:t>
            </a:r>
            <a:r>
              <a:rPr sz="1200" dirty="0">
                <a:latin typeface="Times New Roman"/>
                <a:cs typeface="Times New Roman"/>
              </a:rPr>
              <a:t>ks on </a:t>
            </a:r>
            <a:r>
              <a:rPr sz="1200" spc="-5" dirty="0">
                <a:latin typeface="Times New Roman"/>
                <a:cs typeface="Times New Roman"/>
              </a:rPr>
              <a:t>the</a:t>
            </a:r>
            <a:r>
              <a:rPr sz="1200" dirty="0">
                <a:latin typeface="Times New Roman"/>
                <a:cs typeface="Times New Roman"/>
              </a:rPr>
              <a:t> </a:t>
            </a:r>
            <a:r>
              <a:rPr sz="1200" spc="-10" dirty="0">
                <a:latin typeface="Times New Roman"/>
                <a:cs typeface="Times New Roman"/>
              </a:rPr>
              <a:t>ha</a:t>
            </a:r>
            <a:r>
              <a:rPr sz="1200" dirty="0">
                <a:latin typeface="Times New Roman"/>
                <a:cs typeface="Times New Roman"/>
              </a:rPr>
              <a:t>s</a:t>
            </a:r>
            <a:r>
              <a:rPr sz="1200" spc="-10" dirty="0">
                <a:latin typeface="Times New Roman"/>
                <a:cs typeface="Times New Roman"/>
              </a:rPr>
              <a:t>he</a:t>
            </a:r>
            <a:r>
              <a:rPr sz="1200" dirty="0">
                <a:latin typeface="Times New Roman"/>
                <a:cs typeface="Times New Roman"/>
              </a:rPr>
              <a:t>d </a:t>
            </a:r>
            <a:r>
              <a:rPr sz="1200" spc="-10" dirty="0">
                <a:latin typeface="Times New Roman"/>
                <a:cs typeface="Times New Roman"/>
              </a:rPr>
              <a:t>memorize</a:t>
            </a:r>
            <a:r>
              <a:rPr sz="1200" dirty="0">
                <a:latin typeface="Times New Roman"/>
                <a:cs typeface="Times New Roman"/>
              </a:rPr>
              <a:t>d s</a:t>
            </a:r>
            <a:r>
              <a:rPr sz="1200" spc="-5" dirty="0">
                <a:latin typeface="Times New Roman"/>
                <a:cs typeface="Times New Roman"/>
              </a:rPr>
              <a:t>ecret</a:t>
            </a:r>
            <a:r>
              <a:rPr sz="1200" dirty="0">
                <a:latin typeface="Times New Roman"/>
                <a:cs typeface="Times New Roman"/>
              </a:rPr>
              <a:t>s </a:t>
            </a:r>
            <a:r>
              <a:rPr sz="1200" spc="-5" dirty="0">
                <a:latin typeface="Times New Roman"/>
                <a:cs typeface="Times New Roman"/>
              </a:rPr>
              <a:t>are</a:t>
            </a:r>
            <a:r>
              <a:rPr sz="1200" dirty="0">
                <a:latin typeface="Times New Roman"/>
                <a:cs typeface="Times New Roman"/>
              </a:rPr>
              <a:t> </a:t>
            </a:r>
            <a:r>
              <a:rPr sz="1200" spc="-5" dirty="0">
                <a:latin typeface="Times New Roman"/>
                <a:cs typeface="Times New Roman"/>
              </a:rPr>
              <a:t>impractical</a:t>
            </a:r>
            <a:r>
              <a:rPr sz="1200" dirty="0">
                <a:latin typeface="Times New Roman"/>
                <a:cs typeface="Times New Roman"/>
              </a:rPr>
              <a:t> </a:t>
            </a:r>
            <a:r>
              <a:rPr sz="1200" spc="-10" dirty="0">
                <a:latin typeface="Times New Roman"/>
                <a:cs typeface="Times New Roman"/>
              </a:rPr>
              <a:t>a</a:t>
            </a:r>
            <a:r>
              <a:rPr sz="1200" dirty="0">
                <a:latin typeface="Times New Roman"/>
                <a:cs typeface="Times New Roman"/>
              </a:rPr>
              <a:t>s </a:t>
            </a:r>
            <a:r>
              <a:rPr sz="1200" spc="-5" dirty="0">
                <a:latin typeface="Times New Roman"/>
                <a:cs typeface="Times New Roman"/>
              </a:rPr>
              <a:t>l</a:t>
            </a:r>
            <a:r>
              <a:rPr sz="1200" dirty="0">
                <a:latin typeface="Times New Roman"/>
                <a:cs typeface="Times New Roman"/>
              </a:rPr>
              <a:t>ong </a:t>
            </a:r>
            <a:r>
              <a:rPr sz="1200" spc="-10" dirty="0">
                <a:latin typeface="Times New Roman"/>
                <a:cs typeface="Times New Roman"/>
              </a:rPr>
              <a:t>a</a:t>
            </a:r>
            <a:r>
              <a:rPr sz="1200" dirty="0">
                <a:latin typeface="Times New Roman"/>
                <a:cs typeface="Times New Roman"/>
              </a:rPr>
              <a:t>s </a:t>
            </a:r>
            <a:r>
              <a:rPr sz="1200" spc="-5" dirty="0">
                <a:latin typeface="Times New Roman"/>
                <a:cs typeface="Times New Roman"/>
              </a:rPr>
              <a:t>the</a:t>
            </a:r>
            <a:r>
              <a:rPr sz="1200" dirty="0">
                <a:latin typeface="Times New Roman"/>
                <a:cs typeface="Times New Roman"/>
              </a:rPr>
              <a:t> s</a:t>
            </a:r>
            <a:r>
              <a:rPr sz="1200" spc="-5" dirty="0">
                <a:latin typeface="Times New Roman"/>
                <a:cs typeface="Times New Roman"/>
              </a:rPr>
              <a:t>ecret</a:t>
            </a:r>
            <a:r>
              <a:rPr sz="1200" dirty="0">
                <a:latin typeface="Times New Roman"/>
                <a:cs typeface="Times New Roman"/>
              </a:rPr>
              <a:t> s</a:t>
            </a:r>
            <a:r>
              <a:rPr sz="1200" spc="-5" dirty="0">
                <a:latin typeface="Times New Roman"/>
                <a:cs typeface="Times New Roman"/>
              </a:rPr>
              <a:t>alt</a:t>
            </a:r>
            <a:r>
              <a:rPr sz="1200" dirty="0">
                <a:latin typeface="Times New Roman"/>
                <a:cs typeface="Times New Roman"/>
              </a:rPr>
              <a:t> </a:t>
            </a:r>
            <a:r>
              <a:rPr sz="1200" spc="-10" dirty="0">
                <a:latin typeface="Times New Roman"/>
                <a:cs typeface="Times New Roman"/>
              </a:rPr>
              <a:t>value</a:t>
            </a:r>
            <a:r>
              <a:rPr sz="1200" dirty="0">
                <a:latin typeface="Times New Roman"/>
                <a:cs typeface="Times New Roman"/>
              </a:rPr>
              <a:t> </a:t>
            </a:r>
            <a:r>
              <a:rPr sz="1200" spc="-10" dirty="0">
                <a:latin typeface="Times New Roman"/>
                <a:cs typeface="Times New Roman"/>
              </a:rPr>
              <a:t>remai</a:t>
            </a:r>
            <a:r>
              <a:rPr sz="1200" dirty="0">
                <a:latin typeface="Times New Roman"/>
                <a:cs typeface="Times New Roman"/>
              </a:rPr>
              <a:t>ns s</a:t>
            </a:r>
            <a:r>
              <a:rPr sz="1200" spc="-5" dirty="0">
                <a:latin typeface="Times New Roman"/>
                <a:cs typeface="Times New Roman"/>
              </a:rPr>
              <a:t>ecret</a:t>
            </a:r>
            <a:r>
              <a:rPr sz="1200" dirty="0">
                <a:latin typeface="Times New Roman"/>
                <a:cs typeface="Times New Roman"/>
              </a:rPr>
              <a:t>.</a:t>
            </a:r>
          </a:p>
          <a:p>
            <a:pPr>
              <a:lnSpc>
                <a:spcPct val="100000"/>
              </a:lnSpc>
              <a:spcBef>
                <a:spcPts val="32"/>
              </a:spcBef>
            </a:pPr>
            <a:endParaRPr sz="1000" dirty="0">
              <a:latin typeface="Times New Roman"/>
              <a:cs typeface="Times New Roman"/>
            </a:endParaRPr>
          </a:p>
          <a:p>
            <a:pPr marL="12700">
              <a:lnSpc>
                <a:spcPct val="100000"/>
              </a:lnSpc>
              <a:tabLst>
                <a:tab pos="469265" algn="l"/>
              </a:tabLst>
            </a:pPr>
            <a:r>
              <a:rPr sz="1050" b="1" spc="20" dirty="0">
                <a:solidFill>
                  <a:srgbClr val="03030F"/>
                </a:solidFill>
                <a:latin typeface="Arial"/>
                <a:cs typeface="Arial"/>
              </a:rPr>
              <a:t>5</a:t>
            </a:r>
            <a:r>
              <a:rPr sz="1050" b="1" spc="10" dirty="0">
                <a:solidFill>
                  <a:srgbClr val="03030F"/>
                </a:solidFill>
                <a:latin typeface="Arial"/>
                <a:cs typeface="Arial"/>
              </a:rPr>
              <a:t>.</a:t>
            </a:r>
            <a:r>
              <a:rPr sz="1050" b="1" spc="20" dirty="0">
                <a:solidFill>
                  <a:srgbClr val="03030F"/>
                </a:solidFill>
                <a:latin typeface="Arial"/>
                <a:cs typeface="Arial"/>
              </a:rPr>
              <a:t>1</a:t>
            </a:r>
            <a:r>
              <a:rPr sz="1050" b="1" spc="10" dirty="0">
                <a:solidFill>
                  <a:srgbClr val="03030F"/>
                </a:solidFill>
                <a:latin typeface="Arial"/>
                <a:cs typeface="Arial"/>
              </a:rPr>
              <a:t>.2</a:t>
            </a:r>
            <a:r>
              <a:rPr sz="1050" b="1" dirty="0">
                <a:solidFill>
                  <a:srgbClr val="03030F"/>
                </a:solidFill>
                <a:latin typeface="Arial"/>
                <a:cs typeface="Arial"/>
              </a:rPr>
              <a:t>	</a:t>
            </a:r>
            <a:r>
              <a:rPr sz="1050" b="1" spc="20" dirty="0">
                <a:solidFill>
                  <a:srgbClr val="03030F"/>
                </a:solidFill>
                <a:latin typeface="Arial"/>
                <a:cs typeface="Arial"/>
              </a:rPr>
              <a:t>Look</a:t>
            </a:r>
            <a:r>
              <a:rPr sz="1050" b="1" spc="10" dirty="0">
                <a:solidFill>
                  <a:srgbClr val="03030F"/>
                </a:solidFill>
                <a:latin typeface="Arial"/>
                <a:cs typeface="Arial"/>
              </a:rPr>
              <a:t>-</a:t>
            </a:r>
            <a:r>
              <a:rPr sz="1050" b="1" spc="25" dirty="0">
                <a:solidFill>
                  <a:srgbClr val="03030F"/>
                </a:solidFill>
                <a:latin typeface="Arial"/>
                <a:cs typeface="Arial"/>
              </a:rPr>
              <a:t>U</a:t>
            </a:r>
            <a:r>
              <a:rPr sz="1050" b="1" spc="10" dirty="0">
                <a:solidFill>
                  <a:srgbClr val="03030F"/>
                </a:solidFill>
                <a:latin typeface="Arial"/>
                <a:cs typeface="Arial"/>
              </a:rPr>
              <a:t>p</a:t>
            </a:r>
            <a:r>
              <a:rPr sz="1050" b="1" spc="25" dirty="0">
                <a:solidFill>
                  <a:srgbClr val="03030F"/>
                </a:solidFill>
                <a:latin typeface="Arial"/>
                <a:cs typeface="Arial"/>
              </a:rPr>
              <a:t> </a:t>
            </a:r>
            <a:r>
              <a:rPr sz="1050" b="1" spc="20" dirty="0">
                <a:solidFill>
                  <a:srgbClr val="03030F"/>
                </a:solidFill>
                <a:latin typeface="Arial"/>
                <a:cs typeface="Arial"/>
              </a:rPr>
              <a:t>Sec</a:t>
            </a:r>
            <a:r>
              <a:rPr sz="1050" b="1" spc="10" dirty="0">
                <a:solidFill>
                  <a:srgbClr val="03030F"/>
                </a:solidFill>
                <a:latin typeface="Arial"/>
                <a:cs typeface="Arial"/>
              </a:rPr>
              <a:t>r</a:t>
            </a:r>
            <a:r>
              <a:rPr sz="1050" b="1" spc="20" dirty="0">
                <a:solidFill>
                  <a:srgbClr val="03030F"/>
                </a:solidFill>
                <a:latin typeface="Arial"/>
                <a:cs typeface="Arial"/>
              </a:rPr>
              <a:t>e</a:t>
            </a:r>
            <a:r>
              <a:rPr sz="1050" b="1" spc="10" dirty="0">
                <a:solidFill>
                  <a:srgbClr val="03030F"/>
                </a:solidFill>
                <a:latin typeface="Arial"/>
                <a:cs typeface="Arial"/>
              </a:rPr>
              <a:t>ts</a:t>
            </a:r>
            <a:endParaRPr sz="1050" dirty="0">
              <a:latin typeface="Arial"/>
              <a:cs typeface="Arial"/>
            </a:endParaRPr>
          </a:p>
          <a:p>
            <a:pPr>
              <a:lnSpc>
                <a:spcPct val="100000"/>
              </a:lnSpc>
              <a:spcBef>
                <a:spcPts val="8"/>
              </a:spcBef>
            </a:pPr>
            <a:endParaRPr sz="1050" dirty="0">
              <a:latin typeface="Times New Roman"/>
              <a:cs typeface="Times New Roman"/>
            </a:endParaRPr>
          </a:p>
          <a:p>
            <a:pPr marL="1040765" marR="59690">
              <a:lnSpc>
                <a:spcPct val="96000"/>
              </a:lnSpc>
            </a:pPr>
            <a:r>
              <a:rPr sz="1200" dirty="0">
                <a:latin typeface="Times New Roman"/>
                <a:cs typeface="Times New Roman"/>
              </a:rPr>
              <a:t>A </a:t>
            </a:r>
            <a:r>
              <a:rPr sz="1200" spc="-5" dirty="0">
                <a:latin typeface="Times New Roman"/>
                <a:cs typeface="Times New Roman"/>
              </a:rPr>
              <a:t>look-up secret authenticator is </a:t>
            </a:r>
            <a:r>
              <a:rPr sz="1200" spc="-10" dirty="0">
                <a:latin typeface="Times New Roman"/>
                <a:cs typeface="Times New Roman"/>
              </a:rPr>
              <a:t>a phys</a:t>
            </a:r>
            <a:r>
              <a:rPr sz="1200" spc="-5" dirty="0">
                <a:latin typeface="Times New Roman"/>
                <a:cs typeface="Times New Roman"/>
              </a:rPr>
              <a:t>ical or electronic record that stores </a:t>
            </a:r>
            <a:r>
              <a:rPr sz="1200" spc="-10" dirty="0">
                <a:latin typeface="Times New Roman"/>
                <a:cs typeface="Times New Roman"/>
              </a:rPr>
              <a:t>a s</a:t>
            </a:r>
            <a:r>
              <a:rPr sz="1200" spc="-5" dirty="0">
                <a:latin typeface="Times New Roman"/>
                <a:cs typeface="Times New Roman"/>
              </a:rPr>
              <a:t>et of secrets s</a:t>
            </a:r>
            <a:r>
              <a:rPr sz="1200" spc="-10" dirty="0">
                <a:latin typeface="Times New Roman"/>
                <a:cs typeface="Times New Roman"/>
              </a:rPr>
              <a:t>hared </a:t>
            </a:r>
            <a:r>
              <a:rPr sz="1200" spc="-5" dirty="0">
                <a:latin typeface="Times New Roman"/>
                <a:cs typeface="Times New Roman"/>
              </a:rPr>
              <a:t>betw</a:t>
            </a:r>
            <a:r>
              <a:rPr sz="1200" spc="-10" dirty="0">
                <a:latin typeface="Times New Roman"/>
                <a:cs typeface="Times New Roman"/>
              </a:rPr>
              <a:t>een </a:t>
            </a:r>
            <a:r>
              <a:rPr sz="1200" spc="-5" dirty="0">
                <a:latin typeface="Times New Roman"/>
                <a:cs typeface="Times New Roman"/>
              </a:rPr>
              <a:t>the </a:t>
            </a:r>
            <a:r>
              <a:rPr sz="1200" spc="-10" dirty="0">
                <a:latin typeface="Times New Roman"/>
                <a:cs typeface="Times New Roman"/>
              </a:rPr>
              <a:t>claimant and </a:t>
            </a:r>
            <a:r>
              <a:rPr sz="1200" spc="-5" dirty="0">
                <a:latin typeface="Times New Roman"/>
                <a:cs typeface="Times New Roman"/>
              </a:rPr>
              <a:t>the CSP. </a:t>
            </a:r>
            <a:r>
              <a:rPr sz="1200" spc="-10" dirty="0">
                <a:latin typeface="Times New Roman"/>
                <a:cs typeface="Times New Roman"/>
              </a:rPr>
              <a:t>The claimant uses </a:t>
            </a:r>
            <a:r>
              <a:rPr sz="1200" spc="-5" dirty="0">
                <a:latin typeface="Times New Roman"/>
                <a:cs typeface="Times New Roman"/>
              </a:rPr>
              <a:t>the authenticator to look up the appropriate secret(s) </a:t>
            </a:r>
            <a:r>
              <a:rPr sz="1200" spc="-10" dirty="0">
                <a:latin typeface="Times New Roman"/>
                <a:cs typeface="Times New Roman"/>
              </a:rPr>
              <a:t>needed </a:t>
            </a:r>
            <a:r>
              <a:rPr sz="1200" spc="-5" dirty="0">
                <a:latin typeface="Times New Roman"/>
                <a:cs typeface="Times New Roman"/>
              </a:rPr>
              <a:t>to respond to </a:t>
            </a:r>
            <a:r>
              <a:rPr sz="1200" spc="-10" dirty="0">
                <a:latin typeface="Times New Roman"/>
                <a:cs typeface="Times New Roman"/>
              </a:rPr>
              <a:t>a prompt from </a:t>
            </a:r>
            <a:r>
              <a:rPr sz="1200" spc="-5" dirty="0">
                <a:latin typeface="Times New Roman"/>
                <a:cs typeface="Times New Roman"/>
              </a:rPr>
              <a:t>the verifier. For </a:t>
            </a:r>
            <a:r>
              <a:rPr sz="1200" spc="-10" dirty="0">
                <a:latin typeface="Times New Roman"/>
                <a:cs typeface="Times New Roman"/>
              </a:rPr>
              <a:t>example, </a:t>
            </a:r>
            <a:r>
              <a:rPr sz="1200" spc="-5" dirty="0">
                <a:latin typeface="Times New Roman"/>
                <a:cs typeface="Times New Roman"/>
              </a:rPr>
              <a:t>the verifier </a:t>
            </a:r>
            <a:r>
              <a:rPr sz="1200" spc="-10" dirty="0">
                <a:latin typeface="Times New Roman"/>
                <a:cs typeface="Times New Roman"/>
              </a:rPr>
              <a:t>may ask a claimant </a:t>
            </a:r>
            <a:r>
              <a:rPr sz="1200" spc="-5" dirty="0">
                <a:latin typeface="Times New Roman"/>
                <a:cs typeface="Times New Roman"/>
              </a:rPr>
              <a:t>to </a:t>
            </a:r>
            <a:r>
              <a:rPr sz="1200" spc="-10" dirty="0">
                <a:latin typeface="Times New Roman"/>
                <a:cs typeface="Times New Roman"/>
              </a:rPr>
              <a:t>provide a</a:t>
            </a:r>
            <a:r>
              <a:rPr sz="1200" spc="-5" dirty="0">
                <a:latin typeface="Times New Roman"/>
                <a:cs typeface="Times New Roman"/>
              </a:rPr>
              <a:t> specific subset of the </a:t>
            </a:r>
            <a:r>
              <a:rPr sz="1200" spc="-10" dirty="0">
                <a:latin typeface="Times New Roman"/>
                <a:cs typeface="Times New Roman"/>
              </a:rPr>
              <a:t>numeric or </a:t>
            </a:r>
            <a:r>
              <a:rPr sz="1200" spc="-5" dirty="0">
                <a:latin typeface="Times New Roman"/>
                <a:cs typeface="Times New Roman"/>
              </a:rPr>
              <a:t>character strings printed on </a:t>
            </a:r>
            <a:r>
              <a:rPr sz="1200" spc="-10" dirty="0">
                <a:latin typeface="Times New Roman"/>
                <a:cs typeface="Times New Roman"/>
              </a:rPr>
              <a:t>a card </a:t>
            </a:r>
            <a:r>
              <a:rPr sz="1200" spc="-5" dirty="0">
                <a:latin typeface="Times New Roman"/>
                <a:cs typeface="Times New Roman"/>
              </a:rPr>
              <a:t>in table format. A </a:t>
            </a:r>
            <a:r>
              <a:rPr sz="1200" spc="-10" dirty="0">
                <a:latin typeface="Times New Roman"/>
                <a:cs typeface="Times New Roman"/>
              </a:rPr>
              <a:t>common </a:t>
            </a:r>
            <a:r>
              <a:rPr sz="1200" spc="-5" dirty="0">
                <a:latin typeface="Times New Roman"/>
                <a:cs typeface="Times New Roman"/>
              </a:rPr>
              <a:t>application of look-up secrets is the us</a:t>
            </a:r>
            <a:r>
              <a:rPr sz="1200" spc="-10" dirty="0">
                <a:latin typeface="Times New Roman"/>
                <a:cs typeface="Times New Roman"/>
              </a:rPr>
              <a:t>e of "recovery keys"</a:t>
            </a:r>
            <a:endParaRPr sz="1200" dirty="0">
              <a:latin typeface="Times New Roman"/>
              <a:cs typeface="Times New Roman"/>
            </a:endParaRPr>
          </a:p>
          <a:p>
            <a:pPr marL="12700" marR="8255">
              <a:lnSpc>
                <a:spcPts val="1390"/>
              </a:lnSpc>
              <a:spcBef>
                <a:spcPts val="15"/>
              </a:spcBef>
            </a:pPr>
            <a:r>
              <a:rPr sz="1200" dirty="0">
                <a:latin typeface="Times New Roman"/>
                <a:cs typeface="Times New Roman"/>
              </a:rPr>
              <a:t>s</a:t>
            </a:r>
            <a:r>
              <a:rPr sz="1200" spc="-5" dirty="0">
                <a:latin typeface="Times New Roman"/>
                <a:cs typeface="Times New Roman"/>
              </a:rPr>
              <a:t>tored by the subscriber for us</a:t>
            </a:r>
            <a:r>
              <a:rPr sz="1200" spc="-10" dirty="0">
                <a:latin typeface="Times New Roman"/>
                <a:cs typeface="Times New Roman"/>
              </a:rPr>
              <a:t>e </a:t>
            </a:r>
            <a:r>
              <a:rPr sz="1200" spc="-5" dirty="0">
                <a:latin typeface="Times New Roman"/>
                <a:cs typeface="Times New Roman"/>
              </a:rPr>
              <a:t>in the </a:t>
            </a:r>
            <a:r>
              <a:rPr sz="1200" spc="-10" dirty="0">
                <a:latin typeface="Times New Roman"/>
                <a:cs typeface="Times New Roman"/>
              </a:rPr>
              <a:t>event another </a:t>
            </a:r>
            <a:r>
              <a:rPr sz="1200" spc="-5" dirty="0">
                <a:latin typeface="Times New Roman"/>
                <a:cs typeface="Times New Roman"/>
              </a:rPr>
              <a:t>authenticator is lost or </a:t>
            </a:r>
            <a:r>
              <a:rPr sz="1200" spc="-10" dirty="0">
                <a:latin typeface="Times New Roman"/>
                <a:cs typeface="Times New Roman"/>
              </a:rPr>
              <a:t>malfunctions. A </a:t>
            </a:r>
            <a:r>
              <a:rPr sz="1200" spc="-5" dirty="0">
                <a:latin typeface="Times New Roman"/>
                <a:cs typeface="Times New Roman"/>
              </a:rPr>
              <a:t>look- up secret is </a:t>
            </a:r>
            <a:r>
              <a:rPr sz="1200" i="1" spc="-5" dirty="0">
                <a:latin typeface="Times New Roman"/>
                <a:cs typeface="Times New Roman"/>
              </a:rPr>
              <a:t>something </a:t>
            </a:r>
            <a:r>
              <a:rPr sz="1200" i="1" spc="-10" dirty="0">
                <a:latin typeface="Times New Roman"/>
                <a:cs typeface="Times New Roman"/>
              </a:rPr>
              <a:t>you have</a:t>
            </a:r>
            <a:r>
              <a:rPr sz="1200" spc="-10" dirty="0">
                <a:latin typeface="Times New Roman"/>
                <a:cs typeface="Times New Roman"/>
              </a:rPr>
              <a:t>.</a:t>
            </a:r>
            <a:endParaRPr sz="1200" dirty="0">
              <a:latin typeface="Times New Roman"/>
              <a:cs typeface="Times New Roman"/>
            </a:endParaRPr>
          </a:p>
        </p:txBody>
      </p:sp>
      <p:sp>
        <p:nvSpPr>
          <p:cNvPr id="8" name="object 8"/>
          <p:cNvSpPr/>
          <p:nvPr/>
        </p:nvSpPr>
        <p:spPr>
          <a:xfrm>
            <a:off x="926472" y="7433952"/>
            <a:ext cx="914400" cy="914400"/>
          </a:xfrm>
          <a:prstGeom prst="rect">
            <a:avLst/>
          </a:prstGeom>
          <a:blipFill>
            <a:blip r:embed="rId4" cstate="print"/>
            <a:stretch>
              <a:fillRect/>
            </a:stretch>
          </a:blipFill>
        </p:spPr>
        <p:txBody>
          <a:bodyPr wrap="square" lIns="0" tIns="0" rIns="0" bIns="0" rtlCol="0"/>
          <a:lstStyle/>
          <a:p>
            <a:endParaRPr/>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r>
              <a:rPr dirty="0">
                <a:latin typeface="Times New Roman"/>
                <a:cs typeface="Times New Roman"/>
              </a:rPr>
              <a:t>15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13772" y="471133"/>
            <a:ext cx="1021080" cy="150495"/>
          </a:xfrm>
          <a:prstGeom prst="rect">
            <a:avLst/>
          </a:prstGeom>
        </p:spPr>
        <p:txBody>
          <a:bodyPr vert="horz" wrap="square" lIns="0" tIns="0" rIns="0" bIns="0" rtlCol="0">
            <a:spAutoFit/>
          </a:bodyPr>
          <a:lstStyle/>
          <a:p>
            <a:pPr marL="12700">
              <a:lnSpc>
                <a:spcPct val="100000"/>
              </a:lnSpc>
            </a:pPr>
            <a:r>
              <a:rPr sz="950" spc="25" dirty="0">
                <a:latin typeface="Arial"/>
                <a:cs typeface="Arial"/>
              </a:rPr>
              <a:t>N</a:t>
            </a:r>
            <a:r>
              <a:rPr sz="950" spc="5" dirty="0">
                <a:latin typeface="Arial"/>
                <a:cs typeface="Arial"/>
              </a:rPr>
              <a:t>I</a:t>
            </a:r>
            <a:r>
              <a:rPr sz="950" spc="25" dirty="0">
                <a:latin typeface="Arial"/>
                <a:cs typeface="Arial"/>
              </a:rPr>
              <a:t>S</a:t>
            </a:r>
            <a:r>
              <a:rPr sz="950" spc="15" dirty="0">
                <a:latin typeface="Arial"/>
                <a:cs typeface="Arial"/>
              </a:rPr>
              <a:t>T</a:t>
            </a:r>
            <a:r>
              <a:rPr sz="950" spc="-35" dirty="0">
                <a:latin typeface="Arial"/>
                <a:cs typeface="Arial"/>
              </a:rPr>
              <a:t> </a:t>
            </a:r>
            <a:r>
              <a:rPr sz="950" spc="25" dirty="0">
                <a:latin typeface="Arial"/>
                <a:cs typeface="Arial"/>
              </a:rPr>
              <a:t>S</a:t>
            </a:r>
            <a:r>
              <a:rPr sz="950" spc="15" dirty="0">
                <a:latin typeface="Arial"/>
                <a:cs typeface="Arial"/>
              </a:rPr>
              <a:t>P</a:t>
            </a:r>
            <a:r>
              <a:rPr sz="950" spc="-35" dirty="0">
                <a:latin typeface="Arial"/>
                <a:cs typeface="Arial"/>
              </a:rPr>
              <a:t> </a:t>
            </a:r>
            <a:r>
              <a:rPr sz="950" spc="20" dirty="0">
                <a:latin typeface="Arial"/>
                <a:cs typeface="Arial"/>
              </a:rPr>
              <a:t>800-63B</a:t>
            </a:r>
            <a:endParaRPr sz="950">
              <a:latin typeface="Arial"/>
              <a:cs typeface="Arial"/>
            </a:endParaRPr>
          </a:p>
        </p:txBody>
      </p:sp>
      <p:sp>
        <p:nvSpPr>
          <p:cNvPr id="3" name="object 3"/>
          <p:cNvSpPr txBox="1"/>
          <p:nvPr/>
        </p:nvSpPr>
        <p:spPr>
          <a:xfrm>
            <a:off x="4462417" y="471133"/>
            <a:ext cx="2419985" cy="297180"/>
          </a:xfrm>
          <a:prstGeom prst="rect">
            <a:avLst/>
          </a:prstGeom>
        </p:spPr>
        <p:txBody>
          <a:bodyPr vert="horz" wrap="square" lIns="0" tIns="0" rIns="0" bIns="0" rtlCol="0">
            <a:spAutoFit/>
          </a:bodyPr>
          <a:lstStyle/>
          <a:p>
            <a:pPr marL="12700" marR="5080" indent="784225">
              <a:lnSpc>
                <a:spcPct val="101099"/>
              </a:lnSpc>
            </a:pPr>
            <a:r>
              <a:rPr sz="950" spc="25" dirty="0">
                <a:latin typeface="Arial"/>
                <a:cs typeface="Arial"/>
              </a:rPr>
              <a:t>D</a:t>
            </a:r>
            <a:r>
              <a:rPr sz="800" spc="-5" dirty="0">
                <a:latin typeface="Arial"/>
                <a:cs typeface="Arial"/>
              </a:rPr>
              <a:t>I</a:t>
            </a:r>
            <a:r>
              <a:rPr sz="800" spc="-10" dirty="0">
                <a:latin typeface="Arial"/>
                <a:cs typeface="Arial"/>
              </a:rPr>
              <a:t>GITA</a:t>
            </a:r>
            <a:r>
              <a:rPr sz="800" spc="-5" dirty="0">
                <a:latin typeface="Arial"/>
                <a:cs typeface="Arial"/>
              </a:rPr>
              <a:t>L</a:t>
            </a:r>
            <a:r>
              <a:rPr sz="800" dirty="0">
                <a:latin typeface="Arial"/>
                <a:cs typeface="Arial"/>
              </a:rPr>
              <a:t> </a:t>
            </a:r>
            <a:r>
              <a:rPr sz="950" spc="5" dirty="0">
                <a:latin typeface="Arial"/>
                <a:cs typeface="Arial"/>
              </a:rPr>
              <a:t>I</a:t>
            </a:r>
            <a:r>
              <a:rPr sz="800" spc="-5" dirty="0">
                <a:latin typeface="Arial"/>
                <a:cs typeface="Arial"/>
              </a:rPr>
              <a:t>DENT</a:t>
            </a:r>
            <a:r>
              <a:rPr sz="800" spc="-10" dirty="0">
                <a:latin typeface="Arial"/>
                <a:cs typeface="Arial"/>
              </a:rPr>
              <a:t>ITY</a:t>
            </a:r>
            <a:r>
              <a:rPr sz="800" spc="5" dirty="0">
                <a:latin typeface="Arial"/>
                <a:cs typeface="Arial"/>
              </a:rPr>
              <a:t> </a:t>
            </a:r>
            <a:r>
              <a:rPr sz="950" spc="25" dirty="0">
                <a:latin typeface="Arial"/>
                <a:cs typeface="Arial"/>
              </a:rPr>
              <a:t>G</a:t>
            </a:r>
            <a:r>
              <a:rPr sz="800" spc="-5" dirty="0">
                <a:latin typeface="Arial"/>
                <a:cs typeface="Arial"/>
              </a:rPr>
              <a:t>UIDELINE</a:t>
            </a:r>
            <a:r>
              <a:rPr sz="800" spc="-10" dirty="0">
                <a:latin typeface="Arial"/>
                <a:cs typeface="Arial"/>
              </a:rPr>
              <a:t>S</a:t>
            </a:r>
            <a:r>
              <a:rPr sz="950" spc="5" dirty="0">
                <a:latin typeface="Arial"/>
                <a:cs typeface="Arial"/>
              </a:rPr>
              <a:t>: </a:t>
            </a:r>
            <a:r>
              <a:rPr sz="950" spc="25" dirty="0">
                <a:latin typeface="Arial"/>
                <a:cs typeface="Arial"/>
              </a:rPr>
              <a:t>A</a:t>
            </a:r>
            <a:r>
              <a:rPr sz="800" spc="-5" dirty="0">
                <a:latin typeface="Arial"/>
                <a:cs typeface="Arial"/>
              </a:rPr>
              <a:t>UTHENTICA</a:t>
            </a:r>
            <a:r>
              <a:rPr sz="800" spc="-10" dirty="0">
                <a:latin typeface="Arial"/>
                <a:cs typeface="Arial"/>
              </a:rPr>
              <a:t>TIO</a:t>
            </a:r>
            <a:r>
              <a:rPr sz="800" spc="-15" dirty="0">
                <a:latin typeface="Arial"/>
                <a:cs typeface="Arial"/>
              </a:rPr>
              <a:t>N</a:t>
            </a:r>
            <a:r>
              <a:rPr sz="800" spc="5" dirty="0">
                <a:latin typeface="Arial"/>
                <a:cs typeface="Arial"/>
              </a:rPr>
              <a:t> </a:t>
            </a:r>
            <a:r>
              <a:rPr sz="950" spc="15" dirty="0">
                <a:latin typeface="Arial"/>
                <a:cs typeface="Arial"/>
              </a:rPr>
              <a:t>&amp;</a:t>
            </a:r>
            <a:r>
              <a:rPr sz="950" spc="-35" dirty="0">
                <a:latin typeface="Arial"/>
                <a:cs typeface="Arial"/>
              </a:rPr>
              <a:t> </a:t>
            </a:r>
            <a:r>
              <a:rPr sz="950" spc="20" dirty="0">
                <a:latin typeface="Arial"/>
                <a:cs typeface="Arial"/>
              </a:rPr>
              <a:t>L</a:t>
            </a:r>
            <a:r>
              <a:rPr sz="800" spc="-10" dirty="0">
                <a:latin typeface="Arial"/>
                <a:cs typeface="Arial"/>
              </a:rPr>
              <a:t>IFE</a:t>
            </a:r>
            <a:r>
              <a:rPr sz="800" spc="-5" dirty="0">
                <a:latin typeface="Arial"/>
                <a:cs typeface="Arial"/>
              </a:rPr>
              <a:t>C</a:t>
            </a:r>
            <a:r>
              <a:rPr sz="800" spc="-10" dirty="0">
                <a:latin typeface="Arial"/>
                <a:cs typeface="Arial"/>
              </a:rPr>
              <a:t>Y</a:t>
            </a:r>
            <a:r>
              <a:rPr sz="800" spc="-5" dirty="0">
                <a:latin typeface="Arial"/>
                <a:cs typeface="Arial"/>
              </a:rPr>
              <a:t>CLE</a:t>
            </a:r>
            <a:r>
              <a:rPr sz="800" spc="5" dirty="0">
                <a:latin typeface="Arial"/>
                <a:cs typeface="Arial"/>
              </a:rPr>
              <a:t> </a:t>
            </a:r>
            <a:r>
              <a:rPr sz="950" spc="25" dirty="0">
                <a:latin typeface="Arial"/>
                <a:cs typeface="Arial"/>
              </a:rPr>
              <a:t>M</a:t>
            </a:r>
            <a:r>
              <a:rPr sz="800" spc="-5" dirty="0">
                <a:latin typeface="Arial"/>
                <a:cs typeface="Arial"/>
              </a:rPr>
              <a:t>AN</a:t>
            </a:r>
            <a:r>
              <a:rPr sz="800" spc="-10" dirty="0">
                <a:latin typeface="Arial"/>
                <a:cs typeface="Arial"/>
              </a:rPr>
              <a:t>AGEM</a:t>
            </a:r>
            <a:r>
              <a:rPr sz="800" spc="-5" dirty="0">
                <a:latin typeface="Arial"/>
                <a:cs typeface="Arial"/>
              </a:rPr>
              <a:t>EN</a:t>
            </a:r>
            <a:r>
              <a:rPr sz="800" spc="-10" dirty="0">
                <a:latin typeface="Arial"/>
                <a:cs typeface="Arial"/>
              </a:rPr>
              <a:t>T</a:t>
            </a:r>
            <a:endParaRPr sz="800">
              <a:latin typeface="Arial"/>
              <a:cs typeface="Arial"/>
            </a:endParaRPr>
          </a:p>
        </p:txBody>
      </p:sp>
      <p:sp>
        <p:nvSpPr>
          <p:cNvPr id="4" name="object 4"/>
          <p:cNvSpPr/>
          <p:nvPr/>
        </p:nvSpPr>
        <p:spPr>
          <a:xfrm>
            <a:off x="152280" y="2493144"/>
            <a:ext cx="329184" cy="5334000"/>
          </a:xfrm>
          <a:prstGeom prst="rect">
            <a:avLst/>
          </a:prstGeom>
          <a:blipFill>
            <a:blip r:embed="rId3" cstate="print"/>
            <a:stretch>
              <a:fillRect/>
            </a:stretch>
          </a:blipFill>
        </p:spPr>
        <p:txBody>
          <a:bodyPr wrap="square" lIns="0" tIns="0" rIns="0" bIns="0" rtlCol="0"/>
          <a:lstStyle/>
          <a:p>
            <a:endParaRPr/>
          </a:p>
        </p:txBody>
      </p:sp>
      <p:sp>
        <p:nvSpPr>
          <p:cNvPr id="5" name="object 5"/>
          <p:cNvSpPr txBox="1"/>
          <p:nvPr/>
        </p:nvSpPr>
        <p:spPr>
          <a:xfrm>
            <a:off x="243156" y="2888876"/>
            <a:ext cx="138430" cy="4542790"/>
          </a:xfrm>
          <a:prstGeom prst="rect">
            <a:avLst/>
          </a:prstGeom>
        </p:spPr>
        <p:txBody>
          <a:bodyPr vert="vert" wrap="square" lIns="0" tIns="0" rIns="0" bIns="0" rtlCol="0">
            <a:spAutoFit/>
          </a:bodyPr>
          <a:lstStyle/>
          <a:p>
            <a:pPr marL="12700">
              <a:lnSpc>
                <a:spcPct val="100000"/>
              </a:lnSpc>
            </a:pPr>
            <a:r>
              <a:rPr sz="850" spc="5" dirty="0">
                <a:solidFill>
                  <a:srgbClr val="D9D9D9"/>
                </a:solidFill>
                <a:latin typeface="Arial"/>
                <a:cs typeface="Arial"/>
              </a:rPr>
              <a:t>T</a:t>
            </a:r>
            <a:r>
              <a:rPr sz="850" spc="10" dirty="0">
                <a:solidFill>
                  <a:srgbClr val="D9D9D9"/>
                </a:solidFill>
                <a:latin typeface="Arial"/>
                <a:cs typeface="Arial"/>
              </a:rPr>
              <a:t>h</a:t>
            </a:r>
            <a:r>
              <a:rPr sz="850" spc="-5" dirty="0">
                <a:solidFill>
                  <a:srgbClr val="D9D9D9"/>
                </a:solidFill>
                <a:latin typeface="Arial"/>
                <a:cs typeface="Arial"/>
              </a:rPr>
              <a:t>i</a:t>
            </a:r>
            <a:r>
              <a:rPr sz="850" dirty="0">
                <a:solidFill>
                  <a:srgbClr val="D9D9D9"/>
                </a:solidFill>
                <a:latin typeface="Arial"/>
                <a:cs typeface="Arial"/>
              </a:rPr>
              <a:t>s</a:t>
            </a:r>
            <a:r>
              <a:rPr sz="850" spc="15" dirty="0">
                <a:solidFill>
                  <a:srgbClr val="D9D9D9"/>
                </a:solidFill>
                <a:latin typeface="Arial"/>
                <a:cs typeface="Arial"/>
              </a:rPr>
              <a:t> </a:t>
            </a:r>
            <a:r>
              <a:rPr sz="850" spc="10" dirty="0">
                <a:solidFill>
                  <a:srgbClr val="D9D9D9"/>
                </a:solidFill>
                <a:latin typeface="Arial"/>
                <a:cs typeface="Arial"/>
              </a:rPr>
              <a:t>pub</a:t>
            </a:r>
            <a:r>
              <a:rPr sz="850" spc="-5" dirty="0">
                <a:solidFill>
                  <a:srgbClr val="D9D9D9"/>
                </a:solidFill>
                <a:latin typeface="Arial"/>
                <a:cs typeface="Arial"/>
              </a:rPr>
              <a:t>li</a:t>
            </a:r>
            <a:r>
              <a:rPr sz="850" spc="10" dirty="0">
                <a:solidFill>
                  <a:srgbClr val="D9D9D9"/>
                </a:solidFill>
                <a:latin typeface="Arial"/>
                <a:cs typeface="Arial"/>
              </a:rPr>
              <a:t>ca</a:t>
            </a:r>
            <a:r>
              <a:rPr sz="850" spc="-10" dirty="0">
                <a:solidFill>
                  <a:srgbClr val="D9D9D9"/>
                </a:solidFill>
                <a:latin typeface="Arial"/>
                <a:cs typeface="Arial"/>
              </a:rPr>
              <a:t>t</a:t>
            </a:r>
            <a:r>
              <a:rPr sz="850" spc="-5" dirty="0">
                <a:solidFill>
                  <a:srgbClr val="D9D9D9"/>
                </a:solidFill>
                <a:latin typeface="Arial"/>
                <a:cs typeface="Arial"/>
              </a:rPr>
              <a:t>i</a:t>
            </a:r>
            <a:r>
              <a:rPr sz="850" spc="10" dirty="0">
                <a:solidFill>
                  <a:srgbClr val="D9D9D9"/>
                </a:solidFill>
                <a:latin typeface="Arial"/>
                <a:cs typeface="Arial"/>
              </a:rPr>
              <a:t>o</a:t>
            </a:r>
            <a:r>
              <a:rPr sz="850" dirty="0">
                <a:solidFill>
                  <a:srgbClr val="D9D9D9"/>
                </a:solidFill>
                <a:latin typeface="Arial"/>
                <a:cs typeface="Arial"/>
              </a:rPr>
              <a:t>n</a:t>
            </a:r>
            <a:r>
              <a:rPr sz="850" spc="10" dirty="0">
                <a:solidFill>
                  <a:srgbClr val="D9D9D9"/>
                </a:solidFill>
                <a:latin typeface="Arial"/>
                <a:cs typeface="Arial"/>
              </a:rPr>
              <a:t> </a:t>
            </a:r>
            <a:r>
              <a:rPr sz="850" spc="-5" dirty="0">
                <a:solidFill>
                  <a:srgbClr val="D9D9D9"/>
                </a:solidFill>
                <a:latin typeface="Arial"/>
                <a:cs typeface="Arial"/>
              </a:rPr>
              <a:t>i</a:t>
            </a:r>
            <a:r>
              <a:rPr sz="850" dirty="0">
                <a:solidFill>
                  <a:srgbClr val="D9D9D9"/>
                </a:solidFill>
                <a:latin typeface="Arial"/>
                <a:cs typeface="Arial"/>
              </a:rPr>
              <a:t>s</a:t>
            </a:r>
            <a:r>
              <a:rPr sz="850" spc="15" dirty="0">
                <a:solidFill>
                  <a:srgbClr val="D9D9D9"/>
                </a:solidFill>
                <a:latin typeface="Arial"/>
                <a:cs typeface="Arial"/>
              </a:rPr>
              <a:t> </a:t>
            </a:r>
            <a:r>
              <a:rPr sz="850" spc="10" dirty="0">
                <a:solidFill>
                  <a:srgbClr val="D9D9D9"/>
                </a:solidFill>
                <a:latin typeface="Arial"/>
                <a:cs typeface="Arial"/>
              </a:rPr>
              <a:t>ava</a:t>
            </a:r>
            <a:r>
              <a:rPr sz="850" spc="15" dirty="0">
                <a:solidFill>
                  <a:srgbClr val="D9D9D9"/>
                </a:solidFill>
                <a:latin typeface="Arial"/>
                <a:cs typeface="Arial"/>
              </a:rPr>
              <a:t>i</a:t>
            </a:r>
            <a:r>
              <a:rPr sz="850" spc="-5" dirty="0">
                <a:solidFill>
                  <a:srgbClr val="D9D9D9"/>
                </a:solidFill>
                <a:latin typeface="Arial"/>
                <a:cs typeface="Arial"/>
              </a:rPr>
              <a:t>l</a:t>
            </a:r>
            <a:r>
              <a:rPr sz="850" spc="10" dirty="0">
                <a:solidFill>
                  <a:srgbClr val="D9D9D9"/>
                </a:solidFill>
                <a:latin typeface="Arial"/>
                <a:cs typeface="Arial"/>
              </a:rPr>
              <a:t>ab</a:t>
            </a:r>
            <a:r>
              <a:rPr sz="850" spc="-5" dirty="0">
                <a:solidFill>
                  <a:srgbClr val="D9D9D9"/>
                </a:solidFill>
                <a:latin typeface="Arial"/>
                <a:cs typeface="Arial"/>
              </a:rPr>
              <a:t>l</a:t>
            </a:r>
            <a:r>
              <a:rPr sz="850" dirty="0">
                <a:solidFill>
                  <a:srgbClr val="D9D9D9"/>
                </a:solidFill>
                <a:latin typeface="Arial"/>
                <a:cs typeface="Arial"/>
              </a:rPr>
              <a:t>e</a:t>
            </a:r>
            <a:r>
              <a:rPr sz="850" spc="10" dirty="0">
                <a:solidFill>
                  <a:srgbClr val="D9D9D9"/>
                </a:solidFill>
                <a:latin typeface="Arial"/>
                <a:cs typeface="Arial"/>
              </a:rPr>
              <a:t> </a:t>
            </a:r>
            <a:r>
              <a:rPr sz="850" spc="15" dirty="0">
                <a:solidFill>
                  <a:srgbClr val="D9D9D9"/>
                </a:solidFill>
                <a:latin typeface="Arial"/>
                <a:cs typeface="Arial"/>
              </a:rPr>
              <a:t>f</a:t>
            </a:r>
            <a:r>
              <a:rPr sz="850" spc="-10" dirty="0">
                <a:solidFill>
                  <a:srgbClr val="D9D9D9"/>
                </a:solidFill>
                <a:latin typeface="Arial"/>
                <a:cs typeface="Arial"/>
              </a:rPr>
              <a:t>r</a:t>
            </a:r>
            <a:r>
              <a:rPr sz="850" spc="10" dirty="0">
                <a:solidFill>
                  <a:srgbClr val="D9D9D9"/>
                </a:solidFill>
                <a:latin typeface="Arial"/>
                <a:cs typeface="Arial"/>
              </a:rPr>
              <a:t>e</a:t>
            </a:r>
            <a:r>
              <a:rPr sz="850" dirty="0">
                <a:solidFill>
                  <a:srgbClr val="D9D9D9"/>
                </a:solidFill>
                <a:latin typeface="Arial"/>
                <a:cs typeface="Arial"/>
              </a:rPr>
              <a:t>e</a:t>
            </a:r>
            <a:r>
              <a:rPr sz="850" spc="10" dirty="0">
                <a:solidFill>
                  <a:srgbClr val="D9D9D9"/>
                </a:solidFill>
                <a:latin typeface="Arial"/>
                <a:cs typeface="Arial"/>
              </a:rPr>
              <a:t> o</a:t>
            </a:r>
            <a:r>
              <a:rPr sz="850" dirty="0">
                <a:solidFill>
                  <a:srgbClr val="D9D9D9"/>
                </a:solidFill>
                <a:latin typeface="Arial"/>
                <a:cs typeface="Arial"/>
              </a:rPr>
              <a:t>f</a:t>
            </a:r>
            <a:r>
              <a:rPr sz="850" spc="20" dirty="0">
                <a:solidFill>
                  <a:srgbClr val="D9D9D9"/>
                </a:solidFill>
                <a:latin typeface="Arial"/>
                <a:cs typeface="Arial"/>
              </a:rPr>
              <a:t> </a:t>
            </a:r>
            <a:r>
              <a:rPr sz="850" spc="10" dirty="0">
                <a:solidFill>
                  <a:srgbClr val="D9D9D9"/>
                </a:solidFill>
                <a:latin typeface="Arial"/>
                <a:cs typeface="Arial"/>
              </a:rPr>
              <a:t>cha</a:t>
            </a:r>
            <a:r>
              <a:rPr sz="850" spc="-10" dirty="0">
                <a:solidFill>
                  <a:srgbClr val="D9D9D9"/>
                </a:solidFill>
                <a:latin typeface="Arial"/>
                <a:cs typeface="Arial"/>
              </a:rPr>
              <a:t>r</a:t>
            </a:r>
            <a:r>
              <a:rPr sz="850" spc="10" dirty="0">
                <a:solidFill>
                  <a:srgbClr val="D9D9D9"/>
                </a:solidFill>
                <a:latin typeface="Arial"/>
                <a:cs typeface="Arial"/>
              </a:rPr>
              <a:t>g</a:t>
            </a:r>
            <a:r>
              <a:rPr sz="850" dirty="0">
                <a:solidFill>
                  <a:srgbClr val="D9D9D9"/>
                </a:solidFill>
                <a:latin typeface="Arial"/>
                <a:cs typeface="Arial"/>
              </a:rPr>
              <a:t>e</a:t>
            </a:r>
            <a:r>
              <a:rPr sz="850" spc="10" dirty="0">
                <a:solidFill>
                  <a:srgbClr val="D9D9D9"/>
                </a:solidFill>
                <a:latin typeface="Arial"/>
                <a:cs typeface="Arial"/>
              </a:rPr>
              <a:t> </a:t>
            </a:r>
            <a:r>
              <a:rPr sz="850" spc="15" dirty="0">
                <a:solidFill>
                  <a:srgbClr val="D9D9D9"/>
                </a:solidFill>
                <a:latin typeface="Arial"/>
                <a:cs typeface="Arial"/>
              </a:rPr>
              <a:t>f</a:t>
            </a:r>
            <a:r>
              <a:rPr sz="850" spc="-10" dirty="0">
                <a:solidFill>
                  <a:srgbClr val="D9D9D9"/>
                </a:solidFill>
                <a:latin typeface="Arial"/>
                <a:cs typeface="Arial"/>
              </a:rPr>
              <a:t>r</a:t>
            </a:r>
            <a:r>
              <a:rPr sz="850" spc="10" dirty="0">
                <a:solidFill>
                  <a:srgbClr val="D9D9D9"/>
                </a:solidFill>
                <a:latin typeface="Arial"/>
                <a:cs typeface="Arial"/>
              </a:rPr>
              <a:t>o</a:t>
            </a:r>
            <a:r>
              <a:rPr sz="850" dirty="0">
                <a:solidFill>
                  <a:srgbClr val="D9D9D9"/>
                </a:solidFill>
                <a:latin typeface="Arial"/>
                <a:cs typeface="Arial"/>
              </a:rPr>
              <a:t>m:</a:t>
            </a:r>
            <a:r>
              <a:rPr sz="850" spc="-5" dirty="0">
                <a:solidFill>
                  <a:srgbClr val="D9D9D9"/>
                </a:solidFill>
                <a:latin typeface="Arial"/>
                <a:cs typeface="Arial"/>
              </a:rPr>
              <a:t> </a:t>
            </a:r>
            <a:r>
              <a:rPr sz="850" spc="30" dirty="0">
                <a:solidFill>
                  <a:srgbClr val="D9D9D9"/>
                </a:solidFill>
                <a:latin typeface="Arial"/>
                <a:cs typeface="Arial"/>
              </a:rPr>
              <a:t>h</a:t>
            </a:r>
            <a:r>
              <a:rPr sz="850" spc="-10" dirty="0">
                <a:solidFill>
                  <a:srgbClr val="D9D9D9"/>
                </a:solidFill>
                <a:latin typeface="Arial"/>
                <a:cs typeface="Arial"/>
              </a:rPr>
              <a:t>tt</a:t>
            </a:r>
            <a:r>
              <a:rPr sz="850" dirty="0">
                <a:solidFill>
                  <a:srgbClr val="D9D9D9"/>
                </a:solidFill>
                <a:latin typeface="Arial"/>
                <a:cs typeface="Arial"/>
              </a:rPr>
              <a:t>p</a:t>
            </a:r>
            <a:r>
              <a:rPr sz="850" spc="10" dirty="0">
                <a:solidFill>
                  <a:srgbClr val="D9D9D9"/>
                </a:solidFill>
                <a:latin typeface="Arial"/>
                <a:cs typeface="Arial"/>
              </a:rPr>
              <a:t>s</a:t>
            </a:r>
            <a:r>
              <a:rPr sz="850" spc="15" dirty="0">
                <a:solidFill>
                  <a:srgbClr val="D9D9D9"/>
                </a:solidFill>
                <a:latin typeface="Arial"/>
                <a:cs typeface="Arial"/>
              </a:rPr>
              <a:t>:</a:t>
            </a:r>
            <a:r>
              <a:rPr sz="850" spc="-10" dirty="0">
                <a:solidFill>
                  <a:srgbClr val="D9D9D9"/>
                </a:solidFill>
                <a:latin typeface="Arial"/>
                <a:cs typeface="Arial"/>
              </a:rPr>
              <a:t>//</a:t>
            </a:r>
            <a:r>
              <a:rPr sz="850" spc="5" dirty="0">
                <a:solidFill>
                  <a:srgbClr val="D9D9D9"/>
                </a:solidFill>
                <a:latin typeface="Arial"/>
                <a:cs typeface="Arial"/>
              </a:rPr>
              <a:t>do</a:t>
            </a:r>
            <a:r>
              <a:rPr sz="850" spc="-10" dirty="0">
                <a:solidFill>
                  <a:srgbClr val="D9D9D9"/>
                </a:solidFill>
                <a:latin typeface="Arial"/>
                <a:cs typeface="Arial"/>
              </a:rPr>
              <a:t>i.</a:t>
            </a:r>
            <a:r>
              <a:rPr sz="850" spc="30" dirty="0">
                <a:solidFill>
                  <a:srgbClr val="D9D9D9"/>
                </a:solidFill>
                <a:latin typeface="Arial"/>
                <a:cs typeface="Arial"/>
              </a:rPr>
              <a:t>o</a:t>
            </a:r>
            <a:r>
              <a:rPr sz="850" spc="15" dirty="0">
                <a:solidFill>
                  <a:srgbClr val="D9D9D9"/>
                </a:solidFill>
                <a:latin typeface="Arial"/>
                <a:cs typeface="Arial"/>
              </a:rPr>
              <a:t>r</a:t>
            </a:r>
            <a:r>
              <a:rPr sz="850" spc="5" dirty="0">
                <a:solidFill>
                  <a:srgbClr val="D9D9D9"/>
                </a:solidFill>
                <a:latin typeface="Arial"/>
                <a:cs typeface="Arial"/>
              </a:rPr>
              <a:t>g</a:t>
            </a:r>
            <a:r>
              <a:rPr sz="850" spc="-10" dirty="0">
                <a:solidFill>
                  <a:srgbClr val="D9D9D9"/>
                </a:solidFill>
                <a:latin typeface="Arial"/>
                <a:cs typeface="Arial"/>
              </a:rPr>
              <a:t>/</a:t>
            </a:r>
            <a:r>
              <a:rPr sz="850" spc="5" dirty="0">
                <a:solidFill>
                  <a:srgbClr val="D9D9D9"/>
                </a:solidFill>
                <a:latin typeface="Arial"/>
                <a:cs typeface="Arial"/>
              </a:rPr>
              <a:t>10</a:t>
            </a:r>
            <a:r>
              <a:rPr sz="850" spc="-10" dirty="0">
                <a:solidFill>
                  <a:srgbClr val="D9D9D9"/>
                </a:solidFill>
                <a:latin typeface="Arial"/>
                <a:cs typeface="Arial"/>
              </a:rPr>
              <a:t>.</a:t>
            </a:r>
            <a:r>
              <a:rPr sz="850" spc="5" dirty="0">
                <a:solidFill>
                  <a:srgbClr val="D9D9D9"/>
                </a:solidFill>
                <a:latin typeface="Arial"/>
                <a:cs typeface="Arial"/>
              </a:rPr>
              <a:t>6028</a:t>
            </a:r>
            <a:r>
              <a:rPr sz="850" spc="-5" dirty="0">
                <a:solidFill>
                  <a:srgbClr val="D9D9D9"/>
                </a:solidFill>
                <a:latin typeface="Arial"/>
                <a:cs typeface="Arial"/>
              </a:rPr>
              <a:t>/</a:t>
            </a:r>
            <a:r>
              <a:rPr sz="850" spc="5" dirty="0">
                <a:solidFill>
                  <a:srgbClr val="D9D9D9"/>
                </a:solidFill>
                <a:latin typeface="Arial"/>
                <a:cs typeface="Arial"/>
              </a:rPr>
              <a:t>N</a:t>
            </a:r>
            <a:r>
              <a:rPr sz="850" spc="-10" dirty="0">
                <a:solidFill>
                  <a:srgbClr val="D9D9D9"/>
                </a:solidFill>
                <a:latin typeface="Arial"/>
                <a:cs typeface="Arial"/>
              </a:rPr>
              <a:t>I</a:t>
            </a:r>
            <a:r>
              <a:rPr sz="850" spc="5" dirty="0">
                <a:solidFill>
                  <a:srgbClr val="D9D9D9"/>
                </a:solidFill>
                <a:latin typeface="Arial"/>
                <a:cs typeface="Arial"/>
              </a:rPr>
              <a:t>ST</a:t>
            </a:r>
            <a:r>
              <a:rPr sz="850" spc="-10" dirty="0">
                <a:solidFill>
                  <a:srgbClr val="D9D9D9"/>
                </a:solidFill>
                <a:latin typeface="Arial"/>
                <a:cs typeface="Arial"/>
              </a:rPr>
              <a:t>.</a:t>
            </a:r>
            <a:r>
              <a:rPr sz="850" spc="5" dirty="0">
                <a:solidFill>
                  <a:srgbClr val="D9D9D9"/>
                </a:solidFill>
                <a:latin typeface="Arial"/>
                <a:cs typeface="Arial"/>
              </a:rPr>
              <a:t>SP</a:t>
            </a:r>
            <a:r>
              <a:rPr sz="850" spc="-10" dirty="0">
                <a:solidFill>
                  <a:srgbClr val="D9D9D9"/>
                </a:solidFill>
                <a:latin typeface="Arial"/>
                <a:cs typeface="Arial"/>
              </a:rPr>
              <a:t>.</a:t>
            </a:r>
            <a:r>
              <a:rPr sz="850" spc="10" dirty="0">
                <a:solidFill>
                  <a:srgbClr val="D9D9D9"/>
                </a:solidFill>
                <a:latin typeface="Arial"/>
                <a:cs typeface="Arial"/>
              </a:rPr>
              <a:t>80</a:t>
            </a:r>
            <a:r>
              <a:rPr sz="850" spc="30" dirty="0">
                <a:solidFill>
                  <a:srgbClr val="D9D9D9"/>
                </a:solidFill>
                <a:latin typeface="Arial"/>
                <a:cs typeface="Arial"/>
              </a:rPr>
              <a:t>0</a:t>
            </a:r>
            <a:r>
              <a:rPr sz="850" spc="-10" dirty="0">
                <a:solidFill>
                  <a:srgbClr val="D9D9D9"/>
                </a:solidFill>
                <a:latin typeface="Arial"/>
                <a:cs typeface="Arial"/>
              </a:rPr>
              <a:t>-</a:t>
            </a:r>
            <a:r>
              <a:rPr sz="850" spc="10" dirty="0">
                <a:solidFill>
                  <a:srgbClr val="D9D9D9"/>
                </a:solidFill>
                <a:latin typeface="Arial"/>
                <a:cs typeface="Arial"/>
              </a:rPr>
              <a:t>63b</a:t>
            </a:r>
            <a:endParaRPr sz="850">
              <a:latin typeface="Arial"/>
              <a:cs typeface="Arial"/>
            </a:endParaRPr>
          </a:p>
        </p:txBody>
      </p:sp>
      <p:sp>
        <p:nvSpPr>
          <p:cNvPr id="6" name="object 6"/>
          <p:cNvSpPr/>
          <p:nvPr/>
        </p:nvSpPr>
        <p:spPr>
          <a:xfrm>
            <a:off x="513468" y="900564"/>
            <a:ext cx="0" cy="8229600"/>
          </a:xfrm>
          <a:custGeom>
            <a:avLst/>
            <a:gdLst/>
            <a:ahLst/>
            <a:cxnLst/>
            <a:rect l="l" t="t" r="r" b="b"/>
            <a:pathLst>
              <a:path h="8229600">
                <a:moveTo>
                  <a:pt x="0" y="0"/>
                </a:moveTo>
                <a:lnTo>
                  <a:pt x="1" y="8229600"/>
                </a:lnTo>
              </a:path>
            </a:pathLst>
          </a:custGeom>
          <a:ln w="9144">
            <a:solidFill>
              <a:srgbClr val="D9D9D9"/>
            </a:solidFill>
          </a:ln>
        </p:spPr>
        <p:txBody>
          <a:bodyPr wrap="square" lIns="0" tIns="0" rIns="0" bIns="0" rtlCol="0"/>
          <a:lstStyle/>
          <a:p>
            <a:endParaRPr/>
          </a:p>
        </p:txBody>
      </p:sp>
      <p:sp>
        <p:nvSpPr>
          <p:cNvPr id="7" name="object 7"/>
          <p:cNvSpPr/>
          <p:nvPr/>
        </p:nvSpPr>
        <p:spPr>
          <a:xfrm>
            <a:off x="923424" y="7571112"/>
            <a:ext cx="195072" cy="115824"/>
          </a:xfrm>
          <a:prstGeom prst="rect">
            <a:avLst/>
          </a:prstGeom>
          <a:blipFill>
            <a:blip r:embed="rId4" cstate="print"/>
            <a:stretch>
              <a:fillRect/>
            </a:stretch>
          </a:blipFill>
        </p:spPr>
        <p:txBody>
          <a:bodyPr wrap="square" lIns="0" tIns="0" rIns="0" bIns="0" rtlCol="0"/>
          <a:lstStyle/>
          <a:p>
            <a:endParaRPr/>
          </a:p>
        </p:txBody>
      </p:sp>
      <p:sp>
        <p:nvSpPr>
          <p:cNvPr id="8" name="object 8"/>
          <p:cNvSpPr txBox="1"/>
          <p:nvPr/>
        </p:nvSpPr>
        <p:spPr>
          <a:xfrm>
            <a:off x="913772" y="931348"/>
            <a:ext cx="5946775" cy="8325677"/>
          </a:xfrm>
          <a:prstGeom prst="rect">
            <a:avLst/>
          </a:prstGeom>
        </p:spPr>
        <p:txBody>
          <a:bodyPr vert="horz" wrap="square" lIns="0" tIns="0" rIns="0" bIns="0" rtlCol="0">
            <a:spAutoFit/>
          </a:bodyPr>
          <a:lstStyle/>
          <a:p>
            <a:pPr marL="12700" marR="258445">
              <a:lnSpc>
                <a:spcPts val="1370"/>
              </a:lnSpc>
            </a:pPr>
            <a:r>
              <a:rPr sz="1200" spc="-10" dirty="0">
                <a:latin typeface="Times New Roman"/>
                <a:cs typeface="Times New Roman"/>
              </a:rPr>
              <a:t>The CSP SHOULD send a </a:t>
            </a:r>
            <a:r>
              <a:rPr sz="1200" spc="-5" dirty="0">
                <a:latin typeface="Times New Roman"/>
                <a:cs typeface="Times New Roman"/>
              </a:rPr>
              <a:t>notification of the </a:t>
            </a:r>
            <a:r>
              <a:rPr sz="1200" spc="-10" dirty="0">
                <a:latin typeface="Times New Roman"/>
                <a:cs typeface="Times New Roman"/>
              </a:rPr>
              <a:t>event </a:t>
            </a:r>
            <a:r>
              <a:rPr sz="1200" spc="-5" dirty="0">
                <a:latin typeface="Times New Roman"/>
                <a:cs typeface="Times New Roman"/>
              </a:rPr>
              <a:t>to the subscriber. </a:t>
            </a:r>
            <a:r>
              <a:rPr sz="1200" spc="-10" dirty="0">
                <a:latin typeface="Times New Roman"/>
                <a:cs typeface="Times New Roman"/>
              </a:rPr>
              <a:t>This MAY be </a:t>
            </a:r>
            <a:r>
              <a:rPr sz="1200" spc="-5" dirty="0">
                <a:latin typeface="Times New Roman"/>
                <a:cs typeface="Times New Roman"/>
              </a:rPr>
              <a:t>the s</a:t>
            </a:r>
            <a:r>
              <a:rPr sz="1200" spc="-10" dirty="0">
                <a:latin typeface="Times New Roman"/>
                <a:cs typeface="Times New Roman"/>
              </a:rPr>
              <a:t>ame</a:t>
            </a:r>
            <a:r>
              <a:rPr sz="1200" spc="-5" dirty="0">
                <a:latin typeface="Times New Roman"/>
                <a:cs typeface="Times New Roman"/>
              </a:rPr>
              <a:t> notice </a:t>
            </a:r>
            <a:r>
              <a:rPr sz="1200" spc="-10" dirty="0">
                <a:latin typeface="Times New Roman"/>
                <a:cs typeface="Times New Roman"/>
              </a:rPr>
              <a:t>as </a:t>
            </a:r>
            <a:r>
              <a:rPr sz="1200" spc="-5" dirty="0">
                <a:latin typeface="Times New Roman"/>
                <a:cs typeface="Times New Roman"/>
              </a:rPr>
              <a:t>is required </a:t>
            </a:r>
            <a:r>
              <a:rPr sz="1200" spc="-10" dirty="0">
                <a:latin typeface="Times New Roman"/>
                <a:cs typeface="Times New Roman"/>
              </a:rPr>
              <a:t>as </a:t>
            </a:r>
            <a:r>
              <a:rPr sz="1200" spc="-5" dirty="0">
                <a:latin typeface="Times New Roman"/>
                <a:cs typeface="Times New Roman"/>
              </a:rPr>
              <a:t>part of the proofing </a:t>
            </a:r>
            <a:r>
              <a:rPr sz="1200" spc="-10" dirty="0">
                <a:latin typeface="Times New Roman"/>
                <a:cs typeface="Times New Roman"/>
              </a:rPr>
              <a:t>process.</a:t>
            </a:r>
            <a:endParaRPr sz="1200" dirty="0">
              <a:latin typeface="Times New Roman"/>
              <a:cs typeface="Times New Roman"/>
            </a:endParaRPr>
          </a:p>
          <a:p>
            <a:pPr>
              <a:lnSpc>
                <a:spcPct val="100000"/>
              </a:lnSpc>
              <a:spcBef>
                <a:spcPts val="31"/>
              </a:spcBef>
            </a:pPr>
            <a:endParaRPr sz="1000" dirty="0">
              <a:latin typeface="Times New Roman"/>
              <a:cs typeface="Times New Roman"/>
            </a:endParaRPr>
          </a:p>
          <a:p>
            <a:pPr marL="12700" marR="187325">
              <a:lnSpc>
                <a:spcPct val="95600"/>
              </a:lnSpc>
            </a:pPr>
            <a:r>
              <a:rPr sz="1200" spc="-10" dirty="0">
                <a:solidFill>
                  <a:srgbClr val="FF0000"/>
                </a:solidFill>
                <a:latin typeface="Times New Roman"/>
                <a:cs typeface="Times New Roman"/>
              </a:rPr>
              <a:t>Replacement of a </a:t>
            </a:r>
            <a:r>
              <a:rPr sz="1200" spc="-5" dirty="0">
                <a:solidFill>
                  <a:srgbClr val="FF0000"/>
                </a:solidFill>
                <a:latin typeface="Times New Roman"/>
                <a:cs typeface="Times New Roman"/>
              </a:rPr>
              <a:t>lost (i.e., forgotten) </a:t>
            </a:r>
            <a:r>
              <a:rPr sz="1200" spc="-10" dirty="0">
                <a:solidFill>
                  <a:srgbClr val="FF0000"/>
                </a:solidFill>
                <a:latin typeface="Times New Roman"/>
                <a:cs typeface="Times New Roman"/>
              </a:rPr>
              <a:t>memorized s</a:t>
            </a:r>
            <a:r>
              <a:rPr sz="1200" spc="-5" dirty="0">
                <a:solidFill>
                  <a:srgbClr val="FF0000"/>
                </a:solidFill>
                <a:latin typeface="Times New Roman"/>
                <a:cs typeface="Times New Roman"/>
              </a:rPr>
              <a:t>ecret is </a:t>
            </a:r>
            <a:r>
              <a:rPr sz="1200" spc="-10" dirty="0">
                <a:solidFill>
                  <a:srgbClr val="FF0000"/>
                </a:solidFill>
                <a:latin typeface="Times New Roman"/>
                <a:cs typeface="Times New Roman"/>
              </a:rPr>
              <a:t>problematic because </a:t>
            </a:r>
            <a:r>
              <a:rPr sz="1200" spc="-5" dirty="0">
                <a:solidFill>
                  <a:srgbClr val="FF0000"/>
                </a:solidFill>
                <a:latin typeface="Times New Roman"/>
                <a:cs typeface="Times New Roman"/>
              </a:rPr>
              <a:t>it is </a:t>
            </a:r>
            <a:r>
              <a:rPr sz="1200" spc="-10" dirty="0">
                <a:solidFill>
                  <a:srgbClr val="FF0000"/>
                </a:solidFill>
                <a:latin typeface="Times New Roman"/>
                <a:cs typeface="Times New Roman"/>
              </a:rPr>
              <a:t>very common. A</a:t>
            </a:r>
            <a:r>
              <a:rPr sz="1200" spc="-5" dirty="0">
                <a:solidFill>
                  <a:srgbClr val="FF0000"/>
                </a:solidFill>
                <a:latin typeface="Times New Roman"/>
                <a:cs typeface="Times New Roman"/>
              </a:rPr>
              <a:t>dditional </a:t>
            </a:r>
            <a:r>
              <a:rPr sz="1200" spc="-10" dirty="0">
                <a:solidFill>
                  <a:srgbClr val="FF0000"/>
                </a:solidFill>
                <a:latin typeface="Times New Roman"/>
                <a:cs typeface="Times New Roman"/>
              </a:rPr>
              <a:t>“backup” memorized s</a:t>
            </a:r>
            <a:r>
              <a:rPr sz="1200" spc="-5" dirty="0">
                <a:solidFill>
                  <a:srgbClr val="FF0000"/>
                </a:solidFill>
                <a:latin typeface="Times New Roman"/>
                <a:cs typeface="Times New Roman"/>
              </a:rPr>
              <a:t>ecrets do not mitigate this </a:t>
            </a:r>
            <a:r>
              <a:rPr sz="1200" spc="-10" dirty="0">
                <a:solidFill>
                  <a:srgbClr val="FF0000"/>
                </a:solidFill>
                <a:latin typeface="Times New Roman"/>
                <a:cs typeface="Times New Roman"/>
              </a:rPr>
              <a:t>because </a:t>
            </a:r>
            <a:r>
              <a:rPr sz="1200" spc="-5" dirty="0">
                <a:solidFill>
                  <a:srgbClr val="FF0000"/>
                </a:solidFill>
                <a:latin typeface="Times New Roman"/>
                <a:cs typeface="Times New Roman"/>
              </a:rPr>
              <a:t>they are just </a:t>
            </a:r>
            <a:r>
              <a:rPr sz="1200" spc="-10" dirty="0">
                <a:solidFill>
                  <a:srgbClr val="FF0000"/>
                </a:solidFill>
                <a:latin typeface="Times New Roman"/>
                <a:cs typeface="Times New Roman"/>
              </a:rPr>
              <a:t>as </a:t>
            </a:r>
            <a:r>
              <a:rPr sz="1200" spc="-5" dirty="0">
                <a:solidFill>
                  <a:srgbClr val="FF0000"/>
                </a:solidFill>
                <a:latin typeface="Times New Roman"/>
                <a:cs typeface="Times New Roman"/>
              </a:rPr>
              <a:t>likely to also </a:t>
            </a:r>
            <a:r>
              <a:rPr sz="1200" spc="-10" dirty="0">
                <a:solidFill>
                  <a:srgbClr val="FF0000"/>
                </a:solidFill>
                <a:latin typeface="Times New Roman"/>
                <a:cs typeface="Times New Roman"/>
              </a:rPr>
              <a:t>have been </a:t>
            </a:r>
            <a:r>
              <a:rPr sz="1200" spc="-5" dirty="0">
                <a:solidFill>
                  <a:srgbClr val="FF0000"/>
                </a:solidFill>
                <a:latin typeface="Times New Roman"/>
                <a:cs typeface="Times New Roman"/>
              </a:rPr>
              <a:t>forgotten</a:t>
            </a:r>
            <a:r>
              <a:rPr sz="1200" spc="-5" dirty="0">
                <a:latin typeface="Times New Roman"/>
                <a:cs typeface="Times New Roman"/>
              </a:rPr>
              <a:t>. If </a:t>
            </a:r>
            <a:r>
              <a:rPr sz="1200" spc="-10" dirty="0">
                <a:latin typeface="Times New Roman"/>
                <a:cs typeface="Times New Roman"/>
              </a:rPr>
              <a:t>a biometric </a:t>
            </a:r>
            <a:r>
              <a:rPr sz="1200" spc="-5" dirty="0">
                <a:latin typeface="Times New Roman"/>
                <a:cs typeface="Times New Roman"/>
              </a:rPr>
              <a:t>is bound to the </a:t>
            </a:r>
            <a:r>
              <a:rPr sz="1200" spc="-10" dirty="0">
                <a:latin typeface="Times New Roman"/>
                <a:cs typeface="Times New Roman"/>
              </a:rPr>
              <a:t>account, </a:t>
            </a:r>
            <a:r>
              <a:rPr sz="1200" spc="-5" dirty="0">
                <a:latin typeface="Times New Roman"/>
                <a:cs typeface="Times New Roman"/>
              </a:rPr>
              <a:t>the </a:t>
            </a:r>
            <a:r>
              <a:rPr sz="1200" spc="-10" dirty="0">
                <a:latin typeface="Times New Roman"/>
                <a:cs typeface="Times New Roman"/>
              </a:rPr>
              <a:t>biometric and ass</a:t>
            </a:r>
            <a:r>
              <a:rPr sz="1200" spc="-5" dirty="0">
                <a:latin typeface="Times New Roman"/>
                <a:cs typeface="Times New Roman"/>
              </a:rPr>
              <a:t>ociated physical authenticator SHOU</a:t>
            </a:r>
            <a:r>
              <a:rPr sz="1200" spc="-10" dirty="0">
                <a:latin typeface="Times New Roman"/>
                <a:cs typeface="Times New Roman"/>
              </a:rPr>
              <a:t>LD be used </a:t>
            </a:r>
            <a:r>
              <a:rPr sz="1200" spc="-5" dirty="0">
                <a:latin typeface="Times New Roman"/>
                <a:cs typeface="Times New Roman"/>
              </a:rPr>
              <a:t>to </a:t>
            </a:r>
            <a:r>
              <a:rPr sz="1200" spc="-10" dirty="0">
                <a:latin typeface="Times New Roman"/>
                <a:cs typeface="Times New Roman"/>
              </a:rPr>
              <a:t>es</a:t>
            </a:r>
            <a:r>
              <a:rPr sz="1200" spc="-5" dirty="0">
                <a:latin typeface="Times New Roman"/>
                <a:cs typeface="Times New Roman"/>
              </a:rPr>
              <a:t>tablish </a:t>
            </a:r>
            <a:r>
              <a:rPr sz="1200" spc="-10" dirty="0">
                <a:latin typeface="Times New Roman"/>
                <a:cs typeface="Times New Roman"/>
              </a:rPr>
              <a:t>a new memorized s</a:t>
            </a:r>
            <a:r>
              <a:rPr sz="1200" spc="-5" dirty="0">
                <a:latin typeface="Times New Roman"/>
                <a:cs typeface="Times New Roman"/>
              </a:rPr>
              <a:t>ecret.</a:t>
            </a:r>
            <a:endParaRPr sz="1200" dirty="0">
              <a:latin typeface="Times New Roman"/>
              <a:cs typeface="Times New Roman"/>
            </a:endParaRPr>
          </a:p>
          <a:p>
            <a:pPr>
              <a:lnSpc>
                <a:spcPct val="100000"/>
              </a:lnSpc>
              <a:spcBef>
                <a:spcPts val="5"/>
              </a:spcBef>
            </a:pPr>
            <a:endParaRPr sz="1050" dirty="0">
              <a:latin typeface="Times New Roman"/>
              <a:cs typeface="Times New Roman"/>
            </a:endParaRPr>
          </a:p>
          <a:p>
            <a:pPr marL="12700" marR="135890">
              <a:lnSpc>
                <a:spcPct val="95800"/>
              </a:lnSpc>
            </a:pPr>
            <a:r>
              <a:rPr sz="1200" dirty="0">
                <a:latin typeface="Times New Roman"/>
                <a:cs typeface="Times New Roman"/>
              </a:rPr>
              <a:t>As </a:t>
            </a:r>
            <a:r>
              <a:rPr sz="1200" spc="-10" dirty="0">
                <a:latin typeface="Times New Roman"/>
                <a:cs typeface="Times New Roman"/>
              </a:rPr>
              <a:t>an </a:t>
            </a:r>
            <a:r>
              <a:rPr sz="1200" spc="-5" dirty="0">
                <a:latin typeface="Times New Roman"/>
                <a:cs typeface="Times New Roman"/>
              </a:rPr>
              <a:t>alternative to the </a:t>
            </a:r>
            <a:r>
              <a:rPr sz="1200" spc="-10" dirty="0">
                <a:latin typeface="Times New Roman"/>
                <a:cs typeface="Times New Roman"/>
              </a:rPr>
              <a:t>above </a:t>
            </a:r>
            <a:r>
              <a:rPr sz="1200" spc="-5" dirty="0">
                <a:latin typeface="Times New Roman"/>
                <a:cs typeface="Times New Roman"/>
              </a:rPr>
              <a:t>re-proofing </a:t>
            </a:r>
            <a:r>
              <a:rPr sz="1200" spc="-10" dirty="0">
                <a:latin typeface="Times New Roman"/>
                <a:cs typeface="Times New Roman"/>
              </a:rPr>
              <a:t>process when </a:t>
            </a:r>
            <a:r>
              <a:rPr sz="1200" spc="-5" dirty="0">
                <a:latin typeface="Times New Roman"/>
                <a:cs typeface="Times New Roman"/>
              </a:rPr>
              <a:t>there is no </a:t>
            </a:r>
            <a:r>
              <a:rPr sz="1200" spc="-10" dirty="0">
                <a:latin typeface="Times New Roman"/>
                <a:cs typeface="Times New Roman"/>
              </a:rPr>
              <a:t>biometric bound </a:t>
            </a:r>
            <a:r>
              <a:rPr sz="1200" spc="-5" dirty="0">
                <a:latin typeface="Times New Roman"/>
                <a:cs typeface="Times New Roman"/>
              </a:rPr>
              <a:t>to the account, the CSP MAY bind </a:t>
            </a:r>
            <a:r>
              <a:rPr sz="1200" spc="-10" dirty="0">
                <a:latin typeface="Times New Roman"/>
                <a:cs typeface="Times New Roman"/>
              </a:rPr>
              <a:t>a new memorized s</a:t>
            </a:r>
            <a:r>
              <a:rPr sz="1200" spc="-5" dirty="0">
                <a:latin typeface="Times New Roman"/>
                <a:cs typeface="Times New Roman"/>
              </a:rPr>
              <a:t>ecret with authentication using two physical authenticators, along with </a:t>
            </a:r>
            <a:r>
              <a:rPr sz="1200" spc="-10" dirty="0">
                <a:latin typeface="Times New Roman"/>
                <a:cs typeface="Times New Roman"/>
              </a:rPr>
              <a:t>a </a:t>
            </a:r>
            <a:r>
              <a:rPr sz="1200" spc="-5" dirty="0">
                <a:latin typeface="Times New Roman"/>
                <a:cs typeface="Times New Roman"/>
              </a:rPr>
              <a:t>confirmation </a:t>
            </a:r>
            <a:r>
              <a:rPr sz="1200" spc="-10" dirty="0">
                <a:latin typeface="Times New Roman"/>
                <a:cs typeface="Times New Roman"/>
              </a:rPr>
              <a:t>code </a:t>
            </a:r>
            <a:r>
              <a:rPr sz="1200" spc="-5" dirty="0">
                <a:latin typeface="Times New Roman"/>
                <a:cs typeface="Times New Roman"/>
              </a:rPr>
              <a:t>that </a:t>
            </a:r>
            <a:r>
              <a:rPr sz="1200" spc="-10" dirty="0">
                <a:latin typeface="Times New Roman"/>
                <a:cs typeface="Times New Roman"/>
              </a:rPr>
              <a:t>has been s</a:t>
            </a:r>
            <a:r>
              <a:rPr sz="1200" spc="-5" dirty="0">
                <a:latin typeface="Times New Roman"/>
                <a:cs typeface="Times New Roman"/>
              </a:rPr>
              <a:t>ent to </a:t>
            </a:r>
            <a:r>
              <a:rPr sz="1200" spc="-10" dirty="0">
                <a:latin typeface="Times New Roman"/>
                <a:cs typeface="Times New Roman"/>
              </a:rPr>
              <a:t>one of </a:t>
            </a:r>
            <a:r>
              <a:rPr sz="1200" spc="-5" dirty="0">
                <a:latin typeface="Times New Roman"/>
                <a:cs typeface="Times New Roman"/>
              </a:rPr>
              <a:t>the subscriber’s </a:t>
            </a:r>
            <a:r>
              <a:rPr sz="1200" spc="-10" dirty="0">
                <a:latin typeface="Times New Roman"/>
                <a:cs typeface="Times New Roman"/>
              </a:rPr>
              <a:t>addresses of </a:t>
            </a:r>
            <a:r>
              <a:rPr sz="1200" spc="-5" dirty="0">
                <a:latin typeface="Times New Roman"/>
                <a:cs typeface="Times New Roman"/>
              </a:rPr>
              <a:t>record. </a:t>
            </a:r>
            <a:r>
              <a:rPr sz="1200" spc="-10" dirty="0">
                <a:latin typeface="Times New Roman"/>
                <a:cs typeface="Times New Roman"/>
              </a:rPr>
              <a:t>The </a:t>
            </a:r>
            <a:r>
              <a:rPr sz="1200" spc="-5" dirty="0">
                <a:latin typeface="Times New Roman"/>
                <a:cs typeface="Times New Roman"/>
              </a:rPr>
              <a:t>confirmation </a:t>
            </a:r>
            <a:r>
              <a:rPr sz="1200" spc="-10" dirty="0">
                <a:latin typeface="Times New Roman"/>
                <a:cs typeface="Times New Roman"/>
              </a:rPr>
              <a:t>code SHALL cons</a:t>
            </a:r>
            <a:r>
              <a:rPr sz="1200" spc="-5" dirty="0">
                <a:latin typeface="Times New Roman"/>
                <a:cs typeface="Times New Roman"/>
              </a:rPr>
              <a:t>ist of at least 6 </a:t>
            </a:r>
            <a:r>
              <a:rPr sz="1200" spc="-10" dirty="0">
                <a:latin typeface="Times New Roman"/>
                <a:cs typeface="Times New Roman"/>
              </a:rPr>
              <a:t>random alphanumeric</a:t>
            </a:r>
            <a:r>
              <a:rPr sz="1200" spc="-5" dirty="0">
                <a:latin typeface="Times New Roman"/>
                <a:cs typeface="Times New Roman"/>
              </a:rPr>
              <a:t> characters generated by </a:t>
            </a:r>
            <a:r>
              <a:rPr sz="1200" spc="-10" dirty="0">
                <a:latin typeface="Times New Roman"/>
                <a:cs typeface="Times New Roman"/>
              </a:rPr>
              <a:t>an approved random </a:t>
            </a:r>
            <a:r>
              <a:rPr sz="1200" spc="-5" dirty="0">
                <a:latin typeface="Times New Roman"/>
                <a:cs typeface="Times New Roman"/>
              </a:rPr>
              <a:t>bit generator [</a:t>
            </a:r>
            <a:r>
              <a:rPr sz="1200" u="sng" spc="-5" dirty="0">
                <a:solidFill>
                  <a:srgbClr val="0000FF"/>
                </a:solidFill>
                <a:latin typeface="Times New Roman"/>
                <a:cs typeface="Times New Roman"/>
              </a:rPr>
              <a:t>SP 800</a:t>
            </a:r>
            <a:r>
              <a:rPr sz="1200" u="sng" dirty="0">
                <a:solidFill>
                  <a:srgbClr val="0000FF"/>
                </a:solidFill>
                <a:latin typeface="Times New Roman"/>
                <a:cs typeface="Times New Roman"/>
              </a:rPr>
              <a:t>-90Ar1</a:t>
            </a:r>
            <a:r>
              <a:rPr sz="1200" dirty="0">
                <a:latin typeface="Times New Roman"/>
                <a:cs typeface="Times New Roman"/>
              </a:rPr>
              <a:t>]. </a:t>
            </a:r>
            <a:r>
              <a:rPr sz="1200" spc="-10" dirty="0">
                <a:latin typeface="Times New Roman"/>
                <a:cs typeface="Times New Roman"/>
              </a:rPr>
              <a:t>T</a:t>
            </a:r>
            <a:r>
              <a:rPr sz="1200" dirty="0">
                <a:latin typeface="Times New Roman"/>
                <a:cs typeface="Times New Roman"/>
              </a:rPr>
              <a:t>hos</a:t>
            </a:r>
            <a:r>
              <a:rPr sz="1200" spc="-10" dirty="0">
                <a:latin typeface="Times New Roman"/>
                <a:cs typeface="Times New Roman"/>
              </a:rPr>
              <a:t>e</a:t>
            </a:r>
            <a:r>
              <a:rPr sz="1200" dirty="0">
                <a:latin typeface="Times New Roman"/>
                <a:cs typeface="Times New Roman"/>
              </a:rPr>
              <a:t> s</a:t>
            </a:r>
            <a:r>
              <a:rPr sz="1200" spc="-5" dirty="0">
                <a:latin typeface="Times New Roman"/>
                <a:cs typeface="Times New Roman"/>
              </a:rPr>
              <a:t>ent</a:t>
            </a:r>
            <a:r>
              <a:rPr sz="1200" dirty="0">
                <a:latin typeface="Times New Roman"/>
                <a:cs typeface="Times New Roman"/>
              </a:rPr>
              <a:t> </a:t>
            </a:r>
            <a:r>
              <a:rPr sz="1200" spc="-5" dirty="0">
                <a:latin typeface="Times New Roman"/>
                <a:cs typeface="Times New Roman"/>
              </a:rPr>
              <a:t>t</a:t>
            </a:r>
            <a:r>
              <a:rPr sz="1200" dirty="0">
                <a:latin typeface="Times New Roman"/>
                <a:cs typeface="Times New Roman"/>
              </a:rPr>
              <a:t>o </a:t>
            </a:r>
            <a:r>
              <a:rPr sz="1200" spc="-10" dirty="0">
                <a:latin typeface="Times New Roman"/>
                <a:cs typeface="Times New Roman"/>
              </a:rPr>
              <a:t>a</a:t>
            </a:r>
            <a:r>
              <a:rPr sz="1200" spc="-5" dirty="0">
                <a:latin typeface="Times New Roman"/>
                <a:cs typeface="Times New Roman"/>
              </a:rPr>
              <a:t> </a:t>
            </a:r>
            <a:r>
              <a:rPr sz="1200" dirty="0">
                <a:latin typeface="Times New Roman"/>
                <a:cs typeface="Times New Roman"/>
              </a:rPr>
              <a:t>pos</a:t>
            </a:r>
            <a:r>
              <a:rPr sz="1200" spc="-5" dirty="0">
                <a:latin typeface="Times New Roman"/>
                <a:cs typeface="Times New Roman"/>
              </a:rPr>
              <a:t>tal</a:t>
            </a:r>
            <a:r>
              <a:rPr sz="1200" dirty="0">
                <a:latin typeface="Times New Roman"/>
                <a:cs typeface="Times New Roman"/>
              </a:rPr>
              <a:t> </a:t>
            </a:r>
            <a:r>
              <a:rPr sz="1200" spc="-10" dirty="0">
                <a:latin typeface="Times New Roman"/>
                <a:cs typeface="Times New Roman"/>
              </a:rPr>
              <a:t>addre</a:t>
            </a:r>
            <a:r>
              <a:rPr sz="1200" dirty="0">
                <a:latin typeface="Times New Roman"/>
                <a:cs typeface="Times New Roman"/>
              </a:rPr>
              <a:t>ss of </a:t>
            </a:r>
            <a:r>
              <a:rPr sz="1200" spc="-5" dirty="0">
                <a:latin typeface="Times New Roman"/>
                <a:cs typeface="Times New Roman"/>
              </a:rPr>
              <a:t>rec</a:t>
            </a:r>
            <a:r>
              <a:rPr sz="1200" dirty="0">
                <a:latin typeface="Times New Roman"/>
                <a:cs typeface="Times New Roman"/>
              </a:rPr>
              <a:t>ord SHA</a:t>
            </a:r>
            <a:r>
              <a:rPr sz="1200" spc="-10" dirty="0">
                <a:latin typeface="Times New Roman"/>
                <a:cs typeface="Times New Roman"/>
              </a:rPr>
              <a:t>LL</a:t>
            </a:r>
            <a:r>
              <a:rPr sz="1200" dirty="0">
                <a:latin typeface="Times New Roman"/>
                <a:cs typeface="Times New Roman"/>
              </a:rPr>
              <a:t> </a:t>
            </a:r>
            <a:r>
              <a:rPr sz="1200" spc="-10" dirty="0">
                <a:latin typeface="Times New Roman"/>
                <a:cs typeface="Times New Roman"/>
              </a:rPr>
              <a:t>be</a:t>
            </a:r>
            <a:r>
              <a:rPr sz="1200" dirty="0">
                <a:latin typeface="Times New Roman"/>
                <a:cs typeface="Times New Roman"/>
              </a:rPr>
              <a:t> </a:t>
            </a:r>
            <a:r>
              <a:rPr sz="1200" spc="-5" dirty="0">
                <a:latin typeface="Times New Roman"/>
                <a:cs typeface="Times New Roman"/>
              </a:rPr>
              <a:t>vali</a:t>
            </a:r>
            <a:r>
              <a:rPr sz="1200" dirty="0">
                <a:latin typeface="Times New Roman"/>
                <a:cs typeface="Times New Roman"/>
              </a:rPr>
              <a:t>d for </a:t>
            </a:r>
            <a:r>
              <a:rPr sz="1200" spc="-10" dirty="0">
                <a:latin typeface="Times New Roman"/>
                <a:cs typeface="Times New Roman"/>
              </a:rPr>
              <a:t>a</a:t>
            </a:r>
            <a:r>
              <a:rPr sz="1200" dirty="0">
                <a:latin typeface="Times New Roman"/>
                <a:cs typeface="Times New Roman"/>
              </a:rPr>
              <a:t> </a:t>
            </a:r>
            <a:r>
              <a:rPr sz="1200" spc="-10" dirty="0">
                <a:latin typeface="Times New Roman"/>
                <a:cs typeface="Times New Roman"/>
              </a:rPr>
              <a:t>maximum</a:t>
            </a:r>
            <a:r>
              <a:rPr sz="1200" dirty="0">
                <a:latin typeface="Times New Roman"/>
                <a:cs typeface="Times New Roman"/>
              </a:rPr>
              <a:t> of 7 </a:t>
            </a:r>
            <a:r>
              <a:rPr sz="1200" spc="-10" dirty="0">
                <a:latin typeface="Times New Roman"/>
                <a:cs typeface="Times New Roman"/>
              </a:rPr>
              <a:t>da</a:t>
            </a:r>
            <a:r>
              <a:rPr sz="1200" dirty="0">
                <a:latin typeface="Times New Roman"/>
                <a:cs typeface="Times New Roman"/>
              </a:rPr>
              <a:t>ys </a:t>
            </a:r>
            <a:r>
              <a:rPr sz="1200" spc="-10" dirty="0">
                <a:latin typeface="Times New Roman"/>
                <a:cs typeface="Times New Roman"/>
              </a:rPr>
              <a:t>but</a:t>
            </a:r>
            <a:r>
              <a:rPr sz="1200" dirty="0">
                <a:latin typeface="Times New Roman"/>
                <a:cs typeface="Times New Roman"/>
              </a:rPr>
              <a:t> MAY </a:t>
            </a:r>
            <a:r>
              <a:rPr sz="1200" spc="-10" dirty="0">
                <a:latin typeface="Times New Roman"/>
                <a:cs typeface="Times New Roman"/>
              </a:rPr>
              <a:t>be</a:t>
            </a:r>
            <a:r>
              <a:rPr sz="1200" dirty="0">
                <a:latin typeface="Times New Roman"/>
                <a:cs typeface="Times New Roman"/>
              </a:rPr>
              <a:t> </a:t>
            </a:r>
            <a:r>
              <a:rPr sz="1200" spc="-10" dirty="0">
                <a:latin typeface="Times New Roman"/>
                <a:cs typeface="Times New Roman"/>
              </a:rPr>
              <a:t>made</a:t>
            </a:r>
            <a:r>
              <a:rPr sz="1200" dirty="0">
                <a:latin typeface="Times New Roman"/>
                <a:cs typeface="Times New Roman"/>
              </a:rPr>
              <a:t> </a:t>
            </a:r>
            <a:r>
              <a:rPr sz="1200" spc="-5" dirty="0">
                <a:latin typeface="Times New Roman"/>
                <a:cs typeface="Times New Roman"/>
              </a:rPr>
              <a:t>vali</a:t>
            </a:r>
            <a:r>
              <a:rPr sz="1200" dirty="0">
                <a:latin typeface="Times New Roman"/>
                <a:cs typeface="Times New Roman"/>
              </a:rPr>
              <a:t>d up </a:t>
            </a:r>
            <a:r>
              <a:rPr sz="1200" spc="-5" dirty="0">
                <a:latin typeface="Times New Roman"/>
                <a:cs typeface="Times New Roman"/>
              </a:rPr>
              <a:t>t</a:t>
            </a:r>
            <a:r>
              <a:rPr sz="1200" dirty="0">
                <a:latin typeface="Times New Roman"/>
                <a:cs typeface="Times New Roman"/>
              </a:rPr>
              <a:t>o 21 </a:t>
            </a:r>
            <a:r>
              <a:rPr sz="1200" spc="-10" dirty="0">
                <a:latin typeface="Times New Roman"/>
                <a:cs typeface="Times New Roman"/>
              </a:rPr>
              <a:t>da</a:t>
            </a:r>
            <a:r>
              <a:rPr sz="1200" dirty="0">
                <a:latin typeface="Times New Roman"/>
                <a:cs typeface="Times New Roman"/>
              </a:rPr>
              <a:t>ys </a:t>
            </a:r>
            <a:r>
              <a:rPr sz="1200" spc="-5" dirty="0">
                <a:latin typeface="Times New Roman"/>
                <a:cs typeface="Times New Roman"/>
              </a:rPr>
              <a:t>via</a:t>
            </a:r>
            <a:r>
              <a:rPr sz="1200" dirty="0">
                <a:latin typeface="Times New Roman"/>
                <a:cs typeface="Times New Roman"/>
              </a:rPr>
              <a:t> </a:t>
            </a:r>
            <a:r>
              <a:rPr sz="1200" spc="-10" dirty="0">
                <a:latin typeface="Times New Roman"/>
                <a:cs typeface="Times New Roman"/>
              </a:rPr>
              <a:t>a</a:t>
            </a:r>
            <a:r>
              <a:rPr sz="1200" dirty="0">
                <a:latin typeface="Times New Roman"/>
                <a:cs typeface="Times New Roman"/>
              </a:rPr>
              <a:t>n </a:t>
            </a:r>
            <a:r>
              <a:rPr sz="1200" spc="-5" dirty="0">
                <a:latin typeface="Times New Roman"/>
                <a:cs typeface="Times New Roman"/>
              </a:rPr>
              <a:t>excepti</a:t>
            </a:r>
            <a:r>
              <a:rPr sz="1200" dirty="0">
                <a:latin typeface="Times New Roman"/>
                <a:cs typeface="Times New Roman"/>
              </a:rPr>
              <a:t>on </a:t>
            </a:r>
            <a:r>
              <a:rPr sz="1200" spc="-10" dirty="0">
                <a:latin typeface="Times New Roman"/>
                <a:cs typeface="Times New Roman"/>
              </a:rPr>
              <a:t>proce</a:t>
            </a:r>
            <a:r>
              <a:rPr sz="1200" dirty="0">
                <a:latin typeface="Times New Roman"/>
                <a:cs typeface="Times New Roman"/>
              </a:rPr>
              <a:t>ss </a:t>
            </a:r>
            <a:r>
              <a:rPr sz="1200" spc="-5" dirty="0">
                <a:latin typeface="Times New Roman"/>
                <a:cs typeface="Times New Roman"/>
              </a:rPr>
              <a:t>t</a:t>
            </a:r>
            <a:r>
              <a:rPr sz="1200" dirty="0">
                <a:latin typeface="Times New Roman"/>
                <a:cs typeface="Times New Roman"/>
              </a:rPr>
              <a:t>o </a:t>
            </a:r>
            <a:r>
              <a:rPr sz="1200" spc="-10" dirty="0">
                <a:latin typeface="Times New Roman"/>
                <a:cs typeface="Times New Roman"/>
              </a:rPr>
              <a:t>accommodate</a:t>
            </a:r>
            <a:r>
              <a:rPr sz="1200" dirty="0">
                <a:latin typeface="Times New Roman"/>
                <a:cs typeface="Times New Roman"/>
              </a:rPr>
              <a:t> </a:t>
            </a:r>
            <a:r>
              <a:rPr sz="1200" spc="-10" dirty="0">
                <a:latin typeface="Times New Roman"/>
                <a:cs typeface="Times New Roman"/>
              </a:rPr>
              <a:t>addre</a:t>
            </a:r>
            <a:r>
              <a:rPr sz="1200" dirty="0">
                <a:latin typeface="Times New Roman"/>
                <a:cs typeface="Times New Roman"/>
              </a:rPr>
              <a:t>ss</a:t>
            </a:r>
            <a:r>
              <a:rPr sz="1200" spc="-10" dirty="0">
                <a:latin typeface="Times New Roman"/>
                <a:cs typeface="Times New Roman"/>
              </a:rPr>
              <a:t>e</a:t>
            </a:r>
            <a:r>
              <a:rPr sz="1200" dirty="0">
                <a:latin typeface="Times New Roman"/>
                <a:cs typeface="Times New Roman"/>
              </a:rPr>
              <a:t>s </a:t>
            </a:r>
            <a:r>
              <a:rPr sz="1200" spc="-10" dirty="0">
                <a:latin typeface="Times New Roman"/>
                <a:cs typeface="Times New Roman"/>
              </a:rPr>
              <a:t>out</a:t>
            </a:r>
            <a:r>
              <a:rPr sz="1200" dirty="0">
                <a:latin typeface="Times New Roman"/>
                <a:cs typeface="Times New Roman"/>
              </a:rPr>
              <a:t>s</a:t>
            </a:r>
            <a:r>
              <a:rPr sz="1200" spc="-5" dirty="0">
                <a:latin typeface="Times New Roman"/>
                <a:cs typeface="Times New Roman"/>
              </a:rPr>
              <a:t>ide</a:t>
            </a:r>
            <a:r>
              <a:rPr sz="1200" dirty="0">
                <a:latin typeface="Times New Roman"/>
                <a:cs typeface="Times New Roman"/>
              </a:rPr>
              <a:t> </a:t>
            </a:r>
            <a:r>
              <a:rPr sz="1200" spc="-5" dirty="0">
                <a:latin typeface="Times New Roman"/>
                <a:cs typeface="Times New Roman"/>
              </a:rPr>
              <a:t>the</a:t>
            </a:r>
            <a:r>
              <a:rPr sz="1200" dirty="0">
                <a:latin typeface="Times New Roman"/>
                <a:cs typeface="Times New Roman"/>
              </a:rPr>
              <a:t> </a:t>
            </a:r>
            <a:r>
              <a:rPr sz="1200" spc="-5" dirty="0">
                <a:latin typeface="Times New Roman"/>
                <a:cs typeface="Times New Roman"/>
              </a:rPr>
              <a:t>direct</a:t>
            </a:r>
            <a:r>
              <a:rPr sz="1200" dirty="0">
                <a:latin typeface="Times New Roman"/>
                <a:cs typeface="Times New Roman"/>
              </a:rPr>
              <a:t> </a:t>
            </a:r>
            <a:r>
              <a:rPr sz="1200" spc="-5" dirty="0">
                <a:latin typeface="Times New Roman"/>
                <a:cs typeface="Times New Roman"/>
              </a:rPr>
              <a:t>reac</a:t>
            </a:r>
            <a:r>
              <a:rPr sz="1200" dirty="0">
                <a:latin typeface="Times New Roman"/>
                <a:cs typeface="Times New Roman"/>
              </a:rPr>
              <a:t>h of </a:t>
            </a:r>
            <a:r>
              <a:rPr sz="1200" spc="-5" dirty="0">
                <a:latin typeface="Times New Roman"/>
                <a:cs typeface="Times New Roman"/>
              </a:rPr>
              <a:t>the</a:t>
            </a:r>
            <a:endParaRPr sz="1200" dirty="0">
              <a:latin typeface="Times New Roman"/>
              <a:cs typeface="Times New Roman"/>
            </a:endParaRPr>
          </a:p>
          <a:p>
            <a:pPr marL="12700" marR="5080">
              <a:lnSpc>
                <a:spcPts val="1390"/>
              </a:lnSpc>
              <a:spcBef>
                <a:spcPts val="15"/>
              </a:spcBef>
            </a:pPr>
            <a:r>
              <a:rPr sz="1200" dirty="0">
                <a:latin typeface="Times New Roman"/>
                <a:cs typeface="Times New Roman"/>
              </a:rPr>
              <a:t>U.S. Pos</a:t>
            </a:r>
            <a:r>
              <a:rPr sz="1200" spc="-5" dirty="0">
                <a:latin typeface="Times New Roman"/>
                <a:cs typeface="Times New Roman"/>
              </a:rPr>
              <a:t>tal Service. </a:t>
            </a:r>
            <a:r>
              <a:rPr sz="1200" spc="-10" dirty="0">
                <a:latin typeface="Times New Roman"/>
                <a:cs typeface="Times New Roman"/>
              </a:rPr>
              <a:t>Confirmation codes s</a:t>
            </a:r>
            <a:r>
              <a:rPr sz="1200" spc="-5" dirty="0">
                <a:latin typeface="Times New Roman"/>
                <a:cs typeface="Times New Roman"/>
              </a:rPr>
              <a:t>ent by </a:t>
            </a:r>
            <a:r>
              <a:rPr sz="1200" spc="-10" dirty="0">
                <a:latin typeface="Times New Roman"/>
                <a:cs typeface="Times New Roman"/>
              </a:rPr>
              <a:t>means other </a:t>
            </a:r>
            <a:r>
              <a:rPr sz="1200" spc="-5" dirty="0">
                <a:latin typeface="Times New Roman"/>
                <a:cs typeface="Times New Roman"/>
              </a:rPr>
              <a:t>than physical </a:t>
            </a:r>
            <a:r>
              <a:rPr sz="1200" spc="-10" dirty="0">
                <a:latin typeface="Times New Roman"/>
                <a:cs typeface="Times New Roman"/>
              </a:rPr>
              <a:t>mail SHALL be </a:t>
            </a:r>
            <a:r>
              <a:rPr sz="1200" spc="-5" dirty="0">
                <a:latin typeface="Times New Roman"/>
                <a:cs typeface="Times New Roman"/>
              </a:rPr>
              <a:t>valid for </a:t>
            </a:r>
            <a:r>
              <a:rPr sz="1200" spc="-10" dirty="0">
                <a:latin typeface="Times New Roman"/>
                <a:cs typeface="Times New Roman"/>
              </a:rPr>
              <a:t>a maximum of 10 minutes.</a:t>
            </a:r>
            <a:endParaRPr sz="1200" dirty="0">
              <a:latin typeface="Times New Roman"/>
              <a:cs typeface="Times New Roman"/>
            </a:endParaRPr>
          </a:p>
          <a:p>
            <a:pPr>
              <a:lnSpc>
                <a:spcPct val="100000"/>
              </a:lnSpc>
              <a:spcBef>
                <a:spcPts val="51"/>
              </a:spcBef>
            </a:pPr>
            <a:endParaRPr sz="950" dirty="0">
              <a:latin typeface="Times New Roman"/>
              <a:cs typeface="Times New Roman"/>
            </a:endParaRPr>
          </a:p>
          <a:p>
            <a:pPr marL="469900" lvl="2" indent="-457200">
              <a:lnSpc>
                <a:spcPct val="100000"/>
              </a:lnSpc>
              <a:buClr>
                <a:srgbClr val="03030F"/>
              </a:buClr>
              <a:buFont typeface="Arial"/>
              <a:buAutoNum type="arabicPeriod" startAt="3"/>
              <a:tabLst>
                <a:tab pos="469900" algn="l"/>
              </a:tabLst>
            </a:pPr>
            <a:r>
              <a:rPr sz="1050" b="1" spc="25" dirty="0">
                <a:solidFill>
                  <a:srgbClr val="03030F"/>
                </a:solidFill>
                <a:latin typeface="Arial"/>
                <a:cs typeface="Arial"/>
              </a:rPr>
              <a:t>B</a:t>
            </a:r>
            <a:r>
              <a:rPr sz="1050" b="1" spc="10" dirty="0">
                <a:solidFill>
                  <a:srgbClr val="03030F"/>
                </a:solidFill>
                <a:latin typeface="Arial"/>
                <a:cs typeface="Arial"/>
              </a:rPr>
              <a:t>i</a:t>
            </a:r>
            <a:r>
              <a:rPr sz="1050" b="1" spc="20" dirty="0">
                <a:solidFill>
                  <a:srgbClr val="03030F"/>
                </a:solidFill>
                <a:latin typeface="Arial"/>
                <a:cs typeface="Arial"/>
              </a:rPr>
              <a:t>nd</a:t>
            </a:r>
            <a:r>
              <a:rPr sz="1050" b="1" spc="10" dirty="0">
                <a:solidFill>
                  <a:srgbClr val="03030F"/>
                </a:solidFill>
                <a:latin typeface="Arial"/>
                <a:cs typeface="Arial"/>
              </a:rPr>
              <a:t>i</a:t>
            </a:r>
            <a:r>
              <a:rPr sz="1050" b="1" spc="20" dirty="0">
                <a:solidFill>
                  <a:srgbClr val="03030F"/>
                </a:solidFill>
                <a:latin typeface="Arial"/>
                <a:cs typeface="Arial"/>
              </a:rPr>
              <a:t>n</a:t>
            </a:r>
            <a:r>
              <a:rPr sz="1050" b="1" spc="10" dirty="0">
                <a:solidFill>
                  <a:srgbClr val="03030F"/>
                </a:solidFill>
                <a:latin typeface="Arial"/>
                <a:cs typeface="Arial"/>
              </a:rPr>
              <a:t>g</a:t>
            </a:r>
            <a:r>
              <a:rPr sz="1050" b="1" spc="25" dirty="0">
                <a:solidFill>
                  <a:srgbClr val="03030F"/>
                </a:solidFill>
                <a:latin typeface="Arial"/>
                <a:cs typeface="Arial"/>
              </a:rPr>
              <a:t> </a:t>
            </a:r>
            <a:r>
              <a:rPr sz="1050" b="1" spc="10" dirty="0">
                <a:solidFill>
                  <a:srgbClr val="03030F"/>
                </a:solidFill>
                <a:latin typeface="Arial"/>
                <a:cs typeface="Arial"/>
              </a:rPr>
              <a:t>to</a:t>
            </a:r>
            <a:r>
              <a:rPr sz="1050" b="1" spc="25" dirty="0">
                <a:solidFill>
                  <a:srgbClr val="03030F"/>
                </a:solidFill>
                <a:latin typeface="Arial"/>
                <a:cs typeface="Arial"/>
              </a:rPr>
              <a:t> </a:t>
            </a:r>
            <a:r>
              <a:rPr sz="1050" b="1" spc="10" dirty="0">
                <a:solidFill>
                  <a:srgbClr val="03030F"/>
                </a:solidFill>
                <a:latin typeface="Arial"/>
                <a:cs typeface="Arial"/>
              </a:rPr>
              <a:t>a</a:t>
            </a:r>
            <a:r>
              <a:rPr sz="1050" b="1" spc="20" dirty="0">
                <a:solidFill>
                  <a:srgbClr val="03030F"/>
                </a:solidFill>
                <a:latin typeface="Arial"/>
                <a:cs typeface="Arial"/>
              </a:rPr>
              <a:t> Subsc</a:t>
            </a:r>
            <a:r>
              <a:rPr sz="1050" b="1" spc="10" dirty="0">
                <a:solidFill>
                  <a:srgbClr val="03030F"/>
                </a:solidFill>
                <a:latin typeface="Arial"/>
                <a:cs typeface="Arial"/>
              </a:rPr>
              <a:t>ri</a:t>
            </a:r>
            <a:r>
              <a:rPr sz="1050" b="1" spc="20" dirty="0">
                <a:solidFill>
                  <a:srgbClr val="03030F"/>
                </a:solidFill>
                <a:latin typeface="Arial"/>
                <a:cs typeface="Arial"/>
              </a:rPr>
              <a:t>be</a:t>
            </a:r>
            <a:r>
              <a:rPr sz="1050" b="1" spc="10" dirty="0">
                <a:solidFill>
                  <a:srgbClr val="03030F"/>
                </a:solidFill>
                <a:latin typeface="Arial"/>
                <a:cs typeface="Arial"/>
              </a:rPr>
              <a:t>r-</a:t>
            </a:r>
            <a:r>
              <a:rPr sz="1050" b="1" spc="20" dirty="0">
                <a:solidFill>
                  <a:srgbClr val="03030F"/>
                </a:solidFill>
                <a:latin typeface="Arial"/>
                <a:cs typeface="Arial"/>
              </a:rPr>
              <a:t>p</a:t>
            </a:r>
            <a:r>
              <a:rPr sz="1050" b="1" spc="10" dirty="0">
                <a:solidFill>
                  <a:srgbClr val="03030F"/>
                </a:solidFill>
                <a:latin typeface="Arial"/>
                <a:cs typeface="Arial"/>
              </a:rPr>
              <a:t>r</a:t>
            </a:r>
            <a:r>
              <a:rPr sz="1050" b="1" spc="20" dirty="0">
                <a:solidFill>
                  <a:srgbClr val="03030F"/>
                </a:solidFill>
                <a:latin typeface="Arial"/>
                <a:cs typeface="Arial"/>
              </a:rPr>
              <a:t>ov</a:t>
            </a:r>
            <a:r>
              <a:rPr sz="1050" b="1" spc="10" dirty="0">
                <a:solidFill>
                  <a:srgbClr val="03030F"/>
                </a:solidFill>
                <a:latin typeface="Arial"/>
                <a:cs typeface="Arial"/>
              </a:rPr>
              <a:t>i</a:t>
            </a:r>
            <a:r>
              <a:rPr sz="1050" b="1" spc="20" dirty="0">
                <a:solidFill>
                  <a:srgbClr val="03030F"/>
                </a:solidFill>
                <a:latin typeface="Arial"/>
                <a:cs typeface="Arial"/>
              </a:rPr>
              <a:t>de</a:t>
            </a:r>
            <a:r>
              <a:rPr sz="1050" b="1" spc="10" dirty="0">
                <a:solidFill>
                  <a:srgbClr val="03030F"/>
                </a:solidFill>
                <a:latin typeface="Arial"/>
                <a:cs typeface="Arial"/>
              </a:rPr>
              <a:t>d</a:t>
            </a:r>
            <a:r>
              <a:rPr sz="1050" b="1" spc="25" dirty="0">
                <a:solidFill>
                  <a:srgbClr val="03030F"/>
                </a:solidFill>
                <a:latin typeface="Arial"/>
                <a:cs typeface="Arial"/>
              </a:rPr>
              <a:t> </a:t>
            </a:r>
            <a:r>
              <a:rPr sz="1050" b="1" spc="20" dirty="0">
                <a:solidFill>
                  <a:srgbClr val="03030F"/>
                </a:solidFill>
                <a:latin typeface="Arial"/>
                <a:cs typeface="Arial"/>
              </a:rPr>
              <a:t>Au</a:t>
            </a:r>
            <a:r>
              <a:rPr sz="1050" b="1" spc="10" dirty="0">
                <a:solidFill>
                  <a:srgbClr val="03030F"/>
                </a:solidFill>
                <a:latin typeface="Arial"/>
                <a:cs typeface="Arial"/>
              </a:rPr>
              <a:t>t</a:t>
            </a:r>
            <a:r>
              <a:rPr sz="1050" b="1" spc="20" dirty="0">
                <a:solidFill>
                  <a:srgbClr val="03030F"/>
                </a:solidFill>
                <a:latin typeface="Arial"/>
                <a:cs typeface="Arial"/>
              </a:rPr>
              <a:t>hen</a:t>
            </a:r>
            <a:r>
              <a:rPr sz="1050" b="1" spc="10" dirty="0">
                <a:solidFill>
                  <a:srgbClr val="03030F"/>
                </a:solidFill>
                <a:latin typeface="Arial"/>
                <a:cs typeface="Arial"/>
              </a:rPr>
              <a:t>ti</a:t>
            </a:r>
            <a:r>
              <a:rPr sz="1050" b="1" spc="20" dirty="0">
                <a:solidFill>
                  <a:srgbClr val="03030F"/>
                </a:solidFill>
                <a:latin typeface="Arial"/>
                <a:cs typeface="Arial"/>
              </a:rPr>
              <a:t>ca</a:t>
            </a:r>
            <a:r>
              <a:rPr sz="1050" b="1" spc="10" dirty="0">
                <a:solidFill>
                  <a:srgbClr val="03030F"/>
                </a:solidFill>
                <a:latin typeface="Arial"/>
                <a:cs typeface="Arial"/>
              </a:rPr>
              <a:t>t</a:t>
            </a:r>
            <a:r>
              <a:rPr sz="1050" b="1" spc="20" dirty="0">
                <a:solidFill>
                  <a:srgbClr val="03030F"/>
                </a:solidFill>
                <a:latin typeface="Arial"/>
                <a:cs typeface="Arial"/>
              </a:rPr>
              <a:t>or</a:t>
            </a:r>
            <a:endParaRPr sz="1050" dirty="0">
              <a:latin typeface="Arial"/>
              <a:cs typeface="Arial"/>
            </a:endParaRPr>
          </a:p>
          <a:p>
            <a:pPr lvl="2">
              <a:lnSpc>
                <a:spcPct val="100000"/>
              </a:lnSpc>
              <a:spcBef>
                <a:spcPts val="11"/>
              </a:spcBef>
              <a:buClr>
                <a:srgbClr val="03030F"/>
              </a:buClr>
              <a:buFont typeface="Arial"/>
              <a:buAutoNum type="arabicPeriod" startAt="3"/>
            </a:pPr>
            <a:endParaRPr sz="1050" dirty="0">
              <a:latin typeface="Times New Roman"/>
              <a:cs typeface="Times New Roman"/>
            </a:endParaRPr>
          </a:p>
          <a:p>
            <a:pPr marL="12700" marR="17780">
              <a:lnSpc>
                <a:spcPct val="95800"/>
              </a:lnSpc>
            </a:pPr>
            <a:r>
              <a:rPr sz="1200" dirty="0">
                <a:latin typeface="Times New Roman"/>
                <a:cs typeface="Times New Roman"/>
              </a:rPr>
              <a:t>A subs</a:t>
            </a:r>
            <a:r>
              <a:rPr sz="1200" spc="-5" dirty="0">
                <a:latin typeface="Times New Roman"/>
                <a:cs typeface="Times New Roman"/>
              </a:rPr>
              <a:t>criber </a:t>
            </a:r>
            <a:r>
              <a:rPr sz="1200" spc="-10" dirty="0">
                <a:latin typeface="Times New Roman"/>
                <a:cs typeface="Times New Roman"/>
              </a:rPr>
              <a:t>may </a:t>
            </a:r>
            <a:r>
              <a:rPr sz="1200" spc="-5" dirty="0">
                <a:latin typeface="Times New Roman"/>
                <a:cs typeface="Times New Roman"/>
              </a:rPr>
              <a:t>already poss</a:t>
            </a:r>
            <a:r>
              <a:rPr sz="1200" spc="-10" dirty="0">
                <a:latin typeface="Times New Roman"/>
                <a:cs typeface="Times New Roman"/>
              </a:rPr>
              <a:t>ess </a:t>
            </a:r>
            <a:r>
              <a:rPr sz="1200" spc="-5" dirty="0">
                <a:latin typeface="Times New Roman"/>
                <a:cs typeface="Times New Roman"/>
              </a:rPr>
              <a:t>authenticators suitable for authentication at </a:t>
            </a:r>
            <a:r>
              <a:rPr sz="1200" spc="-10" dirty="0">
                <a:latin typeface="Times New Roman"/>
                <a:cs typeface="Times New Roman"/>
              </a:rPr>
              <a:t>a </a:t>
            </a:r>
            <a:r>
              <a:rPr sz="1200" spc="-5" dirty="0">
                <a:latin typeface="Times New Roman"/>
                <a:cs typeface="Times New Roman"/>
              </a:rPr>
              <a:t>particular AA</a:t>
            </a:r>
            <a:r>
              <a:rPr sz="1200" spc="-10" dirty="0">
                <a:latin typeface="Times New Roman"/>
                <a:cs typeface="Times New Roman"/>
              </a:rPr>
              <a:t>L. For example, </a:t>
            </a:r>
            <a:r>
              <a:rPr sz="1200" spc="-5" dirty="0">
                <a:latin typeface="Times New Roman"/>
                <a:cs typeface="Times New Roman"/>
              </a:rPr>
              <a:t>they </a:t>
            </a:r>
            <a:r>
              <a:rPr sz="1200" spc="-10" dirty="0">
                <a:latin typeface="Times New Roman"/>
                <a:cs typeface="Times New Roman"/>
              </a:rPr>
              <a:t>may have a </a:t>
            </a:r>
            <a:r>
              <a:rPr sz="1200" spc="-5" dirty="0">
                <a:latin typeface="Times New Roman"/>
                <a:cs typeface="Times New Roman"/>
              </a:rPr>
              <a:t>two-factor authenticator </a:t>
            </a:r>
            <a:r>
              <a:rPr sz="1200" spc="-10" dirty="0">
                <a:latin typeface="Times New Roman"/>
                <a:cs typeface="Times New Roman"/>
              </a:rPr>
              <a:t>from a s</a:t>
            </a:r>
            <a:r>
              <a:rPr sz="1200" spc="-5" dirty="0">
                <a:latin typeface="Times New Roman"/>
                <a:cs typeface="Times New Roman"/>
              </a:rPr>
              <a:t>ocial network </a:t>
            </a:r>
            <a:r>
              <a:rPr sz="1200" spc="-10" dirty="0">
                <a:latin typeface="Times New Roman"/>
                <a:cs typeface="Times New Roman"/>
              </a:rPr>
              <a:t>provider, cons</a:t>
            </a:r>
            <a:r>
              <a:rPr sz="1200" spc="-5" dirty="0">
                <a:latin typeface="Times New Roman"/>
                <a:cs typeface="Times New Roman"/>
              </a:rPr>
              <a:t>idered AA</a:t>
            </a:r>
            <a:r>
              <a:rPr sz="1200" spc="-10" dirty="0">
                <a:latin typeface="Times New Roman"/>
                <a:cs typeface="Times New Roman"/>
              </a:rPr>
              <a:t>L2 and IAL1, and would </a:t>
            </a:r>
            <a:r>
              <a:rPr sz="1200" spc="-5" dirty="0">
                <a:latin typeface="Times New Roman"/>
                <a:cs typeface="Times New Roman"/>
              </a:rPr>
              <a:t>like to us</a:t>
            </a:r>
            <a:r>
              <a:rPr sz="1200" spc="-10" dirty="0">
                <a:latin typeface="Times New Roman"/>
                <a:cs typeface="Times New Roman"/>
              </a:rPr>
              <a:t>e </a:t>
            </a:r>
            <a:r>
              <a:rPr sz="1200" spc="-5" dirty="0">
                <a:latin typeface="Times New Roman"/>
                <a:cs typeface="Times New Roman"/>
              </a:rPr>
              <a:t>thos</a:t>
            </a:r>
            <a:r>
              <a:rPr sz="1200" spc="-10" dirty="0">
                <a:latin typeface="Times New Roman"/>
                <a:cs typeface="Times New Roman"/>
              </a:rPr>
              <a:t>e </a:t>
            </a:r>
            <a:r>
              <a:rPr sz="1200" spc="-5" dirty="0">
                <a:latin typeface="Times New Roman"/>
                <a:cs typeface="Times New Roman"/>
              </a:rPr>
              <a:t>credentials at </a:t>
            </a:r>
            <a:r>
              <a:rPr sz="1200" spc="-10" dirty="0">
                <a:latin typeface="Times New Roman"/>
                <a:cs typeface="Times New Roman"/>
              </a:rPr>
              <a:t>an RP </a:t>
            </a:r>
            <a:r>
              <a:rPr sz="1200" spc="-5" dirty="0">
                <a:latin typeface="Times New Roman"/>
                <a:cs typeface="Times New Roman"/>
              </a:rPr>
              <a:t>that requires IA</a:t>
            </a:r>
            <a:r>
              <a:rPr sz="1200" spc="-10" dirty="0">
                <a:latin typeface="Times New Roman"/>
                <a:cs typeface="Times New Roman"/>
              </a:rPr>
              <a:t>L2.</a:t>
            </a:r>
            <a:endParaRPr sz="1200" dirty="0">
              <a:latin typeface="Times New Roman"/>
              <a:cs typeface="Times New Roman"/>
            </a:endParaRPr>
          </a:p>
          <a:p>
            <a:pPr>
              <a:lnSpc>
                <a:spcPct val="100000"/>
              </a:lnSpc>
              <a:spcBef>
                <a:spcPts val="48"/>
              </a:spcBef>
            </a:pPr>
            <a:endParaRPr sz="1050" dirty="0">
              <a:latin typeface="Times New Roman"/>
              <a:cs typeface="Times New Roman"/>
            </a:endParaRPr>
          </a:p>
          <a:p>
            <a:pPr marL="12700" marR="68580">
              <a:lnSpc>
                <a:spcPts val="1370"/>
              </a:lnSpc>
            </a:pPr>
            <a:r>
              <a:rPr sz="1200" dirty="0">
                <a:latin typeface="Times New Roman"/>
                <a:cs typeface="Times New Roman"/>
              </a:rPr>
              <a:t>CSPs SHOU</a:t>
            </a:r>
            <a:r>
              <a:rPr sz="1200" spc="-10" dirty="0">
                <a:latin typeface="Times New Roman"/>
                <a:cs typeface="Times New Roman"/>
              </a:rPr>
              <a:t>LD, where </a:t>
            </a:r>
            <a:r>
              <a:rPr sz="1200" spc="-5" dirty="0">
                <a:latin typeface="Times New Roman"/>
                <a:cs typeface="Times New Roman"/>
              </a:rPr>
              <a:t>practical, </a:t>
            </a:r>
            <a:r>
              <a:rPr sz="1200" spc="-10" dirty="0">
                <a:latin typeface="Times New Roman"/>
                <a:cs typeface="Times New Roman"/>
              </a:rPr>
              <a:t>accommodate </a:t>
            </a:r>
            <a:r>
              <a:rPr sz="1200" spc="-5" dirty="0">
                <a:latin typeface="Times New Roman"/>
                <a:cs typeface="Times New Roman"/>
              </a:rPr>
              <a:t>the us</a:t>
            </a:r>
            <a:r>
              <a:rPr sz="1200" spc="-10" dirty="0">
                <a:latin typeface="Times New Roman"/>
                <a:cs typeface="Times New Roman"/>
              </a:rPr>
              <a:t>e of subs</a:t>
            </a:r>
            <a:r>
              <a:rPr sz="1200" spc="-5" dirty="0">
                <a:latin typeface="Times New Roman"/>
                <a:cs typeface="Times New Roman"/>
              </a:rPr>
              <a:t>criber-</a:t>
            </a:r>
            <a:r>
              <a:rPr sz="1200" spc="-10" dirty="0">
                <a:latin typeface="Times New Roman"/>
                <a:cs typeface="Times New Roman"/>
              </a:rPr>
              <a:t>provided </a:t>
            </a:r>
            <a:r>
              <a:rPr sz="1200" spc="-5" dirty="0">
                <a:latin typeface="Times New Roman"/>
                <a:cs typeface="Times New Roman"/>
              </a:rPr>
              <a:t>authenticators in </a:t>
            </a:r>
            <a:r>
              <a:rPr sz="1200" spc="-10" dirty="0">
                <a:latin typeface="Times New Roman"/>
                <a:cs typeface="Times New Roman"/>
              </a:rPr>
              <a:t>order </a:t>
            </a:r>
            <a:r>
              <a:rPr sz="1200" spc="-5" dirty="0">
                <a:latin typeface="Times New Roman"/>
                <a:cs typeface="Times New Roman"/>
              </a:rPr>
              <a:t>to relieve the </a:t>
            </a:r>
            <a:r>
              <a:rPr sz="1200" spc="-10" dirty="0">
                <a:latin typeface="Times New Roman"/>
                <a:cs typeface="Times New Roman"/>
              </a:rPr>
              <a:t>burden </a:t>
            </a:r>
            <a:r>
              <a:rPr sz="1200" spc="-5" dirty="0">
                <a:latin typeface="Times New Roman"/>
                <a:cs typeface="Times New Roman"/>
              </a:rPr>
              <a:t>to the subscriber of </a:t>
            </a:r>
            <a:r>
              <a:rPr sz="1200" spc="-10" dirty="0">
                <a:latin typeface="Times New Roman"/>
                <a:cs typeface="Times New Roman"/>
              </a:rPr>
              <a:t>managing a </a:t>
            </a:r>
            <a:r>
              <a:rPr sz="1200" spc="-5" dirty="0">
                <a:latin typeface="Times New Roman"/>
                <a:cs typeface="Times New Roman"/>
              </a:rPr>
              <a:t>large </a:t>
            </a:r>
            <a:r>
              <a:rPr sz="1200" spc="-10" dirty="0">
                <a:latin typeface="Times New Roman"/>
                <a:cs typeface="Times New Roman"/>
              </a:rPr>
              <a:t>number of </a:t>
            </a:r>
            <a:r>
              <a:rPr sz="1200" spc="-5" dirty="0">
                <a:latin typeface="Times New Roman"/>
                <a:cs typeface="Times New Roman"/>
              </a:rPr>
              <a:t>authenticators.</a:t>
            </a:r>
            <a:endParaRPr sz="1200" dirty="0">
              <a:latin typeface="Times New Roman"/>
              <a:cs typeface="Times New Roman"/>
            </a:endParaRPr>
          </a:p>
          <a:p>
            <a:pPr marL="12700" marR="111760">
              <a:lnSpc>
                <a:spcPts val="1370"/>
              </a:lnSpc>
              <a:spcBef>
                <a:spcPts val="20"/>
              </a:spcBef>
            </a:pPr>
            <a:r>
              <a:rPr sz="1200" spc="-10" dirty="0">
                <a:latin typeface="Times New Roman"/>
                <a:cs typeface="Times New Roman"/>
              </a:rPr>
              <a:t>Binding of </a:t>
            </a:r>
            <a:r>
              <a:rPr sz="1200" spc="-5" dirty="0">
                <a:latin typeface="Times New Roman"/>
                <a:cs typeface="Times New Roman"/>
              </a:rPr>
              <a:t>thes</a:t>
            </a:r>
            <a:r>
              <a:rPr sz="1200" spc="-10" dirty="0">
                <a:latin typeface="Times New Roman"/>
                <a:cs typeface="Times New Roman"/>
              </a:rPr>
              <a:t>e </a:t>
            </a:r>
            <a:r>
              <a:rPr sz="1200" spc="-5" dirty="0">
                <a:latin typeface="Times New Roman"/>
                <a:cs typeface="Times New Roman"/>
              </a:rPr>
              <a:t>authenticators SHA</a:t>
            </a:r>
            <a:r>
              <a:rPr sz="1200" spc="-10" dirty="0">
                <a:latin typeface="Times New Roman"/>
                <a:cs typeface="Times New Roman"/>
              </a:rPr>
              <a:t>LL be done as des</a:t>
            </a:r>
            <a:r>
              <a:rPr sz="1200" spc="-5" dirty="0">
                <a:latin typeface="Times New Roman"/>
                <a:cs typeface="Times New Roman"/>
              </a:rPr>
              <a:t>cribed in </a:t>
            </a:r>
            <a:r>
              <a:rPr sz="1200" u="sng" spc="-5" dirty="0">
                <a:solidFill>
                  <a:srgbClr val="0000FF"/>
                </a:solidFill>
                <a:latin typeface="Times New Roman"/>
                <a:cs typeface="Times New Roman"/>
              </a:rPr>
              <a:t>Section 6.1.2.1</a:t>
            </a:r>
            <a:r>
              <a:rPr sz="1200" spc="-5" dirty="0">
                <a:latin typeface="Times New Roman"/>
                <a:cs typeface="Times New Roman"/>
              </a:rPr>
              <a:t>. In situations w</a:t>
            </a:r>
            <a:r>
              <a:rPr sz="1200" spc="-10" dirty="0">
                <a:latin typeface="Times New Roman"/>
                <a:cs typeface="Times New Roman"/>
              </a:rPr>
              <a:t>here </a:t>
            </a:r>
            <a:r>
              <a:rPr sz="1200" spc="-5" dirty="0">
                <a:latin typeface="Times New Roman"/>
                <a:cs typeface="Times New Roman"/>
              </a:rPr>
              <a:t>the authenticator strength is </a:t>
            </a:r>
            <a:r>
              <a:rPr sz="1200" spc="-10" dirty="0">
                <a:latin typeface="Times New Roman"/>
                <a:cs typeface="Times New Roman"/>
              </a:rPr>
              <a:t>not s</a:t>
            </a:r>
            <a:r>
              <a:rPr sz="1200" spc="-5" dirty="0">
                <a:latin typeface="Times New Roman"/>
                <a:cs typeface="Times New Roman"/>
              </a:rPr>
              <a:t>elf-evident (e.g., betw</a:t>
            </a:r>
            <a:r>
              <a:rPr sz="1200" spc="-10" dirty="0">
                <a:latin typeface="Times New Roman"/>
                <a:cs typeface="Times New Roman"/>
              </a:rPr>
              <a:t>een s</a:t>
            </a:r>
            <a:r>
              <a:rPr sz="1200" spc="-5" dirty="0">
                <a:latin typeface="Times New Roman"/>
                <a:cs typeface="Times New Roman"/>
              </a:rPr>
              <a:t>ingle-factor </a:t>
            </a:r>
            <a:r>
              <a:rPr sz="1200" spc="-10" dirty="0">
                <a:latin typeface="Times New Roman"/>
                <a:cs typeface="Times New Roman"/>
              </a:rPr>
              <a:t>and </a:t>
            </a:r>
            <a:r>
              <a:rPr sz="1200" spc="-5" dirty="0">
                <a:latin typeface="Times New Roman"/>
                <a:cs typeface="Times New Roman"/>
              </a:rPr>
              <a:t>multi-factor</a:t>
            </a:r>
            <a:endParaRPr sz="1200" dirty="0">
              <a:latin typeface="Times New Roman"/>
              <a:cs typeface="Times New Roman"/>
            </a:endParaRPr>
          </a:p>
          <a:p>
            <a:pPr marL="12700" marR="191770">
              <a:lnSpc>
                <a:spcPts val="1370"/>
              </a:lnSpc>
              <a:spcBef>
                <a:spcPts val="20"/>
              </a:spcBef>
            </a:pPr>
            <a:r>
              <a:rPr sz="1200" spc="-5" dirty="0">
                <a:latin typeface="Times New Roman"/>
                <a:cs typeface="Times New Roman"/>
              </a:rPr>
              <a:t>authenticators of </a:t>
            </a:r>
            <a:r>
              <a:rPr sz="1200" spc="-10" dirty="0">
                <a:latin typeface="Times New Roman"/>
                <a:cs typeface="Times New Roman"/>
              </a:rPr>
              <a:t>a given type), </a:t>
            </a:r>
            <a:r>
              <a:rPr sz="1200" spc="-5" dirty="0">
                <a:latin typeface="Times New Roman"/>
                <a:cs typeface="Times New Roman"/>
              </a:rPr>
              <a:t>the CSP SHOU</a:t>
            </a:r>
            <a:r>
              <a:rPr sz="1200" spc="-10" dirty="0">
                <a:latin typeface="Times New Roman"/>
                <a:cs typeface="Times New Roman"/>
              </a:rPr>
              <a:t>LD assume </a:t>
            </a:r>
            <a:r>
              <a:rPr sz="1200" spc="-5" dirty="0">
                <a:latin typeface="Times New Roman"/>
                <a:cs typeface="Times New Roman"/>
              </a:rPr>
              <a:t>the us</a:t>
            </a:r>
            <a:r>
              <a:rPr sz="1200" spc="-10" dirty="0">
                <a:latin typeface="Times New Roman"/>
                <a:cs typeface="Times New Roman"/>
              </a:rPr>
              <a:t>e of </a:t>
            </a:r>
            <a:r>
              <a:rPr sz="1200" spc="-5" dirty="0">
                <a:latin typeface="Times New Roman"/>
                <a:cs typeface="Times New Roman"/>
              </a:rPr>
              <a:t>the w</a:t>
            </a:r>
            <a:r>
              <a:rPr sz="1200" spc="-10" dirty="0">
                <a:latin typeface="Times New Roman"/>
                <a:cs typeface="Times New Roman"/>
              </a:rPr>
              <a:t>eaker </a:t>
            </a:r>
            <a:r>
              <a:rPr sz="1200" spc="-5" dirty="0">
                <a:latin typeface="Times New Roman"/>
                <a:cs typeface="Times New Roman"/>
              </a:rPr>
              <a:t>authenticator </a:t>
            </a:r>
            <a:r>
              <a:rPr sz="1200" spc="-10" dirty="0">
                <a:latin typeface="Times New Roman"/>
                <a:cs typeface="Times New Roman"/>
              </a:rPr>
              <a:t>unless </a:t>
            </a:r>
            <a:r>
              <a:rPr sz="1200" spc="-5" dirty="0">
                <a:latin typeface="Times New Roman"/>
                <a:cs typeface="Times New Roman"/>
              </a:rPr>
              <a:t>it is able to </a:t>
            </a:r>
            <a:r>
              <a:rPr sz="1200" spc="-10" dirty="0">
                <a:latin typeface="Times New Roman"/>
                <a:cs typeface="Times New Roman"/>
              </a:rPr>
              <a:t>es</a:t>
            </a:r>
            <a:r>
              <a:rPr sz="1200" spc="-5" dirty="0">
                <a:latin typeface="Times New Roman"/>
                <a:cs typeface="Times New Roman"/>
              </a:rPr>
              <a:t>tablish that the s</a:t>
            </a:r>
            <a:r>
              <a:rPr sz="1200" spc="-10" dirty="0">
                <a:latin typeface="Times New Roman"/>
                <a:cs typeface="Times New Roman"/>
              </a:rPr>
              <a:t>tronger </a:t>
            </a:r>
            <a:r>
              <a:rPr sz="1200" spc="-5" dirty="0">
                <a:latin typeface="Times New Roman"/>
                <a:cs typeface="Times New Roman"/>
              </a:rPr>
              <a:t>authenticator is in fact being us</a:t>
            </a:r>
            <a:r>
              <a:rPr sz="1200" spc="-10" dirty="0">
                <a:latin typeface="Times New Roman"/>
                <a:cs typeface="Times New Roman"/>
              </a:rPr>
              <a:t>ed </a:t>
            </a:r>
            <a:r>
              <a:rPr sz="1200" spc="-5" dirty="0">
                <a:latin typeface="Times New Roman"/>
                <a:cs typeface="Times New Roman"/>
              </a:rPr>
              <a:t>(e.g., by</a:t>
            </a:r>
            <a:endParaRPr sz="1200" dirty="0">
              <a:latin typeface="Times New Roman"/>
              <a:cs typeface="Times New Roman"/>
            </a:endParaRPr>
          </a:p>
          <a:p>
            <a:pPr marL="12700">
              <a:lnSpc>
                <a:spcPts val="1360"/>
              </a:lnSpc>
            </a:pPr>
            <a:r>
              <a:rPr sz="1200" spc="-5" dirty="0">
                <a:latin typeface="Times New Roman"/>
                <a:cs typeface="Times New Roman"/>
              </a:rPr>
              <a:t>verification with the iss</a:t>
            </a:r>
            <a:r>
              <a:rPr sz="1200" spc="-10" dirty="0">
                <a:latin typeface="Times New Roman"/>
                <a:cs typeface="Times New Roman"/>
              </a:rPr>
              <a:t>uer or manufacturer of </a:t>
            </a:r>
            <a:r>
              <a:rPr sz="1200" spc="-5" dirty="0">
                <a:latin typeface="Times New Roman"/>
                <a:cs typeface="Times New Roman"/>
              </a:rPr>
              <a:t>the authenticator).</a:t>
            </a:r>
            <a:endParaRPr sz="1200" dirty="0">
              <a:latin typeface="Times New Roman"/>
              <a:cs typeface="Times New Roman"/>
            </a:endParaRPr>
          </a:p>
          <a:p>
            <a:pPr>
              <a:lnSpc>
                <a:spcPct val="100000"/>
              </a:lnSpc>
              <a:spcBef>
                <a:spcPts val="32"/>
              </a:spcBef>
            </a:pPr>
            <a:endParaRPr sz="1000" dirty="0">
              <a:latin typeface="Times New Roman"/>
              <a:cs typeface="Times New Roman"/>
            </a:endParaRPr>
          </a:p>
          <a:p>
            <a:pPr marL="469900" lvl="2" indent="-457200">
              <a:lnSpc>
                <a:spcPct val="100000"/>
              </a:lnSpc>
              <a:buClr>
                <a:srgbClr val="03030F"/>
              </a:buClr>
              <a:buFont typeface="Arial"/>
              <a:buAutoNum type="arabicPeriod" startAt="4"/>
              <a:tabLst>
                <a:tab pos="469900" algn="l"/>
              </a:tabLst>
            </a:pPr>
            <a:r>
              <a:rPr sz="1050" b="1" spc="20" dirty="0">
                <a:solidFill>
                  <a:srgbClr val="03030F"/>
                </a:solidFill>
                <a:latin typeface="Arial"/>
                <a:cs typeface="Arial"/>
              </a:rPr>
              <a:t>Rene</a:t>
            </a:r>
            <a:r>
              <a:rPr sz="1050" b="1" spc="25" dirty="0">
                <a:solidFill>
                  <a:srgbClr val="03030F"/>
                </a:solidFill>
                <a:latin typeface="Arial"/>
                <a:cs typeface="Arial"/>
              </a:rPr>
              <a:t>w</a:t>
            </a:r>
            <a:r>
              <a:rPr sz="1050" b="1" spc="20" dirty="0">
                <a:solidFill>
                  <a:srgbClr val="03030F"/>
                </a:solidFill>
                <a:latin typeface="Arial"/>
                <a:cs typeface="Arial"/>
              </a:rPr>
              <a:t>a</a:t>
            </a:r>
            <a:r>
              <a:rPr sz="1050" b="1" spc="5" dirty="0">
                <a:solidFill>
                  <a:srgbClr val="03030F"/>
                </a:solidFill>
                <a:latin typeface="Arial"/>
                <a:cs typeface="Arial"/>
              </a:rPr>
              <a:t>l</a:t>
            </a:r>
            <a:endParaRPr sz="1050" dirty="0">
              <a:latin typeface="Arial"/>
              <a:cs typeface="Arial"/>
            </a:endParaRPr>
          </a:p>
          <a:p>
            <a:pPr>
              <a:lnSpc>
                <a:spcPct val="100000"/>
              </a:lnSpc>
              <a:spcBef>
                <a:spcPts val="13"/>
              </a:spcBef>
            </a:pPr>
            <a:endParaRPr sz="1050" dirty="0">
              <a:latin typeface="Times New Roman"/>
              <a:cs typeface="Times New Roman"/>
            </a:endParaRPr>
          </a:p>
          <a:p>
            <a:pPr marL="12700" marR="106680">
              <a:lnSpc>
                <a:spcPct val="95600"/>
              </a:lnSpc>
            </a:pPr>
            <a:r>
              <a:rPr sz="1200" spc="-10" dirty="0">
                <a:latin typeface="Times New Roman"/>
                <a:cs typeface="Times New Roman"/>
              </a:rPr>
              <a:t>The CSP SHOULD </a:t>
            </a:r>
            <a:r>
              <a:rPr sz="1200" spc="-5" dirty="0">
                <a:latin typeface="Times New Roman"/>
                <a:cs typeface="Times New Roman"/>
              </a:rPr>
              <a:t>bind </a:t>
            </a:r>
            <a:r>
              <a:rPr sz="1200" spc="-10" dirty="0">
                <a:latin typeface="Times New Roman"/>
                <a:cs typeface="Times New Roman"/>
              </a:rPr>
              <a:t>an updated </a:t>
            </a:r>
            <a:r>
              <a:rPr sz="1200" spc="-5" dirty="0">
                <a:latin typeface="Times New Roman"/>
                <a:cs typeface="Times New Roman"/>
              </a:rPr>
              <a:t>authenticator </a:t>
            </a:r>
            <a:r>
              <a:rPr sz="1200" spc="-10" dirty="0">
                <a:latin typeface="Times New Roman"/>
                <a:cs typeface="Times New Roman"/>
              </a:rPr>
              <a:t>an </a:t>
            </a:r>
            <a:r>
              <a:rPr sz="1200" spc="-5" dirty="0">
                <a:latin typeface="Times New Roman"/>
                <a:cs typeface="Times New Roman"/>
              </a:rPr>
              <a:t>appropriate </a:t>
            </a:r>
            <a:r>
              <a:rPr sz="1200" spc="-10" dirty="0">
                <a:latin typeface="Times New Roman"/>
                <a:cs typeface="Times New Roman"/>
              </a:rPr>
              <a:t>amount of time before an </a:t>
            </a:r>
            <a:r>
              <a:rPr sz="1200" spc="-5" dirty="0">
                <a:latin typeface="Times New Roman"/>
                <a:cs typeface="Times New Roman"/>
              </a:rPr>
              <a:t>existing authenticator’s expiration. </a:t>
            </a:r>
            <a:r>
              <a:rPr sz="1200" spc="-10" dirty="0">
                <a:latin typeface="Times New Roman"/>
                <a:cs typeface="Times New Roman"/>
              </a:rPr>
              <a:t>The process for </a:t>
            </a:r>
            <a:r>
              <a:rPr sz="1200" spc="-5" dirty="0">
                <a:latin typeface="Times New Roman"/>
                <a:cs typeface="Times New Roman"/>
              </a:rPr>
              <a:t>this SHOU</a:t>
            </a:r>
            <a:r>
              <a:rPr sz="1200" spc="-10" dirty="0">
                <a:latin typeface="Times New Roman"/>
                <a:cs typeface="Times New Roman"/>
              </a:rPr>
              <a:t>LD conform </a:t>
            </a:r>
            <a:r>
              <a:rPr sz="1200" spc="-5" dirty="0">
                <a:latin typeface="Times New Roman"/>
                <a:cs typeface="Times New Roman"/>
              </a:rPr>
              <a:t>closely to the initial authenticator binding </a:t>
            </a:r>
            <a:r>
              <a:rPr sz="1200" spc="-10" dirty="0">
                <a:latin typeface="Times New Roman"/>
                <a:cs typeface="Times New Roman"/>
              </a:rPr>
              <a:t>process </a:t>
            </a:r>
            <a:r>
              <a:rPr sz="1200" spc="-5" dirty="0">
                <a:latin typeface="Times New Roman"/>
                <a:cs typeface="Times New Roman"/>
              </a:rPr>
              <a:t>(e.g., </a:t>
            </a:r>
            <a:r>
              <a:rPr sz="1200" spc="-10" dirty="0">
                <a:latin typeface="Times New Roman"/>
                <a:cs typeface="Times New Roman"/>
              </a:rPr>
              <a:t>confirming address of </a:t>
            </a:r>
            <a:r>
              <a:rPr sz="1200" spc="-5" dirty="0">
                <a:latin typeface="Times New Roman"/>
                <a:cs typeface="Times New Roman"/>
              </a:rPr>
              <a:t>record). Following s</a:t>
            </a:r>
            <a:r>
              <a:rPr sz="1200" spc="-10" dirty="0">
                <a:latin typeface="Times New Roman"/>
                <a:cs typeface="Times New Roman"/>
              </a:rPr>
              <a:t>uccess</a:t>
            </a:r>
            <a:r>
              <a:rPr sz="1200" spc="-5" dirty="0">
                <a:latin typeface="Times New Roman"/>
                <a:cs typeface="Times New Roman"/>
              </a:rPr>
              <a:t>ful us</a:t>
            </a:r>
            <a:r>
              <a:rPr sz="1200" spc="-10" dirty="0">
                <a:latin typeface="Times New Roman"/>
                <a:cs typeface="Times New Roman"/>
              </a:rPr>
              <a:t>e of </a:t>
            </a:r>
            <a:r>
              <a:rPr sz="1200" spc="-5" dirty="0">
                <a:latin typeface="Times New Roman"/>
                <a:cs typeface="Times New Roman"/>
              </a:rPr>
              <a:t>the </a:t>
            </a:r>
            <a:r>
              <a:rPr sz="1200" spc="-10" dirty="0">
                <a:latin typeface="Times New Roman"/>
                <a:cs typeface="Times New Roman"/>
              </a:rPr>
              <a:t>new </a:t>
            </a:r>
            <a:r>
              <a:rPr sz="1200" spc="-5" dirty="0">
                <a:latin typeface="Times New Roman"/>
                <a:cs typeface="Times New Roman"/>
              </a:rPr>
              <a:t>authenticator, the CSP MAY </a:t>
            </a:r>
            <a:r>
              <a:rPr sz="1200" spc="-10" dirty="0">
                <a:latin typeface="Times New Roman"/>
                <a:cs typeface="Times New Roman"/>
              </a:rPr>
              <a:t>revoke </a:t>
            </a:r>
            <a:r>
              <a:rPr sz="1200" spc="-5" dirty="0">
                <a:latin typeface="Times New Roman"/>
                <a:cs typeface="Times New Roman"/>
              </a:rPr>
              <a:t>the authenticator that it is replacing.</a:t>
            </a:r>
            <a:endParaRPr sz="1200" dirty="0">
              <a:latin typeface="Times New Roman"/>
              <a:cs typeface="Times New Roman"/>
            </a:endParaRPr>
          </a:p>
          <a:p>
            <a:pPr>
              <a:lnSpc>
                <a:spcPct val="100000"/>
              </a:lnSpc>
              <a:spcBef>
                <a:spcPts val="56"/>
              </a:spcBef>
            </a:pPr>
            <a:endParaRPr sz="1000" dirty="0">
              <a:latin typeface="Times New Roman"/>
              <a:cs typeface="Times New Roman"/>
            </a:endParaRPr>
          </a:p>
          <a:p>
            <a:pPr marL="378460">
              <a:lnSpc>
                <a:spcPct val="100000"/>
              </a:lnSpc>
            </a:pPr>
            <a:r>
              <a:rPr sz="1050" b="1" spc="20" dirty="0">
                <a:solidFill>
                  <a:srgbClr val="03030F"/>
                </a:solidFill>
                <a:latin typeface="Arial"/>
                <a:cs typeface="Arial"/>
              </a:rPr>
              <a:t>Loss</a:t>
            </a:r>
            <a:r>
              <a:rPr sz="1050" b="1" spc="5" dirty="0">
                <a:solidFill>
                  <a:srgbClr val="03030F"/>
                </a:solidFill>
                <a:latin typeface="Arial"/>
                <a:cs typeface="Arial"/>
              </a:rPr>
              <a:t>,</a:t>
            </a:r>
            <a:r>
              <a:rPr sz="1050" b="1" spc="15" dirty="0">
                <a:solidFill>
                  <a:srgbClr val="03030F"/>
                </a:solidFill>
                <a:latin typeface="Arial"/>
                <a:cs typeface="Arial"/>
              </a:rPr>
              <a:t> </a:t>
            </a:r>
            <a:r>
              <a:rPr sz="1050" b="1" spc="20" dirty="0">
                <a:solidFill>
                  <a:srgbClr val="03030F"/>
                </a:solidFill>
                <a:latin typeface="Arial"/>
                <a:cs typeface="Arial"/>
              </a:rPr>
              <a:t>The</a:t>
            </a:r>
            <a:r>
              <a:rPr sz="1050" b="1" spc="10" dirty="0">
                <a:solidFill>
                  <a:srgbClr val="03030F"/>
                </a:solidFill>
                <a:latin typeface="Arial"/>
                <a:cs typeface="Arial"/>
              </a:rPr>
              <a:t>ft</a:t>
            </a:r>
            <a:r>
              <a:rPr sz="1050" b="1" spc="5" dirty="0">
                <a:solidFill>
                  <a:srgbClr val="03030F"/>
                </a:solidFill>
                <a:latin typeface="Arial"/>
                <a:cs typeface="Arial"/>
              </a:rPr>
              <a:t>,</a:t>
            </a:r>
            <a:r>
              <a:rPr sz="1050" b="1" spc="15" dirty="0">
                <a:solidFill>
                  <a:srgbClr val="03030F"/>
                </a:solidFill>
                <a:latin typeface="Arial"/>
                <a:cs typeface="Arial"/>
              </a:rPr>
              <a:t> </a:t>
            </a:r>
            <a:r>
              <a:rPr sz="1050" b="1" spc="20" dirty="0">
                <a:solidFill>
                  <a:srgbClr val="03030F"/>
                </a:solidFill>
                <a:latin typeface="Arial"/>
                <a:cs typeface="Arial"/>
              </a:rPr>
              <a:t>Da</a:t>
            </a:r>
            <a:r>
              <a:rPr sz="1050" b="1" spc="25" dirty="0">
                <a:solidFill>
                  <a:srgbClr val="03030F"/>
                </a:solidFill>
                <a:latin typeface="Arial"/>
                <a:cs typeface="Arial"/>
              </a:rPr>
              <a:t>m</a:t>
            </a:r>
            <a:r>
              <a:rPr sz="1050" b="1" spc="20" dirty="0">
                <a:solidFill>
                  <a:srgbClr val="03030F"/>
                </a:solidFill>
                <a:latin typeface="Arial"/>
                <a:cs typeface="Arial"/>
              </a:rPr>
              <a:t>age</a:t>
            </a:r>
            <a:r>
              <a:rPr sz="1050" b="1" spc="5" dirty="0">
                <a:solidFill>
                  <a:srgbClr val="03030F"/>
                </a:solidFill>
                <a:latin typeface="Arial"/>
                <a:cs typeface="Arial"/>
              </a:rPr>
              <a:t>,</a:t>
            </a:r>
            <a:r>
              <a:rPr sz="1050" b="1" spc="15" dirty="0">
                <a:solidFill>
                  <a:srgbClr val="03030F"/>
                </a:solidFill>
                <a:latin typeface="Arial"/>
                <a:cs typeface="Arial"/>
              </a:rPr>
              <a:t> </a:t>
            </a:r>
            <a:r>
              <a:rPr sz="1050" b="1" spc="20" dirty="0">
                <a:solidFill>
                  <a:srgbClr val="03030F"/>
                </a:solidFill>
                <a:latin typeface="Arial"/>
                <a:cs typeface="Arial"/>
              </a:rPr>
              <a:t>an</a:t>
            </a:r>
            <a:r>
              <a:rPr sz="1050" b="1" spc="10" dirty="0">
                <a:solidFill>
                  <a:srgbClr val="03030F"/>
                </a:solidFill>
                <a:latin typeface="Arial"/>
                <a:cs typeface="Arial"/>
              </a:rPr>
              <a:t>d</a:t>
            </a:r>
            <a:r>
              <a:rPr sz="1050" b="1" spc="25" dirty="0">
                <a:solidFill>
                  <a:srgbClr val="03030F"/>
                </a:solidFill>
                <a:latin typeface="Arial"/>
                <a:cs typeface="Arial"/>
              </a:rPr>
              <a:t> </a:t>
            </a:r>
            <a:r>
              <a:rPr sz="1050" b="1" spc="20" dirty="0">
                <a:solidFill>
                  <a:srgbClr val="03030F"/>
                </a:solidFill>
                <a:latin typeface="Arial"/>
                <a:cs typeface="Arial"/>
              </a:rPr>
              <a:t>Unau</a:t>
            </a:r>
            <a:r>
              <a:rPr sz="1050" b="1" spc="10" dirty="0">
                <a:solidFill>
                  <a:srgbClr val="03030F"/>
                </a:solidFill>
                <a:latin typeface="Arial"/>
                <a:cs typeface="Arial"/>
              </a:rPr>
              <a:t>t</a:t>
            </a:r>
            <a:r>
              <a:rPr sz="1050" b="1" spc="20" dirty="0">
                <a:solidFill>
                  <a:srgbClr val="03030F"/>
                </a:solidFill>
                <a:latin typeface="Arial"/>
                <a:cs typeface="Arial"/>
              </a:rPr>
              <a:t>ho</a:t>
            </a:r>
            <a:r>
              <a:rPr sz="1050" b="1" spc="10" dirty="0">
                <a:solidFill>
                  <a:srgbClr val="03030F"/>
                </a:solidFill>
                <a:latin typeface="Arial"/>
                <a:cs typeface="Arial"/>
              </a:rPr>
              <a:t>ri</a:t>
            </a:r>
            <a:r>
              <a:rPr sz="1050" b="1" spc="20" dirty="0">
                <a:solidFill>
                  <a:srgbClr val="03030F"/>
                </a:solidFill>
                <a:latin typeface="Arial"/>
                <a:cs typeface="Arial"/>
              </a:rPr>
              <a:t>ze</a:t>
            </a:r>
            <a:r>
              <a:rPr sz="1050" b="1" spc="10" dirty="0">
                <a:solidFill>
                  <a:srgbClr val="03030F"/>
                </a:solidFill>
                <a:latin typeface="Arial"/>
                <a:cs typeface="Arial"/>
              </a:rPr>
              <a:t>d</a:t>
            </a:r>
            <a:r>
              <a:rPr sz="1050" b="1" spc="25" dirty="0">
                <a:solidFill>
                  <a:srgbClr val="03030F"/>
                </a:solidFill>
                <a:latin typeface="Arial"/>
                <a:cs typeface="Arial"/>
              </a:rPr>
              <a:t> </a:t>
            </a:r>
            <a:r>
              <a:rPr sz="1050" b="1" spc="20" dirty="0">
                <a:solidFill>
                  <a:srgbClr val="03030F"/>
                </a:solidFill>
                <a:latin typeface="Arial"/>
                <a:cs typeface="Arial"/>
              </a:rPr>
              <a:t>Dup</a:t>
            </a:r>
            <a:r>
              <a:rPr sz="1050" b="1" spc="10" dirty="0">
                <a:solidFill>
                  <a:srgbClr val="03030F"/>
                </a:solidFill>
                <a:latin typeface="Arial"/>
                <a:cs typeface="Arial"/>
              </a:rPr>
              <a:t>li</a:t>
            </a:r>
            <a:r>
              <a:rPr sz="1050" b="1" spc="20" dirty="0">
                <a:solidFill>
                  <a:srgbClr val="03030F"/>
                </a:solidFill>
                <a:latin typeface="Arial"/>
                <a:cs typeface="Arial"/>
              </a:rPr>
              <a:t>ca</a:t>
            </a:r>
            <a:r>
              <a:rPr sz="1050" b="1" spc="10" dirty="0">
                <a:solidFill>
                  <a:srgbClr val="03030F"/>
                </a:solidFill>
                <a:latin typeface="Arial"/>
                <a:cs typeface="Arial"/>
              </a:rPr>
              <a:t>ti</a:t>
            </a:r>
            <a:r>
              <a:rPr sz="1050" b="1" spc="20" dirty="0">
                <a:solidFill>
                  <a:srgbClr val="03030F"/>
                </a:solidFill>
                <a:latin typeface="Arial"/>
                <a:cs typeface="Arial"/>
              </a:rPr>
              <a:t>on</a:t>
            </a:r>
            <a:endParaRPr sz="1050" dirty="0">
              <a:latin typeface="Arial"/>
              <a:cs typeface="Arial"/>
            </a:endParaRPr>
          </a:p>
          <a:p>
            <a:pPr>
              <a:lnSpc>
                <a:spcPct val="100000"/>
              </a:lnSpc>
              <a:spcBef>
                <a:spcPts val="44"/>
              </a:spcBef>
            </a:pPr>
            <a:endParaRPr sz="1000" dirty="0">
              <a:latin typeface="Times New Roman"/>
              <a:cs typeface="Times New Roman"/>
            </a:endParaRPr>
          </a:p>
          <a:p>
            <a:pPr marL="12700" marR="43180">
              <a:lnSpc>
                <a:spcPct val="95800"/>
              </a:lnSpc>
            </a:pPr>
            <a:r>
              <a:rPr sz="1200" spc="-10" dirty="0">
                <a:latin typeface="Times New Roman"/>
                <a:cs typeface="Times New Roman"/>
              </a:rPr>
              <a:t>Compromised </a:t>
            </a:r>
            <a:r>
              <a:rPr sz="1200" spc="-5" dirty="0">
                <a:latin typeface="Times New Roman"/>
                <a:cs typeface="Times New Roman"/>
              </a:rPr>
              <a:t>authenticators include thos</a:t>
            </a:r>
            <a:r>
              <a:rPr sz="1200" spc="-10" dirty="0">
                <a:latin typeface="Times New Roman"/>
                <a:cs typeface="Times New Roman"/>
              </a:rPr>
              <a:t>e </a:t>
            </a:r>
            <a:r>
              <a:rPr sz="1200" spc="-5" dirty="0">
                <a:latin typeface="Times New Roman"/>
                <a:cs typeface="Times New Roman"/>
              </a:rPr>
              <a:t>that </a:t>
            </a:r>
            <a:r>
              <a:rPr sz="1200" spc="-10" dirty="0">
                <a:latin typeface="Times New Roman"/>
                <a:cs typeface="Times New Roman"/>
              </a:rPr>
              <a:t>have been </a:t>
            </a:r>
            <a:r>
              <a:rPr sz="1200" spc="-5" dirty="0">
                <a:latin typeface="Times New Roman"/>
                <a:cs typeface="Times New Roman"/>
              </a:rPr>
              <a:t>lost, stolen, or subject to </a:t>
            </a:r>
            <a:r>
              <a:rPr sz="1200" spc="-10" dirty="0">
                <a:latin typeface="Times New Roman"/>
                <a:cs typeface="Times New Roman"/>
              </a:rPr>
              <a:t>unauthorized </a:t>
            </a:r>
            <a:r>
              <a:rPr sz="1200" spc="-5" dirty="0">
                <a:latin typeface="Times New Roman"/>
                <a:cs typeface="Times New Roman"/>
              </a:rPr>
              <a:t>duplication. Generally, </a:t>
            </a:r>
            <a:r>
              <a:rPr sz="1200" spc="-10" dirty="0">
                <a:latin typeface="Times New Roman"/>
                <a:cs typeface="Times New Roman"/>
              </a:rPr>
              <a:t>one mus</a:t>
            </a:r>
            <a:r>
              <a:rPr sz="1200" spc="-5" dirty="0">
                <a:latin typeface="Times New Roman"/>
                <a:cs typeface="Times New Roman"/>
              </a:rPr>
              <a:t>t </a:t>
            </a:r>
            <a:r>
              <a:rPr sz="1200" spc="-10" dirty="0">
                <a:latin typeface="Times New Roman"/>
                <a:cs typeface="Times New Roman"/>
              </a:rPr>
              <a:t>assume </a:t>
            </a:r>
            <a:r>
              <a:rPr sz="1200" spc="-5" dirty="0">
                <a:latin typeface="Times New Roman"/>
                <a:cs typeface="Times New Roman"/>
              </a:rPr>
              <a:t>that </a:t>
            </a:r>
            <a:r>
              <a:rPr sz="1200" spc="-10" dirty="0">
                <a:latin typeface="Times New Roman"/>
                <a:cs typeface="Times New Roman"/>
              </a:rPr>
              <a:t>a </a:t>
            </a:r>
            <a:r>
              <a:rPr sz="1200" spc="-5" dirty="0">
                <a:latin typeface="Times New Roman"/>
                <a:cs typeface="Times New Roman"/>
              </a:rPr>
              <a:t>lost authenticator </a:t>
            </a:r>
            <a:r>
              <a:rPr sz="1200" spc="-10" dirty="0">
                <a:latin typeface="Times New Roman"/>
                <a:cs typeface="Times New Roman"/>
              </a:rPr>
              <a:t>has been s</a:t>
            </a:r>
            <a:r>
              <a:rPr sz="1200" spc="-5" dirty="0">
                <a:latin typeface="Times New Roman"/>
                <a:cs typeface="Times New Roman"/>
              </a:rPr>
              <a:t>tolen or </a:t>
            </a:r>
            <a:r>
              <a:rPr sz="1200" spc="-10" dirty="0">
                <a:latin typeface="Times New Roman"/>
                <a:cs typeface="Times New Roman"/>
              </a:rPr>
              <a:t>compromised by someone </a:t>
            </a:r>
            <a:r>
              <a:rPr sz="1200" spc="-5" dirty="0">
                <a:latin typeface="Times New Roman"/>
                <a:cs typeface="Times New Roman"/>
              </a:rPr>
              <a:t>that is </a:t>
            </a:r>
            <a:r>
              <a:rPr sz="1200" spc="-10" dirty="0">
                <a:latin typeface="Times New Roman"/>
                <a:cs typeface="Times New Roman"/>
              </a:rPr>
              <a:t>not </a:t>
            </a:r>
            <a:r>
              <a:rPr sz="1200" spc="-5" dirty="0">
                <a:latin typeface="Times New Roman"/>
                <a:cs typeface="Times New Roman"/>
              </a:rPr>
              <a:t>the legitimate subscriber of the authenticator. D</a:t>
            </a:r>
            <a:r>
              <a:rPr sz="1200" spc="-10" dirty="0">
                <a:latin typeface="Times New Roman"/>
                <a:cs typeface="Times New Roman"/>
              </a:rPr>
              <a:t>amaged or malfunctioning </a:t>
            </a:r>
            <a:r>
              <a:rPr sz="1200" spc="-5" dirty="0">
                <a:latin typeface="Times New Roman"/>
                <a:cs typeface="Times New Roman"/>
              </a:rPr>
              <a:t>authenticators are also </a:t>
            </a:r>
            <a:r>
              <a:rPr sz="1200" spc="-10" dirty="0">
                <a:latin typeface="Times New Roman"/>
                <a:cs typeface="Times New Roman"/>
              </a:rPr>
              <a:t>cons</a:t>
            </a:r>
            <a:r>
              <a:rPr sz="1200" spc="-5" dirty="0">
                <a:latin typeface="Times New Roman"/>
                <a:cs typeface="Times New Roman"/>
              </a:rPr>
              <a:t>idered </a:t>
            </a:r>
            <a:r>
              <a:rPr sz="1200" spc="-10" dirty="0">
                <a:latin typeface="Times New Roman"/>
                <a:cs typeface="Times New Roman"/>
              </a:rPr>
              <a:t>compromised </a:t>
            </a:r>
            <a:r>
              <a:rPr sz="1200" spc="-5" dirty="0">
                <a:latin typeface="Times New Roman"/>
                <a:cs typeface="Times New Roman"/>
              </a:rPr>
              <a:t>to </a:t>
            </a:r>
            <a:r>
              <a:rPr sz="1200" spc="-10" dirty="0">
                <a:latin typeface="Times New Roman"/>
                <a:cs typeface="Times New Roman"/>
              </a:rPr>
              <a:t>guard </a:t>
            </a:r>
            <a:r>
              <a:rPr sz="1200" spc="-5" dirty="0">
                <a:latin typeface="Times New Roman"/>
                <a:cs typeface="Times New Roman"/>
              </a:rPr>
              <a:t>against </a:t>
            </a:r>
            <a:r>
              <a:rPr sz="1200" spc="-10" dirty="0">
                <a:latin typeface="Times New Roman"/>
                <a:cs typeface="Times New Roman"/>
              </a:rPr>
              <a:t>any poss</a:t>
            </a:r>
            <a:r>
              <a:rPr sz="1200" spc="-5" dirty="0">
                <a:latin typeface="Times New Roman"/>
                <a:cs typeface="Times New Roman"/>
              </a:rPr>
              <a:t>ibility of extraction of the authenticator secret. </a:t>
            </a:r>
            <a:r>
              <a:rPr sz="1200" spc="-5" dirty="0">
                <a:solidFill>
                  <a:srgbClr val="FF0000"/>
                </a:solidFill>
                <a:latin typeface="Times New Roman"/>
                <a:cs typeface="Times New Roman"/>
              </a:rPr>
              <a:t>O</a:t>
            </a:r>
            <a:r>
              <a:rPr sz="1200" spc="-10" dirty="0">
                <a:solidFill>
                  <a:srgbClr val="FF0000"/>
                </a:solidFill>
                <a:latin typeface="Times New Roman"/>
                <a:cs typeface="Times New Roman"/>
              </a:rPr>
              <a:t>ne </a:t>
            </a:r>
            <a:r>
              <a:rPr sz="1200" spc="-5" dirty="0">
                <a:solidFill>
                  <a:srgbClr val="FF0000"/>
                </a:solidFill>
                <a:latin typeface="Times New Roman"/>
                <a:cs typeface="Times New Roman"/>
              </a:rPr>
              <a:t>notable exception is </a:t>
            </a:r>
            <a:r>
              <a:rPr sz="1200" spc="-10" dirty="0">
                <a:solidFill>
                  <a:srgbClr val="FF0000"/>
                </a:solidFill>
                <a:latin typeface="Times New Roman"/>
                <a:cs typeface="Times New Roman"/>
              </a:rPr>
              <a:t>a memorized s</a:t>
            </a:r>
            <a:r>
              <a:rPr sz="1200" spc="-5" dirty="0">
                <a:solidFill>
                  <a:srgbClr val="FF0000"/>
                </a:solidFill>
                <a:latin typeface="Times New Roman"/>
                <a:cs typeface="Times New Roman"/>
              </a:rPr>
              <a:t>ecret that </a:t>
            </a:r>
            <a:r>
              <a:rPr sz="1200" spc="-10" dirty="0">
                <a:solidFill>
                  <a:srgbClr val="FF0000"/>
                </a:solidFill>
                <a:latin typeface="Times New Roman"/>
                <a:cs typeface="Times New Roman"/>
              </a:rPr>
              <a:t>has been </a:t>
            </a:r>
            <a:r>
              <a:rPr sz="1200" spc="-5" dirty="0">
                <a:solidFill>
                  <a:srgbClr val="FF0000"/>
                </a:solidFill>
                <a:latin typeface="Times New Roman"/>
                <a:cs typeface="Times New Roman"/>
              </a:rPr>
              <a:t>forgotten without </a:t>
            </a:r>
            <a:r>
              <a:rPr sz="1200" spc="-10" dirty="0">
                <a:solidFill>
                  <a:srgbClr val="FF0000"/>
                </a:solidFill>
                <a:latin typeface="Times New Roman"/>
                <a:cs typeface="Times New Roman"/>
              </a:rPr>
              <a:t>other </a:t>
            </a:r>
            <a:r>
              <a:rPr sz="1200" spc="-5" dirty="0">
                <a:solidFill>
                  <a:srgbClr val="FF0000"/>
                </a:solidFill>
                <a:latin typeface="Times New Roman"/>
                <a:cs typeface="Times New Roman"/>
              </a:rPr>
              <a:t>indications of </a:t>
            </a:r>
            <a:r>
              <a:rPr sz="1200" spc="-10" dirty="0">
                <a:solidFill>
                  <a:srgbClr val="FF0000"/>
                </a:solidFill>
                <a:latin typeface="Times New Roman"/>
                <a:cs typeface="Times New Roman"/>
              </a:rPr>
              <a:t>having been compromised, such as having been </a:t>
            </a:r>
            <a:r>
              <a:rPr sz="1200" spc="-5" dirty="0">
                <a:solidFill>
                  <a:srgbClr val="FF0000"/>
                </a:solidFill>
                <a:latin typeface="Times New Roman"/>
                <a:cs typeface="Times New Roman"/>
              </a:rPr>
              <a:t>obtained by </a:t>
            </a:r>
            <a:r>
              <a:rPr sz="1200" spc="-10" dirty="0">
                <a:solidFill>
                  <a:srgbClr val="FF0000"/>
                </a:solidFill>
                <a:latin typeface="Times New Roman"/>
                <a:cs typeface="Times New Roman"/>
              </a:rPr>
              <a:t>an </a:t>
            </a:r>
            <a:r>
              <a:rPr sz="1200" spc="-5" dirty="0">
                <a:solidFill>
                  <a:srgbClr val="FF0000"/>
                </a:solidFill>
                <a:latin typeface="Times New Roman"/>
                <a:cs typeface="Times New Roman"/>
              </a:rPr>
              <a:t>attacker.</a:t>
            </a:r>
            <a:endParaRPr sz="1200" dirty="0">
              <a:solidFill>
                <a:srgbClr val="FF0000"/>
              </a:solidFill>
              <a:latin typeface="Times New Roman"/>
              <a:cs typeface="Times New Roman"/>
            </a:endParaRPr>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r>
              <a:rPr dirty="0"/>
              <a:t>35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281</TotalTime>
  <Words>4542</Words>
  <Application>Microsoft Office PowerPoint</Application>
  <PresentationFormat>Custom</PresentationFormat>
  <Paragraphs>213</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Identity Guidelines: Authentication and Lifecycle Management</dc:title>
  <dc:subject>These guidelines provide technical requirements for federal agencies implementing digital identity services and are not intended to constrain the development or use of standards outside of this purpose. These guidelines focus on the authentication of subjects interacting with government systems over open networks, establishing that a given claimant is a subscriber who has been previously authenticated. The result of the authentication process may be used locally by the system performing the authentication or may be asserted elsewhere in a federated identity system. This document defines technical requirements for each of the three authenticator assurance levels. This publication supersedes corresponding sections of NIST Special Publication (SP) 800-63-2. [Supersedes SP 800-63B (June 2017): https://www.nist.gov/publications/digital-identity-guidelines-authentication-and-lifecycle- management]</dc:subject>
  <dc:creator>Grassi, Paul A.</dc:creator>
  <cp:lastModifiedBy>Ravi Sandhu</cp:lastModifiedBy>
  <cp:revision>8</cp:revision>
  <dcterms:created xsi:type="dcterms:W3CDTF">2020-04-19T14:20:24Z</dcterms:created>
  <dcterms:modified xsi:type="dcterms:W3CDTF">2020-04-20T00:03:24Z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2018-04-19T00:00:00Z</vt:filetime>
  </property>
  <property fmtid="{D5CDD505-2E9C-101B-9397-08002B2CF9AE}" pid="3" name="LastSaved">
    <vt:filetime>2020-04-19T00:00:00Z</vt:filetime>
  </property>
</Properties>
</file>