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4" r:id="rId3"/>
  </p:sldMasterIdLst>
  <p:notesMasterIdLst>
    <p:notesMasterId r:id="rId16"/>
  </p:notesMasterIdLst>
  <p:handoutMasterIdLst>
    <p:handoutMasterId r:id="rId17"/>
  </p:handoutMasterIdLst>
  <p:sldIdLst>
    <p:sldId id="256" r:id="rId4"/>
    <p:sldId id="257" r:id="rId5"/>
    <p:sldId id="471" r:id="rId6"/>
    <p:sldId id="274" r:id="rId7"/>
    <p:sldId id="258" r:id="rId8"/>
    <p:sldId id="317" r:id="rId9"/>
    <p:sldId id="472" r:id="rId10"/>
    <p:sldId id="320" r:id="rId11"/>
    <p:sldId id="296" r:id="rId12"/>
    <p:sldId id="297" r:id="rId13"/>
    <p:sldId id="298" r:id="rId14"/>
    <p:sldId id="316" r:id="rId15"/>
  </p:sldIdLst>
  <p:sldSz cx="9144000" cy="6858000" type="screen4x3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howGuides="1">
      <p:cViewPr varScale="1">
        <p:scale>
          <a:sx n="119" d="100"/>
          <a:sy n="119" d="100"/>
        </p:scale>
        <p:origin x="13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D81D29-433E-4F2A-89A1-D9E9C0ECC3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CBA06-8E0E-4EBD-8E57-8D1A3AEEAF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7D316EA-9283-49E0-87BE-0BAEE69FB05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ED8A98-7426-45EA-A16D-2D074A2529F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78D47-03E9-4E94-BFF0-46C0DD82E3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D51482F-BE1E-4DE9-8591-6085BC923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81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C614D40-F961-458F-860C-026043E72A97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860425"/>
            <a:ext cx="3095625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11872"/>
            <a:ext cx="7437119" cy="2709714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D2B2D73-12C7-4B99-BA64-10ABED533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2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defTabSz="44261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>
                <a:tab pos="662324" algn="l"/>
                <a:tab pos="1327831" algn="l"/>
                <a:tab pos="1990157" algn="l"/>
                <a:tab pos="2655666" algn="l"/>
              </a:tabLst>
              <a:defRPr/>
            </a:pPr>
            <a:fld id="{EE6703E5-A21F-4313-BA9E-B2DFCA6C23E3}" type="slidenum">
              <a:rPr lang="en-GB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</a:rPr>
              <a:pPr defTabSz="44261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tabLst>
                  <a:tab pos="662324" algn="l"/>
                  <a:tab pos="1327831" algn="l"/>
                  <a:tab pos="1990157" algn="l"/>
                  <a:tab pos="2655666" algn="l"/>
                </a:tabLst>
                <a:defRPr/>
              </a:pPr>
              <a:t>3</a:t>
            </a:fld>
            <a:endParaRPr lang="en-GB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90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06299-1C85-4344-8F32-DE862AAA90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65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06299-1C85-4344-8F32-DE862AAA90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04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06299-1C85-4344-8F32-DE862AAA90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93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06299-1C85-4344-8F32-DE862AAA908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45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06299-1C85-4344-8F32-DE862AAA908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69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06299-1C85-4344-8F32-DE862AAA908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5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8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71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2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1034981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96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292480" y="623586"/>
            <a:ext cx="476928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ea typeface="+mn-ea"/>
            </a:endParaRPr>
          </a:p>
        </p:txBody>
      </p:sp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520" y="0"/>
            <a:ext cx="1342080" cy="83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Ravi  Sandhu</a:t>
            </a:r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2778333" y="6247377"/>
            <a:ext cx="3555572" cy="2032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World-Leading Research with Real-World Impact!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169" y="49264"/>
            <a:ext cx="1711847" cy="688690"/>
          </a:xfrm>
          <a:prstGeom prst="rect">
            <a:avLst/>
          </a:prstGeom>
        </p:spPr>
      </p:pic>
      <p:pic>
        <p:nvPicPr>
          <p:cNvPr id="10" name="Content Placeholder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614" y="6242074"/>
            <a:ext cx="1151589" cy="41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2391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141504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3073304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841720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4257410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854381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79698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15107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43550" y="6231148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283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38561993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648408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869790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66846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4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4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4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5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3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5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3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2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7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DAFE-3CFE-49B4-93D3-7F8C53903B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37203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3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2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7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4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73859" y="888380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02460" y="6189286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49CDE4AF-1ED6-4A10-944A-E4021B6C8364}"/>
              </a:ext>
            </a:extLst>
          </p:cNvPr>
          <p:cNvSpPr txBox="1"/>
          <p:nvPr userDrawn="1"/>
        </p:nvSpPr>
        <p:spPr>
          <a:xfrm>
            <a:off x="402460" y="6251654"/>
            <a:ext cx="1702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©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</a:rPr>
              <a:t>Maanak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 Gupta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061C57-E88A-43FA-9B56-2C97E7EFDFFD}"/>
              </a:ext>
            </a:extLst>
          </p:cNvPr>
          <p:cNvSpPr txBox="1"/>
          <p:nvPr userDrawn="1"/>
        </p:nvSpPr>
        <p:spPr>
          <a:xfrm>
            <a:off x="3155339" y="6215462"/>
            <a:ext cx="32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>
                <a:solidFill>
                  <a:schemeClr val="bg1">
                    <a:lumMod val="50000"/>
                  </a:schemeClr>
                </a:solidFill>
              </a:rPr>
              <a:t>World Leading Research with Real World Impact!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90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39840" y="0"/>
            <a:ext cx="4714560" cy="6207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829527"/>
            <a:ext cx="8226720" cy="5299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4880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77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lvl1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393941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6pPr>
      <a:lvl7pPr marL="1808667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7pPr>
      <a:lvl8pPr marL="2223393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8pPr>
      <a:lvl9pPr marL="2638119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9pPr>
    </p:titleStyle>
    <p:bodyStyle>
      <a:lvl1pPr marL="391686" indent="-29376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54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783372" indent="-26064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177">
          <a:solidFill>
            <a:srgbClr val="000000"/>
          </a:solidFill>
          <a:latin typeface="Arial" charset="0"/>
          <a:ea typeface="ＭＳ Ｐゴシック" charset="-128"/>
        </a:defRPr>
      </a:lvl2pPr>
      <a:lvl3pPr marL="1175057" indent="-195843" algn="l" defTabSz="414726" rtl="0" eaLnBrk="0" fontAlgn="base" hangingPunct="0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itchFamily="2" charset="2"/>
        <a:buChar char=""/>
        <a:defRPr sz="2177">
          <a:solidFill>
            <a:srgbClr val="000000"/>
          </a:solidFill>
          <a:latin typeface="Arial" charset="0"/>
          <a:ea typeface="ＭＳ Ｐゴシック" charset="-128"/>
        </a:defRPr>
      </a:lvl3pPr>
      <a:lvl4pPr marL="1566743" indent="-195843" algn="l" defTabSz="414726" rtl="0" eaLnBrk="0" fontAlgn="base" hangingPunct="0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itchFamily="18" charset="2"/>
        <a:buChar char=""/>
        <a:defRPr sz="1814">
          <a:solidFill>
            <a:srgbClr val="000000"/>
          </a:solidFill>
          <a:latin typeface="Arial" charset="0"/>
          <a:ea typeface="ＭＳ Ｐゴシック" charset="-128"/>
        </a:defRPr>
      </a:lvl4pPr>
      <a:lvl5pPr marL="1958429" indent="-195843" algn="l" defTabSz="414726" rtl="0" eaLnBrk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2" charset="2"/>
        <a:buChar char=""/>
        <a:defRPr sz="1814">
          <a:solidFill>
            <a:srgbClr val="000000"/>
          </a:solidFill>
          <a:latin typeface="Arial" charset="0"/>
          <a:ea typeface="ＭＳ Ｐゴシック" charset="-128"/>
        </a:defRPr>
      </a:lvl5pPr>
      <a:lvl6pPr marL="2373155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6pPr>
      <a:lvl7pPr marL="2787881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7pPr>
      <a:lvl8pPr marL="3202607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8pPr>
      <a:lvl9pPr marL="3617333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82908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BC47731-EA25-4669-86E7-6286AFA17B17}"/>
              </a:ext>
            </a:extLst>
          </p:cNvPr>
          <p:cNvSpPr txBox="1">
            <a:spLocks/>
          </p:cNvSpPr>
          <p:nvPr/>
        </p:nvSpPr>
        <p:spPr bwMode="auto">
          <a:xfrm>
            <a:off x="296319" y="1308253"/>
            <a:ext cx="8752466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3200" dirty="0"/>
              <a:t>Secure Cloud-Assisted Smart Cars:</a:t>
            </a:r>
          </a:p>
          <a:p>
            <a:r>
              <a:rPr lang="en-US" sz="3200" dirty="0"/>
              <a:t>Architecture and Authorization Framework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52C68CF-A454-4739-AC85-BD56AFB7D22E}"/>
              </a:ext>
            </a:extLst>
          </p:cNvPr>
          <p:cNvSpPr txBox="1">
            <a:spLocks/>
          </p:cNvSpPr>
          <p:nvPr/>
        </p:nvSpPr>
        <p:spPr>
          <a:xfrm>
            <a:off x="296319" y="2869660"/>
            <a:ext cx="8520482" cy="3375498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 </a:t>
            </a:r>
            <a:r>
              <a:rPr lang="en-US" sz="2400" kern="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Maanak</a:t>
            </a:r>
            <a:r>
              <a:rPr lang="en-US" sz="24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Gupta and Ravi Sandhu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kern="0" dirty="0">
                <a:solidFill>
                  <a:srgbClr val="1F497D"/>
                </a:solidFill>
                <a:latin typeface="Calibri" panose="020F0502020204030204" pitchFamily="34" charset="0"/>
              </a:rPr>
              <a:t>L13-1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kern="0" dirty="0">
                <a:solidFill>
                  <a:srgbClr val="1F497D"/>
                </a:solidFill>
                <a:latin typeface="Calibri" panose="020F0502020204030204" pitchFamily="34" charset="0"/>
              </a:rPr>
              <a:t>CS6393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Spring 2020</a:t>
            </a:r>
            <a:endParaRPr lang="en-US" sz="1800" b="1" kern="0" dirty="0">
              <a:solidFill>
                <a:schemeClr val="accent2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438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F7491E4-E9F0-4E31-97C4-25F71AE15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268" y="1298612"/>
            <a:ext cx="5051968" cy="4363690"/>
          </a:xfr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9BF1AC8D-F9FB-4C4D-A450-626B07AE5DF9}"/>
              </a:ext>
            </a:extLst>
          </p:cNvPr>
          <p:cNvSpPr txBox="1">
            <a:spLocks/>
          </p:cNvSpPr>
          <p:nvPr/>
        </p:nvSpPr>
        <p:spPr>
          <a:xfrm>
            <a:off x="2008312" y="286591"/>
            <a:ext cx="4932822" cy="530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400" dirty="0">
                <a:solidFill>
                  <a:srgbClr val="002060"/>
                </a:solidFill>
              </a:rPr>
              <a:t>Authorization Framework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94DCBC-326D-4F38-B1D3-FE244C16B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AD83C6-9F02-4628-B8AF-0048A49AE5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23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F7491E4-E9F0-4E31-97C4-25F71AE15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574" y="1247155"/>
            <a:ext cx="5051968" cy="4363690"/>
          </a:xfr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9BF1AC8D-F9FB-4C4D-A450-626B07AE5DF9}"/>
              </a:ext>
            </a:extLst>
          </p:cNvPr>
          <p:cNvSpPr txBox="1">
            <a:spLocks/>
          </p:cNvSpPr>
          <p:nvPr/>
        </p:nvSpPr>
        <p:spPr>
          <a:xfrm>
            <a:off x="2008312" y="286591"/>
            <a:ext cx="4932822" cy="530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400" dirty="0">
                <a:solidFill>
                  <a:srgbClr val="002060"/>
                </a:solidFill>
              </a:rPr>
              <a:t>Access Control Strategies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94DCBC-326D-4F38-B1D3-FE244C16B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AD83C6-9F02-4628-B8AF-0048A49AE521}" type="slidenum">
              <a:rPr lang="en-US" smtClean="0"/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4F269A-0764-4D83-ACD4-DDE2A9D0BBCC}"/>
              </a:ext>
            </a:extLst>
          </p:cNvPr>
          <p:cNvSpPr txBox="1"/>
          <p:nvPr/>
        </p:nvSpPr>
        <p:spPr>
          <a:xfrm>
            <a:off x="137649" y="1247155"/>
            <a:ext cx="375592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Static vs Dynamic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What kind of relationship they have?</a:t>
            </a:r>
          </a:p>
          <a:p>
            <a:pPr marL="166688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 Owner, Manufacturer,  Friend…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Multi-Layered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Groups Based</a:t>
            </a:r>
          </a:p>
          <a:p>
            <a:pPr marL="171450" lvl="1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Trusted Interaction </a:t>
            </a:r>
          </a:p>
          <a:p>
            <a:pPr marL="285750" lvl="1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How I trust you?</a:t>
            </a:r>
          </a:p>
          <a:p>
            <a:pPr marL="285750" lvl="1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Previous interaction..?</a:t>
            </a:r>
          </a:p>
          <a:p>
            <a:pPr marL="171450" lvl="2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ABAC, </a:t>
            </a:r>
            <a:r>
              <a:rPr lang="en-US" sz="1600" dirty="0" err="1">
                <a:solidFill>
                  <a:srgbClr val="002060"/>
                </a:solidFill>
              </a:rPr>
              <a:t>ReBAC</a:t>
            </a:r>
            <a:r>
              <a:rPr lang="en-US" sz="1600" dirty="0">
                <a:solidFill>
                  <a:srgbClr val="002060"/>
                </a:solidFill>
              </a:rPr>
              <a:t> Models </a:t>
            </a:r>
          </a:p>
          <a:p>
            <a:pPr marL="171450" lvl="2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Who will administer?</a:t>
            </a:r>
          </a:p>
          <a:p>
            <a:pPr marL="171450" lvl="2" indent="-1714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2060"/>
                </a:solidFill>
              </a:rPr>
              <a:t> Data in Cloud, cross cloud sharing. How?</a:t>
            </a:r>
          </a:p>
          <a:p>
            <a:endParaRPr lang="en-US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713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F7491E4-E9F0-4E31-97C4-25F71AE15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268" y="1298612"/>
            <a:ext cx="5051968" cy="4363690"/>
          </a:xfr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9BF1AC8D-F9FB-4C4D-A450-626B07AE5DF9}"/>
              </a:ext>
            </a:extLst>
          </p:cNvPr>
          <p:cNvSpPr txBox="1">
            <a:spLocks/>
          </p:cNvSpPr>
          <p:nvPr/>
        </p:nvSpPr>
        <p:spPr>
          <a:xfrm>
            <a:off x="2008312" y="286591"/>
            <a:ext cx="4932822" cy="530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400" dirty="0">
                <a:solidFill>
                  <a:srgbClr val="002060"/>
                </a:solidFill>
              </a:rPr>
              <a:t>Authorization Framework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94DCBC-326D-4F38-B1D3-FE244C16B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AD83C6-9F02-4628-B8AF-0048A49AE521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F522C4-4AB7-487D-9449-0C7CDB5C61C3}"/>
              </a:ext>
            </a:extLst>
          </p:cNvPr>
          <p:cNvSpPr txBox="1"/>
          <p:nvPr/>
        </p:nvSpPr>
        <p:spPr>
          <a:xfrm>
            <a:off x="215751" y="2439635"/>
            <a:ext cx="149575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EB0F0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CV-ABAC</a:t>
            </a:r>
            <a:r>
              <a:rPr lang="en-US" sz="1400" b="1" baseline="-25000" dirty="0">
                <a:solidFill>
                  <a:srgbClr val="FF0000"/>
                </a:solidFill>
              </a:rPr>
              <a:t>G </a:t>
            </a:r>
            <a:r>
              <a:rPr lang="en-US" sz="1400" b="1" dirty="0">
                <a:solidFill>
                  <a:srgbClr val="FF0000"/>
                </a:solidFill>
              </a:rPr>
              <a:t>Model 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D0DDBA0-F0E7-4F35-8B6F-144F13DA72F6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963631" y="2747412"/>
            <a:ext cx="1335597" cy="1072896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3684918-561C-4514-ACBD-E644E1BE46CD}"/>
              </a:ext>
            </a:extLst>
          </p:cNvPr>
          <p:cNvCxnSpPr>
            <a:cxnSpLocks/>
          </p:cNvCxnSpPr>
          <p:nvPr/>
        </p:nvCxnSpPr>
        <p:spPr>
          <a:xfrm>
            <a:off x="986300" y="2760658"/>
            <a:ext cx="2090287" cy="1139403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A6BC7D9-65CC-41F7-9107-8F54EE88AFC1}"/>
              </a:ext>
            </a:extLst>
          </p:cNvPr>
          <p:cNvCxnSpPr>
            <a:cxnSpLocks/>
          </p:cNvCxnSpPr>
          <p:nvPr/>
        </p:nvCxnSpPr>
        <p:spPr>
          <a:xfrm>
            <a:off x="963630" y="2759459"/>
            <a:ext cx="1655199" cy="2085878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E7F780D9-2B9B-4776-B04F-2B89FC2569D7}"/>
              </a:ext>
            </a:extLst>
          </p:cNvPr>
          <p:cNvCxnSpPr>
            <a:cxnSpLocks/>
          </p:cNvCxnSpPr>
          <p:nvPr/>
        </p:nvCxnSpPr>
        <p:spPr>
          <a:xfrm>
            <a:off x="969858" y="2759459"/>
            <a:ext cx="1603556" cy="1584506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04E5D94-DAC7-46A4-BD82-37FB5ED9A258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963631" y="2747412"/>
            <a:ext cx="2628470" cy="1140602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C459DBE-68E0-4B6E-914C-6EEBD4709B99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963631" y="2747412"/>
            <a:ext cx="2812047" cy="1969979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52524BA-6FC9-49BD-B61F-145A0CD3DF5B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963631" y="2747412"/>
            <a:ext cx="2468274" cy="1554501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9">
            <a:extLst>
              <a:ext uri="{FF2B5EF4-FFF2-40B4-BE49-F238E27FC236}">
                <a16:creationId xmlns:a16="http://schemas.microsoft.com/office/drawing/2014/main" id="{FBF99BF5-EB9A-45B3-A5A5-0EDD655724F1}"/>
              </a:ext>
            </a:extLst>
          </p:cNvPr>
          <p:cNvSpPr txBox="1"/>
          <p:nvPr/>
        </p:nvSpPr>
        <p:spPr>
          <a:xfrm>
            <a:off x="308158" y="2927489"/>
            <a:ext cx="1106371" cy="523202"/>
          </a:xfrm>
          <a:prstGeom prst="rect">
            <a:avLst/>
          </a:prstGeom>
          <a:noFill/>
          <a:ln w="31750">
            <a:noFill/>
          </a:ln>
        </p:spPr>
        <p:txBody>
          <a:bodyPr wrap="square" lIns="91423" tIns="45711" rIns="91423" bIns="45711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0000"/>
                </a:solidFill>
              </a:rPr>
              <a:t>Cloud Supported</a:t>
            </a:r>
          </a:p>
        </p:txBody>
      </p:sp>
    </p:spTree>
    <p:extLst>
      <p:ext uri="{BB962C8B-B14F-4D97-AF65-F5344CB8AC3E}">
        <p14:creationId xmlns:p14="http://schemas.microsoft.com/office/powerpoint/2010/main" val="304768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4FD6A5D7-4F97-4D23-AB95-CA5B09EBF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272374"/>
            <a:ext cx="4932822" cy="530416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Cloud-Assisted Fog &amp; IoT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36F18-F4F3-491F-B954-5B053BB95F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2</a:t>
            </a:fld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59F5914-3F23-49B1-B80F-C5E0120F9C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13" y="1131303"/>
            <a:ext cx="7886700" cy="3943350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1306AB-9BC8-493E-A4A9-922A8524592C}"/>
              </a:ext>
            </a:extLst>
          </p:cNvPr>
          <p:cNvSpPr txBox="1"/>
          <p:nvPr/>
        </p:nvSpPr>
        <p:spPr>
          <a:xfrm>
            <a:off x="414601" y="5403166"/>
            <a:ext cx="626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Yousefpour</a:t>
            </a:r>
            <a:r>
              <a:rPr lang="en-US" sz="1400" dirty="0"/>
              <a:t> et al, All one needs to know about fog computing and related edge computing paradigms: A complete survey. Journal of Systems Architecture, 2019.</a:t>
            </a:r>
          </a:p>
        </p:txBody>
      </p:sp>
    </p:spTree>
    <p:extLst>
      <p:ext uri="{BB962C8B-B14F-4D97-AF65-F5344CB8AC3E}">
        <p14:creationId xmlns:p14="http://schemas.microsoft.com/office/powerpoint/2010/main" val="2381161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r>
              <a:rPr lang="en-US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© Ravi  Sandhu</a:t>
            </a:r>
            <a:endParaRPr lang="en-GB" sz="127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3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E6EC8BE-4C59-4E16-9736-9427DBED20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1073" y="930951"/>
            <a:ext cx="3444861" cy="387527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30E42C4-313E-455E-B5EC-B31B43F13762}"/>
              </a:ext>
            </a:extLst>
          </p:cNvPr>
          <p:cNvSpPr txBox="1"/>
          <p:nvPr/>
        </p:nvSpPr>
        <p:spPr>
          <a:xfrm>
            <a:off x="890339" y="5200133"/>
            <a:ext cx="7609953" cy="595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089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* Alshehri, A., Sandhu, R.: Access control models for cloud-enabled internet of things: a proposed architecture and research agenda. In: 2nd IEEE International Conference on Collaboration and Internet Computing (CIC), pp. 530–538. IEEE (2016)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5495834-64EB-42AC-8A55-202B026FB63A}"/>
              </a:ext>
            </a:extLst>
          </p:cNvPr>
          <p:cNvSpPr>
            <a:spLocks/>
          </p:cNvSpPr>
          <p:nvPr/>
        </p:nvSpPr>
        <p:spPr bwMode="auto">
          <a:xfrm>
            <a:off x="1785066" y="76290"/>
            <a:ext cx="5510742" cy="5403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376159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449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ACO Architecture for Cloud-Enabled IoT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B8A7CA-6745-474C-B211-C7DE422B05EF}"/>
              </a:ext>
            </a:extLst>
          </p:cNvPr>
          <p:cNvSpPr txBox="1"/>
          <p:nvPr/>
        </p:nvSpPr>
        <p:spPr>
          <a:xfrm>
            <a:off x="1530081" y="241433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CLOUD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A5A67C-78F8-48F6-8CED-963E92C9515E}"/>
              </a:ext>
            </a:extLst>
          </p:cNvPr>
          <p:cNvSpPr txBox="1"/>
          <p:nvPr/>
        </p:nvSpPr>
        <p:spPr>
          <a:xfrm>
            <a:off x="1530081" y="294372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CLOUD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8B7CEF-CFA7-4A5C-9891-89B567CF9C45}"/>
              </a:ext>
            </a:extLst>
          </p:cNvPr>
          <p:cNvSpPr txBox="1"/>
          <p:nvPr/>
        </p:nvSpPr>
        <p:spPr>
          <a:xfrm>
            <a:off x="1074828" y="3593426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EDGE DEVICES</a:t>
            </a:r>
          </a:p>
        </p:txBody>
      </p:sp>
    </p:spTree>
    <p:extLst>
      <p:ext uri="{BB962C8B-B14F-4D97-AF65-F5344CB8AC3E}">
        <p14:creationId xmlns:p14="http://schemas.microsoft.com/office/powerpoint/2010/main" val="401965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5533" y="1055689"/>
            <a:ext cx="7256714" cy="472535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922048" y="0"/>
            <a:ext cx="4932822" cy="927240"/>
          </a:xfrm>
        </p:spPr>
        <p:txBody>
          <a:bodyPr/>
          <a:lstStyle/>
          <a:p>
            <a:r>
              <a:rPr lang="en-US" sz="2800" dirty="0"/>
              <a:t>Enhanced ACO Architecture for WIoT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Bhatt et 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118D19-C6A0-497F-AEA7-E725BB34CA60}"/>
              </a:ext>
            </a:extLst>
          </p:cNvPr>
          <p:cNvSpPr txBox="1"/>
          <p:nvPr/>
        </p:nvSpPr>
        <p:spPr>
          <a:xfrm>
            <a:off x="636293" y="241433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CLOUD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6E6D59-F191-464E-A895-747A41CF5A0F}"/>
              </a:ext>
            </a:extLst>
          </p:cNvPr>
          <p:cNvSpPr txBox="1"/>
          <p:nvPr/>
        </p:nvSpPr>
        <p:spPr>
          <a:xfrm>
            <a:off x="636293" y="294372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CLOUD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F8B08F-5BEF-4375-B547-52CB1459E3C1}"/>
              </a:ext>
            </a:extLst>
          </p:cNvPr>
          <p:cNvSpPr txBox="1"/>
          <p:nvPr/>
        </p:nvSpPr>
        <p:spPr>
          <a:xfrm>
            <a:off x="264704" y="3583822"/>
            <a:ext cx="174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EDGE GATEWAY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CC1EE5-16FB-4590-A867-5AD623E45139}"/>
              </a:ext>
            </a:extLst>
          </p:cNvPr>
          <p:cNvSpPr txBox="1"/>
          <p:nvPr/>
        </p:nvSpPr>
        <p:spPr>
          <a:xfrm>
            <a:off x="364967" y="4225503"/>
            <a:ext cx="1548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EDGE DEVICES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E8E9D5-8732-44A7-A2B3-798318DD304B}"/>
              </a:ext>
            </a:extLst>
          </p:cNvPr>
          <p:cNvSpPr txBox="1"/>
          <p:nvPr/>
        </p:nvSpPr>
        <p:spPr>
          <a:xfrm>
            <a:off x="248651" y="5869866"/>
            <a:ext cx="72567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Bhatt et al, An Access Control Framework for Cloud-Enabled Wearable Internet of Things. IEEE CIC 2017.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524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map&#10;&#10;Description generated with very high confidence">
            <a:extLst>
              <a:ext uri="{FF2B5EF4-FFF2-40B4-BE49-F238E27FC236}">
                <a16:creationId xmlns:a16="http://schemas.microsoft.com/office/drawing/2014/main" id="{1C483DB0-6260-4BDF-A5B9-EC0C4A3ED5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855" y="1369008"/>
            <a:ext cx="6968652" cy="3919866"/>
          </a:xfrm>
        </p:spPr>
      </p:pic>
      <p:sp>
        <p:nvSpPr>
          <p:cNvPr id="6" name="Title 2">
            <a:extLst>
              <a:ext uri="{FF2B5EF4-FFF2-40B4-BE49-F238E27FC236}">
                <a16:creationId xmlns:a16="http://schemas.microsoft.com/office/drawing/2014/main" id="{914C050C-408C-48B9-BBCA-D5393000F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0"/>
            <a:ext cx="4932822" cy="900067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Extended Access Control Oriented Architecture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DD36F9-1A00-41E1-AF7B-83F2065661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87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46F07243-61A8-4FB3-9753-988CBCE67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140" y="1560937"/>
            <a:ext cx="6789907" cy="3736126"/>
          </a:xfr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4FD6A5D7-4F97-4D23-AB95-CA5B09EBF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272374"/>
            <a:ext cx="4932822" cy="530416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</a:rPr>
              <a:t>Connected Cars Ecosystem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36F18-F4F3-491F-B954-5B053BB95F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C49DAFE-3CFE-49B4-93D3-7F8C53903B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3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46F07243-61A8-4FB3-9753-988CBCE67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636" y="1187311"/>
            <a:ext cx="6789907" cy="3736126"/>
          </a:xfr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4FD6A5D7-4F97-4D23-AB95-CA5B09EBF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272374"/>
            <a:ext cx="4932822" cy="530416"/>
          </a:xfrm>
        </p:spPr>
        <p:txBody>
          <a:bodyPr/>
          <a:lstStyle/>
          <a:p>
            <a:r>
              <a:rPr lang="en-US" sz="2400" dirty="0">
                <a:solidFill>
                  <a:srgbClr val="002060"/>
                </a:solidFill>
              </a:rPr>
              <a:t>Smart Cars Ecosystem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33E95-F003-450D-B1C2-541B42F12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AD83C6-9F02-4628-B8AF-0048A49AE521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D45BB9-F0D0-4B46-99B2-5138244905C7}"/>
              </a:ext>
            </a:extLst>
          </p:cNvPr>
          <p:cNvSpPr txBox="1"/>
          <p:nvPr/>
        </p:nvSpPr>
        <p:spPr>
          <a:xfrm>
            <a:off x="155284" y="1284138"/>
            <a:ext cx="2238703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Safety and Assistance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D687AA-C787-4B60-9717-FAD5A7259105}"/>
              </a:ext>
            </a:extLst>
          </p:cNvPr>
          <p:cNvSpPr txBox="1"/>
          <p:nvPr/>
        </p:nvSpPr>
        <p:spPr>
          <a:xfrm>
            <a:off x="155284" y="5523491"/>
            <a:ext cx="3155731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Information and Entertainment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0F5A88-F3CC-4827-BD9B-78FEE1B89EB7}"/>
              </a:ext>
            </a:extLst>
          </p:cNvPr>
          <p:cNvSpPr txBox="1"/>
          <p:nvPr/>
        </p:nvSpPr>
        <p:spPr>
          <a:xfrm>
            <a:off x="5209611" y="5118878"/>
            <a:ext cx="365760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High Mobility, Location Centric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Time Sensitive, Dynamic Pairing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Multiple Fog/Cloud Infrastructures</a:t>
            </a:r>
          </a:p>
        </p:txBody>
      </p:sp>
    </p:spTree>
    <p:extLst>
      <p:ext uri="{BB962C8B-B14F-4D97-AF65-F5344CB8AC3E}">
        <p14:creationId xmlns:p14="http://schemas.microsoft.com/office/powerpoint/2010/main" val="2247016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46F07243-61A8-4FB3-9753-988CBCE67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636" y="1187311"/>
            <a:ext cx="6789907" cy="3736126"/>
          </a:xfr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4FD6A5D7-4F97-4D23-AB95-CA5B09EBF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5589" y="272374"/>
            <a:ext cx="4932822" cy="530416"/>
          </a:xfrm>
        </p:spPr>
        <p:txBody>
          <a:bodyPr/>
          <a:lstStyle/>
          <a:p>
            <a:r>
              <a:rPr lang="en-US" sz="2400" dirty="0">
                <a:solidFill>
                  <a:srgbClr val="002060"/>
                </a:solidFill>
              </a:rPr>
              <a:t>No More Isolated.!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33E95-F003-450D-B1C2-541B42F12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AD83C6-9F02-4628-B8AF-0048A49AE521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3E07C5-05FD-48BC-A0E6-1E59DD016D63}"/>
              </a:ext>
            </a:extLst>
          </p:cNvPr>
          <p:cNvSpPr txBox="1"/>
          <p:nvPr/>
        </p:nvSpPr>
        <p:spPr>
          <a:xfrm>
            <a:off x="163590" y="5369603"/>
            <a:ext cx="5170492" cy="33855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Software Reliance , Broad Attack Surface, Untrusted Entities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280F08-9546-4473-9123-204623AC87D7}"/>
              </a:ext>
            </a:extLst>
          </p:cNvPr>
          <p:cNvSpPr txBox="1"/>
          <p:nvPr/>
        </p:nvSpPr>
        <p:spPr>
          <a:xfrm>
            <a:off x="163590" y="1187311"/>
            <a:ext cx="2222092" cy="33855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100 million lines of code</a:t>
            </a:r>
          </a:p>
        </p:txBody>
      </p:sp>
    </p:spTree>
    <p:extLst>
      <p:ext uri="{BB962C8B-B14F-4D97-AF65-F5344CB8AC3E}">
        <p14:creationId xmlns:p14="http://schemas.microsoft.com/office/powerpoint/2010/main" val="3044245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46F07243-61A8-4FB3-9753-988CBCE67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902" y="1653511"/>
            <a:ext cx="6789907" cy="3736126"/>
          </a:xfr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id="{4FD6A5D7-4F97-4D23-AB95-CA5B09EBF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623" y="203549"/>
            <a:ext cx="5183671" cy="530416"/>
          </a:xfrm>
        </p:spPr>
        <p:txBody>
          <a:bodyPr/>
          <a:lstStyle/>
          <a:p>
            <a:r>
              <a:rPr lang="en-US" sz="2400" dirty="0">
                <a:solidFill>
                  <a:srgbClr val="002060"/>
                </a:solidFill>
              </a:rPr>
              <a:t>Security and Privacy Requirements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33E95-F003-450D-B1C2-541B42F12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AD83C6-9F02-4628-B8AF-0048A49AE521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C0D5BE-EAE4-4E04-8085-5E9D916A9D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15" y="1038710"/>
            <a:ext cx="1266408" cy="16755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618334-C2F2-4F84-89ED-96317777BE27}"/>
              </a:ext>
            </a:extLst>
          </p:cNvPr>
          <p:cNvSpPr txBox="1"/>
          <p:nvPr/>
        </p:nvSpPr>
        <p:spPr>
          <a:xfrm>
            <a:off x="127817" y="2775220"/>
            <a:ext cx="24973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On-Board Application and Sensors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Over the Air updates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V2X fake messages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In-vehicle ECU communication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Personal Data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Third Party devices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User Privacy Preferences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Spoofing, Ransomware, Injection…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FF0000"/>
                </a:solidFill>
              </a:rPr>
              <a:t>Loss of Information in Cloud</a:t>
            </a: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94548544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982</TotalTime>
  <Words>329</Words>
  <Application>Microsoft Office PowerPoint</Application>
  <PresentationFormat>On-screen Show (4:3)</PresentationFormat>
  <Paragraphs>81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Bitstream Charter</vt:lpstr>
      <vt:lpstr>Calibri</vt:lpstr>
      <vt:lpstr>Calibri Light</vt:lpstr>
      <vt:lpstr>Symbol</vt:lpstr>
      <vt:lpstr>Times New Roman</vt:lpstr>
      <vt:lpstr>Wingdings</vt:lpstr>
      <vt:lpstr>ICS-Theme</vt:lpstr>
      <vt:lpstr>3_Default Design</vt:lpstr>
      <vt:lpstr>1_ICS-Theme</vt:lpstr>
      <vt:lpstr>PowerPoint Presentation</vt:lpstr>
      <vt:lpstr>Cloud-Assisted Fog &amp; IoT</vt:lpstr>
      <vt:lpstr>PowerPoint Presentation</vt:lpstr>
      <vt:lpstr>Enhanced ACO Architecture for WIoT</vt:lpstr>
      <vt:lpstr>Extended Access Control Oriented Architecture</vt:lpstr>
      <vt:lpstr>Connected Cars Ecosystem</vt:lpstr>
      <vt:lpstr>Smart Cars Ecosystem</vt:lpstr>
      <vt:lpstr>No More Isolated.!</vt:lpstr>
      <vt:lpstr>Security and Privacy Requirements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maanakgupta</dc:creator>
  <cp:lastModifiedBy>Ravi Sandhu</cp:lastModifiedBy>
  <cp:revision>56</cp:revision>
  <cp:lastPrinted>2020-04-22T00:16:21Z</cp:lastPrinted>
  <dcterms:created xsi:type="dcterms:W3CDTF">2018-06-01T18:34:51Z</dcterms:created>
  <dcterms:modified xsi:type="dcterms:W3CDTF">2020-04-24T00:06:42Z</dcterms:modified>
</cp:coreProperties>
</file>