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73"/>
  </p:notesMasterIdLst>
  <p:handoutMasterIdLst>
    <p:handoutMasterId r:id="rId74"/>
  </p:handoutMasterIdLst>
  <p:sldIdLst>
    <p:sldId id="392" r:id="rId6"/>
    <p:sldId id="415" r:id="rId7"/>
    <p:sldId id="428" r:id="rId8"/>
    <p:sldId id="404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2" r:id="rId19"/>
    <p:sldId id="403" r:id="rId20"/>
    <p:sldId id="408" r:id="rId21"/>
    <p:sldId id="409" r:id="rId22"/>
    <p:sldId id="406" r:id="rId23"/>
    <p:sldId id="407" r:id="rId24"/>
    <p:sldId id="410" r:id="rId25"/>
    <p:sldId id="411" r:id="rId26"/>
    <p:sldId id="412" r:id="rId27"/>
    <p:sldId id="426" r:id="rId28"/>
    <p:sldId id="427" r:id="rId29"/>
    <p:sldId id="429" r:id="rId30"/>
    <p:sldId id="430" r:id="rId31"/>
    <p:sldId id="431" r:id="rId32"/>
    <p:sldId id="432" r:id="rId33"/>
    <p:sldId id="433" r:id="rId34"/>
    <p:sldId id="434" r:id="rId35"/>
    <p:sldId id="435" r:id="rId36"/>
    <p:sldId id="436" r:id="rId37"/>
    <p:sldId id="437" r:id="rId38"/>
    <p:sldId id="438" r:id="rId39"/>
    <p:sldId id="439" r:id="rId40"/>
    <p:sldId id="405" r:id="rId41"/>
    <p:sldId id="440" r:id="rId42"/>
    <p:sldId id="441" r:id="rId43"/>
    <p:sldId id="442" r:id="rId44"/>
    <p:sldId id="443" r:id="rId45"/>
    <p:sldId id="414" r:id="rId46"/>
    <p:sldId id="444" r:id="rId47"/>
    <p:sldId id="445" r:id="rId48"/>
    <p:sldId id="446" r:id="rId49"/>
    <p:sldId id="413" r:id="rId50"/>
    <p:sldId id="416" r:id="rId51"/>
    <p:sldId id="417" r:id="rId52"/>
    <p:sldId id="418" r:id="rId53"/>
    <p:sldId id="419" r:id="rId54"/>
    <p:sldId id="420" r:id="rId55"/>
    <p:sldId id="421" r:id="rId56"/>
    <p:sldId id="425" r:id="rId57"/>
    <p:sldId id="447" r:id="rId58"/>
    <p:sldId id="448" r:id="rId59"/>
    <p:sldId id="449" r:id="rId60"/>
    <p:sldId id="450" r:id="rId61"/>
    <p:sldId id="451" r:id="rId62"/>
    <p:sldId id="452" r:id="rId63"/>
    <p:sldId id="453" r:id="rId64"/>
    <p:sldId id="454" r:id="rId65"/>
    <p:sldId id="455" r:id="rId66"/>
    <p:sldId id="456" r:id="rId67"/>
    <p:sldId id="457" r:id="rId68"/>
    <p:sldId id="458" r:id="rId69"/>
    <p:sldId id="459" r:id="rId70"/>
    <p:sldId id="460" r:id="rId71"/>
    <p:sldId id="461" r:id="rId7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188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viewProps" Target="viewProps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5538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2195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5467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35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135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36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17085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98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879" algn="l"/>
                <a:tab pos="1321414" algn="l"/>
                <a:tab pos="1982887" algn="l"/>
                <a:tab pos="2645889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982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879" algn="l"/>
                  <a:tab pos="1321414" algn="l"/>
                  <a:tab pos="1982887" algn="l"/>
                  <a:tab pos="2645889" algn="l"/>
                </a:tabLst>
                <a:defRPr/>
              </a:pPr>
              <a:t>37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38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5606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39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3316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40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435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9452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4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0324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9196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802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98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879" algn="l"/>
                <a:tab pos="1321414" algn="l"/>
                <a:tab pos="1982887" algn="l"/>
                <a:tab pos="2645889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982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879" algn="l"/>
                  <a:tab pos="1321414" algn="l"/>
                  <a:tab pos="1982887" algn="l"/>
                  <a:tab pos="2645889" algn="l"/>
                </a:tabLst>
                <a:defRPr/>
              </a:pPr>
              <a:t>45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46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04184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47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03772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48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2053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49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46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50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7959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83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98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879" algn="l"/>
                <a:tab pos="1321414" algn="l"/>
                <a:tab pos="1982887" algn="l"/>
                <a:tab pos="2645889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982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879" algn="l"/>
                  <a:tab pos="1321414" algn="l"/>
                  <a:tab pos="1982887" algn="l"/>
                  <a:tab pos="2645889" algn="l"/>
                </a:tabLst>
                <a:defRPr/>
              </a:pPr>
              <a:t>25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98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879" algn="l"/>
                <a:tab pos="1321414" algn="l"/>
                <a:tab pos="1982887" algn="l"/>
                <a:tab pos="2645889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982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879" algn="l"/>
                  <a:tab pos="1321414" algn="l"/>
                  <a:tab pos="1982887" algn="l"/>
                  <a:tab pos="2645889" algn="l"/>
                </a:tabLst>
                <a:defRPr/>
              </a:pPr>
              <a:t>52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0819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1466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55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870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56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9358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98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879" algn="l"/>
                <a:tab pos="1321414" algn="l"/>
                <a:tab pos="1982887" algn="l"/>
                <a:tab pos="2645889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982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879" algn="l"/>
                  <a:tab pos="1321414" algn="l"/>
                  <a:tab pos="1982887" algn="l"/>
                  <a:tab pos="2645889" algn="l"/>
                </a:tabLst>
                <a:defRPr/>
              </a:pPr>
              <a:t>57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58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8345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982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879" algn="l"/>
                <a:tab pos="1321414" algn="l"/>
                <a:tab pos="1982887" algn="l"/>
                <a:tab pos="2645889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982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879" algn="l"/>
                  <a:tab pos="1321414" algn="l"/>
                  <a:tab pos="1982887" algn="l"/>
                  <a:tab pos="2645889" algn="l"/>
                </a:tabLst>
                <a:defRPr/>
              </a:pPr>
              <a:t>59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60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2044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9844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26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2342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43101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80148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09598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65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436940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66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903523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67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246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27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987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28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513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29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462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30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181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54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54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60733" algn="l"/>
                  <a:tab pos="1324640" algn="l"/>
                  <a:tab pos="1985374" algn="l"/>
                  <a:tab pos="2649284" algn="l"/>
                </a:tabLst>
                <a:defRPr/>
              </a:pPr>
              <a:t>31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732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1/29/2020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Access Control: DAC and MAC/LBAC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Prof.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Lecture 2</a:t>
            </a:r>
            <a:endParaRPr lang="en-US" sz="2000" b="1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ravi.utsa@gmail.com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CS 6393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An object is anything on which a subject can perform operations (mediated by rights)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Usually objects are passive, for example: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File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Directory (or Folder)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Memory segment</a:t>
            </a:r>
          </a:p>
          <a:p>
            <a:pPr lvl="1">
              <a:buSzPct val="90000"/>
              <a:buNone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with CRUD operations (create, read, update, delete)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But, subjects can also be objects, with operations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kill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suspend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resume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Objects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/>
              <a:t>Access Matrix Model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587625" y="2247900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4"/>
          <p:cNvSpPr>
            <a:spLocks noChangeShapeType="1"/>
          </p:cNvSpPr>
          <p:nvPr/>
        </p:nvSpPr>
        <p:spPr bwMode="auto">
          <a:xfrm>
            <a:off x="2562225" y="26797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2041525" y="2844800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</a:t>
            </a:r>
          </a:p>
        </p:txBody>
      </p:sp>
      <p:sp>
        <p:nvSpPr>
          <p:cNvPr id="46" name="Line 6"/>
          <p:cNvSpPr>
            <a:spLocks noChangeShapeType="1"/>
          </p:cNvSpPr>
          <p:nvPr/>
        </p:nvSpPr>
        <p:spPr bwMode="auto">
          <a:xfrm>
            <a:off x="2562225" y="34290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4100513" y="26924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>
            <a:off x="2562225" y="39751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2041525" y="41402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2562225" y="46609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4327525" y="1778000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F</a:t>
            </a:r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>
            <a:off x="4086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>
            <a:off x="4848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1177925" y="2768600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u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b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j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e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022725" y="1320800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Objects (and Subjects)</a:t>
            </a:r>
          </a:p>
        </p:txBody>
      </p:sp>
      <p:sp>
        <p:nvSpPr>
          <p:cNvPr id="56" name="Line 16"/>
          <p:cNvSpPr>
            <a:spLocks noChangeShapeType="1"/>
          </p:cNvSpPr>
          <p:nvPr/>
        </p:nvSpPr>
        <p:spPr bwMode="auto">
          <a:xfrm>
            <a:off x="2562225" y="15367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Line 17"/>
          <p:cNvSpPr>
            <a:spLocks noChangeShapeType="1"/>
          </p:cNvSpPr>
          <p:nvPr/>
        </p:nvSpPr>
        <p:spPr bwMode="auto">
          <a:xfrm>
            <a:off x="7426325" y="1536700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Line 18"/>
          <p:cNvSpPr>
            <a:spLocks noChangeShapeType="1"/>
          </p:cNvSpPr>
          <p:nvPr/>
        </p:nvSpPr>
        <p:spPr bwMode="auto">
          <a:xfrm>
            <a:off x="1343025" y="2298700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Line 19"/>
          <p:cNvSpPr>
            <a:spLocks noChangeShapeType="1"/>
          </p:cNvSpPr>
          <p:nvPr/>
        </p:nvSpPr>
        <p:spPr bwMode="auto">
          <a:xfrm>
            <a:off x="1330325" y="5524500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Rectangle 20"/>
          <p:cNvSpPr>
            <a:spLocks noChangeArrowheads="1"/>
          </p:cNvSpPr>
          <p:nvPr/>
        </p:nvSpPr>
        <p:spPr bwMode="auto">
          <a:xfrm>
            <a:off x="6130925" y="17653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</a:t>
            </a: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auto">
          <a:xfrm>
            <a:off x="56356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Line 22"/>
          <p:cNvSpPr>
            <a:spLocks noChangeShapeType="1"/>
          </p:cNvSpPr>
          <p:nvPr/>
        </p:nvSpPr>
        <p:spPr bwMode="auto">
          <a:xfrm>
            <a:off x="70580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auto">
          <a:xfrm>
            <a:off x="5851525" y="2806700"/>
            <a:ext cx="10588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parent</a:t>
            </a:r>
          </a:p>
        </p:txBody>
      </p:sp>
      <p:sp>
        <p:nvSpPr>
          <p:cNvPr id="64" name="Rectangle 24"/>
          <p:cNvSpPr>
            <a:spLocks noChangeArrowheads="1"/>
          </p:cNvSpPr>
          <p:nvPr/>
        </p:nvSpPr>
        <p:spPr bwMode="auto">
          <a:xfrm>
            <a:off x="4100513" y="39878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Access Control Lists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Capabilities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Relations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Implementation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Access Control Lists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540000" y="1514475"/>
            <a:ext cx="1625600" cy="19018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F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U:r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U:w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U:own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27300" y="1958975"/>
            <a:ext cx="1663700" cy="1473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80100" y="1539875"/>
            <a:ext cx="1625600" cy="2354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 sz="2400"/>
              <a:t>G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U:r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V:r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V:w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V:own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867400" y="1984374"/>
            <a:ext cx="1689100" cy="21685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auto">
          <a:xfrm>
            <a:off x="1778000" y="4448175"/>
            <a:ext cx="6756400" cy="12018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column of the access matrix is stored with the object corresponding to that column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90875" y="1927225"/>
            <a:ext cx="3044825" cy="482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190875" y="2714625"/>
            <a:ext cx="3044825" cy="457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1574800" y="4213225"/>
            <a:ext cx="6756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row of the access matrix is stored with the subject corresponding to that row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41614" y="1966913"/>
            <a:ext cx="3408362" cy="45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2400" dirty="0"/>
              <a:t>U	F/r, F/w, F/own, G/r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92413" y="2754313"/>
            <a:ext cx="3357562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V	G/r, G/w, G/own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Relations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43200" y="1244600"/>
            <a:ext cx="4914900" cy="431669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	Access	Object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w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own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w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own		G</a:t>
            </a: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730500" y="1651000"/>
            <a:ext cx="4991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216400" y="1206499"/>
            <a:ext cx="0" cy="43547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172200" y="1219200"/>
            <a:ext cx="0" cy="434209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05100" y="5778500"/>
            <a:ext cx="4978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pPr marL="25400" indent="-25400" algn="ctr">
              <a:lnSpc>
                <a:spcPct val="89000"/>
              </a:lnSpc>
              <a:spcBef>
                <a:spcPct val="43000"/>
              </a:spcBef>
            </a:pPr>
            <a:r>
              <a:rPr lang="en-US" sz="2400"/>
              <a:t>commonly used in relational 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None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ACLs versus 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None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ACLs versus 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2736" y="5648325"/>
            <a:ext cx="4652964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Most Operating Systems use ACLs often in abbreviated form: owner, group, world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content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you can only see salaries less than 50K, or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you can only see salaries of employees who report to you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beyond the scope of Operating Systems and are provided by Database Management Systems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/>
              <a:t>Content-Dependent Controls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392113" y="1330858"/>
            <a:ext cx="9561512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context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  <a:ea typeface="ＭＳ Ｐゴシック" pitchFamily="34" charset="-128"/>
              </a:rPr>
              <a:t> cannot access classified information via remote login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  <a:ea typeface="ＭＳ Ｐゴシック" pitchFamily="34" charset="-128"/>
              </a:rPr>
              <a:t> salary information can be updated only at year 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  <a:ea typeface="ＭＳ Ｐゴシック" pitchFamily="34" charset="-128"/>
              </a:rPr>
              <a:t> company's earnings report is confidential until announced at the stockholders meeting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can be partially provided by the Operating System and partially by the Database Management System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more sophisticated context dependent controls such as based on past history of accesses definitely require Database support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/>
              <a:t>Context-Dependent Controls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Authentication, Authorization, Audit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74519" y="128587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AAA</a:t>
            </a:r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7" y="1932206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918894" y="3143250"/>
            <a:ext cx="22573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Authorization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What are You</a:t>
            </a:r>
          </a:p>
          <a:p>
            <a:pPr algn="ctr"/>
            <a:r>
              <a:rPr lang="en-US" sz="2400" dirty="0"/>
              <a:t>Allowed to Do?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31562" y="3143250"/>
            <a:ext cx="2137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Authentication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Who are You?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06851" y="3143250"/>
            <a:ext cx="27011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Audit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What Did You Do?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796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FF0000"/>
                </a:solidFill>
              </a:rPr>
              <a:t>siloed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2931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integrated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4121944" y="5595967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Information from an object which can be read can be copied to any other object which can be written by a subject 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Suppose our users are trusted not to do this deliberately.  It is still possible for Trojan Horses to copy information from one object to another.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832350" y="18764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296150" y="187642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83150" y="37052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270750" y="370522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933450" y="5280025"/>
            <a:ext cx="3717925" cy="4302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3500" tIns="25400" rIns="63500" bIns="25400">
            <a:spAutoFit/>
          </a:bodyPr>
          <a:lstStyle/>
          <a:p>
            <a:pPr algn="ctr">
              <a:spcBef>
                <a:spcPct val="45000"/>
              </a:spcBef>
            </a:pPr>
            <a:r>
              <a:rPr lang="en-US" sz="2400" dirty="0"/>
              <a:t>User B cannot read file F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283450" y="126682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8264525" y="212407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239125" y="395287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251825" y="151447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User A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Read of a digital copy is as good as read of original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Write to a digital copy is not so useful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Copy Difference for </a:t>
            </a:r>
            <a:r>
              <a:rPr lang="en-US" sz="4000" dirty="0" err="1"/>
              <a:t>rw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3857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Chains of grants and revokes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Inheritance of permissions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Negative rights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DAC Subtleties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7425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25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652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Denning’s Axioms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for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Information Flow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Denning’s Axioms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616323" y="1682750"/>
            <a:ext cx="2917827" cy="6662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&lt; SC,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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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&gt;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1282699" y="2889250"/>
            <a:ext cx="7585075" cy="187827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	set of security classes</a:t>
            </a:r>
          </a:p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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X SC	flow relation (i.e., can-flow)</a:t>
            </a:r>
          </a:p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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SC X SC -&gt; SC	class-combining operator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Denning’s Axioms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783012" y="1095375"/>
            <a:ext cx="2514600" cy="71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&lt; SC,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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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&gt;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317499" y="1993900"/>
            <a:ext cx="9445626" cy="307629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is finite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is a partial order on SC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(i.e., reflexive, transitive, anti-symmetric)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has a lower bound L such that L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A for all A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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SC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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is a least upper bound (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lub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) operator on SC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211262" y="5337175"/>
            <a:ext cx="7658100" cy="70134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8000"/>
              </a:lnSpc>
              <a:spcBef>
                <a:spcPct val="43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Justification for 1 and 2 is stronger than for 3 and 4. 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 practice we may have a partially ordered set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poset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Denning’s Axioms Imply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SC is a universally bounded lattice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There exists a Greatest Lower Bound (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glb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 operator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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(also called meet)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There exists a highest security class H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Structures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462491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Unclassified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79323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Confidential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848815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Secret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58094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Top Secret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4357768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4357768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V="1">
            <a:off x="4357768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6835217" y="1333500"/>
            <a:ext cx="1756891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Hierarchical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Classes</a:t>
            </a: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V="1">
            <a:off x="2046287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339850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9" name="Rectangle 13"/>
          <p:cNvSpPr txBox="1">
            <a:spLocks noChangeArrowheads="1"/>
          </p:cNvSpPr>
          <p:nvPr/>
        </p:nvSpPr>
        <p:spPr bwMode="auto">
          <a:xfrm>
            <a:off x="4911725" y="5524500"/>
            <a:ext cx="4510875" cy="701346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reflexive and transitive edges are implied but not shown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3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</a:p>
        </p:txBody>
      </p:sp>
      <p:sp>
        <p:nvSpPr>
          <p:cNvPr id="8" name="Rectangle 7"/>
          <p:cNvSpPr/>
          <p:nvPr/>
        </p:nvSpPr>
        <p:spPr>
          <a:xfrm>
            <a:off x="1536800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9" name="Rectangle 8"/>
          <p:cNvSpPr/>
          <p:nvPr/>
        </p:nvSpPr>
        <p:spPr>
          <a:xfrm>
            <a:off x="6752690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7620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86225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422969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667059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846445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2" y="1863092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56" y="1127763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policy</a:t>
            </a:r>
          </a:p>
        </p:txBody>
      </p:sp>
    </p:spTree>
    <p:extLst>
      <p:ext uri="{BB962C8B-B14F-4D97-AF65-F5344CB8AC3E}">
        <p14:creationId xmlns:p14="http://schemas.microsoft.com/office/powerpoint/2010/main" val="32825569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Structures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316288" y="1577975"/>
            <a:ext cx="27527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{ARMY, CRYPTO}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259228" y="1276350"/>
            <a:ext cx="2218556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Compartments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and Categories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38250" y="3533775"/>
            <a:ext cx="13985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{ARMY }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6376988" y="3546475"/>
            <a:ext cx="168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{CRYPTO}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4471988" y="5413375"/>
            <a:ext cx="41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{}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 flipH="1">
            <a:off x="1987550" y="2060575"/>
            <a:ext cx="26670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2012950" y="4016375"/>
            <a:ext cx="2590800" cy="124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4654550" y="3990975"/>
            <a:ext cx="26416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4654550" y="2060575"/>
            <a:ext cx="26416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Structures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259228" y="1276350"/>
            <a:ext cx="2218556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Compartments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and Categories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225800" y="1695450"/>
            <a:ext cx="33528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{ARMY, NUCLEAR, CRYPTO}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704850" y="2889250"/>
            <a:ext cx="22733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{ARMY, NUCLEAR}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860800" y="2901950"/>
            <a:ext cx="2108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{ARMY, CRYPTO}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7016750" y="2876550"/>
            <a:ext cx="2552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{NUCLEAR, CRYPTO}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1352550" y="4171950"/>
            <a:ext cx="1028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{ARMY}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178300" y="4159250"/>
            <a:ext cx="1473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{NUCLEAR}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7562850" y="4159250"/>
            <a:ext cx="13081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{CRYPTO}</a:t>
            </a: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4737100" y="5403850"/>
            <a:ext cx="3556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{}</a:t>
            </a: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 flipV="1">
            <a:off x="1917700" y="4527550"/>
            <a:ext cx="30099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 flipV="1">
            <a:off x="4902200" y="4476750"/>
            <a:ext cx="0" cy="927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V="1">
            <a:off x="4902200" y="4489450"/>
            <a:ext cx="32512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" name="Line 15"/>
          <p:cNvSpPr>
            <a:spLocks noChangeShapeType="1"/>
          </p:cNvSpPr>
          <p:nvPr/>
        </p:nvSpPr>
        <p:spPr bwMode="auto">
          <a:xfrm flipV="1">
            <a:off x="1905000" y="3181350"/>
            <a:ext cx="0" cy="901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6" name="Line 16"/>
          <p:cNvSpPr>
            <a:spLocks noChangeShapeType="1"/>
          </p:cNvSpPr>
          <p:nvPr/>
        </p:nvSpPr>
        <p:spPr bwMode="auto">
          <a:xfrm flipV="1">
            <a:off x="8191500" y="3219450"/>
            <a:ext cx="0" cy="8509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Line 17"/>
          <p:cNvSpPr>
            <a:spLocks noChangeShapeType="1"/>
          </p:cNvSpPr>
          <p:nvPr/>
        </p:nvSpPr>
        <p:spPr bwMode="auto">
          <a:xfrm flipV="1">
            <a:off x="1917700" y="1974850"/>
            <a:ext cx="29591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 flipV="1">
            <a:off x="4902200" y="1974850"/>
            <a:ext cx="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 flipV="1">
            <a:off x="4876800" y="1974850"/>
            <a:ext cx="33020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20"/>
          <p:cNvSpPr>
            <a:spLocks noChangeShapeType="1"/>
          </p:cNvSpPr>
          <p:nvPr/>
        </p:nvSpPr>
        <p:spPr bwMode="auto">
          <a:xfrm flipH="1" flipV="1">
            <a:off x="1854200" y="3194050"/>
            <a:ext cx="3073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 flipV="1">
            <a:off x="4927600" y="3194050"/>
            <a:ext cx="3263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Line 22"/>
          <p:cNvSpPr>
            <a:spLocks noChangeShapeType="1"/>
          </p:cNvSpPr>
          <p:nvPr/>
        </p:nvSpPr>
        <p:spPr bwMode="auto">
          <a:xfrm flipV="1">
            <a:off x="1917700" y="3194050"/>
            <a:ext cx="3009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3" name="Line 23"/>
          <p:cNvSpPr>
            <a:spLocks noChangeShapeType="1"/>
          </p:cNvSpPr>
          <p:nvPr/>
        </p:nvSpPr>
        <p:spPr bwMode="auto">
          <a:xfrm flipH="1" flipV="1">
            <a:off x="4889500" y="3194050"/>
            <a:ext cx="3327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Structures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415932" y="1276350"/>
            <a:ext cx="2148024" cy="1159292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Hierarchical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Classes with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Compartments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1616075" y="2524125"/>
            <a:ext cx="5667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</a:t>
            </a: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708150" y="4264025"/>
            <a:ext cx="381000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</p:txBody>
      </p:sp>
      <p:sp>
        <p:nvSpPr>
          <p:cNvPr id="45" name="Line 6"/>
          <p:cNvSpPr>
            <a:spLocks noChangeShapeType="1"/>
          </p:cNvSpPr>
          <p:nvPr/>
        </p:nvSpPr>
        <p:spPr bwMode="auto">
          <a:xfrm>
            <a:off x="1911350" y="3019425"/>
            <a:ext cx="0" cy="1130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4222750" y="2079625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{A,B}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4510088" y="4213225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{}</a:t>
            </a: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3486150" y="3159125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{A}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5454650" y="3133725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{B}</a:t>
            </a:r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 flipH="1">
            <a:off x="3790950" y="2549525"/>
            <a:ext cx="927100" cy="43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4692650" y="2574925"/>
            <a:ext cx="9271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>
            <a:off x="3867150" y="3641725"/>
            <a:ext cx="82550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Line 14"/>
          <p:cNvSpPr>
            <a:spLocks noChangeShapeType="1"/>
          </p:cNvSpPr>
          <p:nvPr/>
        </p:nvSpPr>
        <p:spPr bwMode="auto">
          <a:xfrm flipV="1">
            <a:off x="4743450" y="3565525"/>
            <a:ext cx="914400" cy="62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7226300" y="5219700"/>
            <a:ext cx="2527288" cy="74558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 of 2 lattices is a lattice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Structures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415932" y="1276350"/>
            <a:ext cx="2148024" cy="1159292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Hierarchical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Classes with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Compartments</a:t>
            </a:r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7226300" y="5219700"/>
            <a:ext cx="2527288" cy="74558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 of 2 lattices is a lattice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232275" y="58547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S,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540250" y="388620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{A,B}</a:t>
            </a: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675188" y="584200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{}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3638550" y="47879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{A}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5772150" y="47879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{B}</a:t>
            </a: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3228975" y="48133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S,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5299075" y="47879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S,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117975" y="38862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S,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3108325" y="32893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TS,</a:t>
            </a: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3638550" y="132080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{A,B}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3722688" y="327660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{}</a:t>
            </a: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2533650" y="22225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{A}</a:t>
            </a:r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5022850" y="21971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{B}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003425" y="22479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TS,</a:t>
            </a: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4479925" y="22225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TS,</a:t>
            </a:r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3044825" y="13208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TS,</a:t>
            </a:r>
          </a:p>
        </p:txBody>
      </p:sp>
      <p:sp>
        <p:nvSpPr>
          <p:cNvPr id="37" name="Line 20"/>
          <p:cNvSpPr>
            <a:spLocks noChangeShapeType="1"/>
          </p:cNvSpPr>
          <p:nvPr/>
        </p:nvSpPr>
        <p:spPr bwMode="auto">
          <a:xfrm flipV="1">
            <a:off x="2774950" y="1765300"/>
            <a:ext cx="10160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>
            <a:off x="3841750" y="181610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22"/>
          <p:cNvSpPr>
            <a:spLocks noChangeShapeType="1"/>
          </p:cNvSpPr>
          <p:nvPr/>
        </p:nvSpPr>
        <p:spPr bwMode="auto">
          <a:xfrm>
            <a:off x="2774950" y="2806700"/>
            <a:ext cx="76200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23"/>
          <p:cNvSpPr>
            <a:spLocks noChangeShapeType="1"/>
          </p:cNvSpPr>
          <p:nvPr/>
        </p:nvSpPr>
        <p:spPr bwMode="auto">
          <a:xfrm flipV="1">
            <a:off x="3587750" y="2755900"/>
            <a:ext cx="111760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" name="Line 24"/>
          <p:cNvSpPr>
            <a:spLocks noChangeShapeType="1"/>
          </p:cNvSpPr>
          <p:nvPr/>
        </p:nvSpPr>
        <p:spPr bwMode="auto">
          <a:xfrm flipH="1">
            <a:off x="3765550" y="4432300"/>
            <a:ext cx="10668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Line 25"/>
          <p:cNvSpPr>
            <a:spLocks noChangeShapeType="1"/>
          </p:cNvSpPr>
          <p:nvPr/>
        </p:nvSpPr>
        <p:spPr bwMode="auto">
          <a:xfrm>
            <a:off x="3816350" y="534670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4730750" y="5321300"/>
            <a:ext cx="9906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" name="Line 27"/>
          <p:cNvSpPr>
            <a:spLocks noChangeShapeType="1"/>
          </p:cNvSpPr>
          <p:nvPr/>
        </p:nvSpPr>
        <p:spPr bwMode="auto">
          <a:xfrm>
            <a:off x="4832350" y="4406900"/>
            <a:ext cx="10160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6" name="Line 28"/>
          <p:cNvSpPr>
            <a:spLocks noChangeShapeType="1"/>
          </p:cNvSpPr>
          <p:nvPr/>
        </p:nvSpPr>
        <p:spPr bwMode="auto">
          <a:xfrm>
            <a:off x="2774950" y="2832100"/>
            <a:ext cx="685800" cy="187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7" name="Line 29"/>
          <p:cNvSpPr>
            <a:spLocks noChangeShapeType="1"/>
          </p:cNvSpPr>
          <p:nvPr/>
        </p:nvSpPr>
        <p:spPr bwMode="auto">
          <a:xfrm>
            <a:off x="3740150" y="3771900"/>
            <a:ext cx="939800" cy="190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8" name="Line 30"/>
          <p:cNvSpPr>
            <a:spLocks noChangeShapeType="1"/>
          </p:cNvSpPr>
          <p:nvPr/>
        </p:nvSpPr>
        <p:spPr bwMode="auto">
          <a:xfrm flipH="1" flipV="1">
            <a:off x="4705350" y="2730500"/>
            <a:ext cx="1219200" cy="198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9" name="Line 31"/>
          <p:cNvSpPr>
            <a:spLocks noChangeShapeType="1"/>
          </p:cNvSpPr>
          <p:nvPr/>
        </p:nvSpPr>
        <p:spPr bwMode="auto">
          <a:xfrm>
            <a:off x="3841750" y="1816100"/>
            <a:ext cx="838200" cy="185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Smith’s Lattice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Oval 3"/>
          <p:cNvSpPr>
            <a:spLocks noChangeArrowheads="1"/>
          </p:cNvSpPr>
          <p:nvPr/>
        </p:nvSpPr>
        <p:spPr bwMode="auto">
          <a:xfrm>
            <a:off x="5181600" y="92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Oval 4"/>
          <p:cNvSpPr>
            <a:spLocks noChangeArrowheads="1"/>
          </p:cNvSpPr>
          <p:nvPr/>
        </p:nvSpPr>
        <p:spPr bwMode="auto">
          <a:xfrm>
            <a:off x="1346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2336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Oval 6"/>
          <p:cNvSpPr>
            <a:spLocks noChangeArrowheads="1"/>
          </p:cNvSpPr>
          <p:nvPr/>
        </p:nvSpPr>
        <p:spPr bwMode="auto">
          <a:xfrm>
            <a:off x="3505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462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589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69850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8051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Oval 11"/>
          <p:cNvSpPr>
            <a:spLocks noChangeArrowheads="1"/>
          </p:cNvSpPr>
          <p:nvPr/>
        </p:nvSpPr>
        <p:spPr bwMode="auto">
          <a:xfrm>
            <a:off x="9067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622300" y="29686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TS-W</a:t>
            </a: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029200" y="552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5029200" y="608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2" name="Oval 15"/>
          <p:cNvSpPr>
            <a:spLocks noChangeArrowheads="1"/>
          </p:cNvSpPr>
          <p:nvPr/>
        </p:nvSpPr>
        <p:spPr bwMode="auto">
          <a:xfrm>
            <a:off x="5029200" y="6664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3" name="Oval 16"/>
          <p:cNvSpPr>
            <a:spLocks noChangeArrowheads="1"/>
          </p:cNvSpPr>
          <p:nvPr/>
        </p:nvSpPr>
        <p:spPr bwMode="auto">
          <a:xfrm>
            <a:off x="1828800" y="4454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4" name="Oval 17"/>
          <p:cNvSpPr>
            <a:spLocks noChangeArrowheads="1"/>
          </p:cNvSpPr>
          <p:nvPr/>
        </p:nvSpPr>
        <p:spPr bwMode="auto">
          <a:xfrm>
            <a:off x="1422400" y="5140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5" name="Oval 18"/>
          <p:cNvSpPr>
            <a:spLocks noChangeArrowheads="1"/>
          </p:cNvSpPr>
          <p:nvPr/>
        </p:nvSpPr>
        <p:spPr bwMode="auto">
          <a:xfrm>
            <a:off x="3302000" y="481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8763000" y="5089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7" name="Line 20"/>
          <p:cNvSpPr>
            <a:spLocks noChangeShapeType="1"/>
          </p:cNvSpPr>
          <p:nvPr/>
        </p:nvSpPr>
        <p:spPr bwMode="auto">
          <a:xfrm>
            <a:off x="5080000" y="5597525"/>
            <a:ext cx="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auto">
          <a:xfrm>
            <a:off x="1498600" y="5216525"/>
            <a:ext cx="3556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5080000" y="5089525"/>
            <a:ext cx="37338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0" name="Line 23"/>
          <p:cNvSpPr>
            <a:spLocks noChangeShapeType="1"/>
          </p:cNvSpPr>
          <p:nvPr/>
        </p:nvSpPr>
        <p:spPr bwMode="auto">
          <a:xfrm flipH="1">
            <a:off x="1473200" y="4530725"/>
            <a:ext cx="4318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1" name="Line 24"/>
          <p:cNvSpPr>
            <a:spLocks noChangeShapeType="1"/>
          </p:cNvSpPr>
          <p:nvPr/>
        </p:nvSpPr>
        <p:spPr bwMode="auto">
          <a:xfrm>
            <a:off x="3352800" y="4886325"/>
            <a:ext cx="17272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2" name="Line 25"/>
          <p:cNvSpPr>
            <a:spLocks noChangeShapeType="1"/>
          </p:cNvSpPr>
          <p:nvPr/>
        </p:nvSpPr>
        <p:spPr bwMode="auto">
          <a:xfrm>
            <a:off x="1930400" y="4505325"/>
            <a:ext cx="1397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3" name="Line 26"/>
          <p:cNvSpPr>
            <a:spLocks noChangeShapeType="1"/>
          </p:cNvSpPr>
          <p:nvPr/>
        </p:nvSpPr>
        <p:spPr bwMode="auto">
          <a:xfrm>
            <a:off x="1422400" y="3540125"/>
            <a:ext cx="25400" cy="162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4" name="Line 27"/>
          <p:cNvSpPr>
            <a:spLocks noChangeShapeType="1"/>
          </p:cNvSpPr>
          <p:nvPr/>
        </p:nvSpPr>
        <p:spPr bwMode="auto">
          <a:xfrm flipH="1">
            <a:off x="8788400" y="3514725"/>
            <a:ext cx="355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5" name="Oval 28"/>
          <p:cNvSpPr>
            <a:spLocks noChangeArrowheads="1"/>
          </p:cNvSpPr>
          <p:nvPr/>
        </p:nvSpPr>
        <p:spPr bwMode="auto">
          <a:xfrm>
            <a:off x="5105400" y="4835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6" name="Line 29"/>
          <p:cNvSpPr>
            <a:spLocks noChangeShapeType="1"/>
          </p:cNvSpPr>
          <p:nvPr/>
        </p:nvSpPr>
        <p:spPr bwMode="auto">
          <a:xfrm>
            <a:off x="1397000" y="3540125"/>
            <a:ext cx="3657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7" name="Line 30"/>
          <p:cNvSpPr>
            <a:spLocks noChangeShapeType="1"/>
          </p:cNvSpPr>
          <p:nvPr/>
        </p:nvSpPr>
        <p:spPr bwMode="auto">
          <a:xfrm>
            <a:off x="2387600" y="3514725"/>
            <a:ext cx="2794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3556000" y="3514725"/>
            <a:ext cx="1625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4699000" y="3514725"/>
            <a:ext cx="4318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5105400" y="3540125"/>
            <a:ext cx="863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>
            <a:off x="5130800" y="3514725"/>
            <a:ext cx="1905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H="1">
            <a:off x="5130800" y="3540125"/>
            <a:ext cx="2971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H="1">
            <a:off x="5130800" y="3514725"/>
            <a:ext cx="39878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5054600" y="4911725"/>
            <a:ext cx="127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5" name="Oval 38"/>
          <p:cNvSpPr>
            <a:spLocks noChangeArrowheads="1"/>
          </p:cNvSpPr>
          <p:nvPr/>
        </p:nvSpPr>
        <p:spPr bwMode="auto">
          <a:xfrm>
            <a:off x="4140200" y="2320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6" name="Line 39"/>
          <p:cNvSpPr>
            <a:spLocks noChangeShapeType="1"/>
          </p:cNvSpPr>
          <p:nvPr/>
        </p:nvSpPr>
        <p:spPr bwMode="auto">
          <a:xfrm flipH="1">
            <a:off x="3530600" y="2371725"/>
            <a:ext cx="6858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7" name="Line 40"/>
          <p:cNvSpPr>
            <a:spLocks noChangeShapeType="1"/>
          </p:cNvSpPr>
          <p:nvPr/>
        </p:nvSpPr>
        <p:spPr bwMode="auto">
          <a:xfrm>
            <a:off x="4191000" y="2371725"/>
            <a:ext cx="457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8" name="Oval 41"/>
          <p:cNvSpPr>
            <a:spLocks noChangeArrowheads="1"/>
          </p:cNvSpPr>
          <p:nvPr/>
        </p:nvSpPr>
        <p:spPr bwMode="auto">
          <a:xfrm>
            <a:off x="5384800" y="1965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9" name="Line 42"/>
          <p:cNvSpPr>
            <a:spLocks noChangeShapeType="1"/>
          </p:cNvSpPr>
          <p:nvPr/>
        </p:nvSpPr>
        <p:spPr bwMode="auto">
          <a:xfrm flipH="1">
            <a:off x="4648200" y="2041525"/>
            <a:ext cx="7874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0" name="Line 43"/>
          <p:cNvSpPr>
            <a:spLocks noChangeShapeType="1"/>
          </p:cNvSpPr>
          <p:nvPr/>
        </p:nvSpPr>
        <p:spPr bwMode="auto">
          <a:xfrm>
            <a:off x="5435600" y="2016125"/>
            <a:ext cx="482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1" name="Oval 44"/>
          <p:cNvSpPr>
            <a:spLocks noChangeArrowheads="1"/>
          </p:cNvSpPr>
          <p:nvPr/>
        </p:nvSpPr>
        <p:spPr bwMode="auto">
          <a:xfrm>
            <a:off x="7366000" y="19907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2" name="Line 45"/>
          <p:cNvSpPr>
            <a:spLocks noChangeShapeType="1"/>
          </p:cNvSpPr>
          <p:nvPr/>
        </p:nvSpPr>
        <p:spPr bwMode="auto">
          <a:xfrm flipH="1">
            <a:off x="4622800" y="2041525"/>
            <a:ext cx="27940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3" name="Line 46"/>
          <p:cNvSpPr>
            <a:spLocks noChangeShapeType="1"/>
          </p:cNvSpPr>
          <p:nvPr/>
        </p:nvSpPr>
        <p:spPr bwMode="auto">
          <a:xfrm>
            <a:off x="7442200" y="2016125"/>
            <a:ext cx="6350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4" name="Line 47"/>
          <p:cNvSpPr>
            <a:spLocks noChangeShapeType="1"/>
          </p:cNvSpPr>
          <p:nvPr/>
        </p:nvSpPr>
        <p:spPr bwMode="auto">
          <a:xfrm flipH="1">
            <a:off x="7010400" y="2016125"/>
            <a:ext cx="4318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5" name="Oval 48"/>
          <p:cNvSpPr>
            <a:spLocks noChangeArrowheads="1"/>
          </p:cNvSpPr>
          <p:nvPr/>
        </p:nvSpPr>
        <p:spPr bwMode="auto">
          <a:xfrm>
            <a:off x="3098800" y="171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6" name="Line 49"/>
          <p:cNvSpPr>
            <a:spLocks noChangeShapeType="1"/>
          </p:cNvSpPr>
          <p:nvPr/>
        </p:nvSpPr>
        <p:spPr bwMode="auto">
          <a:xfrm flipH="1">
            <a:off x="2362200" y="1762125"/>
            <a:ext cx="8128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7" name="Line 50"/>
          <p:cNvSpPr>
            <a:spLocks noChangeShapeType="1"/>
          </p:cNvSpPr>
          <p:nvPr/>
        </p:nvSpPr>
        <p:spPr bwMode="auto">
          <a:xfrm>
            <a:off x="3149600" y="1762125"/>
            <a:ext cx="10160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8" name="Line 51"/>
          <p:cNvSpPr>
            <a:spLocks noChangeShapeType="1"/>
          </p:cNvSpPr>
          <p:nvPr/>
        </p:nvSpPr>
        <p:spPr bwMode="auto">
          <a:xfrm flipH="1">
            <a:off x="3098800" y="974725"/>
            <a:ext cx="2159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9" name="Line 52"/>
          <p:cNvSpPr>
            <a:spLocks noChangeShapeType="1"/>
          </p:cNvSpPr>
          <p:nvPr/>
        </p:nvSpPr>
        <p:spPr bwMode="auto">
          <a:xfrm>
            <a:off x="5257800" y="974725"/>
            <a:ext cx="1524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0" name="Line 53"/>
          <p:cNvSpPr>
            <a:spLocks noChangeShapeType="1"/>
          </p:cNvSpPr>
          <p:nvPr/>
        </p:nvSpPr>
        <p:spPr bwMode="auto">
          <a:xfrm>
            <a:off x="5232400" y="1000125"/>
            <a:ext cx="21844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1" name="Line 54"/>
          <p:cNvSpPr>
            <a:spLocks noChangeShapeType="1"/>
          </p:cNvSpPr>
          <p:nvPr/>
        </p:nvSpPr>
        <p:spPr bwMode="auto">
          <a:xfrm flipH="1">
            <a:off x="1574800" y="949325"/>
            <a:ext cx="36576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" name="Line 55"/>
          <p:cNvSpPr>
            <a:spLocks noChangeShapeType="1"/>
          </p:cNvSpPr>
          <p:nvPr/>
        </p:nvSpPr>
        <p:spPr bwMode="auto">
          <a:xfrm>
            <a:off x="1625600" y="1660525"/>
            <a:ext cx="228600" cy="279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3" name="Line 56"/>
          <p:cNvSpPr>
            <a:spLocks noChangeShapeType="1"/>
          </p:cNvSpPr>
          <p:nvPr/>
        </p:nvSpPr>
        <p:spPr bwMode="auto">
          <a:xfrm flipH="1">
            <a:off x="1219200" y="949325"/>
            <a:ext cx="40132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4" name="Line 57"/>
          <p:cNvSpPr>
            <a:spLocks noChangeShapeType="1"/>
          </p:cNvSpPr>
          <p:nvPr/>
        </p:nvSpPr>
        <p:spPr bwMode="auto">
          <a:xfrm>
            <a:off x="1270000" y="1508125"/>
            <a:ext cx="101600" cy="195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5" name="Line 58"/>
          <p:cNvSpPr>
            <a:spLocks noChangeShapeType="1"/>
          </p:cNvSpPr>
          <p:nvPr/>
        </p:nvSpPr>
        <p:spPr bwMode="auto">
          <a:xfrm>
            <a:off x="5232400" y="949325"/>
            <a:ext cx="3937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6" name="Line 59"/>
          <p:cNvSpPr>
            <a:spLocks noChangeShapeType="1"/>
          </p:cNvSpPr>
          <p:nvPr/>
        </p:nvSpPr>
        <p:spPr bwMode="auto">
          <a:xfrm flipH="1">
            <a:off x="9118600" y="1762125"/>
            <a:ext cx="1016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7" name="Rectangle 60"/>
          <p:cNvSpPr>
            <a:spLocks noChangeArrowheads="1"/>
          </p:cNvSpPr>
          <p:nvPr/>
        </p:nvSpPr>
        <p:spPr bwMode="auto">
          <a:xfrm>
            <a:off x="825500" y="5356225"/>
            <a:ext cx="622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S-W</a:t>
            </a:r>
          </a:p>
        </p:txBody>
      </p:sp>
      <p:sp>
        <p:nvSpPr>
          <p:cNvPr id="108" name="Rectangle 61"/>
          <p:cNvSpPr>
            <a:spLocks noChangeArrowheads="1"/>
          </p:cNvSpPr>
          <p:nvPr/>
        </p:nvSpPr>
        <p:spPr bwMode="auto">
          <a:xfrm>
            <a:off x="5422900" y="4873625"/>
            <a:ext cx="469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</a:t>
            </a:r>
          </a:p>
        </p:txBody>
      </p: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5295900" y="5661025"/>
            <a:ext cx="330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</p:txBody>
      </p:sp>
      <p:sp>
        <p:nvSpPr>
          <p:cNvPr id="110" name="Rectangle 63"/>
          <p:cNvSpPr>
            <a:spLocks noChangeArrowheads="1"/>
          </p:cNvSpPr>
          <p:nvPr/>
        </p:nvSpPr>
        <p:spPr bwMode="auto">
          <a:xfrm>
            <a:off x="5295900" y="60674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</a:t>
            </a:r>
          </a:p>
        </p:txBody>
      </p:sp>
      <p:sp>
        <p:nvSpPr>
          <p:cNvPr id="111" name="Rectangle 64"/>
          <p:cNvSpPr>
            <a:spLocks noChangeArrowheads="1"/>
          </p:cNvSpPr>
          <p:nvPr/>
        </p:nvSpPr>
        <p:spPr bwMode="auto">
          <a:xfrm>
            <a:off x="5295900" y="65246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</a:t>
            </a:r>
          </a:p>
        </p:txBody>
      </p:sp>
      <p:sp>
        <p:nvSpPr>
          <p:cNvPr id="112" name="Rectangle 65"/>
          <p:cNvSpPr>
            <a:spLocks noChangeArrowheads="1"/>
          </p:cNvSpPr>
          <p:nvPr/>
        </p:nvSpPr>
        <p:spPr bwMode="auto">
          <a:xfrm>
            <a:off x="2578100" y="4899025"/>
            <a:ext cx="5461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S-L</a:t>
            </a:r>
          </a:p>
        </p:txBody>
      </p:sp>
      <p:sp>
        <p:nvSpPr>
          <p:cNvPr id="113" name="Rectangle 66"/>
          <p:cNvSpPr>
            <a:spLocks noChangeArrowheads="1"/>
          </p:cNvSpPr>
          <p:nvPr/>
        </p:nvSpPr>
        <p:spPr bwMode="auto">
          <a:xfrm>
            <a:off x="2070100" y="40862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S-LW</a:t>
            </a:r>
          </a:p>
        </p:txBody>
      </p:sp>
      <p:sp>
        <p:nvSpPr>
          <p:cNvPr id="114" name="Rectangle 67"/>
          <p:cNvSpPr>
            <a:spLocks noChangeArrowheads="1"/>
          </p:cNvSpPr>
          <p:nvPr/>
        </p:nvSpPr>
        <p:spPr bwMode="auto">
          <a:xfrm>
            <a:off x="8420100" y="5305425"/>
            <a:ext cx="571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S-A</a:t>
            </a:r>
          </a:p>
        </p:txBody>
      </p:sp>
      <p:sp>
        <p:nvSpPr>
          <p:cNvPr id="115" name="Rectangle 68"/>
          <p:cNvSpPr>
            <a:spLocks noChangeArrowheads="1"/>
          </p:cNvSpPr>
          <p:nvPr/>
        </p:nvSpPr>
        <p:spPr bwMode="auto">
          <a:xfrm>
            <a:off x="1803400" y="29432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TS-X</a:t>
            </a:r>
          </a:p>
        </p:txBody>
      </p:sp>
      <p:sp>
        <p:nvSpPr>
          <p:cNvPr id="116" name="Rectangle 69"/>
          <p:cNvSpPr>
            <a:spLocks noChangeArrowheads="1"/>
          </p:cNvSpPr>
          <p:nvPr/>
        </p:nvSpPr>
        <p:spPr bwMode="auto">
          <a:xfrm>
            <a:off x="2755900" y="33242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TS-L</a:t>
            </a:r>
          </a:p>
        </p:txBody>
      </p:sp>
      <p:sp>
        <p:nvSpPr>
          <p:cNvPr id="117" name="Line 70"/>
          <p:cNvSpPr>
            <a:spLocks noChangeShapeType="1"/>
          </p:cNvSpPr>
          <p:nvPr/>
        </p:nvSpPr>
        <p:spPr bwMode="auto">
          <a:xfrm flipH="1">
            <a:off x="3327400" y="3540125"/>
            <a:ext cx="228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8" name="Rectangle 71"/>
          <p:cNvSpPr>
            <a:spLocks noChangeArrowheads="1"/>
          </p:cNvSpPr>
          <p:nvPr/>
        </p:nvSpPr>
        <p:spPr bwMode="auto">
          <a:xfrm>
            <a:off x="3898900" y="3400425"/>
            <a:ext cx="711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</a:t>
            </a:r>
          </a:p>
        </p:txBody>
      </p:sp>
      <p:sp>
        <p:nvSpPr>
          <p:cNvPr id="119" name="Rectangle 72"/>
          <p:cNvSpPr>
            <a:spLocks noChangeArrowheads="1"/>
          </p:cNvSpPr>
          <p:nvPr/>
        </p:nvSpPr>
        <p:spPr bwMode="auto">
          <a:xfrm>
            <a:off x="5130800" y="3375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TS-Y</a:t>
            </a:r>
          </a:p>
        </p:txBody>
      </p:sp>
      <p:sp>
        <p:nvSpPr>
          <p:cNvPr id="120" name="Rectangle 73"/>
          <p:cNvSpPr>
            <a:spLocks noChangeArrowheads="1"/>
          </p:cNvSpPr>
          <p:nvPr/>
        </p:nvSpPr>
        <p:spPr bwMode="auto">
          <a:xfrm>
            <a:off x="5829300" y="3222625"/>
            <a:ext cx="10414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    TS-Q</a:t>
            </a:r>
          </a:p>
        </p:txBody>
      </p:sp>
      <p:sp>
        <p:nvSpPr>
          <p:cNvPr id="121" name="Rectangle 74"/>
          <p:cNvSpPr>
            <a:spLocks noChangeArrowheads="1"/>
          </p:cNvSpPr>
          <p:nvPr/>
        </p:nvSpPr>
        <p:spPr bwMode="auto">
          <a:xfrm>
            <a:off x="7327900" y="32226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TS-Z</a:t>
            </a:r>
          </a:p>
        </p:txBody>
      </p:sp>
      <p:sp>
        <p:nvSpPr>
          <p:cNvPr id="122" name="Rectangle 75"/>
          <p:cNvSpPr>
            <a:spLocks noChangeArrowheads="1"/>
          </p:cNvSpPr>
          <p:nvPr/>
        </p:nvSpPr>
        <p:spPr bwMode="auto">
          <a:xfrm>
            <a:off x="8280400" y="3121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TS-X</a:t>
            </a:r>
          </a:p>
        </p:txBody>
      </p:sp>
      <p:sp>
        <p:nvSpPr>
          <p:cNvPr id="123" name="Rectangle 76"/>
          <p:cNvSpPr>
            <a:spLocks noChangeArrowheads="1"/>
          </p:cNvSpPr>
          <p:nvPr/>
        </p:nvSpPr>
        <p:spPr bwMode="auto">
          <a:xfrm>
            <a:off x="3175000" y="2308225"/>
            <a:ext cx="850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TS-KL</a:t>
            </a:r>
          </a:p>
        </p:txBody>
      </p:sp>
      <p:sp>
        <p:nvSpPr>
          <p:cNvPr id="124" name="Rectangle 77"/>
          <p:cNvSpPr>
            <a:spLocks noChangeArrowheads="1"/>
          </p:cNvSpPr>
          <p:nvPr/>
        </p:nvSpPr>
        <p:spPr bwMode="auto">
          <a:xfrm>
            <a:off x="3530600" y="1597025"/>
            <a:ext cx="1003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TS-KLX</a:t>
            </a:r>
          </a:p>
        </p:txBody>
      </p:sp>
      <p:sp>
        <p:nvSpPr>
          <p:cNvPr id="125" name="Rectangle 78"/>
          <p:cNvSpPr>
            <a:spLocks noChangeArrowheads="1"/>
          </p:cNvSpPr>
          <p:nvPr/>
        </p:nvSpPr>
        <p:spPr bwMode="auto">
          <a:xfrm>
            <a:off x="5575300" y="1800225"/>
            <a:ext cx="8636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TS-KY</a:t>
            </a:r>
          </a:p>
        </p:txBody>
      </p:sp>
      <p:sp>
        <p:nvSpPr>
          <p:cNvPr id="126" name="Rectangle 79"/>
          <p:cNvSpPr>
            <a:spLocks noChangeArrowheads="1"/>
          </p:cNvSpPr>
          <p:nvPr/>
        </p:nvSpPr>
        <p:spPr bwMode="auto">
          <a:xfrm>
            <a:off x="7518400" y="1774825"/>
            <a:ext cx="10287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TS-KQZ</a:t>
            </a:r>
          </a:p>
        </p:txBody>
      </p:sp>
      <p:sp>
        <p:nvSpPr>
          <p:cNvPr id="127" name="Rectangle 80"/>
          <p:cNvSpPr>
            <a:spLocks noChangeArrowheads="1"/>
          </p:cNvSpPr>
          <p:nvPr/>
        </p:nvSpPr>
        <p:spPr bwMode="auto">
          <a:xfrm>
            <a:off x="6229350" y="742950"/>
            <a:ext cx="1854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TS-AKLQWXYZ</a:t>
            </a: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Smith’s Lattice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With large lattices a vanishingly small fraction of the labels will actually be used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Smith's lattice: 4 hierarchical levels, 8 compartments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number of possible labels = 4*2^8 = 1024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Only 21 labels are actually used (2%)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Consider 16 hierarchical levels, 64 compartments which gives 10^20 labels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Extending a POSET to a Lattice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1311275" y="38703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{A}</a:t>
            </a: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2771775" y="38576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{B}</a:t>
            </a:r>
          </a:p>
        </p:txBody>
      </p:sp>
      <p:sp>
        <p:nvSpPr>
          <p:cNvPr id="46" name="Rectangle 5"/>
          <p:cNvSpPr>
            <a:spLocks noChangeArrowheads="1"/>
          </p:cNvSpPr>
          <p:nvPr/>
        </p:nvSpPr>
        <p:spPr bwMode="auto">
          <a:xfrm>
            <a:off x="4003675" y="2930525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</a:t>
            </a: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1171575" y="5038725"/>
            <a:ext cx="2832100" cy="70865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such extension</a:t>
            </a:r>
          </a:p>
          <a:p>
            <a:pPr marL="0" marR="0" lvl="0" indent="0" algn="ctr" defTabSz="457200" rtl="0" eaLnBrk="1" fontAlgn="base" latinLnBrk="0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is always possible</a:t>
            </a:r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1590675" y="3476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3038475" y="3476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1590675" y="2409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3038475" y="2409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955675" y="16859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{A,B,C}</a:t>
            </a: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2555875" y="16605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{A,B,D}</a:t>
            </a:r>
          </a:p>
        </p:txBody>
      </p:sp>
      <p:sp>
        <p:nvSpPr>
          <p:cNvPr id="60" name="Line 13"/>
          <p:cNvSpPr>
            <a:spLocks noChangeShapeType="1"/>
          </p:cNvSpPr>
          <p:nvPr/>
        </p:nvSpPr>
        <p:spPr bwMode="auto">
          <a:xfrm>
            <a:off x="1641475" y="2460625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1" name="Line 14"/>
          <p:cNvSpPr>
            <a:spLocks noChangeShapeType="1"/>
          </p:cNvSpPr>
          <p:nvPr/>
        </p:nvSpPr>
        <p:spPr bwMode="auto">
          <a:xfrm flipH="1">
            <a:off x="1590675" y="2486025"/>
            <a:ext cx="14986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2" name="Line 15"/>
          <p:cNvSpPr>
            <a:spLocks noChangeShapeType="1"/>
          </p:cNvSpPr>
          <p:nvPr/>
        </p:nvSpPr>
        <p:spPr bwMode="auto">
          <a:xfrm>
            <a:off x="1616075" y="2486025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3" name="Line 16"/>
          <p:cNvSpPr>
            <a:spLocks noChangeShapeType="1"/>
          </p:cNvSpPr>
          <p:nvPr/>
        </p:nvSpPr>
        <p:spPr bwMode="auto">
          <a:xfrm>
            <a:off x="3089275" y="2460625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4" name="Rectangle 17"/>
          <p:cNvSpPr>
            <a:spLocks noChangeArrowheads="1"/>
          </p:cNvSpPr>
          <p:nvPr/>
        </p:nvSpPr>
        <p:spPr bwMode="auto">
          <a:xfrm>
            <a:off x="5807075" y="43529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{A}</a:t>
            </a:r>
          </a:p>
        </p:txBody>
      </p:sp>
      <p:sp>
        <p:nvSpPr>
          <p:cNvPr id="65" name="Rectangle 18"/>
          <p:cNvSpPr>
            <a:spLocks noChangeArrowheads="1"/>
          </p:cNvSpPr>
          <p:nvPr/>
        </p:nvSpPr>
        <p:spPr bwMode="auto">
          <a:xfrm>
            <a:off x="8512175" y="43402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{B}</a:t>
            </a:r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6645275" y="44672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7" name="Oval 20"/>
          <p:cNvSpPr>
            <a:spLocks noChangeArrowheads="1"/>
          </p:cNvSpPr>
          <p:nvPr/>
        </p:nvSpPr>
        <p:spPr bwMode="auto">
          <a:xfrm>
            <a:off x="8093075" y="44672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8" name="Oval 21"/>
          <p:cNvSpPr>
            <a:spLocks noChangeArrowheads="1"/>
          </p:cNvSpPr>
          <p:nvPr/>
        </p:nvSpPr>
        <p:spPr bwMode="auto">
          <a:xfrm>
            <a:off x="6619875" y="2968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9" name="Oval 22"/>
          <p:cNvSpPr>
            <a:spLocks noChangeArrowheads="1"/>
          </p:cNvSpPr>
          <p:nvPr/>
        </p:nvSpPr>
        <p:spPr bwMode="auto">
          <a:xfrm>
            <a:off x="8067675" y="2968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0" name="Rectangle 23"/>
          <p:cNvSpPr>
            <a:spLocks noChangeArrowheads="1"/>
          </p:cNvSpPr>
          <p:nvPr/>
        </p:nvSpPr>
        <p:spPr bwMode="auto">
          <a:xfrm>
            <a:off x="5146675" y="28035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{A,B,C}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8245475" y="27527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{A,B,D}</a:t>
            </a:r>
          </a:p>
        </p:txBody>
      </p:sp>
      <p:sp>
        <p:nvSpPr>
          <p:cNvPr id="72" name="Oval 25"/>
          <p:cNvSpPr>
            <a:spLocks noChangeArrowheads="1"/>
          </p:cNvSpPr>
          <p:nvPr/>
        </p:nvSpPr>
        <p:spPr bwMode="auto">
          <a:xfrm>
            <a:off x="7331075" y="3806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3" name="Oval 26"/>
          <p:cNvSpPr>
            <a:spLocks noChangeArrowheads="1"/>
          </p:cNvSpPr>
          <p:nvPr/>
        </p:nvSpPr>
        <p:spPr bwMode="auto">
          <a:xfrm>
            <a:off x="7407275" y="56610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4" name="Oval 27"/>
          <p:cNvSpPr>
            <a:spLocks noChangeArrowheads="1"/>
          </p:cNvSpPr>
          <p:nvPr/>
        </p:nvSpPr>
        <p:spPr bwMode="auto">
          <a:xfrm>
            <a:off x="7305675" y="16224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5" name="Rectangle 28"/>
          <p:cNvSpPr>
            <a:spLocks noChangeArrowheads="1"/>
          </p:cNvSpPr>
          <p:nvPr/>
        </p:nvSpPr>
        <p:spPr bwMode="auto">
          <a:xfrm>
            <a:off x="7534275" y="1152525"/>
            <a:ext cx="15509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{A,B,C,D}</a:t>
            </a:r>
          </a:p>
        </p:txBody>
      </p:sp>
      <p:sp>
        <p:nvSpPr>
          <p:cNvPr id="76" name="Rectangle 29"/>
          <p:cNvSpPr>
            <a:spLocks noChangeArrowheads="1"/>
          </p:cNvSpPr>
          <p:nvPr/>
        </p:nvSpPr>
        <p:spPr bwMode="auto">
          <a:xfrm>
            <a:off x="8131175" y="5635625"/>
            <a:ext cx="41592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{}</a:t>
            </a:r>
          </a:p>
        </p:txBody>
      </p:sp>
      <p:sp>
        <p:nvSpPr>
          <p:cNvPr id="77" name="Rectangle 30"/>
          <p:cNvSpPr>
            <a:spLocks noChangeArrowheads="1"/>
          </p:cNvSpPr>
          <p:nvPr/>
        </p:nvSpPr>
        <p:spPr bwMode="auto">
          <a:xfrm>
            <a:off x="7813675" y="3616325"/>
            <a:ext cx="9413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{A,B}</a:t>
            </a:r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6670675" y="3019425"/>
            <a:ext cx="685800" cy="812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7407275" y="3883025"/>
            <a:ext cx="7620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7432675" y="4492625"/>
            <a:ext cx="7874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 flipV="1">
            <a:off x="6670675" y="4467225"/>
            <a:ext cx="8128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V="1">
            <a:off x="6721475" y="3832225"/>
            <a:ext cx="660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V="1">
            <a:off x="7432675" y="2994025"/>
            <a:ext cx="6858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 flipV="1">
            <a:off x="7305675" y="1597025"/>
            <a:ext cx="863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5" name="Line 38"/>
          <p:cNvSpPr>
            <a:spLocks noChangeShapeType="1"/>
          </p:cNvSpPr>
          <p:nvPr/>
        </p:nvSpPr>
        <p:spPr bwMode="auto">
          <a:xfrm flipH="1">
            <a:off x="6670675" y="1647825"/>
            <a:ext cx="685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37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557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Model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for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Confidentiality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Basic Assumptions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SUB = {S1, S2, ...,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}, a fixed set of subjects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OBJ = {O1, O2, ..., On}, a fixed set of objects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= {r, w}, a fixed set of rights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D, 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m×n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discretionary access matrix with D[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lgun Gothic"/>
                <a:ea typeface="Malgun Gothic"/>
                <a:cs typeface="+mn-cs"/>
              </a:rPr>
              <a:t>⊆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M, 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m×n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current access matrix with M[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lgun Gothic"/>
                <a:ea typeface="Malgun Gothic"/>
                <a:cs typeface="+mn-cs"/>
              </a:rPr>
              <a:t>⊆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Model (Liberal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of confidentiality labels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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</a:t>
            </a:r>
          </a:p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Static assignment of confidentiality labels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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SUB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OBJ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</a:t>
            </a:r>
          </a:p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M, an m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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 current access matrix with</a:t>
            </a:r>
          </a:p>
          <a:p>
            <a:pPr marL="927100" marR="0" lvl="1" indent="-3302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M[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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D[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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(Si)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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   	simple security</a:t>
            </a:r>
          </a:p>
          <a:p>
            <a:pPr marL="927100" marR="0" lvl="1" indent="-3302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M[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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D[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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(Si)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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	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liberal 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/>
              <a:t>Access Matrix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Model (Strict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 of confidentiality labels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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</a:t>
            </a:r>
          </a:p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Static assignment of confidentiality labels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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SUB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OBJ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</a:t>
            </a:r>
          </a:p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M, an m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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 current access matrix with</a:t>
            </a:r>
          </a:p>
          <a:p>
            <a:pPr marL="927100" marR="0" lvl="1" indent="-3302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M[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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D[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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(Si)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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   	simple security</a:t>
            </a:r>
          </a:p>
          <a:p>
            <a:pPr marL="927100" marR="0" lvl="1" indent="-3302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M[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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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D[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i,j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]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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(Si)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= 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	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strict 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vis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vis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Lattices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vis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vis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Lattices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3" name="Rectangle 15"/>
          <p:cNvSpPr>
            <a:spLocks noChangeArrowheads="1"/>
          </p:cNvSpPr>
          <p:nvPr/>
        </p:nvSpPr>
        <p:spPr bwMode="auto">
          <a:xfrm>
            <a:off x="6934200" y="5353050"/>
            <a:ext cx="2819388" cy="9192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it is risky to visualize lattices as total orders but it is ok sometimes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vis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vis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Lattices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3" name="Rectangle 15"/>
          <p:cNvSpPr>
            <a:spLocks noChangeArrowheads="1"/>
          </p:cNvSpPr>
          <p:nvPr/>
        </p:nvSpPr>
        <p:spPr bwMode="auto">
          <a:xfrm>
            <a:off x="6934200" y="5353050"/>
            <a:ext cx="2819388" cy="62991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often 2 levels suffice to make the main point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6017597" y="2063750"/>
            <a:ext cx="127599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 (High)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6095322" y="4375150"/>
            <a:ext cx="114435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 (Low)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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15940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Applies to subjects not to users</a:t>
            </a:r>
          </a:p>
          <a:p>
            <a:pPr marL="914400" marR="0" lvl="1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Users are trusted (must be trusted) not to disclose secret information outside of the computer system</a:t>
            </a:r>
          </a:p>
          <a:p>
            <a:pPr marL="914400" marR="0" lvl="1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 user can login (create a subject) with any label dominated by the user’s clearance</a:t>
            </a:r>
          </a:p>
          <a:p>
            <a:pPr marL="914400" marR="0" lvl="1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Subjects are not trusted because they may have Trojan Horses embedded in the code they execute</a:t>
            </a:r>
          </a:p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 prevents deliberate leakage and does not address </a:t>
            </a:r>
          </a:p>
          <a:p>
            <a:pPr marL="914400" marR="0" lvl="1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inference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914400" marR="0" lvl="1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</a:p>
          <a:p>
            <a:pPr marL="482600" marR="0" lvl="0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Simple-security and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not account for </a:t>
            </a:r>
          </a:p>
          <a:p>
            <a:pPr marL="914400" marR="0" lvl="1" indent="-482600" algn="l" defTabSz="457200" rtl="0" eaLnBrk="1" fontAlgn="base" latinLnBrk="0" hangingPunct="1">
              <a:lnSpc>
                <a:spcPct val="110000"/>
              </a:lnSpc>
              <a:spcBef>
                <a:spcPct val="55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4008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encryption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45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938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Model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for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Integrity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Revisited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316285" y="20637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HS (High Secrecy)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388302" y="4375150"/>
            <a:ext cx="255839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LS (Low Secrecy)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Inverted Flow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/>
            <a:tailEnd type="non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385216" y="20637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 (High Integrity)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457234" y="43751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LI (Low Integrity)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and BLP Aligned: BLP Style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2625253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2028353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952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948853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735135" y="20637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HS (High Secrecy)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807152" y="4375150"/>
            <a:ext cx="255839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LS (Low Secrecy)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50863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283654" y="20637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LI (Low Integrity)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235448" y="43751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 (High Integrity)</a:t>
            </a: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8505825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76482" y="5248275"/>
            <a:ext cx="4174220" cy="9746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One-directional flow is the key point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No need for opposite directions for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confidentiality and integrity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and BLP Aligned: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Style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261620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/>
            <a:tailEnd type="non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201930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952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93980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795247" y="2063750"/>
            <a:ext cx="2558393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LS (Low Secrecy)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747040" y="43751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HS (High Secrecy)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50863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223542" y="20637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 (High Integrity)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295561" y="43751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LI (Low Integrity)</a:t>
            </a: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8505825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76482" y="5248275"/>
            <a:ext cx="4174220" cy="9746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One-directional flow is the key point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No need for opposite directions for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confidentiality and integrity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/>
              <a:t>Access Matrix Model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59050" y="2314575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533650" y="27463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012950" y="2911475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2533650" y="34956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071938" y="27590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2533650" y="40417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012950" y="4206875"/>
            <a:ext cx="3302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V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2533650" y="47275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298950" y="1844675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F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4057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4819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1149350" y="2835275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u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b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j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e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3994150" y="1387475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Objects (and Subjects)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2533650" y="1603375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7397750" y="1603375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>
            <a:off x="1314450" y="2365375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1301750" y="5591175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5621338" y="40417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5848350" y="1831975"/>
            <a:ext cx="363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G</a:t>
            </a:r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5607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23"/>
          <p:cNvSpPr>
            <a:spLocks noChangeShapeType="1"/>
          </p:cNvSpPr>
          <p:nvPr/>
        </p:nvSpPr>
        <p:spPr bwMode="auto">
          <a:xfrm>
            <a:off x="6369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5822950" y="2873375"/>
            <a:ext cx="246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</a:t>
            </a:r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 flipH="1" flipV="1">
            <a:off x="6165850" y="3228975"/>
            <a:ext cx="1854200" cy="261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8185150" y="5718175"/>
            <a:ext cx="9731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rights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BLP-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Unified Lattice: BLP Style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5322538" y="28257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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66309" y="1758950"/>
            <a:ext cx="6835058" cy="3683000"/>
            <a:chOff x="3165913" y="1758950"/>
            <a:chExt cx="6835058" cy="3683000"/>
          </a:xfrm>
        </p:grpSpPr>
        <p:grpSp>
          <p:nvGrpSpPr>
            <p:cNvPr id="3" name="Group 2"/>
            <p:cNvGrpSpPr/>
            <p:nvPr/>
          </p:nvGrpSpPr>
          <p:grpSpPr>
            <a:xfrm>
              <a:off x="3165913" y="1758950"/>
              <a:ext cx="1923679" cy="3683000"/>
              <a:chOff x="3165913" y="1758950"/>
              <a:chExt cx="1923679" cy="3683000"/>
            </a:xfrm>
          </p:grpSpPr>
          <p:sp>
            <p:nvSpPr>
              <p:cNvPr id="17" name="Rectangle 3"/>
              <p:cNvSpPr>
                <a:spLocks noChangeArrowheads="1"/>
              </p:cNvSpPr>
              <p:nvPr/>
            </p:nvSpPr>
            <p:spPr bwMode="auto">
              <a:xfrm>
                <a:off x="3258782" y="1771650"/>
                <a:ext cx="601662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HS</a:t>
                </a:r>
              </a:p>
            </p:txBody>
          </p:sp>
          <p:sp>
            <p:nvSpPr>
              <p:cNvPr id="18" name="Rectangle 4"/>
              <p:cNvSpPr>
                <a:spLocks noChangeArrowheads="1"/>
              </p:cNvSpPr>
              <p:nvPr/>
            </p:nvSpPr>
            <p:spPr bwMode="auto">
              <a:xfrm>
                <a:off x="3276245" y="4083050"/>
                <a:ext cx="566737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LS</a:t>
                </a:r>
              </a:p>
            </p:txBody>
          </p:sp>
          <p:sp>
            <p:nvSpPr>
              <p:cNvPr id="19" name="Line 5"/>
              <p:cNvSpPr>
                <a:spLocks noChangeShapeType="1"/>
              </p:cNvSpPr>
              <p:nvPr/>
            </p:nvSpPr>
            <p:spPr bwMode="auto">
              <a:xfrm>
                <a:off x="3559613" y="2330450"/>
                <a:ext cx="0" cy="167640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endParaRPr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4435268" y="1758950"/>
                <a:ext cx="384722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LI</a:t>
                </a: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409620" y="4070350"/>
                <a:ext cx="436018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HI</a:t>
                </a:r>
              </a:p>
            </p:txBody>
          </p:sp>
          <p:sp>
            <p:nvSpPr>
              <p:cNvPr id="25" name="Line 8"/>
              <p:cNvSpPr>
                <a:spLocks noChangeShapeType="1"/>
              </p:cNvSpPr>
              <p:nvPr/>
            </p:nvSpPr>
            <p:spPr bwMode="auto">
              <a:xfrm>
                <a:off x="4627629" y="2317750"/>
                <a:ext cx="0" cy="167640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endParaRPr>
              </a:p>
            </p:txBody>
          </p:sp>
          <p:sp>
            <p:nvSpPr>
              <p:cNvPr id="26" name="Rectangle 10"/>
              <p:cNvSpPr>
                <a:spLocks noChangeArrowheads="1"/>
              </p:cNvSpPr>
              <p:nvPr/>
            </p:nvSpPr>
            <p:spPr bwMode="auto">
              <a:xfrm>
                <a:off x="3165913" y="5010150"/>
                <a:ext cx="787400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BLP</a:t>
                </a:r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4165667" y="5022850"/>
                <a:ext cx="923925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BIBA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6051271" y="1758950"/>
              <a:ext cx="3949700" cy="3636503"/>
              <a:chOff x="6051271" y="1758950"/>
              <a:chExt cx="3949700" cy="3636503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6051271" y="1758950"/>
                <a:ext cx="3949700" cy="2730500"/>
                <a:chOff x="5345113" y="1758950"/>
                <a:chExt cx="3949700" cy="2730500"/>
              </a:xfrm>
            </p:grpSpPr>
            <p:sp>
              <p:nvSpPr>
                <p:cNvPr id="29" name="Rectangle 13"/>
                <p:cNvSpPr>
                  <a:spLocks noChangeArrowheads="1"/>
                </p:cNvSpPr>
                <p:nvPr/>
              </p:nvSpPr>
              <p:spPr bwMode="auto">
                <a:xfrm>
                  <a:off x="6932613" y="1758950"/>
                  <a:ext cx="1039812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marL="0" marR="0" lvl="0" indent="0" algn="ctr" defTabSz="457200" rtl="0" eaLnBrk="1" fontAlgn="base" latinLnBrk="0" hangingPunct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pitchFamily="34" charset="-128"/>
                      <a:cs typeface="+mn-cs"/>
                    </a:rPr>
                    <a:t>HS, LI</a:t>
                  </a:r>
                </a:p>
              </p:txBody>
            </p:sp>
            <p:sp>
              <p:nvSpPr>
                <p:cNvPr id="30" name="Rectangle 14"/>
                <p:cNvSpPr>
                  <a:spLocks noChangeArrowheads="1"/>
                </p:cNvSpPr>
                <p:nvPr/>
              </p:nvSpPr>
              <p:spPr bwMode="auto">
                <a:xfrm>
                  <a:off x="5345113" y="2978150"/>
                  <a:ext cx="1074737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marL="0" marR="0" lvl="0" indent="0" algn="ctr" defTabSz="457200" rtl="0" eaLnBrk="1" fontAlgn="base" latinLnBrk="0" hangingPunct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pitchFamily="34" charset="-128"/>
                      <a:cs typeface="+mn-cs"/>
                    </a:rPr>
                    <a:t>HS, HI</a:t>
                  </a:r>
                </a:p>
              </p:txBody>
            </p:sp>
            <p:sp>
              <p:nvSpPr>
                <p:cNvPr id="31" name="Rectangle 15"/>
                <p:cNvSpPr>
                  <a:spLocks noChangeArrowheads="1"/>
                </p:cNvSpPr>
                <p:nvPr/>
              </p:nvSpPr>
              <p:spPr bwMode="auto">
                <a:xfrm>
                  <a:off x="8289925" y="2965450"/>
                  <a:ext cx="1004888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marL="0" marR="0" lvl="0" indent="0" algn="ctr" defTabSz="457200" rtl="0" eaLnBrk="1" fontAlgn="base" latinLnBrk="0" hangingPunct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pitchFamily="34" charset="-128"/>
                      <a:cs typeface="+mn-cs"/>
                    </a:rPr>
                    <a:t>LS, LI</a:t>
                  </a:r>
                </a:p>
              </p:txBody>
            </p:sp>
            <p:sp>
              <p:nvSpPr>
                <p:cNvPr id="32" name="Rectangle 16"/>
                <p:cNvSpPr>
                  <a:spLocks noChangeArrowheads="1"/>
                </p:cNvSpPr>
                <p:nvPr/>
              </p:nvSpPr>
              <p:spPr bwMode="auto">
                <a:xfrm>
                  <a:off x="7021513" y="4070350"/>
                  <a:ext cx="1039812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marL="0" marR="0" lvl="0" indent="0" algn="ctr" defTabSz="457200" rtl="0" eaLnBrk="1" fontAlgn="base" latinLnBrk="0" hangingPunct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pitchFamily="34" charset="-128"/>
                      <a:cs typeface="+mn-cs"/>
                    </a:rPr>
                    <a:t>LS, HI</a:t>
                  </a:r>
                </a:p>
              </p:txBody>
            </p:sp>
            <p:sp>
              <p:nvSpPr>
                <p:cNvPr id="33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5965825" y="2216150"/>
                  <a:ext cx="1498600" cy="6604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34" name="Line 18"/>
                <p:cNvSpPr>
                  <a:spLocks noChangeShapeType="1"/>
                </p:cNvSpPr>
                <p:nvPr/>
              </p:nvSpPr>
              <p:spPr bwMode="auto">
                <a:xfrm>
                  <a:off x="5978525" y="3435350"/>
                  <a:ext cx="1460500" cy="6350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35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7489825" y="3371850"/>
                  <a:ext cx="1244600" cy="7493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36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7413625" y="2152650"/>
                  <a:ext cx="1358900" cy="8255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endParaRPr>
                </a:p>
              </p:txBody>
            </p:sp>
          </p:grpSp>
          <p:sp>
            <p:nvSpPr>
              <p:cNvPr id="37" name="Rectangle 11"/>
              <p:cNvSpPr>
                <a:spLocks noChangeArrowheads="1"/>
              </p:cNvSpPr>
              <p:nvPr/>
            </p:nvSpPr>
            <p:spPr bwMode="auto">
              <a:xfrm>
                <a:off x="7481902" y="5022850"/>
                <a:ext cx="1088439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Unified</a:t>
                </a:r>
              </a:p>
            </p:txBody>
          </p:sp>
        </p:grpSp>
      </p:grpSp>
      <p:sp>
        <p:nvSpPr>
          <p:cNvPr id="46" name="Line 10"/>
          <p:cNvSpPr>
            <a:spLocks noChangeShapeType="1"/>
          </p:cNvSpPr>
          <p:nvPr/>
        </p:nvSpPr>
        <p:spPr bwMode="auto">
          <a:xfrm flipV="1">
            <a:off x="2199748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1602848" y="5341122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-90058" y="5299761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84927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versus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and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are fundamentally equivalent and interchangeable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Lattice-based access control is a mechanism for enforcing one-way information flow, which can be applied to confidentiality or integrity goals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 will use the BLP formulation: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confidentiality, low integrity at the top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confidentiality, high integrity at the bottom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52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033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The Chinese Wall Lattice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for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Separation of Duty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Chinese Wall Policy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 commercial security policy for separation of duty driven confidentiality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Mixture of free choice (discretionary) and mandatory controls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Requires some kind of dynamic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labelling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Chinese Wall Policy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Line 3"/>
          <p:cNvSpPr>
            <a:spLocks noChangeShapeType="1"/>
          </p:cNvSpPr>
          <p:nvPr/>
        </p:nvSpPr>
        <p:spPr bwMode="auto">
          <a:xfrm flipV="1">
            <a:off x="6213475" y="1435100"/>
            <a:ext cx="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" name="Line 4"/>
          <p:cNvSpPr>
            <a:spLocks noChangeShapeType="1"/>
          </p:cNvSpPr>
          <p:nvPr/>
        </p:nvSpPr>
        <p:spPr bwMode="auto">
          <a:xfrm>
            <a:off x="6213475" y="22225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5527675" y="30988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6899275" y="30734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" name="Line 7"/>
          <p:cNvSpPr>
            <a:spLocks noChangeShapeType="1"/>
          </p:cNvSpPr>
          <p:nvPr/>
        </p:nvSpPr>
        <p:spPr bwMode="auto">
          <a:xfrm>
            <a:off x="55022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62134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8829675" y="22606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8143875" y="30988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9515475" y="30734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81184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88296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3457575" y="22606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>
            <a:off x="2771775" y="31369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4143375" y="31115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2746375" y="3136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>
            <a:off x="3457575" y="3136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>
            <a:off x="3432175" y="2273300"/>
            <a:ext cx="5372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>
            <a:off x="6213475" y="3492500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5540375" y="45339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6911975" y="45085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>
            <a:off x="5514975" y="4533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6226175" y="4533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25"/>
          <p:cNvSpPr>
            <a:spLocks noChangeArrowheads="1"/>
          </p:cNvSpPr>
          <p:nvPr/>
        </p:nvSpPr>
        <p:spPr bwMode="auto">
          <a:xfrm>
            <a:off x="790575" y="2641600"/>
            <a:ext cx="16510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COMPANY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DATASETS</a:t>
            </a:r>
          </a:p>
        </p:txBody>
      </p:sp>
      <p:sp>
        <p:nvSpPr>
          <p:cNvPr id="48" name="Rectangle 26"/>
          <p:cNvSpPr>
            <a:spLocks noChangeArrowheads="1"/>
          </p:cNvSpPr>
          <p:nvPr/>
        </p:nvSpPr>
        <p:spPr bwMode="auto">
          <a:xfrm>
            <a:off x="7343775" y="4826000"/>
            <a:ext cx="17526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INDIVIDUAL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OBJECTS</a:t>
            </a:r>
          </a:p>
        </p:txBody>
      </p: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5248275" y="1016000"/>
            <a:ext cx="21336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ALL OBJECTS</a:t>
            </a:r>
          </a:p>
        </p:txBody>
      </p:sp>
      <p:sp>
        <p:nvSpPr>
          <p:cNvPr id="50" name="Rectangle 28"/>
          <p:cNvSpPr>
            <a:spLocks noChangeArrowheads="1"/>
          </p:cNvSpPr>
          <p:nvPr/>
        </p:nvSpPr>
        <p:spPr bwMode="auto">
          <a:xfrm>
            <a:off x="1057275" y="1371600"/>
            <a:ext cx="34925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6000"/>
              </a:lnSpc>
              <a:spcBef>
                <a:spcPct val="48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CONFLICT OF INTEREST CLASSES</a:t>
            </a:r>
          </a:p>
        </p:txBody>
      </p:sp>
      <p:sp>
        <p:nvSpPr>
          <p:cNvPr id="51" name="Rectangle 29"/>
          <p:cNvSpPr txBox="1">
            <a:spLocks noChangeArrowheads="1"/>
          </p:cNvSpPr>
          <p:nvPr/>
        </p:nvSpPr>
        <p:spPr bwMode="auto">
          <a:xfrm>
            <a:off x="533400" y="4537075"/>
            <a:ext cx="4371975" cy="156812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88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A consultant can access information about at most one company in each conflict of interest class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Chinese Wall Example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 flipV="1">
            <a:off x="5292725" y="1885950"/>
            <a:ext cx="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6613525" y="23431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927725" y="32194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7299325" y="31940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902325" y="32194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832225" y="23558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146425" y="32321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4518025" y="32067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3121025" y="32321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3806825" y="2368550"/>
            <a:ext cx="2819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1762125" y="2825750"/>
            <a:ext cx="10922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BANKS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7223125" y="2774950"/>
            <a:ext cx="24384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OIL COMPANIES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032125" y="38925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</a:t>
            </a: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4479925" y="38925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5851525" y="38671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X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7197725" y="38671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Y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Chinese Wall Lattice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2809875" y="4378325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A, -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645275" y="4327525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B, -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4003675" y="4352925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-, X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5426075" y="4352925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-, Y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27590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A, X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3952875" y="27019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A, Y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2482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B, X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65690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B, Y</a:t>
            </a: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4283075" y="1203325"/>
            <a:ext cx="14986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SYSHIGH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283075" y="5800725"/>
            <a:ext cx="14478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SYSLOW</a:t>
            </a: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 flipH="1">
            <a:off x="3152775" y="1635125"/>
            <a:ext cx="1879600" cy="8890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5057775" y="1609725"/>
            <a:ext cx="1854200" cy="9144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 flipH="1">
            <a:off x="4346575" y="1635125"/>
            <a:ext cx="711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5057775" y="1609725"/>
            <a:ext cx="584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 flipH="1" flipV="1">
            <a:off x="2974975" y="4860925"/>
            <a:ext cx="2057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 flipV="1">
            <a:off x="5032375" y="4860925"/>
            <a:ext cx="1930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 flipV="1">
            <a:off x="5032375" y="4810125"/>
            <a:ext cx="6604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 flipH="1" flipV="1">
            <a:off x="4270375" y="4860925"/>
            <a:ext cx="762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3051175" y="3159125"/>
            <a:ext cx="0" cy="116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3025775" y="3159125"/>
            <a:ext cx="12446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 flipH="1">
            <a:off x="3051175" y="3184525"/>
            <a:ext cx="1219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4270375" y="3159125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 flipH="1">
            <a:off x="5667375" y="3184525"/>
            <a:ext cx="1193800" cy="104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>
            <a:off x="6886575" y="3159125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H="1" flipV="1">
            <a:off x="5692775" y="3108325"/>
            <a:ext cx="1168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0" name="Line 28"/>
          <p:cNvSpPr>
            <a:spLocks noChangeShapeType="1"/>
          </p:cNvSpPr>
          <p:nvPr/>
        </p:nvSpPr>
        <p:spPr bwMode="auto">
          <a:xfrm flipH="1">
            <a:off x="4270375" y="3133725"/>
            <a:ext cx="14224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57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0843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Conclusion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MAC or LBAC or BLP (or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Biba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)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enforces one-directional information flow in a lattice of security labels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BLP can enforce one-directional information flow policies for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Confidentiality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Integrity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Separation of duty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Combinations thereof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 useBgFill="1">
        <p:nvSpPr>
          <p:cNvPr id="8" name="Rectangle 23"/>
          <p:cNvSpPr>
            <a:spLocks noChangeArrowheads="1"/>
          </p:cNvSpPr>
          <p:nvPr/>
        </p:nvSpPr>
        <p:spPr bwMode="auto">
          <a:xfrm>
            <a:off x="5591176" y="4419600"/>
            <a:ext cx="1828800" cy="469872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marL="482600" marR="0" lvl="0" indent="-48260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Policy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 useBgFill="1">
        <p:nvSpPr>
          <p:cNvPr id="10" name="Rectangle 23"/>
          <p:cNvSpPr>
            <a:spLocks noChangeArrowheads="1"/>
          </p:cNvSpPr>
          <p:nvPr/>
        </p:nvSpPr>
        <p:spPr bwMode="auto">
          <a:xfrm>
            <a:off x="6369050" y="1905000"/>
            <a:ext cx="2736850" cy="469872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marL="482600" marR="0" lvl="0" indent="-482600" algn="ct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Enforcement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59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0843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Basic Abstractions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The rights in a cell specify the access of the subject (row) to the object (column)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Access Matrix Model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 covert channel is a communication channel based on the use of system resources not normally intended for communication between subjects (processes)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User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User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User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User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296863" y="5603875"/>
            <a:ext cx="5297487" cy="625475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  <a:sym typeface="Wingdings"/>
              </a:rPr>
              <a:t>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-property prevents overt leakage of information and does not address covert channels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Side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03554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 2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 1’s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03554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 1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 2’s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Trojan Horse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28900" y="3101975"/>
            <a:ext cx="1601400" cy="69390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SIDE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User 1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 versus Side Channels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 require a cooperating sender and receiver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Side channels do not require a sender but nevertheless information is leaked to a receiver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Coping with Covert/Side Channels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Identify the channel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close the channel or slow it down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detect attempts to use the channel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tolerate its existence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Storage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Also known as Resource Exhaustion Channels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Given 5GB pool of dynamically allocated memory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PROCESS (sender)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request 5GB of memory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0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request 0GB of memory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PROCESS (receiver)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request 5GB of memory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if allocated then bit =  0 otherwise bit = 1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Timing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8" y="1330858"/>
            <a:ext cx="9487071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Also known as Load Sensing Channels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Given 5GB pool of dynamically allocated memory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HIGH PROCESS (sender)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enter computation intensive loop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0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go to sleep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LOW PROCESS (receiver)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perform a task with known computational requirement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if completed promptly then bit =  0 otherwise bit = 1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 subject is a program (application) executing on behalf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 user may at any time be idle, or have one or more subjects executing on its behalf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User-subject distinction is important if subject’s rights are different from a user’s rights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Usually a subset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In many systems a subject has all the rights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 human user may manifest as multiple users (accounts, principals) in the system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84400" y="2927350"/>
            <a:ext cx="7366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</a:t>
            </a: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flipV="1">
            <a:off x="3136900" y="15557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51400" y="1479550"/>
            <a:ext cx="27844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JOE.TOP-SECRET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187700" y="26225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902200" y="2368550"/>
            <a:ext cx="2057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JOE.SECRET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162300" y="30543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876800" y="4197350"/>
            <a:ext cx="3073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JOE.UNCLASSIFIED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4902200" y="3282950"/>
            <a:ext cx="30892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JOE.CONFIDENTIAL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3162300" y="30797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019300" y="51244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940300" y="51244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 dirty="0"/>
              <a:t>SUBJECTS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054225" y="2965450"/>
            <a:ext cx="94138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</a:t>
            </a:r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V="1">
            <a:off x="3133725" y="15938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848225" y="1517650"/>
            <a:ext cx="3279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JANE.CHAIRPERSON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3184525" y="26606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899025" y="2406650"/>
            <a:ext cx="24479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JANE.FACULTY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59125" y="30924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873625" y="4235450"/>
            <a:ext cx="3025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JANE.SUPER-USER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4899025" y="3321050"/>
            <a:ext cx="28019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 EMPLOYEE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3159125" y="31178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2016125" y="51625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4937125" y="51625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 dirty="0"/>
              <a:t>SUBJECTS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9802</TotalTime>
  <Words>3218</Words>
  <Application>Microsoft Office PowerPoint</Application>
  <PresentationFormat>Custom</PresentationFormat>
  <Paragraphs>980</Paragraphs>
  <Slides>67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67</vt:i4>
      </vt:variant>
    </vt:vector>
  </HeadingPairs>
  <TitlesOfParts>
    <vt:vector size="80" baseType="lpstr">
      <vt:lpstr>Malgun Gothic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1163</cp:revision>
  <cp:lastPrinted>2017-01-11T19:05:41Z</cp:lastPrinted>
  <dcterms:created xsi:type="dcterms:W3CDTF">2010-02-19T20:53:39Z</dcterms:created>
  <dcterms:modified xsi:type="dcterms:W3CDTF">2020-01-29T22:55:50Z</dcterms:modified>
</cp:coreProperties>
</file>