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3"/>
  </p:notesMasterIdLst>
  <p:handoutMasterIdLst>
    <p:handoutMasterId r:id="rId34"/>
  </p:handoutMasterIdLst>
  <p:sldIdLst>
    <p:sldId id="468" r:id="rId6"/>
    <p:sldId id="537" r:id="rId7"/>
    <p:sldId id="449" r:id="rId8"/>
    <p:sldId id="448" r:id="rId9"/>
    <p:sldId id="523" r:id="rId10"/>
    <p:sldId id="410" r:id="rId11"/>
    <p:sldId id="503" r:id="rId12"/>
    <p:sldId id="530" r:id="rId13"/>
    <p:sldId id="483" r:id="rId14"/>
    <p:sldId id="484" r:id="rId15"/>
    <p:sldId id="500" r:id="rId16"/>
    <p:sldId id="501" r:id="rId17"/>
    <p:sldId id="502" r:id="rId18"/>
    <p:sldId id="505" r:id="rId19"/>
    <p:sldId id="506" r:id="rId20"/>
    <p:sldId id="504" r:id="rId21"/>
    <p:sldId id="507" r:id="rId22"/>
    <p:sldId id="508" r:id="rId23"/>
    <p:sldId id="524" r:id="rId24"/>
    <p:sldId id="515" r:id="rId25"/>
    <p:sldId id="516" r:id="rId26"/>
    <p:sldId id="517" r:id="rId27"/>
    <p:sldId id="518" r:id="rId28"/>
    <p:sldId id="519" r:id="rId29"/>
    <p:sldId id="521" r:id="rId30"/>
    <p:sldId id="551" r:id="rId31"/>
    <p:sldId id="552" r:id="rId32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18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249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5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33434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46551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19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26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413380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1/29/2020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>
                <a:solidFill>
                  <a:srgbClr val="131F49"/>
                </a:solidFill>
              </a:rPr>
              <a:t>CS 6393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Role-Based Access Control (RBAC)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chemeClr val="tx2"/>
                </a:solidFill>
              </a:rPr>
              <a:t>Lecture 3-1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ravi.utsa@gmail.com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ROLES VERSUS GROUPS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/>
              <a:t>Groups are often defined as</a:t>
            </a:r>
          </a:p>
          <a:p>
            <a:pPr lvl="1"/>
            <a:r>
              <a:rPr lang="en-US" dirty="0"/>
              <a:t>a collection of users</a:t>
            </a:r>
          </a:p>
          <a:p>
            <a:r>
              <a:rPr lang="en-US" dirty="0"/>
              <a:t>A role is</a:t>
            </a:r>
          </a:p>
          <a:p>
            <a:pPr lvl="1"/>
            <a:r>
              <a:rPr lang="en-US" dirty="0"/>
              <a:t>a collection of users and</a:t>
            </a:r>
          </a:p>
          <a:p>
            <a:pPr lvl="1"/>
            <a:r>
              <a:rPr lang="en-US" dirty="0"/>
              <a:t>a collection of permissions</a:t>
            </a:r>
          </a:p>
          <a:p>
            <a:r>
              <a:rPr lang="en-US" dirty="0"/>
              <a:t>Some authors define role as </a:t>
            </a:r>
          </a:p>
          <a:p>
            <a:pPr lvl="1"/>
            <a:r>
              <a:rPr lang="en-US" dirty="0"/>
              <a:t>a collection of permissions</a:t>
            </a:r>
          </a:p>
          <a:p>
            <a:endParaRPr lang="en-US" sz="2400" dirty="0"/>
          </a:p>
          <a:p>
            <a:r>
              <a:rPr lang="en-US" dirty="0"/>
              <a:t>Most Operating Systems support groups</a:t>
            </a:r>
          </a:p>
          <a:p>
            <a:pPr lvl="1"/>
            <a:r>
              <a:rPr lang="en-US" sz="2000" dirty="0"/>
              <a:t>BUT do not support selective activation of groups</a:t>
            </a:r>
          </a:p>
          <a:p>
            <a:r>
              <a:rPr lang="en-US" dirty="0"/>
              <a:t>Selective activation conflicts with negative groups (or roles)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764833" y="5351369"/>
            <a:ext cx="2496940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Health-Care Provider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56878" y="3788687"/>
            <a:ext cx="1278658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821137" y="1400038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Primary-Care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067869" y="1400038"/>
            <a:ext cx="1278658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Specialist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040312" y="4465907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716412" y="2309999"/>
            <a:ext cx="2295901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5012313" y="2309999"/>
            <a:ext cx="2407896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988445" y="1418308"/>
            <a:ext cx="6115987" cy="4306565"/>
            <a:chOff x="1136" y="1195"/>
            <a:chExt cx="3495" cy="246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55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94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/>
              <a:t>PRIVATE </a:t>
            </a: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ROLES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693006" y="1580331"/>
            <a:ext cx="8810870" cy="4317064"/>
            <a:chOff x="376" y="1189"/>
            <a:chExt cx="5035" cy="246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53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76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690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10" y="1799"/>
              <a:ext cx="932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4287" y="1799"/>
              <a:ext cx="868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15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55319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55285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147733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CONSTRAINTS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05908"/>
            <a:ext cx="9261475" cy="5403850"/>
          </a:xfrm>
        </p:spPr>
        <p:txBody>
          <a:bodyPr/>
          <a:lstStyle/>
          <a:p>
            <a:r>
              <a:rPr lang="en-US" sz="2400" dirty="0"/>
              <a:t>Mutually Exclusive Roles</a:t>
            </a:r>
          </a:p>
          <a:p>
            <a:pPr lvl="1"/>
            <a:r>
              <a:rPr lang="en-US" sz="2000" dirty="0"/>
              <a:t>Static Exclusion: The same individual can never hold both roles</a:t>
            </a:r>
          </a:p>
          <a:p>
            <a:pPr lvl="1"/>
            <a:r>
              <a:rPr lang="en-US" sz="2000" dirty="0"/>
              <a:t>Dynamic Exclusion: The same individual can never hold both roles in the same context</a:t>
            </a:r>
          </a:p>
          <a:p>
            <a:r>
              <a:rPr lang="en-US" sz="2400" dirty="0"/>
              <a:t>Mutually Exclusive Permissions</a:t>
            </a:r>
          </a:p>
          <a:p>
            <a:pPr lvl="1"/>
            <a:r>
              <a:rPr lang="en-US" sz="2000" dirty="0"/>
              <a:t>Static Exclusion: The same role should never be assigned both permissions</a:t>
            </a:r>
          </a:p>
          <a:p>
            <a:pPr lvl="1"/>
            <a:r>
              <a:rPr lang="en-US" sz="2000" dirty="0"/>
              <a:t>Dynamic Exclusion: The same role can never hold both permissions in the same context</a:t>
            </a:r>
          </a:p>
          <a:p>
            <a:r>
              <a:rPr lang="en-US" sz="2400" dirty="0"/>
              <a:t>Cardinality Constraints on User-Role Assignment</a:t>
            </a:r>
          </a:p>
          <a:p>
            <a:pPr lvl="1"/>
            <a:r>
              <a:rPr lang="en-US" sz="2000" dirty="0"/>
              <a:t>At most k users can belong to the role</a:t>
            </a:r>
          </a:p>
          <a:p>
            <a:pPr lvl="1"/>
            <a:r>
              <a:rPr lang="en-US" sz="2000" dirty="0"/>
              <a:t>At least k users must belong to the role</a:t>
            </a:r>
          </a:p>
          <a:p>
            <a:pPr lvl="1"/>
            <a:r>
              <a:rPr lang="en-US" sz="2000" dirty="0"/>
              <a:t>Exactly k users must belong to the role</a:t>
            </a:r>
          </a:p>
          <a:p>
            <a:r>
              <a:rPr lang="en-US" sz="2400" dirty="0"/>
              <a:t>Cardinality Constraints on Permissions-Role Assignment</a:t>
            </a:r>
          </a:p>
          <a:p>
            <a:pPr lvl="1"/>
            <a:r>
              <a:rPr lang="en-US" sz="2000" dirty="0"/>
              <a:t>At most k roles can get the permission</a:t>
            </a:r>
          </a:p>
          <a:p>
            <a:pPr lvl="1"/>
            <a:r>
              <a:rPr lang="en-US" sz="2000" dirty="0"/>
              <a:t>At least k roles must get the permission</a:t>
            </a:r>
          </a:p>
          <a:p>
            <a:pPr lvl="1"/>
            <a:r>
              <a:rPr lang="en-US" sz="2000" dirty="0"/>
              <a:t>Exactly k roles must get the permission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3895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NIST RBAC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Discretionary Access Control (DAC), 1970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Mandatory Access Control (MAC), 1970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Role Based Access Control (RBAC), 1995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Attribute Based Access Control (ABAC), ????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policy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policy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5205" y="1326320"/>
            <a:ext cx="3198278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Ownership gives discretion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7614" y="1326320"/>
            <a:ext cx="3865126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One-directional information flow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7813" y="3488495"/>
            <a:ext cx="1697867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Policy neutral</a:t>
            </a: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CORE RBAC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4" y="1431140"/>
            <a:ext cx="9079119" cy="3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30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HIERARCHICAL RBAC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9" y="1407533"/>
            <a:ext cx="8861760" cy="4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64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SSD IN HIERARCHICAL RBAC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99" y="1328076"/>
            <a:ext cx="9674304" cy="47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6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DSD IN HIERARCHICAL RBAC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3" y="1487438"/>
            <a:ext cx="9694076" cy="39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60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 FAMILY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9" y="1069281"/>
            <a:ext cx="6735773" cy="52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6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000" dirty="0"/>
              <a:t>Compare RBAC96 Model Family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RBAC Administration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1425722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The RBAC Story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03663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744913" y="33988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059113" y="27892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5497513" y="17986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811713" y="11890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640513" y="88423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16713" y="80803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/>
              <a:t>Ludwig Fuchs, </a:t>
            </a:r>
            <a:r>
              <a:rPr lang="en-US" sz="1000" dirty="0" err="1"/>
              <a:t>Gunther</a:t>
            </a:r>
            <a:r>
              <a:rPr lang="en-US" sz="1000" dirty="0"/>
              <a:t> </a:t>
            </a:r>
            <a:r>
              <a:rPr lang="en-US" sz="1000" dirty="0" err="1"/>
              <a:t>Pernul</a:t>
            </a:r>
            <a:r>
              <a:rPr lang="en-US" sz="1000" dirty="0"/>
              <a:t> and Ravi Sandhu, Roles in Information Security-A Survey and Classification of the Research Area, Computers &amp; Security, Volume 30, Number 8, Nov. 2011, pages 748-76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RBAC: Role-Based Access Control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2413" y="1008063"/>
            <a:ext cx="680402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Access is determined by roles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user’s roles are assigned by security administrators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role’s permissions are assigned by security administrators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640513" y="1265238"/>
            <a:ext cx="3200400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emerged: mid 1970s</a:t>
            </a:r>
          </a:p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models: mid 1990s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4513" y="3094038"/>
            <a:ext cx="4208462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Is RBAC MAC or DAC or neither?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5913" y="3932238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4513" y="5456238"/>
            <a:ext cx="4495800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RBAC96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7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Founding Principles of RBAC96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57300"/>
            <a:ext cx="9261475" cy="5403850"/>
          </a:xfrm>
        </p:spPr>
        <p:txBody>
          <a:bodyPr/>
          <a:lstStyle/>
          <a:p>
            <a:pPr marL="495300" lvl="1" indent="-381000">
              <a:lnSpc>
                <a:spcPct val="80000"/>
              </a:lnSpc>
            </a:pPr>
            <a:r>
              <a:rPr lang="en-US" b="1" dirty="0"/>
              <a:t>Abstraction</a:t>
            </a:r>
            <a:r>
              <a:rPr lang="en-US" dirty="0"/>
              <a:t> of Privileges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Credit is different from Debit even though both require read and write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/>
              <a:t>Separation</a:t>
            </a:r>
            <a:r>
              <a:rPr lang="en-US" dirty="0"/>
              <a:t> of Administrative Functions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Separation of user-role assignment from role-permission assignment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/>
              <a:t>Least Privilege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Right-size the roles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Don’t activate all roles all the time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Limit roles of a user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Limit users in a role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/>
              <a:t>Separation of Duty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Static separation: purchasing manager versus accounts payable manager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/>
              <a:t>Dynamic separation: cash-register clerk versus cash-register manager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ROLES AS POLICY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/>
              <a:t>A role brings together</a:t>
            </a:r>
          </a:p>
          <a:p>
            <a:pPr lvl="1"/>
            <a:r>
              <a:rPr lang="en-US" dirty="0"/>
              <a:t>a collection of users and</a:t>
            </a:r>
          </a:p>
          <a:p>
            <a:pPr lvl="1"/>
            <a:r>
              <a:rPr lang="en-US" dirty="0"/>
              <a:t>a collection of permissions</a:t>
            </a:r>
          </a:p>
          <a:p>
            <a:r>
              <a:rPr lang="en-US" dirty="0"/>
              <a:t>These collections will vary over time</a:t>
            </a:r>
          </a:p>
          <a:p>
            <a:pPr lvl="1"/>
            <a:r>
              <a:rPr lang="en-US" dirty="0"/>
              <a:t>A role has significance and meaning beyond the particular users and permissions brought together at any moment</a:t>
            </a:r>
          </a:p>
          <a:p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1325</Words>
  <Application>Microsoft Office PowerPoint</Application>
  <PresentationFormat>Custom</PresentationFormat>
  <Paragraphs>382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The RBAC Story</vt:lpstr>
      <vt:lpstr>PowerPoint Presentation</vt:lpstr>
      <vt:lpstr>PowerPoint Presentation</vt:lpstr>
      <vt:lpstr>RBAC96 Model Family</vt:lpstr>
      <vt:lpstr>RBAC96 Model Family</vt:lpstr>
      <vt:lpstr>Founding Principles of RBAC96</vt:lpstr>
      <vt:lpstr>ROLES AS POLICY</vt:lpstr>
      <vt:lpstr>ROLES VERSUS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RBAC96 Model Family</vt:lpstr>
      <vt:lpstr>PowerPoint Presentation</vt:lpstr>
      <vt:lpstr>RBAC96 Model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1063</cp:revision>
  <cp:lastPrinted>2016-01-28T19:44:52Z</cp:lastPrinted>
  <dcterms:created xsi:type="dcterms:W3CDTF">2010-02-19T20:53:39Z</dcterms:created>
  <dcterms:modified xsi:type="dcterms:W3CDTF">2020-01-29T23:37:14Z</dcterms:modified>
</cp:coreProperties>
</file>