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27"/>
  </p:notesMasterIdLst>
  <p:handoutMasterIdLst>
    <p:handoutMasterId r:id="rId28"/>
  </p:handoutMasterIdLst>
  <p:sldIdLst>
    <p:sldId id="468" r:id="rId6"/>
    <p:sldId id="469" r:id="rId7"/>
    <p:sldId id="498" r:id="rId8"/>
    <p:sldId id="503" r:id="rId9"/>
    <p:sldId id="470" r:id="rId10"/>
    <p:sldId id="499" r:id="rId11"/>
    <p:sldId id="520" r:id="rId12"/>
    <p:sldId id="501" r:id="rId13"/>
    <p:sldId id="502" r:id="rId14"/>
    <p:sldId id="505" r:id="rId15"/>
    <p:sldId id="506" r:id="rId16"/>
    <p:sldId id="507" r:id="rId17"/>
    <p:sldId id="509" r:id="rId18"/>
    <p:sldId id="511" r:id="rId19"/>
    <p:sldId id="513" r:id="rId20"/>
    <p:sldId id="514" r:id="rId21"/>
    <p:sldId id="517" r:id="rId22"/>
    <p:sldId id="515" r:id="rId23"/>
    <p:sldId id="516" r:id="rId24"/>
    <p:sldId id="518" r:id="rId25"/>
    <p:sldId id="519" r:id="rId26"/>
  </p:sldIdLst>
  <p:sldSz cx="10080625" cy="7559675"/>
  <p:notesSz cx="6950075" cy="923607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44" userDrawn="1">
          <p15:clr>
            <a:srgbClr val="A4A3A4"/>
          </p15:clr>
        </p15:guide>
        <p15:guide id="2" pos="193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A50021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1188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44"/>
        <p:guide pos="1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t" anchorCtr="0" compatLnSpc="1">
            <a:prstTxWarp prst="textNoShape">
              <a:avLst/>
            </a:prstTxWarp>
          </a:bodyPr>
          <a:lstStyle>
            <a:lvl1pPr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36566" y="0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t" anchorCtr="0" compatLnSpc="1">
            <a:prstTxWarp prst="textNoShape">
              <a:avLst/>
            </a:prstTxWarp>
          </a:bodyPr>
          <a:lstStyle>
            <a:lvl1pPr algn="r"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771828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b" anchorCtr="0" compatLnSpc="1">
            <a:prstTxWarp prst="textNoShape">
              <a:avLst/>
            </a:prstTxWarp>
          </a:bodyPr>
          <a:lstStyle>
            <a:lvl1pPr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36566" y="8771828"/>
            <a:ext cx="3012001" cy="46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2913" tIns="41457" rIns="82913" bIns="41457" numCol="1" anchor="b" anchorCtr="0" compatLnSpc="1">
            <a:prstTxWarp prst="textNoShape">
              <a:avLst/>
            </a:prstTxWarp>
          </a:bodyPr>
          <a:lstStyle>
            <a:lvl1pPr algn="r" defTabSz="437794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701675"/>
            <a:ext cx="4611688" cy="3460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95313" y="4385914"/>
            <a:ext cx="5559457" cy="4155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33549" y="3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773359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33549" y="8773359"/>
            <a:ext cx="3015019" cy="461193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7794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5118" algn="l"/>
                <a:tab pos="1313384" algn="l"/>
                <a:tab pos="1968503" algn="l"/>
                <a:tab pos="2626772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37235">
              <a:tabLst>
                <a:tab pos="651298" algn="l"/>
                <a:tab pos="1310185" algn="l"/>
                <a:tab pos="1966037" algn="l"/>
                <a:tab pos="2623406" algn="l"/>
              </a:tabLst>
            </a:pPr>
            <a:fld id="{0C137A8E-DCD0-4026-8679-7DAC59B2E3EE}" type="slidenum">
              <a:rPr lang="en-GB" smtClean="0"/>
              <a:pPr defTabSz="437235">
                <a:tabLst>
                  <a:tab pos="651298" algn="l"/>
                  <a:tab pos="1310185" algn="l"/>
                  <a:tab pos="1966037" algn="l"/>
                  <a:tab pos="2623406" algn="l"/>
                </a:tabLst>
              </a:pPr>
              <a:t>1</a:t>
            </a:fld>
            <a:endParaRPr lang="en-GB" dirty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701675"/>
            <a:ext cx="4616450" cy="34623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95310" y="4385917"/>
            <a:ext cx="5560964" cy="4156845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084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6637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38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508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0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336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777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710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681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3162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97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5571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1100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87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5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5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653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5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9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426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9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062919" y="6886576"/>
            <a:ext cx="3919771" cy="22400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World-Leading Research with Real-World Impact!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1" y="54304"/>
            <a:ext cx="1887192" cy="759153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093" y="6880731"/>
            <a:ext cx="1269547" cy="457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24" y="246124"/>
            <a:ext cx="1887192" cy="7591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CS 6393: Cyber Security Models and Systems</a:t>
            </a:r>
            <a:br>
              <a:rPr lang="en-US" sz="2400" dirty="0"/>
            </a:br>
            <a:endParaRPr lang="en-US" sz="2400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/>
              <a:t>Views of Cloud Computing</a:t>
            </a:r>
            <a:endParaRPr lang="en-US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400" dirty="0">
                <a:solidFill>
                  <a:schemeClr val="tx2"/>
                </a:solidFill>
              </a:rPr>
              <a:t> 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41762" y="3997842"/>
            <a:ext cx="6858000" cy="14817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Ravi Sandhu</a:t>
            </a:r>
            <a:b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L6-1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“We argue that Cloud Computing not only overlaps with Grid Computing, it is indeed evolved out of Grid Computing and relies on Grid Computing as its backbone and infrastructure support.”</a:t>
            </a:r>
          </a:p>
          <a:p>
            <a:pPr>
              <a:buSzPct val="90000"/>
              <a:buFont typeface="Wingdings" pitchFamily="2" charset="2"/>
              <a:buChar char="Ø"/>
              <a:defRPr/>
            </a:pP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chemeClr val="tx1"/>
                </a:solidFill>
                <a:ea typeface="ＭＳ Ｐゴシック" pitchFamily="34" charset="-128"/>
              </a:rPr>
              <a:t>I don’t think so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235" y="1213533"/>
            <a:ext cx="5349087" cy="456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>
                <a:ea typeface="ＭＳ Ｐゴシック" pitchFamily="34" charset="-128"/>
              </a:rPr>
              <a:t>Globus</a:t>
            </a:r>
            <a:r>
              <a:rPr lang="en-US" sz="2000" dirty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Delivers non-trivial qualities of service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Grid 3 Point Checklist: Foster 2002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Coordinates resources that are not subject to centralized control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>
                <a:ea typeface="ＭＳ Ｐゴシック" pitchFamily="34" charset="-128"/>
              </a:rPr>
              <a:t>Virtual Organization (VO)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Uses standard, open, general-purpose protocols and interfaces</a:t>
            </a:r>
          </a:p>
          <a:p>
            <a:pPr marL="996950" lvl="1" indent="-457200">
              <a:buSzPct val="90000"/>
              <a:buFont typeface="Wingdings" pitchFamily="2" charset="2"/>
              <a:buChar char="v"/>
              <a:defRPr/>
            </a:pPr>
            <a:r>
              <a:rPr lang="en-US" sz="2000" dirty="0" err="1">
                <a:ea typeface="ＭＳ Ｐゴシック" pitchFamily="34" charset="-128"/>
              </a:rPr>
              <a:t>Globus</a:t>
            </a:r>
            <a:r>
              <a:rPr lang="en-US" sz="2000" dirty="0">
                <a:ea typeface="ＭＳ Ｐゴシック" pitchFamily="34" charset="-128"/>
              </a:rPr>
              <a:t> toolkit</a:t>
            </a:r>
          </a:p>
          <a:p>
            <a:pPr marL="565150" indent="-457200">
              <a:buSzPct val="90000"/>
              <a:buFont typeface="+mj-lt"/>
              <a:buAutoNum type="arabicPeriod"/>
              <a:defRPr/>
            </a:pPr>
            <a:r>
              <a:rPr lang="en-US" sz="2400" dirty="0">
                <a:ea typeface="ＭＳ Ｐゴシック" pitchFamily="34" charset="-128"/>
              </a:rPr>
              <a:t>Delivers non-trivial qualities of service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Grid versus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2459" y="4502668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9042" y="4502668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 distribution</a:t>
            </a:r>
          </a:p>
          <a:p>
            <a:r>
              <a:rPr lang="en-US" dirty="0"/>
              <a:t>Homogeneity</a:t>
            </a:r>
          </a:p>
          <a:p>
            <a:r>
              <a:rPr lang="en-US" dirty="0"/>
              <a:t>Resilience</a:t>
            </a:r>
          </a:p>
          <a:p>
            <a:r>
              <a:rPr lang="en-US" dirty="0"/>
              <a:t>Massive scale</a:t>
            </a:r>
          </a:p>
          <a:p>
            <a:r>
              <a:rPr lang="en-US" dirty="0"/>
              <a:t>Virtualization</a:t>
            </a:r>
          </a:p>
          <a:p>
            <a:r>
              <a:rPr lang="en-US" dirty="0"/>
              <a:t>Security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19619" y="1704975"/>
            <a:ext cx="270061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No but VOs may be enabled on demand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6172" y="2657475"/>
            <a:ext cx="3991582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but standard </a:t>
            </a:r>
            <a:r>
              <a:rPr lang="en-US" dirty="0" err="1">
                <a:solidFill>
                  <a:srgbClr val="FF0000"/>
                </a:solidFill>
              </a:rPr>
              <a:t>opensource</a:t>
            </a:r>
            <a:r>
              <a:rPr lang="en-US" dirty="0">
                <a:solidFill>
                  <a:srgbClr val="FF0000"/>
                </a:solidFill>
              </a:rPr>
              <a:t> software and APIs may emerge</a:t>
            </a:r>
          </a:p>
          <a:p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OpenStack</a:t>
            </a:r>
            <a:r>
              <a:rPr lang="en-US" dirty="0">
                <a:solidFill>
                  <a:srgbClr val="FF0000"/>
                </a:solidFill>
              </a:rPr>
              <a:t> is the current contender)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913" y="3817382"/>
            <a:ext cx="2700619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658" y="962025"/>
            <a:ext cx="778255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Grid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9658" y="4876800"/>
            <a:ext cx="938592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Cloud</a:t>
            </a: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Grid versus Cloud Drivers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04825" y="1101725"/>
            <a:ext cx="4452938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Cloud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	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04825" y="1806575"/>
            <a:ext cx="4452938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Commercially developed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Little or no academic input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Pay-per-use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Payment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Centrally scheduled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Single point of trust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Simple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Interactive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Commodity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Small and medium businesses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essential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Not so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predictable performance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5121275" y="1101725"/>
            <a:ext cx="4456113" cy="704850"/>
          </a:xfrm>
          <a:prstGeom prst="rect">
            <a:avLst/>
          </a:prstGeom>
        </p:spPr>
        <p:txBody>
          <a:bodyPr/>
          <a:lstStyle/>
          <a:p>
            <a:pPr marL="431800" marR="0" lvl="0" indent="-32385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Grid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121275" y="1806575"/>
            <a:ext cx="4708525" cy="4356100"/>
          </a:xfrm>
          <a:prstGeom prst="rect">
            <a:avLst/>
          </a:prstGeom>
        </p:spPr>
        <p:txBody>
          <a:bodyPr/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DoD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funded, no commercial traction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Mainly academic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Pay-per-seat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(one-time payment)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baseline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Project</a:t>
            </a: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 oriented, proposal driven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Multiply owned hardware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Distributed scheduling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Multiple trust points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Complex PKI based security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Batch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performance computing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High end organizations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Virtualization often not used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lang="en-US" sz="20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Predictable performance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lang="en-US" sz="20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Cloud and Grid: Foster et al 2008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7" descr="cloud-vs-grid-2008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269" y="1704975"/>
            <a:ext cx="4918233" cy="32788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09462" y="5658416"/>
            <a:ext cx="657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The triangle model of next-generation Internet Computing</a:t>
            </a: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64" name="Picture 163" descr="Pages from p50-armbrust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2600" y="1333500"/>
            <a:ext cx="7180265" cy="3613721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8" y="914400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  <a:defRPr/>
            </a:pPr>
            <a:endParaRPr lang="en-US" dirty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  <a:defRPr/>
            </a:pPr>
            <a:r>
              <a:rPr lang="en-US" sz="2400" dirty="0">
                <a:ea typeface="ＭＳ Ｐゴシック" pitchFamily="34" charset="-128"/>
              </a:rPr>
              <a:t>Not </a:t>
            </a:r>
            <a:r>
              <a:rPr lang="en-US" sz="2400" dirty="0" err="1">
                <a:ea typeface="ＭＳ Ｐゴシック" pitchFamily="34" charset="-128"/>
              </a:rPr>
              <a:t>IaaS</a:t>
            </a:r>
            <a:r>
              <a:rPr lang="en-US" sz="2400" dirty="0">
                <a:ea typeface="ＭＳ Ｐゴシック" pitchFamily="34" charset="-128"/>
              </a:rPr>
              <a:t> or </a:t>
            </a:r>
            <a:r>
              <a:rPr lang="en-US" sz="2400" dirty="0" err="1">
                <a:ea typeface="ＭＳ Ｐゴシック" pitchFamily="34" charset="-128"/>
              </a:rPr>
              <a:t>PaaS</a:t>
            </a:r>
            <a:r>
              <a:rPr lang="en-US" sz="2400" dirty="0">
                <a:ea typeface="ＭＳ Ｐゴシック" pitchFamily="34" charset="-128"/>
              </a:rPr>
              <a:t> but classes of utility computing</a:t>
            </a:r>
            <a:endParaRPr lang="en-US" sz="24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965847" y="2200275"/>
            <a:ext cx="57150" cy="33528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92766" y="5781675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Abstraction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Level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5314" y="5791200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Application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Specificity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9911" y="5067300"/>
            <a:ext cx="1125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Amazon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EC2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28346" y="4038600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Microsoft</a:t>
            </a: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Azure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19518" y="3076575"/>
            <a:ext cx="1441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Google</a:t>
            </a:r>
          </a:p>
          <a:p>
            <a:pPr algn="ctr"/>
            <a:r>
              <a:rPr lang="en-US" sz="2000" dirty="0" err="1">
                <a:solidFill>
                  <a:srgbClr val="0070C0"/>
                </a:solidFill>
              </a:rPr>
              <a:t>AppEngine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46504" y="2162175"/>
            <a:ext cx="1483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</a:rPr>
              <a:t>SalesForce</a:t>
            </a:r>
            <a:endParaRPr lang="en-US" sz="2000" dirty="0">
              <a:solidFill>
                <a:srgbClr val="0070C0"/>
              </a:solidFill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</a:rPr>
              <a:t>force.com</a:t>
            </a:r>
          </a:p>
        </p:txBody>
      </p:sp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8" name="Picture 7" descr="Pages from p50-armbrust_201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40309" y="1485900"/>
            <a:ext cx="6426489" cy="346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Berkeley View of Cloud: 2010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5" name="Rectangle 164"/>
          <p:cNvSpPr/>
          <p:nvPr/>
        </p:nvSpPr>
        <p:spPr bwMode="auto">
          <a:xfrm>
            <a:off x="8410575" y="1333500"/>
            <a:ext cx="590550" cy="42386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effectLst/>
              <a:latin typeface="Arial" charset="0"/>
            </a:endParaRPr>
          </a:p>
        </p:txBody>
      </p:sp>
      <p:pic>
        <p:nvPicPr>
          <p:cNvPr id="9" name="Picture 8" descr="Pages from p50-armbrust_201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236099"/>
            <a:ext cx="6675183" cy="41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4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The Cloud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984" y="1589512"/>
            <a:ext cx="4088384" cy="30254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04945" y="5509192"/>
            <a:ext cx="3642485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Network is the Computer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- Sun Microsystems, early 1990s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671647" y="5078333"/>
            <a:ext cx="3643913" cy="1508049"/>
            <a:chOff x="5671647" y="5078333"/>
            <a:chExt cx="3643913" cy="1508049"/>
          </a:xfrm>
        </p:grpSpPr>
        <p:sp>
          <p:nvSpPr>
            <p:cNvPr id="15" name="TextBox 14"/>
            <p:cNvSpPr txBox="1"/>
            <p:nvPr/>
          </p:nvSpPr>
          <p:spPr>
            <a:xfrm>
              <a:off x="5673075" y="5078333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The Cloud is the Computer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- IEEE Spectrum, 2008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71647" y="5940051"/>
              <a:ext cx="3642485" cy="64633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Datacenter as a Computer</a:t>
              </a: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- </a:t>
              </a:r>
              <a:r>
                <a:rPr lang="pt-BR" dirty="0">
                  <a:solidFill>
                    <a:srgbClr val="FF0000"/>
                  </a:solidFill>
                </a:rPr>
                <a:t>Barroso and Hölzle, 2009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Cyber Security:</a:t>
            </a:r>
          </a:p>
          <a:p>
            <a:pPr algn="ctr" eaLnBrk="0">
              <a:defRPr/>
            </a:pPr>
            <a:r>
              <a:rPr lang="en-US" sz="2400" dirty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" name="Isosceles Triangle 13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hangingPunct="0">
              <a:buClr>
                <a:srgbClr val="000000"/>
              </a:buClr>
              <a:buSzPct val="45000"/>
            </a:pPr>
            <a:r>
              <a:rPr lang="en-US" sz="1600" b="1" dirty="0"/>
              <a:t>Risk = </a:t>
            </a:r>
          </a:p>
          <a:p>
            <a:pPr algn="ctr" hangingPunct="0">
              <a:buClr>
                <a:srgbClr val="000000"/>
              </a:buClr>
              <a:buSzPct val="45000"/>
            </a:pPr>
            <a:r>
              <a:rPr lang="en-US" sz="1100" b="1" dirty="0"/>
              <a:t>f (Threats, Vulnerabilities, Impact)</a:t>
            </a:r>
            <a:endParaRPr kumimoji="0" lang="en-US" sz="1100" b="1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99628" y="1514475"/>
            <a:ext cx="105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Threats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11134" y="4810125"/>
            <a:ext cx="1774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Vulnerabilities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38625" y="4810125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658620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Cyber Security:</a:t>
            </a:r>
          </a:p>
          <a:p>
            <a:pPr algn="ctr" eaLnBrk="0">
              <a:defRPr/>
            </a:pPr>
            <a:r>
              <a:rPr lang="en-US" sz="2400" dirty="0"/>
              <a:t>What is Different in the Cloud?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Security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a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nd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Privacy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6253" y="1514475"/>
            <a:ext cx="1767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Multi-Tenancy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5309" y="4810125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Compliance and Forensics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1450" y="4810125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Cloud Service Provider</a:t>
            </a:r>
          </a:p>
        </p:txBody>
      </p:sp>
    </p:spTree>
    <p:extLst>
      <p:ext uri="{BB962C8B-B14F-4D97-AF65-F5344CB8AC3E}">
        <p14:creationId xmlns:p14="http://schemas.microsoft.com/office/powerpoint/2010/main" val="256485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err="1"/>
              <a:t>Cloudwashing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4" y="1486964"/>
            <a:ext cx="9132763" cy="40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/>
              <a:t>The Cloud: Perspectives and Forces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816" y="2540351"/>
            <a:ext cx="4398755" cy="311431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5358213" y="1563880"/>
            <a:ext cx="0" cy="976471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781366" y="1125200"/>
            <a:ext cx="1153693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Science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7638516" y="4177469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7827948" y="5654670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Engineering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518034" y="4176041"/>
            <a:ext cx="847458" cy="124911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775952" y="5653242"/>
            <a:ext cx="1546787" cy="36933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Business</a:t>
            </a:r>
          </a:p>
        </p:txBody>
      </p:sp>
    </p:spTree>
    <p:extLst>
      <p:ext uri="{BB962C8B-B14F-4D97-AF65-F5344CB8AC3E}">
        <p14:creationId xmlns:p14="http://schemas.microsoft.com/office/powerpoint/2010/main" val="275016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</p:spTree>
    <p:extLst>
      <p:ext uri="{BB962C8B-B14F-4D97-AF65-F5344CB8AC3E}">
        <p14:creationId xmlns:p14="http://schemas.microsoft.com/office/powerpoint/2010/main" val="734916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084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270181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  <a:p>
            <a:r>
              <a:rPr lang="en-US" dirty="0"/>
              <a:t>Private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Hybrid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268753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711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8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  <a:p>
            <a:r>
              <a:rPr lang="en-US" dirty="0"/>
              <a:t>Private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Hybrid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</p:spTree>
    <p:extLst>
      <p:ext uri="{BB962C8B-B14F-4D97-AF65-F5344CB8AC3E}">
        <p14:creationId xmlns:p14="http://schemas.microsoft.com/office/powerpoint/2010/main" val="130671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NIST Cloud Computing 3-4-5 Definition</a:t>
            </a:r>
            <a:endParaRPr lang="en-US" sz="24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3629025" y="2133600"/>
            <a:ext cx="2638425" cy="2333625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2009-2011</a:t>
            </a:r>
          </a:p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lang="en-US" dirty="0"/>
              <a:t>16 versions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85228" y="1514475"/>
            <a:ext cx="3206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5 Essential Characteristics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7284" y="4810125"/>
            <a:ext cx="215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3 Service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95800" y="4810125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4 Deployment Models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69506" y="5338549"/>
            <a:ext cx="1351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Public</a:t>
            </a:r>
          </a:p>
          <a:p>
            <a:r>
              <a:rPr lang="en-US" dirty="0"/>
              <a:t>Private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Hybrid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7748" y="5338549"/>
            <a:ext cx="3570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as a Service (</a:t>
            </a:r>
            <a:r>
              <a:rPr lang="en-US" dirty="0" err="1"/>
              <a:t>SaaS</a:t>
            </a:r>
            <a:r>
              <a:rPr lang="en-US" dirty="0"/>
              <a:t>)</a:t>
            </a:r>
          </a:p>
          <a:p>
            <a:r>
              <a:rPr lang="en-US" dirty="0"/>
              <a:t>Platform as a Service (</a:t>
            </a:r>
            <a:r>
              <a:rPr lang="en-US" dirty="0" err="1"/>
              <a:t>PaaS</a:t>
            </a:r>
            <a:r>
              <a:rPr lang="en-US" dirty="0"/>
              <a:t>)</a:t>
            </a:r>
          </a:p>
          <a:p>
            <a:r>
              <a:rPr lang="en-US" dirty="0"/>
              <a:t>Infrastructure as a Service (</a:t>
            </a:r>
            <a:r>
              <a:rPr lang="en-US" dirty="0" err="1"/>
              <a:t>IaaS</a:t>
            </a:r>
            <a:r>
              <a:rPr lang="en-US" dirty="0"/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8934" y="1978543"/>
            <a:ext cx="34034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On-demand self service</a:t>
            </a:r>
          </a:p>
          <a:p>
            <a:r>
              <a:rPr lang="en-US" dirty="0"/>
              <a:t>Broad network access</a:t>
            </a:r>
          </a:p>
          <a:p>
            <a:r>
              <a:rPr lang="en-US" dirty="0"/>
              <a:t>Resource pooling (multi-tenant)</a:t>
            </a:r>
          </a:p>
          <a:p>
            <a:r>
              <a:rPr lang="en-US" dirty="0"/>
              <a:t>Rapid elasticity</a:t>
            </a:r>
          </a:p>
          <a:p>
            <a:r>
              <a:rPr lang="en-US" dirty="0"/>
              <a:t>Measured service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0092" y="2370231"/>
            <a:ext cx="25571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Geographic distribution</a:t>
            </a:r>
          </a:p>
          <a:p>
            <a:r>
              <a:rPr lang="en-US" dirty="0"/>
              <a:t>Homogeneity</a:t>
            </a:r>
          </a:p>
          <a:p>
            <a:r>
              <a:rPr lang="en-US" dirty="0"/>
              <a:t>Resilience</a:t>
            </a:r>
          </a:p>
          <a:p>
            <a:r>
              <a:rPr lang="en-US" dirty="0"/>
              <a:t>Massive scale</a:t>
            </a:r>
          </a:p>
          <a:p>
            <a:r>
              <a:rPr lang="en-US" dirty="0"/>
              <a:t>Virtualization</a:t>
            </a:r>
          </a:p>
          <a:p>
            <a:r>
              <a:rPr lang="en-US" dirty="0"/>
              <a:t>Security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46234" y="1931801"/>
            <a:ext cx="3701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Other Common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77996069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9700</TotalTime>
  <Words>876</Words>
  <Application>Microsoft Office PowerPoint</Application>
  <PresentationFormat>Custom</PresentationFormat>
  <Paragraphs>274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1292</cp:revision>
  <cp:lastPrinted>2019-03-07T20:02:04Z</cp:lastPrinted>
  <dcterms:created xsi:type="dcterms:W3CDTF">2010-02-19T20:53:39Z</dcterms:created>
  <dcterms:modified xsi:type="dcterms:W3CDTF">2020-02-13T22:08:04Z</dcterms:modified>
</cp:coreProperties>
</file>