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</p:sldMasterIdLst>
  <p:notesMasterIdLst>
    <p:notesMasterId r:id="rId23"/>
  </p:notesMasterIdLst>
  <p:handoutMasterIdLst>
    <p:handoutMasterId r:id="rId24"/>
  </p:handoutMasterIdLst>
  <p:sldIdLst>
    <p:sldId id="392" r:id="rId6"/>
    <p:sldId id="395" r:id="rId7"/>
    <p:sldId id="403" r:id="rId8"/>
    <p:sldId id="409" r:id="rId9"/>
    <p:sldId id="404" r:id="rId10"/>
    <p:sldId id="397" r:id="rId11"/>
    <p:sldId id="399" r:id="rId12"/>
    <p:sldId id="401" r:id="rId13"/>
    <p:sldId id="400" r:id="rId14"/>
    <p:sldId id="402" r:id="rId15"/>
    <p:sldId id="398" r:id="rId16"/>
    <p:sldId id="405" r:id="rId17"/>
    <p:sldId id="407" r:id="rId18"/>
    <p:sldId id="406" r:id="rId19"/>
    <p:sldId id="408" r:id="rId20"/>
    <p:sldId id="410" r:id="rId21"/>
    <p:sldId id="411" r:id="rId22"/>
  </p:sldIdLst>
  <p:sldSz cx="10080625" cy="7559675"/>
  <p:notesSz cx="7019925" cy="93059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64" userDrawn="1">
          <p15:clr>
            <a:srgbClr val="A4A3A4"/>
          </p15:clr>
        </p15:guide>
        <p15:guide id="2" pos="195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03" autoAdjust="0"/>
    <p:restoredTop sz="86461" autoAdjust="0"/>
  </p:normalViewPr>
  <p:slideViewPr>
    <p:cSldViewPr snapToGrid="0" snapToObjects="1">
      <p:cViewPr varScale="1">
        <p:scale>
          <a:sx n="99" d="100"/>
          <a:sy n="99" d="100"/>
        </p:scale>
        <p:origin x="564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923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664"/>
        <p:guide pos="195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3" y="0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6129" y="0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3" y="8838167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6129" y="8838167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49788" cy="348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2301" y="4419083"/>
            <a:ext cx="5615331" cy="41867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3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73083" y="3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839709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973083" y="8839709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0982">
              <a:tabLst>
                <a:tab pos="656879" algn="l"/>
                <a:tab pos="1321414" algn="l"/>
                <a:tab pos="1982887" algn="l"/>
                <a:tab pos="2645889" algn="l"/>
              </a:tabLst>
            </a:pPr>
            <a:fld id="{0C137A8E-DCD0-4026-8679-7DAC59B2E3EE}" type="slidenum">
              <a:rPr lang="en-GB" smtClean="0"/>
              <a:pPr defTabSz="440982">
                <a:tabLst>
                  <a:tab pos="656879" algn="l"/>
                  <a:tab pos="1321414" algn="l"/>
                  <a:tab pos="1982887" algn="l"/>
                  <a:tab pos="2645889" algn="l"/>
                </a:tabLst>
              </a:pPr>
              <a:t>1</a:t>
            </a:fld>
            <a:endParaRPr lang="en-GB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7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33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96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74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6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720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011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79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6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58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937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96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08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17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66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61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98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3/31/2020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AD3DE2-BC5C-4E6B-AED0-00F882A9EDD7}" type="slidenum">
              <a:rPr lang="en-GB" smtClean="0">
                <a:latin typeface="Arial" charset="0"/>
                <a:ea typeface="ＭＳ Ｐゴシック" pitchFamily="34" charset="-128"/>
              </a:rPr>
              <a:pPr/>
              <a:t>1</a:t>
            </a:fld>
            <a:endParaRPr lang="en-GB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2113" y="1112838"/>
            <a:ext cx="91440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200" dirty="0"/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Intrusion Detection: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Base Rate Fallacy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200" dirty="0"/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Prof. Ravi Sandhu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Executive Director and Endowed Chair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4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dirty="0">
                <a:solidFill>
                  <a:schemeClr val="tx2"/>
                </a:solidFill>
              </a:rPr>
              <a:t>Lecture 8-1</a:t>
            </a:r>
            <a:endParaRPr lang="en-US" sz="2000" b="1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chemeClr val="tx2"/>
                </a:solidFill>
              </a:rPr>
              <a:t>ravi.utsa@gmail.com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chemeClr val="tx2"/>
                </a:solidFill>
              </a:rPr>
              <a:t>www.profsandhu.com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6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5029200" y="6172200"/>
            <a:ext cx="15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US" sz="1400">
                <a:solidFill>
                  <a:srgbClr val="000000"/>
                </a:solidFill>
              </a:rPr>
              <a:t>© Ravi  Sandhu</a:t>
            </a: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26019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3" y="1588"/>
            <a:ext cx="5197475" cy="684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800" dirty="0">
                <a:solidFill>
                  <a:srgbClr val="131F49"/>
                </a:solidFill>
              </a:rPr>
              <a:t>CS 6393</a:t>
            </a:r>
            <a:endParaRPr lang="en-US" sz="2400" dirty="0">
              <a:solidFill>
                <a:srgbClr val="131F49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D167ED-F7F5-4CEF-A5BC-A7EC45D68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3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392113" y="3309494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502" y="3539903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9143" y="354745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910" y="5469442"/>
            <a:ext cx="212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empirically estimated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309" y="1113203"/>
            <a:ext cx="221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will continue</a:t>
            </a:r>
          </a:p>
          <a:p>
            <a:r>
              <a:rPr lang="en-US" dirty="0">
                <a:solidFill>
                  <a:srgbClr val="C00000"/>
                </a:solidFill>
              </a:rPr>
              <a:t>with these numbers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37F7B-9182-4DA9-AE24-5C489729C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5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35"/>
    </mc:Choice>
    <mc:Fallback>
      <p:transition spd="slow" advTm="4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Real Interest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 rot="5400000">
            <a:off x="2682637" y="1172873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5682" y="3539903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P(S|R) = ??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P(S|¬R) = ??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P(¬S|¬R) = ??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45323" y="3547450"/>
            <a:ext cx="15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P(¬S|R) = ??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3910" y="5469442"/>
            <a:ext cx="250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computed by Bayes’ theorem if we know P(S)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22199" y="626603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Columns must total between 0 and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09172" y="3756712"/>
            <a:ext cx="1549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Rows must total 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1955BD-9D61-4287-ABD2-F3999DA22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0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57"/>
    </mc:Choice>
    <mc:Fallback>
      <p:transition spd="slow" advTm="7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446431" y="1403184"/>
            <a:ext cx="9180512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P(S|R) = </a:t>
            </a:r>
            <a:br>
              <a:rPr lang="en-US" dirty="0"/>
            </a:br>
            <a:r>
              <a:rPr lang="en-US" dirty="0"/>
              <a:t>(P(S)×P(R|S))/</a:t>
            </a:r>
            <a:br>
              <a:rPr lang="en-US" dirty="0"/>
            </a:br>
            <a:r>
              <a:rPr lang="en-US" dirty="0"/>
              <a:t>(P(S)×P(R|S)+P(¬S) )×P(R|¬S))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P(¬S|R) = 1 - P(S|R)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P(S|¬R) = </a:t>
            </a:r>
            <a:br>
              <a:rPr lang="en-US" dirty="0"/>
            </a:br>
            <a:r>
              <a:rPr lang="en-US" dirty="0"/>
              <a:t>(P(S)×P(¬R|S))/</a:t>
            </a:r>
            <a:br>
              <a:rPr lang="en-US" dirty="0"/>
            </a:br>
            <a:r>
              <a:rPr lang="en-US" dirty="0"/>
              <a:t>(P(S)×P(¬R|S)+P(¬S) )×P(¬R|¬S))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r>
              <a:rPr lang="en-US" dirty="0"/>
              <a:t>P(¬S|¬R) = 1 - P(S|¬R)</a:t>
            </a: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Bayes’ Theorem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0400F1-8C1D-40EE-B4A6-282962B41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7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57"/>
    </mc:Choice>
    <mc:Fallback>
      <p:transition spd="slow" advTm="130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392113" y="3309494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502" y="3539903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9143" y="354745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910" y="5469442"/>
            <a:ext cx="212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empirically estimated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309" y="1113203"/>
            <a:ext cx="221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will continue</a:t>
            </a:r>
          </a:p>
          <a:p>
            <a:r>
              <a:rPr lang="en-US" dirty="0">
                <a:solidFill>
                  <a:srgbClr val="C00000"/>
                </a:solidFill>
              </a:rPr>
              <a:t>with these numbers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F7B64A-3C45-48B8-95CF-2856D3918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8"/>
    </mc:Choice>
    <mc:Fallback>
      <p:transition spd="slow" advTm="2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Base Rate Fallacy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 rot="5400000">
            <a:off x="2682637" y="1172873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3022" y="3539903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P(S|R) = 0.009804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P(S|¬R) = 0.000001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P(¬S|¬R) = 0.999999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2662" y="3547450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P(¬S|R) = 0.990196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3910" y="5469442"/>
            <a:ext cx="250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computed by Bayes’ theorem if we know P(S)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22199" y="626603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Columns must total between 0 and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09172" y="3756712"/>
            <a:ext cx="1549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Rows must total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309" y="1113203"/>
            <a:ext cx="2219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Assume P(S)=0.0001</a:t>
            </a:r>
          </a:p>
          <a:p>
            <a:r>
              <a:rPr lang="en-US" dirty="0">
                <a:solidFill>
                  <a:srgbClr val="C00000"/>
                </a:solidFill>
              </a:rPr>
              <a:t>1 in 10,000 has disease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B639D2-AD99-489C-B35A-9798DECAF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5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05"/>
    </mc:Choice>
    <mc:Fallback>
      <p:transition spd="slow" advTm="137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False Alarms Predominate!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309" y="1113203"/>
            <a:ext cx="2219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Assume P(S)=0.0001</a:t>
            </a:r>
          </a:p>
          <a:p>
            <a:r>
              <a:rPr lang="en-US" dirty="0">
                <a:solidFill>
                  <a:srgbClr val="C00000"/>
                </a:solidFill>
              </a:rPr>
              <a:t>1 in 10,000 has disease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2381250"/>
            <a:ext cx="29931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P(S|R)	requires	P(R|¬S)</a:t>
            </a:r>
          </a:p>
          <a:p>
            <a:r>
              <a:rPr lang="en-US" dirty="0"/>
              <a:t>0.01				0.01</a:t>
            </a:r>
          </a:p>
          <a:p>
            <a:r>
              <a:rPr lang="en-US" dirty="0"/>
              <a:t>0.09				0.001</a:t>
            </a:r>
          </a:p>
          <a:p>
            <a:r>
              <a:rPr lang="en-US" dirty="0"/>
              <a:t>0.5				0.0001</a:t>
            </a:r>
          </a:p>
          <a:p>
            <a:r>
              <a:rPr lang="en-US" dirty="0"/>
              <a:t>0.9				0.00001</a:t>
            </a:r>
          </a:p>
          <a:p>
            <a:r>
              <a:rPr lang="en-US" dirty="0"/>
              <a:t>0.99				0.000001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8B31EF-AD05-4641-BD06-1D02BE2B9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2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33"/>
    </mc:Choice>
    <mc:Fallback>
      <p:transition spd="slow" advTm="108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Base-Rate Fallacy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6051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612731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225" y="1257300"/>
            <a:ext cx="308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Total population = 1,000,000</a:t>
            </a:r>
          </a:p>
          <a:p>
            <a:r>
              <a:rPr lang="en-US" dirty="0">
                <a:solidFill>
                  <a:srgbClr val="C00000"/>
                </a:solidFill>
              </a:rPr>
              <a:t>1 in 10,000 has disease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0475" y="196761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1250" y="196761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999,900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6225" y="5695950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 is 99% accurate</a:t>
            </a:r>
          </a:p>
          <a:p>
            <a:r>
              <a:rPr lang="en-US" dirty="0">
                <a:solidFill>
                  <a:srgbClr val="C00000"/>
                </a:solidFill>
              </a:rPr>
              <a:t>for sick and non-sick</a:t>
            </a:r>
          </a:p>
          <a:p>
            <a:r>
              <a:rPr lang="en-US" dirty="0">
                <a:solidFill>
                  <a:srgbClr val="C00000"/>
                </a:solidFill>
              </a:rPr>
              <a:t>populations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EF71B2-E560-445E-8585-0D225CC8F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5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48"/>
    </mc:Choice>
    <mc:Fallback>
      <p:transition spd="slow" advTm="6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Base-Rate Fallacy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6051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612731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225" y="1257300"/>
            <a:ext cx="308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Total population = 1,000,000</a:t>
            </a:r>
          </a:p>
          <a:p>
            <a:r>
              <a:rPr lang="en-US" dirty="0">
                <a:solidFill>
                  <a:srgbClr val="C00000"/>
                </a:solidFill>
              </a:rPr>
              <a:t>1 in 10,000 has disease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0475" y="196761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1250" y="20046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999,900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6225" y="5695950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 is 99% accurate</a:t>
            </a:r>
          </a:p>
          <a:p>
            <a:r>
              <a:rPr lang="en-US" dirty="0">
                <a:solidFill>
                  <a:srgbClr val="C00000"/>
                </a:solidFill>
              </a:rPr>
              <a:t>for sick and non-sick</a:t>
            </a:r>
          </a:p>
          <a:p>
            <a:r>
              <a:rPr lang="en-US" dirty="0">
                <a:solidFill>
                  <a:srgbClr val="C00000"/>
                </a:solidFill>
              </a:rPr>
              <a:t>populations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0475" y="368211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99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00475" y="53966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19490" y="372869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9,999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91250" y="540614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989,901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D34052-9B35-4FB5-9D69-2C7ECB1B7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745"/>
    </mc:Choice>
    <mc:Fallback>
      <p:transition spd="slow" advTm="20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BC0CC2-3600-40DC-8AE5-8E211F4C9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9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16"/>
    </mc:Choice>
    <mc:Fallback>
      <p:transition spd="slow" advTm="10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2518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  <a:p>
            <a:r>
              <a:rPr lang="en-US" dirty="0">
                <a:solidFill>
                  <a:srgbClr val="C00000"/>
                </a:solidFill>
              </a:rPr>
              <a:t>System is under attack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  <a:p>
            <a:r>
              <a:rPr lang="en-US" dirty="0">
                <a:solidFill>
                  <a:srgbClr val="C00000"/>
                </a:solidFill>
              </a:rPr>
              <a:t>Alarm is raised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625AFD-AF99-4C80-8989-DB50E2331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0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16"/>
    </mc:Choice>
    <mc:Fallback>
      <p:transition spd="slow" advTm="37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2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Malware Detection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862" y="964209"/>
            <a:ext cx="7489695" cy="5620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67" y="6171556"/>
            <a:ext cx="29720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Nwokedi</a:t>
            </a:r>
            <a:r>
              <a:rPr lang="en-US" sz="1050" dirty="0"/>
              <a:t> </a:t>
            </a:r>
            <a:r>
              <a:rPr lang="en-US" sz="1050" dirty="0" err="1"/>
              <a:t>Idika</a:t>
            </a:r>
            <a:r>
              <a:rPr lang="en-US" sz="1050" dirty="0"/>
              <a:t> and Aditya </a:t>
            </a:r>
            <a:r>
              <a:rPr lang="en-US" sz="1050" dirty="0" err="1"/>
              <a:t>Mathur</a:t>
            </a:r>
            <a:r>
              <a:rPr lang="en-US" sz="1050" dirty="0"/>
              <a:t>, A Survey of Malware Detection Techniques, Purdue University, Feb 2007.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980" y="1213393"/>
            <a:ext cx="18018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50021"/>
                </a:solidFill>
              </a:rPr>
              <a:t>I know what is bad and can detect it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positives</a:t>
            </a:r>
            <a:r>
              <a:rPr lang="en-US" sz="1600" dirty="0">
                <a:solidFill>
                  <a:srgbClr val="A50021"/>
                </a:solidFill>
              </a:rPr>
              <a:t>: none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negatives</a:t>
            </a:r>
            <a:r>
              <a:rPr lang="en-US" sz="1600" dirty="0">
                <a:solidFill>
                  <a:srgbClr val="A50021"/>
                </a:solidFill>
              </a:rPr>
              <a:t>: ever increasing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8805" y="4737643"/>
            <a:ext cx="27390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50021"/>
                </a:solidFill>
              </a:rPr>
              <a:t>I know what is good and can detect when you go beyond specification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positives</a:t>
            </a:r>
            <a:r>
              <a:rPr lang="en-US" sz="1600" dirty="0">
                <a:solidFill>
                  <a:srgbClr val="A50021"/>
                </a:solidFill>
              </a:rPr>
              <a:t>: incomplete specification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negatives</a:t>
            </a:r>
            <a:r>
              <a:rPr lang="en-US" sz="1600" dirty="0">
                <a:solidFill>
                  <a:srgbClr val="A50021"/>
                </a:solidFill>
              </a:rPr>
              <a:t>: incorrect specification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2376" y="1030506"/>
            <a:ext cx="2409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50021"/>
                </a:solidFill>
              </a:rPr>
              <a:t>I will learn what is good and bad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positives</a:t>
            </a:r>
            <a:r>
              <a:rPr lang="en-US" sz="1600" dirty="0">
                <a:solidFill>
                  <a:srgbClr val="A50021"/>
                </a:solidFill>
              </a:rPr>
              <a:t>: incorrect learning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negatives</a:t>
            </a:r>
            <a:r>
              <a:rPr lang="en-US" sz="1600" dirty="0">
                <a:solidFill>
                  <a:srgbClr val="A50021"/>
                </a:solidFill>
              </a:rPr>
              <a:t>: incorrect learning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C0099F-1566-4F0B-8F68-FF39E3D41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3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28"/>
    </mc:Choice>
    <mc:Fallback>
      <p:transition spd="slow" advTm="35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EC8631-D64C-4E9D-B18F-FD2CB138D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2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4"/>
    </mc:Choice>
    <mc:Fallback>
      <p:transition spd="slow" advTm="1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392113" y="3309494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502" y="3539903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9143" y="354745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910" y="5469442"/>
            <a:ext cx="212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empirically estimated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DFD6BA-DE14-4429-96A1-2A01FB8005F8}"/>
              </a:ext>
            </a:extLst>
          </p:cNvPr>
          <p:cNvSpPr txBox="1"/>
          <p:nvPr/>
        </p:nvSpPr>
        <p:spPr>
          <a:xfrm>
            <a:off x="4218915" y="626603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Columns must total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84EF37-B719-447F-B35C-9BF6D7D5919E}"/>
              </a:ext>
            </a:extLst>
          </p:cNvPr>
          <p:cNvSpPr txBox="1"/>
          <p:nvPr/>
        </p:nvSpPr>
        <p:spPr>
          <a:xfrm>
            <a:off x="8409172" y="3756712"/>
            <a:ext cx="1549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Rows must total between 0 and 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F4A2C3-B6CA-4B76-9DCC-3508DBC56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4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72"/>
    </mc:Choice>
    <mc:Fallback>
      <p:transition spd="slow" advTm="16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Estimating P(R|S) </a:t>
            </a:r>
            <a:r>
              <a:rPr lang="en-US" sz="4000" kern="0" dirty="0" err="1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etc</a:t>
            </a:r>
            <a:endParaRPr lang="en-US" sz="40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4565" y="156339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 sick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21713" y="154318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not sick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3538409" y="2089841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684721" y="2133590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H="1">
            <a:off x="2660223" y="2198476"/>
            <a:ext cx="946087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3606310" y="2198476"/>
            <a:ext cx="828392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2577242" y="2984615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368325" y="2992159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5809328" y="2269392"/>
            <a:ext cx="946087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755415" y="2269392"/>
            <a:ext cx="828392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5726347" y="3055531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517430" y="3063075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49437" y="3310966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positive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09877" y="331188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negative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07186" y="3309460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positive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67626" y="331037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negative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97998" y="40128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1980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162578" y="4011312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28139" y="4009811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300358" y="4008310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990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536099" y="4859812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51510" y="48598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57111" y="4859812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34878" y="48598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5945" y="4858305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estimate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1949437" y="6047715"/>
            <a:ext cx="5920309" cy="3621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949437" y="5413972"/>
            <a:ext cx="0" cy="65185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7869746" y="5314384"/>
            <a:ext cx="0" cy="7333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264" name="TextBox 11263"/>
          <p:cNvSpPr txBox="1"/>
          <p:nvPr/>
        </p:nvSpPr>
        <p:spPr>
          <a:xfrm>
            <a:off x="3517299" y="621973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Coincidentally equal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0D345E-C194-4728-9AAB-8E9BCA3D4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9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93"/>
    </mc:Choice>
    <mc:Fallback>
      <p:transition spd="slow" advTm="8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Estimating P(R|S) </a:t>
            </a:r>
            <a:r>
              <a:rPr lang="en-US" sz="4000" kern="0" dirty="0" err="1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etc</a:t>
            </a:r>
            <a:endParaRPr lang="en-US" sz="40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4565" y="156339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 sick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21713" y="154318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not sick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3538409" y="2089841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684721" y="2133590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H="1">
            <a:off x="2660223" y="2198476"/>
            <a:ext cx="946087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3606310" y="2198476"/>
            <a:ext cx="828392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2577242" y="2984615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368325" y="2992159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5809328" y="2269392"/>
            <a:ext cx="946087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755415" y="2269392"/>
            <a:ext cx="828392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5726347" y="3055531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517430" y="3063075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49437" y="3310966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positive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09877" y="331188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negative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07186" y="3309460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positive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67626" y="331037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negative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97998" y="40128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1980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162578" y="4011312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28140" y="4009811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300360" y="4008310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970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536099" y="4859812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51510" y="48598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57111" y="4859812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34876" y="48598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5945" y="4858305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estimate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1949437" y="6047715"/>
            <a:ext cx="5920309" cy="3621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1949437" y="5413972"/>
            <a:ext cx="0" cy="65185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7869746" y="5314384"/>
            <a:ext cx="0" cy="7333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3218540" y="621973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general will not be equal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012905-FD44-422E-A8C8-3AF8E42B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6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63"/>
    </mc:Choice>
    <mc:Fallback>
      <p:transition spd="slow" advTm="3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392113" y="3309494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502" y="3539903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9143" y="354745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910" y="5469442"/>
            <a:ext cx="212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empirically estimated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8915" y="626603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Columns must total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09172" y="3756712"/>
            <a:ext cx="1549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Rows must total between 0 and 2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4E8267-47B4-41DF-9A99-9D957E1FC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4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52"/>
    </mc:Choice>
    <mc:Fallback>
      <p:transition spd="slow" advTm="2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10300</TotalTime>
  <Words>1513</Words>
  <Application>Microsoft Office PowerPoint</Application>
  <PresentationFormat>Custom</PresentationFormat>
  <Paragraphs>415</Paragraphs>
  <Slides>17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Bitstream Charter</vt:lpstr>
      <vt:lpstr>Calibri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1235</cp:revision>
  <cp:lastPrinted>2017-04-03T20:23:37Z</cp:lastPrinted>
  <dcterms:created xsi:type="dcterms:W3CDTF">2010-02-19T20:53:39Z</dcterms:created>
  <dcterms:modified xsi:type="dcterms:W3CDTF">2020-03-31T19:26:50Z</dcterms:modified>
</cp:coreProperties>
</file>