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Action1.xml" ContentType="application/vnd.ms-office.inkActio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Action2.xml" ContentType="application/vnd.ms-office.inkAction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70" r:id="rId11"/>
    <p:sldId id="271" r:id="rId12"/>
    <p:sldId id="269" r:id="rId13"/>
    <p:sldId id="266" r:id="rId14"/>
    <p:sldId id="267" r:id="rId15"/>
  </p:sldIdLst>
  <p:sldSz cx="9144000" cy="6858000" type="letter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2"/>
    <a:srgbClr val="FF950E"/>
    <a:srgbClr val="FF8B02"/>
    <a:srgbClr val="FF9002"/>
    <a:srgbClr val="FFD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65" autoAdjust="0"/>
    <p:restoredTop sz="95856"/>
  </p:normalViewPr>
  <p:slideViewPr>
    <p:cSldViewPr snapToGrid="0" snapToObjects="1">
      <p:cViewPr varScale="1">
        <p:scale>
          <a:sx n="125" d="100"/>
          <a:sy n="125" d="100"/>
        </p:scale>
        <p:origin x="94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119E405A-2F73-244F-8FE1-027F8A2BDFF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A66106D5-64BA-C849-A80D-7D2FDDB9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29T01:33:52.644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242636">
    <iact:property name="dataType"/>
    <iact:actionData xml:id="d0">
      <inkml:trace xmlns:inkml="http://www.w3.org/2003/InkML" xml:id="stk0" contextRef="#ctx0" brushRef="#br0">8991 15595 0,'22'0'193,"0"0"-187,0 0 1,22 0 0,23 0 1,-23 0-1,23 0 2,-23 0-3,0 0 2,0 0 0,-21 0-1,-1 0 75,22 0-74,-22 0-1,0 0 1,23 0-1,-1 0 2,-22 0 102,22 0-103,1 0-1,-23 0 2,22 0-3,-22 0 2,0 0 0,0 0-1,1 0 45,21 0-44,0 0 0,23 0-1,21 0 1,1 0-1,-23 0 1,1 0-1,-1 0 0,-22 0 2,1 0-3,-23 0 2,0 0 14,0 0 23,0 0-30,23 0-7,-23 0-1,0 0 1,22 0-1,-22 0 1,0 0-1,23 0 2,-1 0-2,0 0 0,23 0 1,-1 0-1,1 0 0,-1 0 1,-22 0 0,45-22-1,-23 22 1,-21 0-1,-1 0 2,0 0-3,0-23 2,-21 23 6,21 0 121,-22 0-127,0 0-1,45 0 1,-23 0 0,0 0-1,23 0 0,-45 0 91,0 0-91,0 0 1,0 0 0,0 0-1,1 0 1,-1 0 74,22 0-74,-44 23-1,44-23 1,-22 0-1,1 22 1,-1-22-1,0 0 570,0 0-561,22 0 853,-44 22-853,22-22-9,1 0 8,-1 0 52,0 0-59,22 0-1,0 0 1,-21 22 0,-1-22-1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29T01:53:57.064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53853">
    <iact:property name="dataType"/>
    <iact:actionData xml:id="d0">
      <inkml:trace xmlns:inkml="http://www.w3.org/2003/InkML" xml:id="stk0" contextRef="#ctx0" brushRef="#br0">13597 6956 0,'22'0'202,"22"0"-194,-22 0-1,23-22 1,-23 22 0,44 0-1,-44 0 0,23 0 1,-23-23-1,0 23 1,0 0-1,0 0 1,0-22 7,1 22 202</inkml:trace>
    </iact:actionData>
  </iact:action>
  <iact:action type="add" startTime="65035">
    <iact:property name="dataType"/>
    <iact:actionData xml:id="d1">
      <inkml:trace xmlns:inkml="http://www.w3.org/2003/InkML" xml:id="stk1" contextRef="#ctx0" brushRef="#br0">13663 7443 0,'22'0'406,"1"0"-309,21 0-90,0 0 8,-22 0 60,23 0-67,-23 0-1,0 0 1,0 0-1,0 0 317,45 0-318,-1 0 1,-44 22 1,0-22 0,0 0-1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325433DC-0F38-3E4B-A547-C4FDF825D5D8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860425"/>
            <a:ext cx="3095625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11873"/>
            <a:ext cx="7437119" cy="270971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851ABA11-A19C-3E46-B99A-9DEC51A1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85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76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9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93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56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8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6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78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0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5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27824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480" y="1569721"/>
            <a:ext cx="7193280" cy="1481714"/>
          </a:xfrm>
        </p:spPr>
        <p:txBody>
          <a:bodyPr/>
          <a:lstStyle/>
          <a:p>
            <a:r>
              <a:rPr lang="en-US" sz="2400" b="1" dirty="0">
                <a:solidFill>
                  <a:prstClr val="black"/>
                </a:solidFill>
              </a:rPr>
              <a:t>Module 1.1</a:t>
            </a:r>
            <a:br>
              <a:rPr lang="en-US" sz="2400" dirty="0"/>
            </a:br>
            <a:r>
              <a:rPr lang="en-US" sz="2400" b="1" dirty="0">
                <a:solidFill>
                  <a:prstClr val="black"/>
                </a:solidFill>
              </a:rPr>
              <a:t>Course Overview</a:t>
            </a:r>
            <a:br>
              <a:rPr lang="en-US" sz="2400" b="1" dirty="0">
                <a:solidFill>
                  <a:prstClr val="black"/>
                </a:solidFill>
              </a:rPr>
            </a:b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11880"/>
            <a:ext cx="6858000" cy="1481714"/>
          </a:xfrm>
        </p:spPr>
        <p:txBody>
          <a:bodyPr>
            <a:noAutofit/>
          </a:bodyPr>
          <a:lstStyle/>
          <a:p>
            <a:r>
              <a:rPr lang="en-US" sz="2400" dirty="0"/>
              <a:t>Ravi Sandhu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Spring 2021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1818728" y="3113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AF49A9-ED89-40B4-8B18-C201F259E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77"/>
    </mc:Choice>
    <mc:Fallback xmlns="">
      <p:transition spd="slow" advTm="4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Web Page on Assignment</a:t>
            </a:r>
            <a:br>
              <a:rPr lang="en-US" sz="2000" dirty="0"/>
            </a:br>
            <a:r>
              <a:rPr lang="en-US" sz="2000" dirty="0"/>
              <a:t>Submissions, Policies and Grading Rubric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FC47256-10B0-4629-9447-665DE3F0CB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020920"/>
              </p:ext>
            </p:extLst>
          </p:nvPr>
        </p:nvGraphicFramePr>
        <p:xfrm>
          <a:off x="1885950" y="1691640"/>
          <a:ext cx="53721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372024" imgH="2285796" progId="Acrobat.Document.11">
                  <p:embed/>
                </p:oleObj>
              </mc:Choice>
              <mc:Fallback>
                <p:oleObj name="Acrobat Document" r:id="rId5" imgW="5372024" imgH="228579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85950" y="1691640"/>
                        <a:ext cx="537210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1F3D7D-8301-461D-9D3C-D596BBA61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05"/>
    </mc:Choice>
    <mc:Fallback xmlns="">
      <p:transition spd="slow" advTm="98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Web Page on Assignment</a:t>
            </a:r>
            <a:br>
              <a:rPr lang="en-US" sz="2000" dirty="0"/>
            </a:br>
            <a:r>
              <a:rPr lang="en-US" sz="2000" dirty="0"/>
              <a:t>Submissions, Policies and Grading Rubric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CCE4324-A898-49BC-B9DD-CFFE727A96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324524"/>
              </p:ext>
            </p:extLst>
          </p:nvPr>
        </p:nvGraphicFramePr>
        <p:xfrm>
          <a:off x="1947863" y="1747838"/>
          <a:ext cx="5248275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248167" imgH="2600223" progId="Acrobat.Document.11">
                  <p:embed/>
                </p:oleObj>
              </mc:Choice>
              <mc:Fallback>
                <p:oleObj name="Acrobat Document" r:id="rId5" imgW="5248167" imgH="2600223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7863" y="1747838"/>
                        <a:ext cx="5248275" cy="260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1827EF-EE28-4820-8EB9-85C3FDF7F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70"/>
    </mc:Choice>
    <mc:Fallback xmlns="">
      <p:transition spd="slow" advTm="21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Home Page: Items I-III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42A1847-86FB-4C21-9362-2C8F05F889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9175" y="1125855"/>
          <a:ext cx="7105650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105408" imgH="4819582" progId="Acrobat.Document.11">
                  <p:embed/>
                </p:oleObj>
              </mc:Choice>
              <mc:Fallback>
                <p:oleObj name="Acrobat Document" r:id="rId5" imgW="7105408" imgH="4819582" progId="Acrobat.Document.1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42A1847-86FB-4C21-9362-2C8F05F889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9175" y="1125855"/>
                        <a:ext cx="7105650" cy="481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54634B-82D5-47C4-BA9E-87108DE9F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79"/>
    </mc:Choice>
    <mc:Fallback xmlns="">
      <p:transition spd="slow" advTm="25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Home Page: Item IV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BFBD1ED-5EF7-4C53-A005-E25899C1CF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578434"/>
              </p:ext>
            </p:extLst>
          </p:nvPr>
        </p:nvGraphicFramePr>
        <p:xfrm>
          <a:off x="1928813" y="1459230"/>
          <a:ext cx="5286375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286088" imgH="3314496" progId="Acrobat.Document.11">
                  <p:embed/>
                </p:oleObj>
              </mc:Choice>
              <mc:Fallback>
                <p:oleObj name="Acrobat Document" r:id="rId5" imgW="5286088" imgH="331449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28813" y="1459230"/>
                        <a:ext cx="5286375" cy="331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F43EAEF-F045-4270-BD9B-EFBE624D8C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94920" y="2480040"/>
              <a:ext cx="199440" cy="207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F43EAEF-F045-4270-BD9B-EFBE624D8C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79080" y="2416680"/>
                <a:ext cx="230760" cy="334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F546AB-7867-4F03-BC76-045DB690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92"/>
    </mc:Choice>
    <mc:Fallback xmlns="">
      <p:transition spd="slow" advTm="416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922D2D-DF26-4D5D-9F5C-8C8D9262101C}"/>
              </a:ext>
            </a:extLst>
          </p:cNvPr>
          <p:cNvSpPr txBox="1">
            <a:spLocks/>
          </p:cNvSpPr>
          <p:nvPr/>
        </p:nvSpPr>
        <p:spPr>
          <a:xfrm>
            <a:off x="998378" y="1545871"/>
            <a:ext cx="7147241" cy="3766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Goals:</a:t>
            </a:r>
          </a:p>
          <a:p>
            <a:pPr lvl="1"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2900" dirty="0">
                <a:ea typeface="ＭＳ Ｐゴシック" pitchFamily="34" charset="-128"/>
              </a:rPr>
              <a:t> All of us should enjoy the course</a:t>
            </a:r>
          </a:p>
          <a:p>
            <a:pPr lvl="1"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2900" dirty="0">
                <a:ea typeface="ＭＳ Ｐゴシック" pitchFamily="34" charset="-128"/>
              </a:rPr>
              <a:t> All of us should </a:t>
            </a:r>
            <a:r>
              <a:rPr lang="en-US" sz="3200" dirty="0">
                <a:ea typeface="ＭＳ Ｐゴシック" pitchFamily="34" charset="-128"/>
              </a:rPr>
              <a:t>learn something that will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  be beneficial through our careers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Course format</a:t>
            </a:r>
          </a:p>
          <a:p>
            <a:pPr lvl="1"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2900" dirty="0">
                <a:ea typeface="ＭＳ Ｐゴシック" pitchFamily="34" charset="-128"/>
              </a:rPr>
              <a:t> Designed to be convenient for all of us</a:t>
            </a:r>
            <a:br>
              <a:rPr lang="en-US" sz="2900" dirty="0">
                <a:ea typeface="ＭＳ Ｐゴシック" pitchFamily="34" charset="-128"/>
              </a:rPr>
            </a:br>
            <a:r>
              <a:rPr lang="en-US" sz="2900" dirty="0">
                <a:ea typeface="ＭＳ Ｐゴシック" pitchFamily="34" charset="-128"/>
              </a:rPr>
              <a:t>  without compromising learning objectives</a:t>
            </a:r>
            <a:r>
              <a:rPr lang="en-US" sz="26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Please be organized and responsive as the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  semester proceeds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Do not hesitate to reach out with questions </a:t>
            </a:r>
            <a:br>
              <a:rPr lang="en-US" sz="3200" dirty="0">
                <a:ea typeface="ＭＳ Ｐゴシック" pitchFamily="34" charset="-128"/>
              </a:rPr>
            </a:br>
            <a:r>
              <a:rPr lang="en-US" sz="3200" dirty="0">
                <a:ea typeface="ＭＳ Ｐゴシック" pitchFamily="34" charset="-128"/>
              </a:rPr>
              <a:t>  or concerns</a:t>
            </a:r>
          </a:p>
          <a:p>
            <a:pPr marL="0" indent="0">
              <a:buSzPct val="90000"/>
              <a:buNone/>
              <a:defRPr/>
            </a:pP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608B78-2B43-43BE-8C01-518ECA84C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87"/>
    </mc:Choice>
    <mc:Fallback xmlns="">
      <p:transition spd="slow" advTm="126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32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ICS Mission and History</a:t>
            </a:r>
            <a:endParaRPr lang="en-US" sz="3200" dirty="0">
              <a:solidFill>
                <a:srgbClr val="C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503AE4-26D9-495C-A4D9-F31D1012A75D}"/>
              </a:ext>
            </a:extLst>
          </p:cNvPr>
          <p:cNvSpPr txBox="1"/>
          <p:nvPr/>
        </p:nvSpPr>
        <p:spPr>
          <a:xfrm>
            <a:off x="2061103" y="1090209"/>
            <a:ext cx="4737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Excellence in graduate-level sponsored research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C7DF00-A86D-47E8-9761-A060FE1892CD}"/>
              </a:ext>
            </a:extLst>
          </p:cNvPr>
          <p:cNvGrpSpPr/>
          <p:nvPr/>
        </p:nvGrpSpPr>
        <p:grpSpPr>
          <a:xfrm>
            <a:off x="539255" y="2227352"/>
            <a:ext cx="8039077" cy="3442462"/>
            <a:chOff x="410291" y="3006948"/>
            <a:chExt cx="8039077" cy="34424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A11FBC-E1DE-4196-A9C1-6BB6A09E8E2B}"/>
                </a:ext>
              </a:extLst>
            </p:cNvPr>
            <p:cNvSpPr txBox="1"/>
            <p:nvPr/>
          </p:nvSpPr>
          <p:spPr>
            <a:xfrm>
              <a:off x="3091924" y="3006960"/>
              <a:ext cx="1869838" cy="120032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2012-2017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Graduated to a self-sustaining operation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B08DC25-D005-4DF8-A8F9-90F073F03CD2}"/>
                </a:ext>
              </a:extLst>
            </p:cNvPr>
            <p:cNvGrpSpPr/>
            <p:nvPr/>
          </p:nvGrpSpPr>
          <p:grpSpPr>
            <a:xfrm>
              <a:off x="410291" y="3006948"/>
              <a:ext cx="7854938" cy="3442462"/>
              <a:chOff x="410291" y="3006948"/>
              <a:chExt cx="7854938" cy="3442462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7B6A408-BF02-4665-A5AE-78203052C7B8}"/>
                  </a:ext>
                </a:extLst>
              </p:cNvPr>
              <p:cNvSpPr txBox="1"/>
              <p:nvPr/>
            </p:nvSpPr>
            <p:spPr>
              <a:xfrm>
                <a:off x="410291" y="3006972"/>
                <a:ext cx="1869838" cy="120032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2007-2012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Founded by start-up funding from State of Texas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5182CD-7FE3-4895-A8EA-0A7F966488F7}"/>
                  </a:ext>
                </a:extLst>
              </p:cNvPr>
              <p:cNvSpPr txBox="1"/>
              <p:nvPr/>
            </p:nvSpPr>
            <p:spPr>
              <a:xfrm>
                <a:off x="5773557" y="3006948"/>
                <a:ext cx="1869838" cy="120032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2017-2022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Major expansion by winning NSF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C-SPECC grant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768CD70-E363-4B34-8AA7-93CE2C33EFE2}"/>
                  </a:ext>
                </a:extLst>
              </p:cNvPr>
              <p:cNvSpPr txBox="1"/>
              <p:nvPr/>
            </p:nvSpPr>
            <p:spPr>
              <a:xfrm>
                <a:off x="5589084" y="4695084"/>
                <a:ext cx="2676145" cy="175432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 collaboration with: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College of Engineering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College of Business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College of Education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Open Cloud Institute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Cyber Center for Security &amp; Analytics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Partnership with 4 NISD High Schools: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Harlan, Woodson, Taft, Business Careers 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A1926B-F399-4A6F-BE11-9530EDED21EA}"/>
                  </a:ext>
                </a:extLst>
              </p:cNvPr>
              <p:cNvSpPr txBox="1"/>
              <p:nvPr/>
            </p:nvSpPr>
            <p:spPr>
              <a:xfrm>
                <a:off x="431422" y="4700934"/>
                <a:ext cx="2538019" cy="83099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171450" lvl="0" indent="-171450">
                  <a:buFont typeface="Wingdings" panose="05000000000000000000" pitchFamily="2" charset="2"/>
                  <a:buChar char="Ø"/>
                  <a:defRPr/>
                </a:pPr>
                <a:r>
                  <a:rPr lang="en-US" sz="1200" b="1" dirty="0" err="1">
                    <a:solidFill>
                      <a:prstClr val="black"/>
                    </a:solidFill>
                  </a:rPr>
                  <a:t>FlexCloud</a:t>
                </a:r>
                <a:r>
                  <a:rPr lang="en-US" sz="1200" b="1" dirty="0">
                    <a:solidFill>
                      <a:prstClr val="black"/>
                    </a:solidFill>
                  </a:rPr>
                  <a:t> &amp; </a:t>
                </a:r>
                <a:r>
                  <a:rPr lang="en-US" sz="1200" b="1" dirty="0" err="1">
                    <a:solidFill>
                      <a:prstClr val="black"/>
                    </a:solidFill>
                  </a:rPr>
                  <a:t>FlexFarm</a:t>
                </a:r>
                <a:br>
                  <a:rPr lang="en-US" sz="1200" b="1" dirty="0">
                    <a:solidFill>
                      <a:prstClr val="black"/>
                    </a:solidFill>
                  </a:rPr>
                </a:br>
                <a:r>
                  <a:rPr lang="en-US" sz="1200" dirty="0">
                    <a:solidFill>
                      <a:prstClr val="black"/>
                    </a:solidFill>
                  </a:rPr>
                  <a:t>W</a:t>
                </a:r>
                <a:r>
                  <a:rPr kumimoji="0" lang="en-US" sz="1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orld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class research laboratories</a:t>
                </a:r>
              </a:p>
              <a:p>
                <a:pPr marL="171450" lvl="0" indent="-171450">
                  <a:buFont typeface="Wingdings" panose="05000000000000000000" pitchFamily="2" charset="2"/>
                  <a:buChar char="Ø"/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Calibri" panose="020F0502020204030204"/>
                  </a:rPr>
                  <a:t>Sustained production of PhD graduates and sponsored research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ACEE25F-3B11-459C-B5DE-8A8630E6CE98}"/>
                </a:ext>
              </a:extLst>
            </p:cNvPr>
            <p:cNvCxnSpPr>
              <a:stCxn id="29" idx="3"/>
              <a:endCxn id="22" idx="1"/>
            </p:cNvCxnSpPr>
            <p:nvPr/>
          </p:nvCxnSpPr>
          <p:spPr>
            <a:xfrm flipV="1">
              <a:off x="2280129" y="3607125"/>
              <a:ext cx="811795" cy="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0C8206E-2EDE-4F78-9142-F22BAE286397}"/>
                </a:ext>
              </a:extLst>
            </p:cNvPr>
            <p:cNvCxnSpPr/>
            <p:nvPr/>
          </p:nvCxnSpPr>
          <p:spPr>
            <a:xfrm flipV="1">
              <a:off x="4952989" y="3607113"/>
              <a:ext cx="811795" cy="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0B895D4-FF44-40BE-82B8-C3D32762FC2B}"/>
                </a:ext>
              </a:extLst>
            </p:cNvPr>
            <p:cNvCxnSpPr/>
            <p:nvPr/>
          </p:nvCxnSpPr>
          <p:spPr>
            <a:xfrm flipV="1">
              <a:off x="7637573" y="3607101"/>
              <a:ext cx="811795" cy="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C4B1F8-CE35-4C55-8026-13A2DF7F7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31"/>
    </mc:Choice>
    <mc:Fallback xmlns="">
      <p:transition spd="slow" advTm="13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961A72-CFE2-4880-BD84-66FC856CDF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Home Page: Preamble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17E9A57-9E87-4F40-A6CF-085C25933C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77401"/>
              </p:ext>
            </p:extLst>
          </p:nvPr>
        </p:nvGraphicFramePr>
        <p:xfrm>
          <a:off x="1175385" y="1528763"/>
          <a:ext cx="6534150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6534137" imgH="2962105" progId="Acrobat.Document.11">
                  <p:embed/>
                </p:oleObj>
              </mc:Choice>
              <mc:Fallback>
                <p:oleObj name="Acrobat Document" r:id="rId5" imgW="6534137" imgH="296210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5385" y="1528763"/>
                        <a:ext cx="6534150" cy="296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466F4CA-36A7-453F-9A39-0EC6C2ECF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338D5C-72A2-4C33-9490-3C010FBA2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94"/>
    </mc:Choice>
    <mc:Fallback xmlns="">
      <p:transition spd="slow" advTm="21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961A72-CFE2-4880-BD84-66FC856CDF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Message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2EEB6AA-4C89-41FD-86CC-1CB35A3E41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612570"/>
              </p:ext>
            </p:extLst>
          </p:nvPr>
        </p:nvGraphicFramePr>
        <p:xfrm>
          <a:off x="876299" y="1129182"/>
          <a:ext cx="7262651" cy="495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105349" imgH="3485946" progId="Acrobat.Document.11">
                  <p:embed/>
                </p:oleObj>
              </mc:Choice>
              <mc:Fallback>
                <p:oleObj name="Acrobat Document" r:id="rId5" imgW="5105349" imgH="348594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6299" y="1129182"/>
                        <a:ext cx="7262651" cy="4959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F4D54E-FA86-4688-8784-8B9C75B9D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57"/>
    </mc:Choice>
    <mc:Fallback xmlns="">
      <p:transition spd="slow" advTm="9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Class Home Page: Items I-III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42A1847-86FB-4C21-9362-2C8F05F88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686493"/>
              </p:ext>
            </p:extLst>
          </p:nvPr>
        </p:nvGraphicFramePr>
        <p:xfrm>
          <a:off x="1019175" y="1125855"/>
          <a:ext cx="7105650" cy="481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105408" imgH="4819582" progId="Acrobat.Document.11">
                  <p:embed/>
                </p:oleObj>
              </mc:Choice>
              <mc:Fallback>
                <p:oleObj name="Acrobat Document" r:id="rId5" imgW="7105408" imgH="4819582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9175" y="1125855"/>
                        <a:ext cx="7105650" cy="481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AFFB28-A572-4D05-85FD-C9CEC30A6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50"/>
    </mc:Choice>
    <mc:Fallback xmlns="">
      <p:transition spd="slow" advTm="238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Web Page on Lecture Units</a:t>
            </a:r>
            <a:br>
              <a:rPr lang="en-US" sz="2400" dirty="0"/>
            </a:br>
            <a:r>
              <a:rPr lang="en-US" sz="2400" dirty="0"/>
              <a:t>and Structure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F3D4C02-E232-4400-A5C1-D312D40BBA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104121"/>
              </p:ext>
            </p:extLst>
          </p:nvPr>
        </p:nvGraphicFramePr>
        <p:xfrm>
          <a:off x="1152525" y="1552575"/>
          <a:ext cx="683895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6838733" imgH="3752612" progId="Acrobat.Document.11">
                  <p:embed/>
                </p:oleObj>
              </mc:Choice>
              <mc:Fallback>
                <p:oleObj name="Acrobat Document" r:id="rId5" imgW="6838733" imgH="3752612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2525" y="1552575"/>
                        <a:ext cx="6838950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815D4B-E8A7-49E1-BC12-A12844FA5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85"/>
    </mc:Choice>
    <mc:Fallback xmlns="">
      <p:transition spd="slow" advTm="13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Web Page on Virtual Attendance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0A6DA21-5D44-44A5-B8C4-4E94C7BCE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90678"/>
              </p:ext>
            </p:extLst>
          </p:nvPr>
        </p:nvGraphicFramePr>
        <p:xfrm>
          <a:off x="901859" y="1103433"/>
          <a:ext cx="6337141" cy="489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543647" imgH="5829300" progId="Acrobat.Document.11">
                  <p:embed/>
                </p:oleObj>
              </mc:Choice>
              <mc:Fallback>
                <p:oleObj name="Acrobat Document" r:id="rId5" imgW="7543647" imgH="58293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1859" y="1103433"/>
                        <a:ext cx="6337141" cy="4896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8539F8-BEB4-4737-B12C-892A2280673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36760" y="5598000"/>
              <a:ext cx="1267920" cy="32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8539F8-BEB4-4737-B12C-892A228067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20920" y="5534640"/>
                <a:ext cx="1299240" cy="1591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EB88A5-31A6-4734-92F7-2BC79D2BE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25"/>
    </mc:Choice>
    <mc:Fallback xmlns="">
      <p:transition spd="slow" advTm="25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Web Page on Assignments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5CCFC4C-0FBE-4637-92DF-7EF8F7EFA3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696940"/>
              </p:ext>
            </p:extLst>
          </p:nvPr>
        </p:nvGraphicFramePr>
        <p:xfrm>
          <a:off x="1885950" y="2009775"/>
          <a:ext cx="5372100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372024" imgH="2838416" progId="Acrobat.Document.11">
                  <p:embed/>
                </p:oleObj>
              </mc:Choice>
              <mc:Fallback>
                <p:oleObj name="Acrobat Document" r:id="rId5" imgW="5372024" imgH="283841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85950" y="2009775"/>
                        <a:ext cx="5372100" cy="283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6C2DD73-A3AC-4036-A6C6-173458DE8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57"/>
    </mc:Choice>
    <mc:Fallback xmlns="">
      <p:transition spd="slow" advTm="46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4ED2D0-11DA-4255-B3FF-0D2E3C95B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89A8E-A523-4198-BFEF-25098D40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2074FA2-CFD8-4FB2-97C2-685CE666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690AFD-3C9B-4E5E-A8D4-81F220860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Web Page on Assignment</a:t>
            </a:r>
            <a:br>
              <a:rPr lang="en-US" sz="2000" dirty="0"/>
            </a:br>
            <a:r>
              <a:rPr lang="en-US" sz="2000" dirty="0"/>
              <a:t>Submissions, Policies and Grading Rubric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A2F16BA-9C9B-4A4B-87A7-E348564828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991053"/>
              </p:ext>
            </p:extLst>
          </p:nvPr>
        </p:nvGraphicFramePr>
        <p:xfrm>
          <a:off x="1871663" y="1820228"/>
          <a:ext cx="5400675" cy="286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400465" imgH="2866889" progId="Acrobat.Document.11">
                  <p:embed/>
                </p:oleObj>
              </mc:Choice>
              <mc:Fallback>
                <p:oleObj name="Acrobat Document" r:id="rId5" imgW="5400465" imgH="2866889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1663" y="1820228"/>
                        <a:ext cx="5400675" cy="286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54ADA0-DF0A-4B32-962C-B0A65FFF2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80"/>
    </mc:Choice>
    <mc:Fallback xmlns="">
      <p:transition spd="slow" advTm="86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ICS-Theme</Template>
  <TotalTime>904</TotalTime>
  <Words>410</Words>
  <Application>Microsoft Office PowerPoint</Application>
  <PresentationFormat>Letter Paper (8.5x11 in)</PresentationFormat>
  <Paragraphs>107</Paragraphs>
  <Slides>14</Slides>
  <Notes>14</Notes>
  <HiddenSlides>0</HiddenSlides>
  <MMClips>14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ICS-Theme</vt:lpstr>
      <vt:lpstr>Acrobat Document</vt:lpstr>
      <vt:lpstr>Module 1.1 Course Overview </vt:lpstr>
      <vt:lpstr>ICS Mission and History</vt:lpstr>
      <vt:lpstr>Class Home Page: Preamble</vt:lpstr>
      <vt:lpstr>Welcome Message</vt:lpstr>
      <vt:lpstr>Class Home Page: Items I-III</vt:lpstr>
      <vt:lpstr>Web Page on Lecture Units and Structure</vt:lpstr>
      <vt:lpstr>Web Page on Virtual Attendance</vt:lpstr>
      <vt:lpstr>Web Page on Assignments</vt:lpstr>
      <vt:lpstr>Web Page on Assignment Submissions, Policies and Grading Rubric</vt:lpstr>
      <vt:lpstr>Web Page on Assignment Submissions, Policies and Grading Rubric</vt:lpstr>
      <vt:lpstr>Web Page on Assignment Submissions, Policies and Grading Rubric</vt:lpstr>
      <vt:lpstr>Class Home Page: Items I-III</vt:lpstr>
      <vt:lpstr>Class Home Page: Item IV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Benson</dc:creator>
  <cp:lastModifiedBy>Ravi Sandhu</cp:lastModifiedBy>
  <cp:revision>101</cp:revision>
  <cp:lastPrinted>2021-01-29T00:42:24Z</cp:lastPrinted>
  <dcterms:created xsi:type="dcterms:W3CDTF">2018-03-06T17:13:20Z</dcterms:created>
  <dcterms:modified xsi:type="dcterms:W3CDTF">2021-02-03T20:01:05Z</dcterms:modified>
</cp:coreProperties>
</file>