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70" r:id="rId11"/>
    <p:sldId id="271" r:id="rId12"/>
    <p:sldId id="269" r:id="rId13"/>
    <p:sldId id="266" r:id="rId14"/>
    <p:sldId id="267" r:id="rId15"/>
  </p:sldIdLst>
  <p:sldSz cx="9144000" cy="6858000" type="letter"/>
  <p:notesSz cx="9296400" cy="688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5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94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00388" y="860425"/>
            <a:ext cx="3095625" cy="2322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11873"/>
            <a:ext cx="7437119" cy="2709714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856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765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9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935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256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988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46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69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49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78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065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5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569721"/>
            <a:ext cx="7193280" cy="1481714"/>
          </a:xfrm>
        </p:spPr>
        <p:txBody>
          <a:bodyPr/>
          <a:lstStyle/>
          <a:p>
            <a:r>
              <a:rPr lang="en-US" sz="2400" b="1" dirty="0">
                <a:solidFill>
                  <a:prstClr val="black"/>
                </a:solidFill>
              </a:rPr>
              <a:t>Module 1.1</a:t>
            </a:r>
            <a:br>
              <a:rPr lang="en-US" sz="2400" dirty="0"/>
            </a:br>
            <a:r>
              <a:rPr lang="en-US" sz="2400" b="1" dirty="0">
                <a:solidFill>
                  <a:prstClr val="black"/>
                </a:solidFill>
              </a:rPr>
              <a:t>Course Overview</a:t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11880"/>
            <a:ext cx="6858000" cy="1481714"/>
          </a:xfrm>
        </p:spPr>
        <p:txBody>
          <a:bodyPr>
            <a:noAutofit/>
          </a:bodyPr>
          <a:lstStyle/>
          <a:p>
            <a:r>
              <a:rPr lang="en-US" sz="2400" dirty="0"/>
              <a:t>Ravi Sandhu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Spring 2021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1818728" y="311384"/>
            <a:ext cx="4932822" cy="462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 dirty="0"/>
              <a:t>Web Page on Assignment</a:t>
            </a:r>
            <a:br>
              <a:rPr lang="en-US" sz="2000" dirty="0"/>
            </a:br>
            <a:r>
              <a:rPr lang="en-US" sz="2000" dirty="0"/>
              <a:t>Submissions, Policies and Grading Rubric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FC47256-10B0-4629-9447-665DE3F0CB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020920"/>
              </p:ext>
            </p:extLst>
          </p:nvPr>
        </p:nvGraphicFramePr>
        <p:xfrm>
          <a:off x="1885950" y="1691640"/>
          <a:ext cx="53721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372024" imgH="2285796" progId="Acrobat.Document.11">
                  <p:embed/>
                </p:oleObj>
              </mc:Choice>
              <mc:Fallback>
                <p:oleObj name="Acrobat Document" r:id="rId3" imgW="5372024" imgH="2285796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85950" y="1691640"/>
                        <a:ext cx="5372100" cy="228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6736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 dirty="0"/>
              <a:t>Web Page on Assignment</a:t>
            </a:r>
            <a:br>
              <a:rPr lang="en-US" sz="2000" dirty="0"/>
            </a:br>
            <a:r>
              <a:rPr lang="en-US" sz="2000" dirty="0"/>
              <a:t>Submissions, Policies and Grading Rubric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CCE4324-A898-49BC-B9DD-CFFE727A96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324524"/>
              </p:ext>
            </p:extLst>
          </p:nvPr>
        </p:nvGraphicFramePr>
        <p:xfrm>
          <a:off x="1947863" y="1747838"/>
          <a:ext cx="5248275" cy="260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248167" imgH="2600223" progId="Acrobat.Document.11">
                  <p:embed/>
                </p:oleObj>
              </mc:Choice>
              <mc:Fallback>
                <p:oleObj name="Acrobat Document" r:id="rId3" imgW="5248167" imgH="2600223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47863" y="1747838"/>
                        <a:ext cx="5248275" cy="2600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939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Class Home Page: Items I-III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42A1847-86FB-4C21-9362-2C8F05F889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9175" y="1125855"/>
          <a:ext cx="7105650" cy="481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7105408" imgH="4819582" progId="Acrobat.Document.11">
                  <p:embed/>
                </p:oleObj>
              </mc:Choice>
              <mc:Fallback>
                <p:oleObj name="Acrobat Document" r:id="rId3" imgW="7105408" imgH="4819582" progId="Acrobat.Document.11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42A1847-86FB-4C21-9362-2C8F05F889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9175" y="1125855"/>
                        <a:ext cx="7105650" cy="481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7855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Class Home Page: Item IV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BFBD1ED-5EF7-4C53-A005-E25899C1CF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578434"/>
              </p:ext>
            </p:extLst>
          </p:nvPr>
        </p:nvGraphicFramePr>
        <p:xfrm>
          <a:off x="1928813" y="1459230"/>
          <a:ext cx="5286375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286088" imgH="3314496" progId="Acrobat.Document.11">
                  <p:embed/>
                </p:oleObj>
              </mc:Choice>
              <mc:Fallback>
                <p:oleObj name="Acrobat Document" r:id="rId3" imgW="5286088" imgH="3314496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28813" y="1459230"/>
                        <a:ext cx="5286375" cy="331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2331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2922D2D-DF26-4D5D-9F5C-8C8D9262101C}"/>
              </a:ext>
            </a:extLst>
          </p:cNvPr>
          <p:cNvSpPr txBox="1">
            <a:spLocks/>
          </p:cNvSpPr>
          <p:nvPr/>
        </p:nvSpPr>
        <p:spPr>
          <a:xfrm>
            <a:off x="998378" y="1545871"/>
            <a:ext cx="7147241" cy="376625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Goals: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900" dirty="0">
                <a:ea typeface="ＭＳ Ｐゴシック" pitchFamily="34" charset="-128"/>
              </a:rPr>
              <a:t> All of us should enjoy the course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900" dirty="0">
                <a:ea typeface="ＭＳ Ｐゴシック" pitchFamily="34" charset="-128"/>
              </a:rPr>
              <a:t> All of us should </a:t>
            </a:r>
            <a:r>
              <a:rPr lang="en-US" sz="3200" dirty="0">
                <a:ea typeface="ＭＳ Ｐゴシック" pitchFamily="34" charset="-128"/>
              </a:rPr>
              <a:t>learn something that will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be beneficial through our careers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Course format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900" dirty="0">
                <a:ea typeface="ＭＳ Ｐゴシック" pitchFamily="34" charset="-128"/>
              </a:rPr>
              <a:t> Designed to be convenient for all of us</a:t>
            </a:r>
            <a:br>
              <a:rPr lang="en-US" sz="2900" dirty="0">
                <a:ea typeface="ＭＳ Ｐゴシック" pitchFamily="34" charset="-128"/>
              </a:rPr>
            </a:br>
            <a:r>
              <a:rPr lang="en-US" sz="2900" dirty="0">
                <a:ea typeface="ＭＳ Ｐゴシック" pitchFamily="34" charset="-128"/>
              </a:rPr>
              <a:t>  without compromising learning objectives</a:t>
            </a:r>
            <a:r>
              <a:rPr lang="en-US" sz="26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Please be organized and responsive as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semester proceeds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Do not hesitate to reach out with questions 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or concerns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0083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503AE4-26D9-495C-A4D9-F31D1012A75D}"/>
              </a:ext>
            </a:extLst>
          </p:cNvPr>
          <p:cNvSpPr txBox="1"/>
          <p:nvPr/>
        </p:nvSpPr>
        <p:spPr>
          <a:xfrm>
            <a:off x="2061103" y="1090209"/>
            <a:ext cx="4737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Excellence in graduate-level sponsored research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8C7DF00-A86D-47E8-9761-A060FE1892CD}"/>
              </a:ext>
            </a:extLst>
          </p:cNvPr>
          <p:cNvGrpSpPr/>
          <p:nvPr/>
        </p:nvGrpSpPr>
        <p:grpSpPr>
          <a:xfrm>
            <a:off x="539255" y="2227352"/>
            <a:ext cx="8039077" cy="3442462"/>
            <a:chOff x="410291" y="3006948"/>
            <a:chExt cx="8039077" cy="344246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3A11FBC-E1DE-4196-A9C1-6BB6A09E8E2B}"/>
                </a:ext>
              </a:extLst>
            </p:cNvPr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2012-2017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Graduated to a self-sustaining operation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B08DC25-D005-4DF8-A8F9-90F073F03CD2}"/>
                </a:ext>
              </a:extLst>
            </p:cNvPr>
            <p:cNvGrpSpPr/>
            <p:nvPr/>
          </p:nvGrpSpPr>
          <p:grpSpPr>
            <a:xfrm>
              <a:off x="410291" y="3006948"/>
              <a:ext cx="7854938" cy="3442462"/>
              <a:chOff x="410291" y="3006948"/>
              <a:chExt cx="7854938" cy="3442462"/>
            </a:xfrm>
          </p:grpSpPr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B6A408-BF02-4665-A5AE-78203052C7B8}"/>
                  </a:ext>
                </a:extLst>
              </p:cNvPr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2007-2012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Founded by start-up funding from State of Texas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C5182CD-7FE3-4895-A8EA-0A7F966488F7}"/>
                  </a:ext>
                </a:extLst>
              </p:cNvPr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2017-2022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Major expansion by winning NSF </a:t>
                </a:r>
                <a:b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C-SPECC grant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768CD70-E363-4B34-8AA7-93CE2C33EFE2}"/>
                  </a:ext>
                </a:extLst>
              </p:cNvPr>
              <p:cNvSpPr txBox="1"/>
              <p:nvPr/>
            </p:nvSpPr>
            <p:spPr>
              <a:xfrm>
                <a:off x="5589084" y="4695084"/>
                <a:ext cx="2676145" cy="1754326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collaboration with: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Engineering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Business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Education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Open Cloud Institute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Cyber Center for Security &amp; Analytics</a:t>
                </a:r>
                <a:b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Partnership with 4 NISD High Schools: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Harlan, Woodson, Taft, Business Careers 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DA1926B-F399-4A6F-BE11-9530EDED21EA}"/>
                  </a:ext>
                </a:extLst>
              </p:cNvPr>
              <p:cNvSpPr txBox="1"/>
              <p:nvPr/>
            </p:nvSpPr>
            <p:spPr>
              <a:xfrm>
                <a:off x="431422" y="4700934"/>
                <a:ext cx="2538019" cy="830997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Ø"/>
                  <a:defRPr/>
                </a:pPr>
                <a:r>
                  <a:rPr lang="en-US" sz="1200" b="1" dirty="0" err="1">
                    <a:solidFill>
                      <a:prstClr val="black"/>
                    </a:solidFill>
                  </a:rPr>
                  <a:t>FlexCloud</a:t>
                </a:r>
                <a:r>
                  <a:rPr lang="en-US" sz="1200" b="1" dirty="0">
                    <a:solidFill>
                      <a:prstClr val="black"/>
                    </a:solidFill>
                  </a:rPr>
                  <a:t> &amp; </a:t>
                </a:r>
                <a:r>
                  <a:rPr lang="en-US" sz="1200" b="1" dirty="0" err="1">
                    <a:solidFill>
                      <a:prstClr val="black"/>
                    </a:solidFill>
                  </a:rPr>
                  <a:t>FlexFarm</a:t>
                </a:r>
                <a:br>
                  <a:rPr lang="en-US" sz="1200" b="1" dirty="0">
                    <a:solidFill>
                      <a:prstClr val="black"/>
                    </a:solidFill>
                  </a:rPr>
                </a:br>
                <a:r>
                  <a:rPr lang="en-US" sz="1200" dirty="0">
                    <a:solidFill>
                      <a:prstClr val="black"/>
                    </a:solidFill>
                  </a:rPr>
                  <a:t>W</a:t>
                </a:r>
                <a:r>
                  <a:rPr kumimoji="0" lang="en-US" sz="120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orld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class research laboratories</a:t>
                </a:r>
              </a:p>
              <a:p>
                <a:pPr marL="171450" lvl="0" indent="-171450">
                  <a:buFont typeface="Wingdings" panose="05000000000000000000" pitchFamily="2" charset="2"/>
                  <a:buChar char="Ø"/>
                  <a:defRPr/>
                </a:pPr>
                <a:r>
                  <a:rPr lang="en-US" sz="1200" dirty="0">
                    <a:solidFill>
                      <a:prstClr val="black"/>
                    </a:solidFill>
                    <a:latin typeface="Calibri" panose="020F0502020204030204"/>
                  </a:rPr>
                  <a:t>Sustained production of PhD graduates and sponsored research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ACEE25F-3B11-459C-B5DE-8A8630E6CE98}"/>
                </a:ext>
              </a:extLst>
            </p:cNvPr>
            <p:cNvCxnSpPr>
              <a:stCxn id="29" idx="3"/>
              <a:endCxn id="22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0C8206E-2EDE-4F78-9142-F22BAE286397}"/>
                </a:ext>
              </a:extLst>
            </p:cNvPr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0B895D4-FF44-40BE-82B8-C3D32762FC2B}"/>
                </a:ext>
              </a:extLst>
            </p:cNvPr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2328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961A72-CFE2-4880-BD84-66FC856CD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Class Home Page: Preamble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17E9A57-9E87-4F40-A6CF-085C25933C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77401"/>
              </p:ext>
            </p:extLst>
          </p:nvPr>
        </p:nvGraphicFramePr>
        <p:xfrm>
          <a:off x="1175385" y="1528763"/>
          <a:ext cx="6534150" cy="296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6534137" imgH="2962105" progId="Acrobat.Document.11">
                  <p:embed/>
                </p:oleObj>
              </mc:Choice>
              <mc:Fallback>
                <p:oleObj name="Acrobat Document" r:id="rId3" imgW="6534137" imgH="2962105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5385" y="1528763"/>
                        <a:ext cx="6534150" cy="296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466F4CA-36A7-453F-9A39-0EC6C2ECFB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45589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961A72-CFE2-4880-BD84-66FC856CD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 Message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2EEB6AA-4C89-41FD-86CC-1CB35A3E4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612570"/>
              </p:ext>
            </p:extLst>
          </p:nvPr>
        </p:nvGraphicFramePr>
        <p:xfrm>
          <a:off x="876299" y="1129182"/>
          <a:ext cx="7262651" cy="4959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105349" imgH="3485946" progId="Acrobat.Document.11">
                  <p:embed/>
                </p:oleObj>
              </mc:Choice>
              <mc:Fallback>
                <p:oleObj name="Acrobat Document" r:id="rId3" imgW="5105349" imgH="3485946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6299" y="1129182"/>
                        <a:ext cx="7262651" cy="49591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906700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Class Home Page: Items I-III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42A1847-86FB-4C21-9362-2C8F05F889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686493"/>
              </p:ext>
            </p:extLst>
          </p:nvPr>
        </p:nvGraphicFramePr>
        <p:xfrm>
          <a:off x="1019175" y="1125855"/>
          <a:ext cx="7105650" cy="481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7105408" imgH="4819582" progId="Acrobat.Document.11">
                  <p:embed/>
                </p:oleObj>
              </mc:Choice>
              <mc:Fallback>
                <p:oleObj name="Acrobat Document" r:id="rId3" imgW="7105408" imgH="4819582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9175" y="1125855"/>
                        <a:ext cx="7105650" cy="481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8474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Web Page on Lecture Units</a:t>
            </a:r>
            <a:br>
              <a:rPr lang="en-US" sz="2400" dirty="0"/>
            </a:br>
            <a:r>
              <a:rPr lang="en-US" sz="2400" dirty="0"/>
              <a:t>and Structure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3D4C02-E232-4400-A5C1-D312D40BBA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104121"/>
              </p:ext>
            </p:extLst>
          </p:nvPr>
        </p:nvGraphicFramePr>
        <p:xfrm>
          <a:off x="1152525" y="1552575"/>
          <a:ext cx="6838950" cy="375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6838733" imgH="3752612" progId="Acrobat.Document.11">
                  <p:embed/>
                </p:oleObj>
              </mc:Choice>
              <mc:Fallback>
                <p:oleObj name="Acrobat Document" r:id="rId3" imgW="6838733" imgH="3752612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52525" y="1552575"/>
                        <a:ext cx="6838950" cy="3752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1828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Web Page on Virtual Attendance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0A6DA21-5D44-44A5-B8C4-4E94C7BCE0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90678"/>
              </p:ext>
            </p:extLst>
          </p:nvPr>
        </p:nvGraphicFramePr>
        <p:xfrm>
          <a:off x="901859" y="1103433"/>
          <a:ext cx="6337141" cy="4896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7543647" imgH="5829300" progId="Acrobat.Document.11">
                  <p:embed/>
                </p:oleObj>
              </mc:Choice>
              <mc:Fallback>
                <p:oleObj name="Acrobat Document" r:id="rId3" imgW="7543647" imgH="582930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1859" y="1103433"/>
                        <a:ext cx="6337141" cy="48968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0080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Web Page on Assignments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5CCFC4C-0FBE-4637-92DF-7EF8F7EFA3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696940"/>
              </p:ext>
            </p:extLst>
          </p:nvPr>
        </p:nvGraphicFramePr>
        <p:xfrm>
          <a:off x="1885950" y="2009775"/>
          <a:ext cx="5372100" cy="283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372024" imgH="2838416" progId="Acrobat.Document.11">
                  <p:embed/>
                </p:oleObj>
              </mc:Choice>
              <mc:Fallback>
                <p:oleObj name="Acrobat Document" r:id="rId3" imgW="5372024" imgH="2838416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85950" y="2009775"/>
                        <a:ext cx="5372100" cy="283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6195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4ED2D0-11DA-4255-B3FF-0D2E3C95B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89A8E-A523-4198-BFEF-25098D401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32074FA2-CFD8-4FB2-97C2-685CE6667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690AFD-3C9B-4E5E-A8D4-81F220860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 dirty="0"/>
              <a:t>Web Page on Assignment</a:t>
            </a:r>
            <a:br>
              <a:rPr lang="en-US" sz="2000" dirty="0"/>
            </a:br>
            <a:r>
              <a:rPr lang="en-US" sz="2000" dirty="0"/>
              <a:t>Submissions, Policies and Grading Rubric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A2F16BA-9C9B-4A4B-87A7-E348564828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991053"/>
              </p:ext>
            </p:extLst>
          </p:nvPr>
        </p:nvGraphicFramePr>
        <p:xfrm>
          <a:off x="1871663" y="1820228"/>
          <a:ext cx="5400675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400465" imgH="2866889" progId="Acrobat.Document.11">
                  <p:embed/>
                </p:oleObj>
              </mc:Choice>
              <mc:Fallback>
                <p:oleObj name="Acrobat Document" r:id="rId3" imgW="5400465" imgH="2866889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71663" y="1820228"/>
                        <a:ext cx="5400675" cy="286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2666014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835</TotalTime>
  <Words>410</Words>
  <Application>Microsoft Office PowerPoint</Application>
  <PresentationFormat>Letter Paper (8.5x11 in)</PresentationFormat>
  <Paragraphs>107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ICS-Theme</vt:lpstr>
      <vt:lpstr>Acrobat Document</vt:lpstr>
      <vt:lpstr>Module 1.1 Course Overview </vt:lpstr>
      <vt:lpstr>ICS Mission and History</vt:lpstr>
      <vt:lpstr>Class Home Page: Preamble</vt:lpstr>
      <vt:lpstr>Welcome Message</vt:lpstr>
      <vt:lpstr>Class Home Page: Items I-III</vt:lpstr>
      <vt:lpstr>Web Page on Lecture Units and Structure</vt:lpstr>
      <vt:lpstr>Web Page on Virtual Attendance</vt:lpstr>
      <vt:lpstr>Web Page on Assignments</vt:lpstr>
      <vt:lpstr>Web Page on Assignment Submissions, Policies and Grading Rubric</vt:lpstr>
      <vt:lpstr>Web Page on Assignment Submissions, Policies and Grading Rubric</vt:lpstr>
      <vt:lpstr>Web Page on Assignment Submissions, Policies and Grading Rubric</vt:lpstr>
      <vt:lpstr>Class Home Page: Items I-III</vt:lpstr>
      <vt:lpstr>Class Home Page: Item IV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88</cp:revision>
  <cp:lastPrinted>2021-01-29T00:42:24Z</cp:lastPrinted>
  <dcterms:created xsi:type="dcterms:W3CDTF">2018-03-06T17:13:20Z</dcterms:created>
  <dcterms:modified xsi:type="dcterms:W3CDTF">2021-01-29T00:44:24Z</dcterms:modified>
</cp:coreProperties>
</file>